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3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700" r:id="rId3"/>
    <p:sldId id="779" r:id="rId4"/>
    <p:sldId id="327" r:id="rId5"/>
    <p:sldId id="729" r:id="rId6"/>
    <p:sldId id="733" r:id="rId7"/>
    <p:sldId id="730" r:id="rId8"/>
    <p:sldId id="718" r:id="rId9"/>
    <p:sldId id="805" r:id="rId10"/>
    <p:sldId id="826" r:id="rId11"/>
    <p:sldId id="828" r:id="rId12"/>
    <p:sldId id="732" r:id="rId13"/>
    <p:sldId id="836" r:id="rId14"/>
    <p:sldId id="834" r:id="rId15"/>
    <p:sldId id="738" r:id="rId16"/>
    <p:sldId id="769" r:id="rId17"/>
    <p:sldId id="775" r:id="rId18"/>
    <p:sldId id="777" r:id="rId19"/>
    <p:sldId id="780" r:id="rId20"/>
    <p:sldId id="837" r:id="rId21"/>
    <p:sldId id="724" r:id="rId22"/>
    <p:sldId id="838" r:id="rId23"/>
    <p:sldId id="771" r:id="rId24"/>
    <p:sldId id="839" r:id="rId25"/>
    <p:sldId id="841" r:id="rId26"/>
    <p:sldId id="767" r:id="rId27"/>
    <p:sldId id="840" r:id="rId28"/>
    <p:sldId id="726" r:id="rId29"/>
    <p:sldId id="842" r:id="rId30"/>
    <p:sldId id="768" r:id="rId31"/>
    <p:sldId id="843" r:id="rId32"/>
    <p:sldId id="723" r:id="rId33"/>
    <p:sldId id="844" r:id="rId34"/>
    <p:sldId id="845" r:id="rId35"/>
    <p:sldId id="813" r:id="rId36"/>
    <p:sldId id="387" r:id="rId37"/>
  </p:sldIdLst>
  <p:sldSz cx="12192000" cy="6858000"/>
  <p:notesSz cx="6669088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837BB"/>
    <a:srgbClr val="0066FF"/>
    <a:srgbClr val="8EE4F2"/>
    <a:srgbClr val="DB6FD3"/>
    <a:srgbClr val="6C2784"/>
    <a:srgbClr val="FFCC00"/>
    <a:srgbClr val="FF9900"/>
    <a:srgbClr val="E69AE1"/>
    <a:srgbClr val="0CB420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rednji stil 1 - Isticanj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5AB1C69-6EDB-4FF4-983F-18BD219EF322}" styleName="Srednji stil 2 - Isticanj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460" autoAdjust="0"/>
    <p:restoredTop sz="92012" autoAdjust="0"/>
  </p:normalViewPr>
  <p:slideViewPr>
    <p:cSldViewPr snapToGrid="0">
      <p:cViewPr varScale="1">
        <p:scale>
          <a:sx n="107" d="100"/>
          <a:sy n="107" d="100"/>
        </p:scale>
        <p:origin x="23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image" Target="../media/image79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image" Target="../media/image79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0EFC54-8CBE-4198-AF5D-8F47120DDD3C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r-HR"/>
        </a:p>
      </dgm:t>
    </dgm:pt>
    <dgm:pt modelId="{F06C85C5-B81A-4F80-9D30-C8456B2DB800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hr-HR" sz="2600" b="1" dirty="0">
              <a:solidFill>
                <a:srgbClr val="DB6FD3"/>
              </a:solidFill>
            </a:rPr>
            <a:t>1. </a:t>
          </a:r>
          <a:r>
            <a:rPr lang="hr-HR" sz="2000" dirty="0"/>
            <a:t>Smanjenje tjeskobe</a:t>
          </a:r>
        </a:p>
      </dgm:t>
    </dgm:pt>
    <dgm:pt modelId="{A8A3DE9C-A6E1-4EA5-A46F-E3EF835D24DE}" type="parTrans" cxnId="{A1C0DC7C-44F6-4FC5-B8A2-7ADB9452D804}">
      <dgm:prSet/>
      <dgm:spPr/>
      <dgm:t>
        <a:bodyPr/>
        <a:lstStyle/>
        <a:p>
          <a:endParaRPr lang="hr-HR"/>
        </a:p>
      </dgm:t>
    </dgm:pt>
    <dgm:pt modelId="{0E5AA098-CBE7-4ACD-BBA6-3B9BE918BB87}" type="sibTrans" cxnId="{A1C0DC7C-44F6-4FC5-B8A2-7ADB9452D804}">
      <dgm:prSet/>
      <dgm:spPr/>
      <dgm:t>
        <a:bodyPr/>
        <a:lstStyle/>
        <a:p>
          <a:endParaRPr lang="hr-HR"/>
        </a:p>
      </dgm:t>
    </dgm:pt>
    <dgm:pt modelId="{86B0B717-BDA2-494E-A7F0-4DD189FE3DE1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hr-HR" sz="2600" b="1" dirty="0">
              <a:solidFill>
                <a:srgbClr val="DB6FD3"/>
              </a:solidFill>
            </a:rPr>
            <a:t>2. </a:t>
          </a:r>
          <a:r>
            <a:rPr lang="hr-HR" sz="2000" dirty="0"/>
            <a:t>Razjašnjavanje</a:t>
          </a:r>
        </a:p>
      </dgm:t>
    </dgm:pt>
    <dgm:pt modelId="{B054347F-94C3-4EF0-AE20-8CDC4EC5755D}" type="parTrans" cxnId="{6E548B80-450C-4561-B4BA-5DB588FE8CE3}">
      <dgm:prSet/>
      <dgm:spPr/>
      <dgm:t>
        <a:bodyPr/>
        <a:lstStyle/>
        <a:p>
          <a:endParaRPr lang="hr-HR"/>
        </a:p>
      </dgm:t>
    </dgm:pt>
    <dgm:pt modelId="{5FC1A32C-82F9-44C9-852B-649066DE0907}" type="sibTrans" cxnId="{6E548B80-450C-4561-B4BA-5DB588FE8CE3}">
      <dgm:prSet/>
      <dgm:spPr/>
      <dgm:t>
        <a:bodyPr/>
        <a:lstStyle/>
        <a:p>
          <a:endParaRPr lang="hr-HR"/>
        </a:p>
      </dgm:t>
    </dgm:pt>
    <dgm:pt modelId="{35A28EF7-0294-40A7-A82C-7583A4501D5B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hr-HR" sz="2600" b="1" dirty="0">
              <a:solidFill>
                <a:srgbClr val="DB6FD3"/>
              </a:solidFill>
            </a:rPr>
            <a:t>3. </a:t>
          </a:r>
          <a:r>
            <a:rPr lang="hr-HR" sz="2000" dirty="0"/>
            <a:t>’Konfrontacija’, bez kritiziranja</a:t>
          </a:r>
        </a:p>
      </dgm:t>
    </dgm:pt>
    <dgm:pt modelId="{8583E3C6-4306-441D-9191-15756FD40556}" type="parTrans" cxnId="{94A3DF41-B9BC-4875-9369-FE7EBAED18C0}">
      <dgm:prSet/>
      <dgm:spPr/>
      <dgm:t>
        <a:bodyPr/>
        <a:lstStyle/>
        <a:p>
          <a:endParaRPr lang="hr-HR"/>
        </a:p>
      </dgm:t>
    </dgm:pt>
    <dgm:pt modelId="{225A779E-1EDD-47BE-8D81-FEFDDBF4D84E}" type="sibTrans" cxnId="{94A3DF41-B9BC-4875-9369-FE7EBAED18C0}">
      <dgm:prSet/>
      <dgm:spPr/>
      <dgm:t>
        <a:bodyPr/>
        <a:lstStyle/>
        <a:p>
          <a:endParaRPr lang="hr-HR"/>
        </a:p>
      </dgm:t>
    </dgm:pt>
    <dgm:pt modelId="{8254924A-E187-4FE5-B253-8128CA22B682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hr-HR" sz="2600" b="1" dirty="0">
              <a:solidFill>
                <a:srgbClr val="DB6FD3"/>
              </a:solidFill>
            </a:rPr>
            <a:t>4. </a:t>
          </a:r>
          <a:r>
            <a:rPr lang="hr-HR" sz="2000" dirty="0"/>
            <a:t>Procjena razumijevanja</a:t>
          </a:r>
        </a:p>
      </dgm:t>
    </dgm:pt>
    <dgm:pt modelId="{0D8C9C85-DB11-4EC2-AD38-612FA7F88906}" type="parTrans" cxnId="{09492430-DDD0-4F29-9A6C-484CE095C95E}">
      <dgm:prSet/>
      <dgm:spPr/>
      <dgm:t>
        <a:bodyPr/>
        <a:lstStyle/>
        <a:p>
          <a:endParaRPr lang="hr-HR"/>
        </a:p>
      </dgm:t>
    </dgm:pt>
    <dgm:pt modelId="{482414E2-97E2-4DB0-B12A-46E20AC2E73E}" type="sibTrans" cxnId="{09492430-DDD0-4F29-9A6C-484CE095C95E}">
      <dgm:prSet/>
      <dgm:spPr/>
      <dgm:t>
        <a:bodyPr/>
        <a:lstStyle/>
        <a:p>
          <a:endParaRPr lang="hr-HR"/>
        </a:p>
      </dgm:t>
    </dgm:pt>
    <dgm:pt modelId="{724D6E2F-D005-4FC1-84F0-8D0B2008AF52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hr-HR" sz="3900" b="1" dirty="0">
              <a:solidFill>
                <a:srgbClr val="DB6FD3"/>
              </a:solidFill>
            </a:rPr>
            <a:t>5. </a:t>
          </a:r>
          <a:r>
            <a:rPr lang="hr-HR" sz="2000" dirty="0"/>
            <a:t>Fokusiranje</a:t>
          </a:r>
        </a:p>
      </dgm:t>
    </dgm:pt>
    <dgm:pt modelId="{CD0F9187-DE03-4161-B7E4-A1802DA73AE6}" type="parTrans" cxnId="{274E1B33-619E-4EC3-8AF0-5CF5214F5FC5}">
      <dgm:prSet/>
      <dgm:spPr/>
      <dgm:t>
        <a:bodyPr/>
        <a:lstStyle/>
        <a:p>
          <a:endParaRPr lang="hr-HR"/>
        </a:p>
      </dgm:t>
    </dgm:pt>
    <dgm:pt modelId="{9C53377D-775B-4294-BB1A-1E554848FFBB}" type="sibTrans" cxnId="{274E1B33-619E-4EC3-8AF0-5CF5214F5FC5}">
      <dgm:prSet/>
      <dgm:spPr/>
      <dgm:t>
        <a:bodyPr/>
        <a:lstStyle/>
        <a:p>
          <a:endParaRPr lang="hr-HR"/>
        </a:p>
      </dgm:t>
    </dgm:pt>
    <dgm:pt modelId="{E8C0A335-EC25-4CB9-A19D-982AFFCB61A4}">
      <dgm:prSet phldrT="[Teks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hr-HR" sz="2600" b="1" dirty="0">
              <a:solidFill>
                <a:srgbClr val="DB6FD3"/>
              </a:solidFill>
            </a:rPr>
            <a:t>6. </a:t>
          </a:r>
          <a:r>
            <a:rPr lang="hr-HR" sz="2000" dirty="0"/>
            <a:t>Davanje podrške, pohvale, ohrabrenja</a:t>
          </a:r>
        </a:p>
      </dgm:t>
    </dgm:pt>
    <dgm:pt modelId="{45E8F5A9-AC55-4A3D-A84B-8AC98473BA61}" type="parTrans" cxnId="{1E630872-A486-4904-932A-98EAE10E6C9C}">
      <dgm:prSet/>
      <dgm:spPr/>
      <dgm:t>
        <a:bodyPr/>
        <a:lstStyle/>
        <a:p>
          <a:endParaRPr lang="hr-HR"/>
        </a:p>
      </dgm:t>
    </dgm:pt>
    <dgm:pt modelId="{FA86242A-CECE-4A13-B6F0-BE9806E4A675}" type="sibTrans" cxnId="{1E630872-A486-4904-932A-98EAE10E6C9C}">
      <dgm:prSet/>
      <dgm:spPr/>
      <dgm:t>
        <a:bodyPr/>
        <a:lstStyle/>
        <a:p>
          <a:endParaRPr lang="hr-HR"/>
        </a:p>
      </dgm:t>
    </dgm:pt>
    <dgm:pt modelId="{74991440-A992-43BE-B1C7-37615B0E51B8}" type="pres">
      <dgm:prSet presAssocID="{E90EFC54-8CBE-4198-AF5D-8F47120DDD3C}" presName="diagram" presStyleCnt="0">
        <dgm:presLayoutVars>
          <dgm:dir/>
          <dgm:resizeHandles val="exact"/>
        </dgm:presLayoutVars>
      </dgm:prSet>
      <dgm:spPr/>
    </dgm:pt>
    <dgm:pt modelId="{DA54A06C-909B-4CE7-BD54-8CDC008B0730}" type="pres">
      <dgm:prSet presAssocID="{F06C85C5-B81A-4F80-9D30-C8456B2DB800}" presName="node" presStyleLbl="node1" presStyleIdx="0" presStyleCnt="6">
        <dgm:presLayoutVars>
          <dgm:bulletEnabled val="1"/>
        </dgm:presLayoutVars>
      </dgm:prSet>
      <dgm:spPr/>
    </dgm:pt>
    <dgm:pt modelId="{82464C27-624D-465A-B5A5-3F5A0D28E5A8}" type="pres">
      <dgm:prSet presAssocID="{0E5AA098-CBE7-4ACD-BBA6-3B9BE918BB87}" presName="sibTrans" presStyleCnt="0"/>
      <dgm:spPr/>
    </dgm:pt>
    <dgm:pt modelId="{BAC2CF6B-CBE9-47B5-ACF2-05B2B225D167}" type="pres">
      <dgm:prSet presAssocID="{86B0B717-BDA2-494E-A7F0-4DD189FE3DE1}" presName="node" presStyleLbl="node1" presStyleIdx="1" presStyleCnt="6">
        <dgm:presLayoutVars>
          <dgm:bulletEnabled val="1"/>
        </dgm:presLayoutVars>
      </dgm:prSet>
      <dgm:spPr/>
    </dgm:pt>
    <dgm:pt modelId="{9283D040-7246-42C7-89B7-311099BF1FC2}" type="pres">
      <dgm:prSet presAssocID="{5FC1A32C-82F9-44C9-852B-649066DE0907}" presName="sibTrans" presStyleCnt="0"/>
      <dgm:spPr/>
    </dgm:pt>
    <dgm:pt modelId="{D3260B15-5CFD-4464-99C8-A503A22BCFCB}" type="pres">
      <dgm:prSet presAssocID="{35A28EF7-0294-40A7-A82C-7583A4501D5B}" presName="node" presStyleLbl="node1" presStyleIdx="2" presStyleCnt="6">
        <dgm:presLayoutVars>
          <dgm:bulletEnabled val="1"/>
        </dgm:presLayoutVars>
      </dgm:prSet>
      <dgm:spPr/>
    </dgm:pt>
    <dgm:pt modelId="{DA0E628F-C5D7-42A0-810E-54548C62FB0E}" type="pres">
      <dgm:prSet presAssocID="{225A779E-1EDD-47BE-8D81-FEFDDBF4D84E}" presName="sibTrans" presStyleCnt="0"/>
      <dgm:spPr/>
    </dgm:pt>
    <dgm:pt modelId="{2310A126-3E99-4E99-AF5B-F4B3CA950CE0}" type="pres">
      <dgm:prSet presAssocID="{8254924A-E187-4FE5-B253-8128CA22B682}" presName="node" presStyleLbl="node1" presStyleIdx="3" presStyleCnt="6">
        <dgm:presLayoutVars>
          <dgm:bulletEnabled val="1"/>
        </dgm:presLayoutVars>
      </dgm:prSet>
      <dgm:spPr/>
    </dgm:pt>
    <dgm:pt modelId="{24270467-11F0-4925-A337-838C13F3E1E4}" type="pres">
      <dgm:prSet presAssocID="{482414E2-97E2-4DB0-B12A-46E20AC2E73E}" presName="sibTrans" presStyleCnt="0"/>
      <dgm:spPr/>
    </dgm:pt>
    <dgm:pt modelId="{E17C44C4-6DB7-48E9-921D-E219FC932C9D}" type="pres">
      <dgm:prSet presAssocID="{724D6E2F-D005-4FC1-84F0-8D0B2008AF52}" presName="node" presStyleLbl="node1" presStyleIdx="4" presStyleCnt="6">
        <dgm:presLayoutVars>
          <dgm:bulletEnabled val="1"/>
        </dgm:presLayoutVars>
      </dgm:prSet>
      <dgm:spPr/>
    </dgm:pt>
    <dgm:pt modelId="{443A552C-9DC8-4027-B5A2-E75D68157F11}" type="pres">
      <dgm:prSet presAssocID="{9C53377D-775B-4294-BB1A-1E554848FFBB}" presName="sibTrans" presStyleCnt="0"/>
      <dgm:spPr/>
    </dgm:pt>
    <dgm:pt modelId="{9ACBC131-D0F0-47CE-8709-1038D45C12A5}" type="pres">
      <dgm:prSet presAssocID="{E8C0A335-EC25-4CB9-A19D-982AFFCB61A4}" presName="node" presStyleLbl="node1" presStyleIdx="5" presStyleCnt="6" custLinFactNeighborX="-1905" custLinFactNeighborY="1759">
        <dgm:presLayoutVars>
          <dgm:bulletEnabled val="1"/>
        </dgm:presLayoutVars>
      </dgm:prSet>
      <dgm:spPr/>
    </dgm:pt>
  </dgm:ptLst>
  <dgm:cxnLst>
    <dgm:cxn modelId="{C2FC3F03-3F0C-4900-8D49-9E62FB7CEA60}" type="presOf" srcId="{86B0B717-BDA2-494E-A7F0-4DD189FE3DE1}" destId="{BAC2CF6B-CBE9-47B5-ACF2-05B2B225D167}" srcOrd="0" destOrd="0" presId="urn:microsoft.com/office/officeart/2005/8/layout/default"/>
    <dgm:cxn modelId="{09492430-DDD0-4F29-9A6C-484CE095C95E}" srcId="{E90EFC54-8CBE-4198-AF5D-8F47120DDD3C}" destId="{8254924A-E187-4FE5-B253-8128CA22B682}" srcOrd="3" destOrd="0" parTransId="{0D8C9C85-DB11-4EC2-AD38-612FA7F88906}" sibTransId="{482414E2-97E2-4DB0-B12A-46E20AC2E73E}"/>
    <dgm:cxn modelId="{274E1B33-619E-4EC3-8AF0-5CF5214F5FC5}" srcId="{E90EFC54-8CBE-4198-AF5D-8F47120DDD3C}" destId="{724D6E2F-D005-4FC1-84F0-8D0B2008AF52}" srcOrd="4" destOrd="0" parTransId="{CD0F9187-DE03-4161-B7E4-A1802DA73AE6}" sibTransId="{9C53377D-775B-4294-BB1A-1E554848FFBB}"/>
    <dgm:cxn modelId="{01EB8935-83DE-4911-AD14-116957DDF98F}" type="presOf" srcId="{F06C85C5-B81A-4F80-9D30-C8456B2DB800}" destId="{DA54A06C-909B-4CE7-BD54-8CDC008B0730}" srcOrd="0" destOrd="0" presId="urn:microsoft.com/office/officeart/2005/8/layout/default"/>
    <dgm:cxn modelId="{A2011C3E-66A9-49EE-A489-9873FD3A984C}" type="presOf" srcId="{35A28EF7-0294-40A7-A82C-7583A4501D5B}" destId="{D3260B15-5CFD-4464-99C8-A503A22BCFCB}" srcOrd="0" destOrd="0" presId="urn:microsoft.com/office/officeart/2005/8/layout/default"/>
    <dgm:cxn modelId="{94A3DF41-B9BC-4875-9369-FE7EBAED18C0}" srcId="{E90EFC54-8CBE-4198-AF5D-8F47120DDD3C}" destId="{35A28EF7-0294-40A7-A82C-7583A4501D5B}" srcOrd="2" destOrd="0" parTransId="{8583E3C6-4306-441D-9191-15756FD40556}" sibTransId="{225A779E-1EDD-47BE-8D81-FEFDDBF4D84E}"/>
    <dgm:cxn modelId="{F86C006A-FE60-4CA3-98DD-5B9A8A2780C6}" type="presOf" srcId="{E90EFC54-8CBE-4198-AF5D-8F47120DDD3C}" destId="{74991440-A992-43BE-B1C7-37615B0E51B8}" srcOrd="0" destOrd="0" presId="urn:microsoft.com/office/officeart/2005/8/layout/default"/>
    <dgm:cxn modelId="{1E630872-A486-4904-932A-98EAE10E6C9C}" srcId="{E90EFC54-8CBE-4198-AF5D-8F47120DDD3C}" destId="{E8C0A335-EC25-4CB9-A19D-982AFFCB61A4}" srcOrd="5" destOrd="0" parTransId="{45E8F5A9-AC55-4A3D-A84B-8AC98473BA61}" sibTransId="{FA86242A-CECE-4A13-B6F0-BE9806E4A675}"/>
    <dgm:cxn modelId="{A1C0DC7C-44F6-4FC5-B8A2-7ADB9452D804}" srcId="{E90EFC54-8CBE-4198-AF5D-8F47120DDD3C}" destId="{F06C85C5-B81A-4F80-9D30-C8456B2DB800}" srcOrd="0" destOrd="0" parTransId="{A8A3DE9C-A6E1-4EA5-A46F-E3EF835D24DE}" sibTransId="{0E5AA098-CBE7-4ACD-BBA6-3B9BE918BB87}"/>
    <dgm:cxn modelId="{6E548B80-450C-4561-B4BA-5DB588FE8CE3}" srcId="{E90EFC54-8CBE-4198-AF5D-8F47120DDD3C}" destId="{86B0B717-BDA2-494E-A7F0-4DD189FE3DE1}" srcOrd="1" destOrd="0" parTransId="{B054347F-94C3-4EF0-AE20-8CDC4EC5755D}" sibTransId="{5FC1A32C-82F9-44C9-852B-649066DE0907}"/>
    <dgm:cxn modelId="{00DCC589-6EE5-4F5A-9CF7-5EE178DA49F2}" type="presOf" srcId="{8254924A-E187-4FE5-B253-8128CA22B682}" destId="{2310A126-3E99-4E99-AF5B-F4B3CA950CE0}" srcOrd="0" destOrd="0" presId="urn:microsoft.com/office/officeart/2005/8/layout/default"/>
    <dgm:cxn modelId="{C76ABDC9-F93C-48CB-8451-7A9A062CD48A}" type="presOf" srcId="{724D6E2F-D005-4FC1-84F0-8D0B2008AF52}" destId="{E17C44C4-6DB7-48E9-921D-E219FC932C9D}" srcOrd="0" destOrd="0" presId="urn:microsoft.com/office/officeart/2005/8/layout/default"/>
    <dgm:cxn modelId="{1C15E9F8-1C0C-454B-A51C-25CF0132B712}" type="presOf" srcId="{E8C0A335-EC25-4CB9-A19D-982AFFCB61A4}" destId="{9ACBC131-D0F0-47CE-8709-1038D45C12A5}" srcOrd="0" destOrd="0" presId="urn:microsoft.com/office/officeart/2005/8/layout/default"/>
    <dgm:cxn modelId="{461287AA-2E06-441E-997F-5D68DF327A5F}" type="presParOf" srcId="{74991440-A992-43BE-B1C7-37615B0E51B8}" destId="{DA54A06C-909B-4CE7-BD54-8CDC008B0730}" srcOrd="0" destOrd="0" presId="urn:microsoft.com/office/officeart/2005/8/layout/default"/>
    <dgm:cxn modelId="{7CC8320B-FB1B-4D1E-9292-FC9436E11CCE}" type="presParOf" srcId="{74991440-A992-43BE-B1C7-37615B0E51B8}" destId="{82464C27-624D-465A-B5A5-3F5A0D28E5A8}" srcOrd="1" destOrd="0" presId="urn:microsoft.com/office/officeart/2005/8/layout/default"/>
    <dgm:cxn modelId="{15F68390-E7C1-42A4-A116-0E651DF18824}" type="presParOf" srcId="{74991440-A992-43BE-B1C7-37615B0E51B8}" destId="{BAC2CF6B-CBE9-47B5-ACF2-05B2B225D167}" srcOrd="2" destOrd="0" presId="urn:microsoft.com/office/officeart/2005/8/layout/default"/>
    <dgm:cxn modelId="{5D72D5ED-B7C1-4D00-B7AD-4ABBBF500A7D}" type="presParOf" srcId="{74991440-A992-43BE-B1C7-37615B0E51B8}" destId="{9283D040-7246-42C7-89B7-311099BF1FC2}" srcOrd="3" destOrd="0" presId="urn:microsoft.com/office/officeart/2005/8/layout/default"/>
    <dgm:cxn modelId="{94B49CF3-6838-4459-A7C5-83C94178C756}" type="presParOf" srcId="{74991440-A992-43BE-B1C7-37615B0E51B8}" destId="{D3260B15-5CFD-4464-99C8-A503A22BCFCB}" srcOrd="4" destOrd="0" presId="urn:microsoft.com/office/officeart/2005/8/layout/default"/>
    <dgm:cxn modelId="{DE9EA988-2F71-4EEE-BDC8-5B1C12568B76}" type="presParOf" srcId="{74991440-A992-43BE-B1C7-37615B0E51B8}" destId="{DA0E628F-C5D7-42A0-810E-54548C62FB0E}" srcOrd="5" destOrd="0" presId="urn:microsoft.com/office/officeart/2005/8/layout/default"/>
    <dgm:cxn modelId="{90DD6500-0D4C-419A-8140-112C3E1D1A17}" type="presParOf" srcId="{74991440-A992-43BE-B1C7-37615B0E51B8}" destId="{2310A126-3E99-4E99-AF5B-F4B3CA950CE0}" srcOrd="6" destOrd="0" presId="urn:microsoft.com/office/officeart/2005/8/layout/default"/>
    <dgm:cxn modelId="{21FC9BD3-3D01-48FA-B3DE-15B537B83075}" type="presParOf" srcId="{74991440-A992-43BE-B1C7-37615B0E51B8}" destId="{24270467-11F0-4925-A337-838C13F3E1E4}" srcOrd="7" destOrd="0" presId="urn:microsoft.com/office/officeart/2005/8/layout/default"/>
    <dgm:cxn modelId="{74E7736F-6330-4C1F-A249-CE6BAB773FB4}" type="presParOf" srcId="{74991440-A992-43BE-B1C7-37615B0E51B8}" destId="{E17C44C4-6DB7-48E9-921D-E219FC932C9D}" srcOrd="8" destOrd="0" presId="urn:microsoft.com/office/officeart/2005/8/layout/default"/>
    <dgm:cxn modelId="{37E1B3CA-D297-4B27-BD09-E5F4895F66D7}" type="presParOf" srcId="{74991440-A992-43BE-B1C7-37615B0E51B8}" destId="{443A552C-9DC8-4027-B5A2-E75D68157F11}" srcOrd="9" destOrd="0" presId="urn:microsoft.com/office/officeart/2005/8/layout/default"/>
    <dgm:cxn modelId="{22ED73C1-3C12-406F-B619-4A2CA5CDD704}" type="presParOf" srcId="{74991440-A992-43BE-B1C7-37615B0E51B8}" destId="{9ACBC131-D0F0-47CE-8709-1038D45C12A5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90EFC54-8CBE-4198-AF5D-8F47120DDD3C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r-HR"/>
        </a:p>
      </dgm:t>
    </dgm:pt>
    <dgm:pt modelId="{F06C85C5-B81A-4F80-9D30-C8456B2DB800}">
      <dgm:prSet phldrT="[Teks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hr-HR" b="1" dirty="0">
              <a:solidFill>
                <a:srgbClr val="FF0000"/>
              </a:solidFill>
            </a:rPr>
            <a:t>1. </a:t>
          </a:r>
          <a:r>
            <a:rPr lang="hr-HR" dirty="0"/>
            <a:t>Kritiziranje</a:t>
          </a:r>
        </a:p>
      </dgm:t>
    </dgm:pt>
    <dgm:pt modelId="{A8A3DE9C-A6E1-4EA5-A46F-E3EF835D24DE}" type="parTrans" cxnId="{A1C0DC7C-44F6-4FC5-B8A2-7ADB9452D804}">
      <dgm:prSet/>
      <dgm:spPr/>
      <dgm:t>
        <a:bodyPr/>
        <a:lstStyle/>
        <a:p>
          <a:endParaRPr lang="hr-HR"/>
        </a:p>
      </dgm:t>
    </dgm:pt>
    <dgm:pt modelId="{0E5AA098-CBE7-4ACD-BBA6-3B9BE918BB87}" type="sibTrans" cxnId="{A1C0DC7C-44F6-4FC5-B8A2-7ADB9452D804}">
      <dgm:prSet/>
      <dgm:spPr/>
      <dgm:t>
        <a:bodyPr/>
        <a:lstStyle/>
        <a:p>
          <a:endParaRPr lang="hr-HR"/>
        </a:p>
      </dgm:t>
    </dgm:pt>
    <dgm:pt modelId="{86B0B717-BDA2-494E-A7F0-4DD189FE3DE1}">
      <dgm:prSet phldrT="[Teks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hr-HR" b="1" dirty="0">
              <a:solidFill>
                <a:srgbClr val="FF0000"/>
              </a:solidFill>
            </a:rPr>
            <a:t>2. </a:t>
          </a:r>
          <a:r>
            <a:rPr lang="hr-HR" dirty="0"/>
            <a:t>Moraliziranje</a:t>
          </a:r>
        </a:p>
      </dgm:t>
    </dgm:pt>
    <dgm:pt modelId="{B054347F-94C3-4EF0-AE20-8CDC4EC5755D}" type="parTrans" cxnId="{6E548B80-450C-4561-B4BA-5DB588FE8CE3}">
      <dgm:prSet/>
      <dgm:spPr/>
      <dgm:t>
        <a:bodyPr/>
        <a:lstStyle/>
        <a:p>
          <a:endParaRPr lang="hr-HR"/>
        </a:p>
      </dgm:t>
    </dgm:pt>
    <dgm:pt modelId="{5FC1A32C-82F9-44C9-852B-649066DE0907}" type="sibTrans" cxnId="{6E548B80-450C-4561-B4BA-5DB588FE8CE3}">
      <dgm:prSet/>
      <dgm:spPr/>
      <dgm:t>
        <a:bodyPr/>
        <a:lstStyle/>
        <a:p>
          <a:endParaRPr lang="hr-HR"/>
        </a:p>
      </dgm:t>
    </dgm:pt>
    <dgm:pt modelId="{35A28EF7-0294-40A7-A82C-7583A4501D5B}">
      <dgm:prSet phldrT="[Teks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hr-HR" b="1" dirty="0">
              <a:solidFill>
                <a:srgbClr val="FF0000"/>
              </a:solidFill>
            </a:rPr>
            <a:t>3. </a:t>
          </a:r>
          <a:r>
            <a:rPr lang="hr-HR" dirty="0"/>
            <a:t>Držanje lekcija</a:t>
          </a:r>
        </a:p>
      </dgm:t>
    </dgm:pt>
    <dgm:pt modelId="{8583E3C6-4306-441D-9191-15756FD40556}" type="parTrans" cxnId="{94A3DF41-B9BC-4875-9369-FE7EBAED18C0}">
      <dgm:prSet/>
      <dgm:spPr/>
      <dgm:t>
        <a:bodyPr/>
        <a:lstStyle/>
        <a:p>
          <a:endParaRPr lang="hr-HR"/>
        </a:p>
      </dgm:t>
    </dgm:pt>
    <dgm:pt modelId="{225A779E-1EDD-47BE-8D81-FEFDDBF4D84E}" type="sibTrans" cxnId="{94A3DF41-B9BC-4875-9369-FE7EBAED18C0}">
      <dgm:prSet/>
      <dgm:spPr/>
      <dgm:t>
        <a:bodyPr/>
        <a:lstStyle/>
        <a:p>
          <a:endParaRPr lang="hr-HR"/>
        </a:p>
      </dgm:t>
    </dgm:pt>
    <dgm:pt modelId="{8254924A-E187-4FE5-B253-8128CA22B682}">
      <dgm:prSet phldrT="[Teks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hr-HR" b="1" dirty="0">
              <a:solidFill>
                <a:srgbClr val="FF0000"/>
              </a:solidFill>
            </a:rPr>
            <a:t>4. </a:t>
          </a:r>
          <a:r>
            <a:rPr lang="hr-HR" dirty="0"/>
            <a:t>Iščuđavanje</a:t>
          </a:r>
        </a:p>
      </dgm:t>
    </dgm:pt>
    <dgm:pt modelId="{0D8C9C85-DB11-4EC2-AD38-612FA7F88906}" type="parTrans" cxnId="{09492430-DDD0-4F29-9A6C-484CE095C95E}">
      <dgm:prSet/>
      <dgm:spPr/>
      <dgm:t>
        <a:bodyPr/>
        <a:lstStyle/>
        <a:p>
          <a:endParaRPr lang="hr-HR"/>
        </a:p>
      </dgm:t>
    </dgm:pt>
    <dgm:pt modelId="{482414E2-97E2-4DB0-B12A-46E20AC2E73E}" type="sibTrans" cxnId="{09492430-DDD0-4F29-9A6C-484CE095C95E}">
      <dgm:prSet/>
      <dgm:spPr/>
      <dgm:t>
        <a:bodyPr/>
        <a:lstStyle/>
        <a:p>
          <a:endParaRPr lang="hr-HR"/>
        </a:p>
      </dgm:t>
    </dgm:pt>
    <dgm:pt modelId="{724D6E2F-D005-4FC1-84F0-8D0B2008AF52}">
      <dgm:prSet phldrT="[Teks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hr-HR" b="1" dirty="0">
              <a:solidFill>
                <a:srgbClr val="FF0000"/>
              </a:solidFill>
            </a:rPr>
            <a:t>5. </a:t>
          </a:r>
          <a:r>
            <a:rPr lang="hr-HR" dirty="0"/>
            <a:t>Podcjenjivanje, sarkazam, ismijavanje</a:t>
          </a:r>
        </a:p>
      </dgm:t>
    </dgm:pt>
    <dgm:pt modelId="{CD0F9187-DE03-4161-B7E4-A1802DA73AE6}" type="parTrans" cxnId="{274E1B33-619E-4EC3-8AF0-5CF5214F5FC5}">
      <dgm:prSet/>
      <dgm:spPr/>
      <dgm:t>
        <a:bodyPr/>
        <a:lstStyle/>
        <a:p>
          <a:endParaRPr lang="hr-HR"/>
        </a:p>
      </dgm:t>
    </dgm:pt>
    <dgm:pt modelId="{9C53377D-775B-4294-BB1A-1E554848FFBB}" type="sibTrans" cxnId="{274E1B33-619E-4EC3-8AF0-5CF5214F5FC5}">
      <dgm:prSet/>
      <dgm:spPr/>
      <dgm:t>
        <a:bodyPr/>
        <a:lstStyle/>
        <a:p>
          <a:endParaRPr lang="hr-HR"/>
        </a:p>
      </dgm:t>
    </dgm:pt>
    <dgm:pt modelId="{E8C0A335-EC25-4CB9-A19D-982AFFCB61A4}">
      <dgm:prSet phldrT="[Teks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hr-HR" b="1" dirty="0">
              <a:solidFill>
                <a:srgbClr val="FF0000"/>
              </a:solidFill>
            </a:rPr>
            <a:t>6. </a:t>
          </a:r>
          <a:r>
            <a:rPr lang="hr-HR" dirty="0"/>
            <a:t>Distanciranje, ignoriranje potreba, negiranje emocionalnog stanja pacijenta i boli</a:t>
          </a:r>
        </a:p>
      </dgm:t>
    </dgm:pt>
    <dgm:pt modelId="{45E8F5A9-AC55-4A3D-A84B-8AC98473BA61}" type="parTrans" cxnId="{1E630872-A486-4904-932A-98EAE10E6C9C}">
      <dgm:prSet/>
      <dgm:spPr/>
      <dgm:t>
        <a:bodyPr/>
        <a:lstStyle/>
        <a:p>
          <a:endParaRPr lang="hr-HR"/>
        </a:p>
      </dgm:t>
    </dgm:pt>
    <dgm:pt modelId="{FA86242A-CECE-4A13-B6F0-BE9806E4A675}" type="sibTrans" cxnId="{1E630872-A486-4904-932A-98EAE10E6C9C}">
      <dgm:prSet/>
      <dgm:spPr/>
      <dgm:t>
        <a:bodyPr/>
        <a:lstStyle/>
        <a:p>
          <a:endParaRPr lang="hr-HR"/>
        </a:p>
      </dgm:t>
    </dgm:pt>
    <dgm:pt modelId="{74991440-A992-43BE-B1C7-37615B0E51B8}" type="pres">
      <dgm:prSet presAssocID="{E90EFC54-8CBE-4198-AF5D-8F47120DDD3C}" presName="diagram" presStyleCnt="0">
        <dgm:presLayoutVars>
          <dgm:dir/>
          <dgm:resizeHandles val="exact"/>
        </dgm:presLayoutVars>
      </dgm:prSet>
      <dgm:spPr/>
    </dgm:pt>
    <dgm:pt modelId="{DA54A06C-909B-4CE7-BD54-8CDC008B0730}" type="pres">
      <dgm:prSet presAssocID="{F06C85C5-B81A-4F80-9D30-C8456B2DB800}" presName="node" presStyleLbl="node1" presStyleIdx="0" presStyleCnt="6">
        <dgm:presLayoutVars>
          <dgm:bulletEnabled val="1"/>
        </dgm:presLayoutVars>
      </dgm:prSet>
      <dgm:spPr/>
    </dgm:pt>
    <dgm:pt modelId="{82464C27-624D-465A-B5A5-3F5A0D28E5A8}" type="pres">
      <dgm:prSet presAssocID="{0E5AA098-CBE7-4ACD-BBA6-3B9BE918BB87}" presName="sibTrans" presStyleCnt="0"/>
      <dgm:spPr/>
    </dgm:pt>
    <dgm:pt modelId="{BAC2CF6B-CBE9-47B5-ACF2-05B2B225D167}" type="pres">
      <dgm:prSet presAssocID="{86B0B717-BDA2-494E-A7F0-4DD189FE3DE1}" presName="node" presStyleLbl="node1" presStyleIdx="1" presStyleCnt="6">
        <dgm:presLayoutVars>
          <dgm:bulletEnabled val="1"/>
        </dgm:presLayoutVars>
      </dgm:prSet>
      <dgm:spPr/>
    </dgm:pt>
    <dgm:pt modelId="{9283D040-7246-42C7-89B7-311099BF1FC2}" type="pres">
      <dgm:prSet presAssocID="{5FC1A32C-82F9-44C9-852B-649066DE0907}" presName="sibTrans" presStyleCnt="0"/>
      <dgm:spPr/>
    </dgm:pt>
    <dgm:pt modelId="{D3260B15-5CFD-4464-99C8-A503A22BCFCB}" type="pres">
      <dgm:prSet presAssocID="{35A28EF7-0294-40A7-A82C-7583A4501D5B}" presName="node" presStyleLbl="node1" presStyleIdx="2" presStyleCnt="6">
        <dgm:presLayoutVars>
          <dgm:bulletEnabled val="1"/>
        </dgm:presLayoutVars>
      </dgm:prSet>
      <dgm:spPr/>
    </dgm:pt>
    <dgm:pt modelId="{DA0E628F-C5D7-42A0-810E-54548C62FB0E}" type="pres">
      <dgm:prSet presAssocID="{225A779E-1EDD-47BE-8D81-FEFDDBF4D84E}" presName="sibTrans" presStyleCnt="0"/>
      <dgm:spPr/>
    </dgm:pt>
    <dgm:pt modelId="{2310A126-3E99-4E99-AF5B-F4B3CA950CE0}" type="pres">
      <dgm:prSet presAssocID="{8254924A-E187-4FE5-B253-8128CA22B682}" presName="node" presStyleLbl="node1" presStyleIdx="3" presStyleCnt="6">
        <dgm:presLayoutVars>
          <dgm:bulletEnabled val="1"/>
        </dgm:presLayoutVars>
      </dgm:prSet>
      <dgm:spPr/>
    </dgm:pt>
    <dgm:pt modelId="{24270467-11F0-4925-A337-838C13F3E1E4}" type="pres">
      <dgm:prSet presAssocID="{482414E2-97E2-4DB0-B12A-46E20AC2E73E}" presName="sibTrans" presStyleCnt="0"/>
      <dgm:spPr/>
    </dgm:pt>
    <dgm:pt modelId="{E17C44C4-6DB7-48E9-921D-E219FC932C9D}" type="pres">
      <dgm:prSet presAssocID="{724D6E2F-D005-4FC1-84F0-8D0B2008AF52}" presName="node" presStyleLbl="node1" presStyleIdx="4" presStyleCnt="6">
        <dgm:presLayoutVars>
          <dgm:bulletEnabled val="1"/>
        </dgm:presLayoutVars>
      </dgm:prSet>
      <dgm:spPr/>
    </dgm:pt>
    <dgm:pt modelId="{443A552C-9DC8-4027-B5A2-E75D68157F11}" type="pres">
      <dgm:prSet presAssocID="{9C53377D-775B-4294-BB1A-1E554848FFBB}" presName="sibTrans" presStyleCnt="0"/>
      <dgm:spPr/>
    </dgm:pt>
    <dgm:pt modelId="{9ACBC131-D0F0-47CE-8709-1038D45C12A5}" type="pres">
      <dgm:prSet presAssocID="{E8C0A335-EC25-4CB9-A19D-982AFFCB61A4}" presName="node" presStyleLbl="node1" presStyleIdx="5" presStyleCnt="6">
        <dgm:presLayoutVars>
          <dgm:bulletEnabled val="1"/>
        </dgm:presLayoutVars>
      </dgm:prSet>
      <dgm:spPr/>
    </dgm:pt>
  </dgm:ptLst>
  <dgm:cxnLst>
    <dgm:cxn modelId="{C2FC3F03-3F0C-4900-8D49-9E62FB7CEA60}" type="presOf" srcId="{86B0B717-BDA2-494E-A7F0-4DD189FE3DE1}" destId="{BAC2CF6B-CBE9-47B5-ACF2-05B2B225D167}" srcOrd="0" destOrd="0" presId="urn:microsoft.com/office/officeart/2005/8/layout/default"/>
    <dgm:cxn modelId="{09492430-DDD0-4F29-9A6C-484CE095C95E}" srcId="{E90EFC54-8CBE-4198-AF5D-8F47120DDD3C}" destId="{8254924A-E187-4FE5-B253-8128CA22B682}" srcOrd="3" destOrd="0" parTransId="{0D8C9C85-DB11-4EC2-AD38-612FA7F88906}" sibTransId="{482414E2-97E2-4DB0-B12A-46E20AC2E73E}"/>
    <dgm:cxn modelId="{274E1B33-619E-4EC3-8AF0-5CF5214F5FC5}" srcId="{E90EFC54-8CBE-4198-AF5D-8F47120DDD3C}" destId="{724D6E2F-D005-4FC1-84F0-8D0B2008AF52}" srcOrd="4" destOrd="0" parTransId="{CD0F9187-DE03-4161-B7E4-A1802DA73AE6}" sibTransId="{9C53377D-775B-4294-BB1A-1E554848FFBB}"/>
    <dgm:cxn modelId="{01EB8935-83DE-4911-AD14-116957DDF98F}" type="presOf" srcId="{F06C85C5-B81A-4F80-9D30-C8456B2DB800}" destId="{DA54A06C-909B-4CE7-BD54-8CDC008B0730}" srcOrd="0" destOrd="0" presId="urn:microsoft.com/office/officeart/2005/8/layout/default"/>
    <dgm:cxn modelId="{A2011C3E-66A9-49EE-A489-9873FD3A984C}" type="presOf" srcId="{35A28EF7-0294-40A7-A82C-7583A4501D5B}" destId="{D3260B15-5CFD-4464-99C8-A503A22BCFCB}" srcOrd="0" destOrd="0" presId="urn:microsoft.com/office/officeart/2005/8/layout/default"/>
    <dgm:cxn modelId="{94A3DF41-B9BC-4875-9369-FE7EBAED18C0}" srcId="{E90EFC54-8CBE-4198-AF5D-8F47120DDD3C}" destId="{35A28EF7-0294-40A7-A82C-7583A4501D5B}" srcOrd="2" destOrd="0" parTransId="{8583E3C6-4306-441D-9191-15756FD40556}" sibTransId="{225A779E-1EDD-47BE-8D81-FEFDDBF4D84E}"/>
    <dgm:cxn modelId="{F86C006A-FE60-4CA3-98DD-5B9A8A2780C6}" type="presOf" srcId="{E90EFC54-8CBE-4198-AF5D-8F47120DDD3C}" destId="{74991440-A992-43BE-B1C7-37615B0E51B8}" srcOrd="0" destOrd="0" presId="urn:microsoft.com/office/officeart/2005/8/layout/default"/>
    <dgm:cxn modelId="{1E630872-A486-4904-932A-98EAE10E6C9C}" srcId="{E90EFC54-8CBE-4198-AF5D-8F47120DDD3C}" destId="{E8C0A335-EC25-4CB9-A19D-982AFFCB61A4}" srcOrd="5" destOrd="0" parTransId="{45E8F5A9-AC55-4A3D-A84B-8AC98473BA61}" sibTransId="{FA86242A-CECE-4A13-B6F0-BE9806E4A675}"/>
    <dgm:cxn modelId="{A1C0DC7C-44F6-4FC5-B8A2-7ADB9452D804}" srcId="{E90EFC54-8CBE-4198-AF5D-8F47120DDD3C}" destId="{F06C85C5-B81A-4F80-9D30-C8456B2DB800}" srcOrd="0" destOrd="0" parTransId="{A8A3DE9C-A6E1-4EA5-A46F-E3EF835D24DE}" sibTransId="{0E5AA098-CBE7-4ACD-BBA6-3B9BE918BB87}"/>
    <dgm:cxn modelId="{6E548B80-450C-4561-B4BA-5DB588FE8CE3}" srcId="{E90EFC54-8CBE-4198-AF5D-8F47120DDD3C}" destId="{86B0B717-BDA2-494E-A7F0-4DD189FE3DE1}" srcOrd="1" destOrd="0" parTransId="{B054347F-94C3-4EF0-AE20-8CDC4EC5755D}" sibTransId="{5FC1A32C-82F9-44C9-852B-649066DE0907}"/>
    <dgm:cxn modelId="{00DCC589-6EE5-4F5A-9CF7-5EE178DA49F2}" type="presOf" srcId="{8254924A-E187-4FE5-B253-8128CA22B682}" destId="{2310A126-3E99-4E99-AF5B-F4B3CA950CE0}" srcOrd="0" destOrd="0" presId="urn:microsoft.com/office/officeart/2005/8/layout/default"/>
    <dgm:cxn modelId="{C76ABDC9-F93C-48CB-8451-7A9A062CD48A}" type="presOf" srcId="{724D6E2F-D005-4FC1-84F0-8D0B2008AF52}" destId="{E17C44C4-6DB7-48E9-921D-E219FC932C9D}" srcOrd="0" destOrd="0" presId="urn:microsoft.com/office/officeart/2005/8/layout/default"/>
    <dgm:cxn modelId="{1C15E9F8-1C0C-454B-A51C-25CF0132B712}" type="presOf" srcId="{E8C0A335-EC25-4CB9-A19D-982AFFCB61A4}" destId="{9ACBC131-D0F0-47CE-8709-1038D45C12A5}" srcOrd="0" destOrd="0" presId="urn:microsoft.com/office/officeart/2005/8/layout/default"/>
    <dgm:cxn modelId="{461287AA-2E06-441E-997F-5D68DF327A5F}" type="presParOf" srcId="{74991440-A992-43BE-B1C7-37615B0E51B8}" destId="{DA54A06C-909B-4CE7-BD54-8CDC008B0730}" srcOrd="0" destOrd="0" presId="urn:microsoft.com/office/officeart/2005/8/layout/default"/>
    <dgm:cxn modelId="{7CC8320B-FB1B-4D1E-9292-FC9436E11CCE}" type="presParOf" srcId="{74991440-A992-43BE-B1C7-37615B0E51B8}" destId="{82464C27-624D-465A-B5A5-3F5A0D28E5A8}" srcOrd="1" destOrd="0" presId="urn:microsoft.com/office/officeart/2005/8/layout/default"/>
    <dgm:cxn modelId="{15F68390-E7C1-42A4-A116-0E651DF18824}" type="presParOf" srcId="{74991440-A992-43BE-B1C7-37615B0E51B8}" destId="{BAC2CF6B-CBE9-47B5-ACF2-05B2B225D167}" srcOrd="2" destOrd="0" presId="urn:microsoft.com/office/officeart/2005/8/layout/default"/>
    <dgm:cxn modelId="{5D72D5ED-B7C1-4D00-B7AD-4ABBBF500A7D}" type="presParOf" srcId="{74991440-A992-43BE-B1C7-37615B0E51B8}" destId="{9283D040-7246-42C7-89B7-311099BF1FC2}" srcOrd="3" destOrd="0" presId="urn:microsoft.com/office/officeart/2005/8/layout/default"/>
    <dgm:cxn modelId="{94B49CF3-6838-4459-A7C5-83C94178C756}" type="presParOf" srcId="{74991440-A992-43BE-B1C7-37615B0E51B8}" destId="{D3260B15-5CFD-4464-99C8-A503A22BCFCB}" srcOrd="4" destOrd="0" presId="urn:microsoft.com/office/officeart/2005/8/layout/default"/>
    <dgm:cxn modelId="{DE9EA988-2F71-4EEE-BDC8-5B1C12568B76}" type="presParOf" srcId="{74991440-A992-43BE-B1C7-37615B0E51B8}" destId="{DA0E628F-C5D7-42A0-810E-54548C62FB0E}" srcOrd="5" destOrd="0" presId="urn:microsoft.com/office/officeart/2005/8/layout/default"/>
    <dgm:cxn modelId="{90DD6500-0D4C-419A-8140-112C3E1D1A17}" type="presParOf" srcId="{74991440-A992-43BE-B1C7-37615B0E51B8}" destId="{2310A126-3E99-4E99-AF5B-F4B3CA950CE0}" srcOrd="6" destOrd="0" presId="urn:microsoft.com/office/officeart/2005/8/layout/default"/>
    <dgm:cxn modelId="{21FC9BD3-3D01-48FA-B3DE-15B537B83075}" type="presParOf" srcId="{74991440-A992-43BE-B1C7-37615B0E51B8}" destId="{24270467-11F0-4925-A337-838C13F3E1E4}" srcOrd="7" destOrd="0" presId="urn:microsoft.com/office/officeart/2005/8/layout/default"/>
    <dgm:cxn modelId="{74E7736F-6330-4C1F-A249-CE6BAB773FB4}" type="presParOf" srcId="{74991440-A992-43BE-B1C7-37615B0E51B8}" destId="{E17C44C4-6DB7-48E9-921D-E219FC932C9D}" srcOrd="8" destOrd="0" presId="urn:microsoft.com/office/officeart/2005/8/layout/default"/>
    <dgm:cxn modelId="{37E1B3CA-D297-4B27-BD09-E5F4895F66D7}" type="presParOf" srcId="{74991440-A992-43BE-B1C7-37615B0E51B8}" destId="{443A552C-9DC8-4027-B5A2-E75D68157F11}" srcOrd="9" destOrd="0" presId="urn:microsoft.com/office/officeart/2005/8/layout/default"/>
    <dgm:cxn modelId="{22ED73C1-3C12-406F-B619-4A2CA5CDD704}" type="presParOf" srcId="{74991440-A992-43BE-B1C7-37615B0E51B8}" destId="{9ACBC131-D0F0-47CE-8709-1038D45C12A5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C4134BA-38EE-4F02-8EB3-AA34BEE31277}" type="doc">
      <dgm:prSet loTypeId="urn:microsoft.com/office/officeart/2005/8/layout/cycle8" loCatId="cycle" qsTypeId="urn:microsoft.com/office/officeart/2005/8/quickstyle/simple5" qsCatId="simple" csTypeId="urn:microsoft.com/office/officeart/2005/8/colors/accent1_2" csCatId="accent1" phldr="1"/>
      <dgm:spPr/>
    </dgm:pt>
    <dgm:pt modelId="{2C54A3EE-89D9-4B0D-A9E1-80BBA8D1A1BD}">
      <dgm:prSet phldrT="[Tekst]"/>
      <dgm:spPr/>
      <dgm:t>
        <a:bodyPr/>
        <a:lstStyle/>
        <a:p>
          <a:r>
            <a:rPr lang="hr-HR" b="1" dirty="0">
              <a:latin typeface="Arial Black" panose="020B0A04020102020204" pitchFamily="34" charset="0"/>
            </a:rPr>
            <a:t>2A. </a:t>
          </a:r>
          <a:r>
            <a:rPr lang="hr-HR" dirty="0"/>
            <a:t>Emotivno:  faktor simpatičnosti</a:t>
          </a:r>
        </a:p>
      </dgm:t>
    </dgm:pt>
    <dgm:pt modelId="{F94132E8-BC5D-48F8-B43C-FF7FAD9F136A}" type="parTrans" cxnId="{2E7BBECF-F379-4903-BCC4-EAB598D24923}">
      <dgm:prSet/>
      <dgm:spPr/>
      <dgm:t>
        <a:bodyPr/>
        <a:lstStyle/>
        <a:p>
          <a:endParaRPr lang="hr-HR"/>
        </a:p>
      </dgm:t>
    </dgm:pt>
    <dgm:pt modelId="{327D0E9D-705F-4724-9767-6F254F28A413}" type="sibTrans" cxnId="{2E7BBECF-F379-4903-BCC4-EAB598D24923}">
      <dgm:prSet/>
      <dgm:spPr/>
      <dgm:t>
        <a:bodyPr/>
        <a:lstStyle/>
        <a:p>
          <a:endParaRPr lang="hr-HR"/>
        </a:p>
      </dgm:t>
    </dgm:pt>
    <dgm:pt modelId="{80A1A6C8-727D-4135-92D4-45043B16260A}">
      <dgm:prSet phldrT="[Tekst]"/>
      <dgm:spPr/>
      <dgm:t>
        <a:bodyPr/>
        <a:lstStyle/>
        <a:p>
          <a:r>
            <a:rPr lang="hr-HR" b="1" dirty="0">
              <a:latin typeface="Arial Black" panose="020B0A04020102020204" pitchFamily="34" charset="0"/>
            </a:rPr>
            <a:t>2B. </a:t>
          </a:r>
          <a:r>
            <a:rPr lang="hr-HR" b="0" dirty="0">
              <a:latin typeface="Arial" panose="020B0604020202020204" pitchFamily="34" charset="0"/>
              <a:cs typeface="Arial" panose="020B0604020202020204" pitchFamily="34" charset="0"/>
            </a:rPr>
            <a:t>Emotivno:         </a:t>
          </a:r>
          <a:r>
            <a:rPr lang="hr-HR" dirty="0">
              <a:latin typeface="+mn-lt"/>
            </a:rPr>
            <a:t>Poštivanje</a:t>
          </a:r>
        </a:p>
      </dgm:t>
    </dgm:pt>
    <dgm:pt modelId="{42EC1156-BD47-4E81-B451-39762ABC7ED0}" type="parTrans" cxnId="{5AC35EAB-F6F7-4E07-92D6-344D42E47B39}">
      <dgm:prSet/>
      <dgm:spPr/>
      <dgm:t>
        <a:bodyPr/>
        <a:lstStyle/>
        <a:p>
          <a:endParaRPr lang="hr-HR"/>
        </a:p>
      </dgm:t>
    </dgm:pt>
    <dgm:pt modelId="{3430C3A3-E220-429A-A343-2A8D83D100F8}" type="sibTrans" cxnId="{5AC35EAB-F6F7-4E07-92D6-344D42E47B39}">
      <dgm:prSet/>
      <dgm:spPr/>
      <dgm:t>
        <a:bodyPr/>
        <a:lstStyle/>
        <a:p>
          <a:endParaRPr lang="hr-HR"/>
        </a:p>
      </dgm:t>
    </dgm:pt>
    <dgm:pt modelId="{2F1DAFF1-F169-461E-8C96-F2DD7127BBC7}">
      <dgm:prSet phldrT="[Tekst]"/>
      <dgm:spPr>
        <a:solidFill>
          <a:srgbClr val="00B0F0"/>
        </a:solidFill>
      </dgm:spPr>
      <dgm:t>
        <a:bodyPr/>
        <a:lstStyle/>
        <a:p>
          <a:r>
            <a:rPr lang="hr-HR" b="1" dirty="0">
              <a:latin typeface="Arial Black" panose="020B0A04020102020204" pitchFamily="34" charset="0"/>
            </a:rPr>
            <a:t>1. </a:t>
          </a:r>
          <a:r>
            <a:rPr lang="hr-HR" dirty="0"/>
            <a:t>85% emotivna, 15% racionalna</a:t>
          </a:r>
        </a:p>
      </dgm:t>
    </dgm:pt>
    <dgm:pt modelId="{1AFB0BFE-A15F-41AD-A12A-2CC5581C1452}" type="parTrans" cxnId="{D7495119-6634-48E8-BD76-8F1B20C4ADEC}">
      <dgm:prSet/>
      <dgm:spPr/>
      <dgm:t>
        <a:bodyPr/>
        <a:lstStyle/>
        <a:p>
          <a:endParaRPr lang="hr-HR"/>
        </a:p>
      </dgm:t>
    </dgm:pt>
    <dgm:pt modelId="{9368ACE5-D011-4A90-B6DF-F35DF2D47BDF}" type="sibTrans" cxnId="{D7495119-6634-48E8-BD76-8F1B20C4ADEC}">
      <dgm:prSet/>
      <dgm:spPr/>
      <dgm:t>
        <a:bodyPr/>
        <a:lstStyle/>
        <a:p>
          <a:endParaRPr lang="hr-HR"/>
        </a:p>
      </dgm:t>
    </dgm:pt>
    <dgm:pt modelId="{F16669EB-2A3C-4B6F-A706-AE1C6881514C}" type="pres">
      <dgm:prSet presAssocID="{7C4134BA-38EE-4F02-8EB3-AA34BEE31277}" presName="compositeShape" presStyleCnt="0">
        <dgm:presLayoutVars>
          <dgm:chMax val="7"/>
          <dgm:dir/>
          <dgm:resizeHandles val="exact"/>
        </dgm:presLayoutVars>
      </dgm:prSet>
      <dgm:spPr/>
    </dgm:pt>
    <dgm:pt modelId="{5640DACB-D1FE-4FC5-90A2-F4EBF050B04E}" type="pres">
      <dgm:prSet presAssocID="{7C4134BA-38EE-4F02-8EB3-AA34BEE31277}" presName="wedge1" presStyleLbl="node1" presStyleIdx="0" presStyleCnt="3"/>
      <dgm:spPr/>
    </dgm:pt>
    <dgm:pt modelId="{D045444E-69E2-4511-847B-D6E3298778D7}" type="pres">
      <dgm:prSet presAssocID="{7C4134BA-38EE-4F02-8EB3-AA34BEE31277}" presName="dummy1a" presStyleCnt="0"/>
      <dgm:spPr/>
    </dgm:pt>
    <dgm:pt modelId="{0A2CE809-B18E-4CE2-8C18-B8B2A8239661}" type="pres">
      <dgm:prSet presAssocID="{7C4134BA-38EE-4F02-8EB3-AA34BEE31277}" presName="dummy1b" presStyleCnt="0"/>
      <dgm:spPr/>
    </dgm:pt>
    <dgm:pt modelId="{D4A1B11D-6D8E-4678-A6CE-E0DF69816C81}" type="pres">
      <dgm:prSet presAssocID="{7C4134BA-38EE-4F02-8EB3-AA34BEE31277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3F1555F2-FF5A-4426-8CC8-3AB8DBA5C8C6}" type="pres">
      <dgm:prSet presAssocID="{7C4134BA-38EE-4F02-8EB3-AA34BEE31277}" presName="wedge2" presStyleLbl="node1" presStyleIdx="1" presStyleCnt="3"/>
      <dgm:spPr/>
    </dgm:pt>
    <dgm:pt modelId="{A6861BEA-12DF-454A-87BF-EDDEDB5DBAD3}" type="pres">
      <dgm:prSet presAssocID="{7C4134BA-38EE-4F02-8EB3-AA34BEE31277}" presName="dummy2a" presStyleCnt="0"/>
      <dgm:spPr/>
    </dgm:pt>
    <dgm:pt modelId="{4DB67FE1-DAB2-40F9-81CA-3E705E39D65F}" type="pres">
      <dgm:prSet presAssocID="{7C4134BA-38EE-4F02-8EB3-AA34BEE31277}" presName="dummy2b" presStyleCnt="0"/>
      <dgm:spPr/>
    </dgm:pt>
    <dgm:pt modelId="{962EACAC-CE93-4466-994F-44C5FA4DAFCF}" type="pres">
      <dgm:prSet presAssocID="{7C4134BA-38EE-4F02-8EB3-AA34BEE31277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247725D6-3C5B-460E-8C1B-4F66C5072B91}" type="pres">
      <dgm:prSet presAssocID="{7C4134BA-38EE-4F02-8EB3-AA34BEE31277}" presName="wedge3" presStyleLbl="node1" presStyleIdx="2" presStyleCnt="3"/>
      <dgm:spPr/>
    </dgm:pt>
    <dgm:pt modelId="{85D36B82-11E8-4179-A572-9A04E89A7118}" type="pres">
      <dgm:prSet presAssocID="{7C4134BA-38EE-4F02-8EB3-AA34BEE31277}" presName="dummy3a" presStyleCnt="0"/>
      <dgm:spPr/>
    </dgm:pt>
    <dgm:pt modelId="{8BAFDC80-0CB7-4CA1-9FA3-3DF621CFC2EF}" type="pres">
      <dgm:prSet presAssocID="{7C4134BA-38EE-4F02-8EB3-AA34BEE31277}" presName="dummy3b" presStyleCnt="0"/>
      <dgm:spPr/>
    </dgm:pt>
    <dgm:pt modelId="{E5593C8D-F8DC-40CE-8C19-84CA6F484C19}" type="pres">
      <dgm:prSet presAssocID="{7C4134BA-38EE-4F02-8EB3-AA34BEE31277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A67C0A35-59CC-43DA-8235-DC3A65C2C077}" type="pres">
      <dgm:prSet presAssocID="{327D0E9D-705F-4724-9767-6F254F28A413}" presName="arrowWedge1" presStyleLbl="fgSibTrans2D1" presStyleIdx="0" presStyleCnt="3"/>
      <dgm:spPr/>
    </dgm:pt>
    <dgm:pt modelId="{297A06E8-E5BF-48F1-B2C3-EA72F0EB6980}" type="pres">
      <dgm:prSet presAssocID="{3430C3A3-E220-429A-A343-2A8D83D100F8}" presName="arrowWedge2" presStyleLbl="fgSibTrans2D1" presStyleIdx="1" presStyleCnt="3"/>
      <dgm:spPr/>
    </dgm:pt>
    <dgm:pt modelId="{E029797B-552D-43F1-A439-30928150AA43}" type="pres">
      <dgm:prSet presAssocID="{9368ACE5-D011-4A90-B6DF-F35DF2D47BDF}" presName="arrowWedge3" presStyleLbl="fgSibTrans2D1" presStyleIdx="2" presStyleCnt="3"/>
      <dgm:spPr/>
    </dgm:pt>
  </dgm:ptLst>
  <dgm:cxnLst>
    <dgm:cxn modelId="{D7495119-6634-48E8-BD76-8F1B20C4ADEC}" srcId="{7C4134BA-38EE-4F02-8EB3-AA34BEE31277}" destId="{2F1DAFF1-F169-461E-8C96-F2DD7127BBC7}" srcOrd="2" destOrd="0" parTransId="{1AFB0BFE-A15F-41AD-A12A-2CC5581C1452}" sibTransId="{9368ACE5-D011-4A90-B6DF-F35DF2D47BDF}"/>
    <dgm:cxn modelId="{DDE18D29-F170-48FE-A730-907BD813DA3D}" type="presOf" srcId="{7C4134BA-38EE-4F02-8EB3-AA34BEE31277}" destId="{F16669EB-2A3C-4B6F-A706-AE1C6881514C}" srcOrd="0" destOrd="0" presId="urn:microsoft.com/office/officeart/2005/8/layout/cycle8"/>
    <dgm:cxn modelId="{887DA339-EE66-42CF-B0D5-E8EF1A740E98}" type="presOf" srcId="{80A1A6C8-727D-4135-92D4-45043B16260A}" destId="{3F1555F2-FF5A-4426-8CC8-3AB8DBA5C8C6}" srcOrd="0" destOrd="0" presId="urn:microsoft.com/office/officeart/2005/8/layout/cycle8"/>
    <dgm:cxn modelId="{40D01848-1545-44BD-9AD5-F660B2C4C3DA}" type="presOf" srcId="{2C54A3EE-89D9-4B0D-A9E1-80BBA8D1A1BD}" destId="{5640DACB-D1FE-4FC5-90A2-F4EBF050B04E}" srcOrd="0" destOrd="0" presId="urn:microsoft.com/office/officeart/2005/8/layout/cycle8"/>
    <dgm:cxn modelId="{4B305B6B-9981-4051-8178-6667669D918C}" type="presOf" srcId="{2F1DAFF1-F169-461E-8C96-F2DD7127BBC7}" destId="{E5593C8D-F8DC-40CE-8C19-84CA6F484C19}" srcOrd="1" destOrd="0" presId="urn:microsoft.com/office/officeart/2005/8/layout/cycle8"/>
    <dgm:cxn modelId="{3BDEB179-B3BE-4D43-88FF-2B5DDC339D75}" type="presOf" srcId="{2F1DAFF1-F169-461E-8C96-F2DD7127BBC7}" destId="{247725D6-3C5B-460E-8C1B-4F66C5072B91}" srcOrd="0" destOrd="0" presId="urn:microsoft.com/office/officeart/2005/8/layout/cycle8"/>
    <dgm:cxn modelId="{5AC35EAB-F6F7-4E07-92D6-344D42E47B39}" srcId="{7C4134BA-38EE-4F02-8EB3-AA34BEE31277}" destId="{80A1A6C8-727D-4135-92D4-45043B16260A}" srcOrd="1" destOrd="0" parTransId="{42EC1156-BD47-4E81-B451-39762ABC7ED0}" sibTransId="{3430C3A3-E220-429A-A343-2A8D83D100F8}"/>
    <dgm:cxn modelId="{2E7BBECF-F379-4903-BCC4-EAB598D24923}" srcId="{7C4134BA-38EE-4F02-8EB3-AA34BEE31277}" destId="{2C54A3EE-89D9-4B0D-A9E1-80BBA8D1A1BD}" srcOrd="0" destOrd="0" parTransId="{F94132E8-BC5D-48F8-B43C-FF7FAD9F136A}" sibTransId="{327D0E9D-705F-4724-9767-6F254F28A413}"/>
    <dgm:cxn modelId="{B57DF9CF-F667-4DFD-9373-99F3729EB2AE}" type="presOf" srcId="{80A1A6C8-727D-4135-92D4-45043B16260A}" destId="{962EACAC-CE93-4466-994F-44C5FA4DAFCF}" srcOrd="1" destOrd="0" presId="urn:microsoft.com/office/officeart/2005/8/layout/cycle8"/>
    <dgm:cxn modelId="{851D69DE-0080-45D9-8780-E6BD3B3A6E06}" type="presOf" srcId="{2C54A3EE-89D9-4B0D-A9E1-80BBA8D1A1BD}" destId="{D4A1B11D-6D8E-4678-A6CE-E0DF69816C81}" srcOrd="1" destOrd="0" presId="urn:microsoft.com/office/officeart/2005/8/layout/cycle8"/>
    <dgm:cxn modelId="{F1DF36BE-FC4B-4AA9-8E45-DB9B7740CE43}" type="presParOf" srcId="{F16669EB-2A3C-4B6F-A706-AE1C6881514C}" destId="{5640DACB-D1FE-4FC5-90A2-F4EBF050B04E}" srcOrd="0" destOrd="0" presId="urn:microsoft.com/office/officeart/2005/8/layout/cycle8"/>
    <dgm:cxn modelId="{54A1DDD1-07B8-46BF-ACD3-B5A0D36A6CFA}" type="presParOf" srcId="{F16669EB-2A3C-4B6F-A706-AE1C6881514C}" destId="{D045444E-69E2-4511-847B-D6E3298778D7}" srcOrd="1" destOrd="0" presId="urn:microsoft.com/office/officeart/2005/8/layout/cycle8"/>
    <dgm:cxn modelId="{A534D977-F6C1-464F-A656-7CC403761265}" type="presParOf" srcId="{F16669EB-2A3C-4B6F-A706-AE1C6881514C}" destId="{0A2CE809-B18E-4CE2-8C18-B8B2A8239661}" srcOrd="2" destOrd="0" presId="urn:microsoft.com/office/officeart/2005/8/layout/cycle8"/>
    <dgm:cxn modelId="{96377601-DE94-437F-A39C-37325C074A8F}" type="presParOf" srcId="{F16669EB-2A3C-4B6F-A706-AE1C6881514C}" destId="{D4A1B11D-6D8E-4678-A6CE-E0DF69816C81}" srcOrd="3" destOrd="0" presId="urn:microsoft.com/office/officeart/2005/8/layout/cycle8"/>
    <dgm:cxn modelId="{EA2864AD-80A0-4A99-8CD9-AC697BAB7E93}" type="presParOf" srcId="{F16669EB-2A3C-4B6F-A706-AE1C6881514C}" destId="{3F1555F2-FF5A-4426-8CC8-3AB8DBA5C8C6}" srcOrd="4" destOrd="0" presId="urn:microsoft.com/office/officeart/2005/8/layout/cycle8"/>
    <dgm:cxn modelId="{6B35101E-4135-4525-B613-335EC85620C1}" type="presParOf" srcId="{F16669EB-2A3C-4B6F-A706-AE1C6881514C}" destId="{A6861BEA-12DF-454A-87BF-EDDEDB5DBAD3}" srcOrd="5" destOrd="0" presId="urn:microsoft.com/office/officeart/2005/8/layout/cycle8"/>
    <dgm:cxn modelId="{06968309-9EEA-4B61-B4DD-F64E08C1194F}" type="presParOf" srcId="{F16669EB-2A3C-4B6F-A706-AE1C6881514C}" destId="{4DB67FE1-DAB2-40F9-81CA-3E705E39D65F}" srcOrd="6" destOrd="0" presId="urn:microsoft.com/office/officeart/2005/8/layout/cycle8"/>
    <dgm:cxn modelId="{F743B913-5908-4B63-9BEB-F82404DD850D}" type="presParOf" srcId="{F16669EB-2A3C-4B6F-A706-AE1C6881514C}" destId="{962EACAC-CE93-4466-994F-44C5FA4DAFCF}" srcOrd="7" destOrd="0" presId="urn:microsoft.com/office/officeart/2005/8/layout/cycle8"/>
    <dgm:cxn modelId="{981ED48D-55C0-4E86-A0B8-9994E7F077D3}" type="presParOf" srcId="{F16669EB-2A3C-4B6F-A706-AE1C6881514C}" destId="{247725D6-3C5B-460E-8C1B-4F66C5072B91}" srcOrd="8" destOrd="0" presId="urn:microsoft.com/office/officeart/2005/8/layout/cycle8"/>
    <dgm:cxn modelId="{D43414C3-5ACB-4CBB-AEED-114E01D9EEFC}" type="presParOf" srcId="{F16669EB-2A3C-4B6F-A706-AE1C6881514C}" destId="{85D36B82-11E8-4179-A572-9A04E89A7118}" srcOrd="9" destOrd="0" presId="urn:microsoft.com/office/officeart/2005/8/layout/cycle8"/>
    <dgm:cxn modelId="{12F1D0C9-2B37-4515-85AC-3361AB1D2DCB}" type="presParOf" srcId="{F16669EB-2A3C-4B6F-A706-AE1C6881514C}" destId="{8BAFDC80-0CB7-4CA1-9FA3-3DF621CFC2EF}" srcOrd="10" destOrd="0" presId="urn:microsoft.com/office/officeart/2005/8/layout/cycle8"/>
    <dgm:cxn modelId="{6FB87D1F-7934-45CC-8115-1DC64DD5DDFF}" type="presParOf" srcId="{F16669EB-2A3C-4B6F-A706-AE1C6881514C}" destId="{E5593C8D-F8DC-40CE-8C19-84CA6F484C19}" srcOrd="11" destOrd="0" presId="urn:microsoft.com/office/officeart/2005/8/layout/cycle8"/>
    <dgm:cxn modelId="{5AB7E7D7-F6B4-4876-95AE-AB5147A3652D}" type="presParOf" srcId="{F16669EB-2A3C-4B6F-A706-AE1C6881514C}" destId="{A67C0A35-59CC-43DA-8235-DC3A65C2C077}" srcOrd="12" destOrd="0" presId="urn:microsoft.com/office/officeart/2005/8/layout/cycle8"/>
    <dgm:cxn modelId="{6C7A2C20-79E2-48E9-894F-BF7DB955A74A}" type="presParOf" srcId="{F16669EB-2A3C-4B6F-A706-AE1C6881514C}" destId="{297A06E8-E5BF-48F1-B2C3-EA72F0EB6980}" srcOrd="13" destOrd="0" presId="urn:microsoft.com/office/officeart/2005/8/layout/cycle8"/>
    <dgm:cxn modelId="{15613814-91AD-4A3E-A6EA-80FF2D61808B}" type="presParOf" srcId="{F16669EB-2A3C-4B6F-A706-AE1C6881514C}" destId="{E029797B-552D-43F1-A439-30928150AA43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C4134BA-38EE-4F02-8EB3-AA34BEE31277}" type="doc">
      <dgm:prSet loTypeId="urn:microsoft.com/office/officeart/2005/8/layout/cycle8" loCatId="cycle" qsTypeId="urn:microsoft.com/office/officeart/2005/8/quickstyle/simple5" qsCatId="simple" csTypeId="urn:microsoft.com/office/officeart/2005/8/colors/accent1_2" csCatId="accent1" phldr="1"/>
      <dgm:spPr/>
    </dgm:pt>
    <dgm:pt modelId="{2C54A3EE-89D9-4B0D-A9E1-80BBA8D1A1BD}">
      <dgm:prSet phldrT="[Tekst]" custT="1"/>
      <dgm:spPr>
        <a:solidFill>
          <a:srgbClr val="00B0F0"/>
        </a:solidFill>
      </dgm:spPr>
      <dgm:t>
        <a:bodyPr/>
        <a:lstStyle/>
        <a:p>
          <a:r>
            <a:rPr lang="hr-HR" sz="1800" b="1" dirty="0">
              <a:latin typeface="Arial Black" panose="020B0A04020102020204" pitchFamily="34" charset="0"/>
            </a:rPr>
            <a:t>2. </a:t>
          </a:r>
          <a:r>
            <a:rPr lang="hr-HR" sz="1400" dirty="0"/>
            <a:t>Potrudite se da pacijentu </a:t>
          </a:r>
          <a:r>
            <a:rPr lang="hr-HR" sz="1400" b="1" dirty="0"/>
            <a:t>bude ugodno </a:t>
          </a:r>
          <a:r>
            <a:rPr lang="hr-HR" sz="1400" dirty="0"/>
            <a:t>s vama: to vrijedi za sve generacije!</a:t>
          </a:r>
        </a:p>
      </dgm:t>
    </dgm:pt>
    <dgm:pt modelId="{F94132E8-BC5D-48F8-B43C-FF7FAD9F136A}" type="parTrans" cxnId="{2E7BBECF-F379-4903-BCC4-EAB598D24923}">
      <dgm:prSet/>
      <dgm:spPr/>
      <dgm:t>
        <a:bodyPr/>
        <a:lstStyle/>
        <a:p>
          <a:endParaRPr lang="hr-HR"/>
        </a:p>
      </dgm:t>
    </dgm:pt>
    <dgm:pt modelId="{327D0E9D-705F-4724-9767-6F254F28A413}" type="sibTrans" cxnId="{2E7BBECF-F379-4903-BCC4-EAB598D24923}">
      <dgm:prSet/>
      <dgm:spPr/>
      <dgm:t>
        <a:bodyPr/>
        <a:lstStyle/>
        <a:p>
          <a:endParaRPr lang="hr-HR"/>
        </a:p>
      </dgm:t>
    </dgm:pt>
    <dgm:pt modelId="{80A1A6C8-727D-4135-92D4-45043B16260A}">
      <dgm:prSet phldrT="[Tekst]" custT="1"/>
      <dgm:spPr/>
      <dgm:t>
        <a:bodyPr/>
        <a:lstStyle/>
        <a:p>
          <a:r>
            <a:rPr lang="hr-HR" sz="1800" b="1" dirty="0">
              <a:latin typeface="Arial Black" panose="020B0A04020102020204" pitchFamily="34" charset="0"/>
            </a:rPr>
            <a:t>3. </a:t>
          </a:r>
          <a:r>
            <a:rPr lang="hr-HR" sz="1400" b="0" dirty="0">
              <a:latin typeface="+mn-lt"/>
            </a:rPr>
            <a:t>Odnosite se prema njima sa uvažavanjem i p</a:t>
          </a:r>
          <a:r>
            <a:rPr lang="hr-HR" sz="1400" dirty="0">
              <a:latin typeface="+mn-lt"/>
            </a:rPr>
            <a:t>oštivanjem, neovisno o vlastitom dojmu o njima</a:t>
          </a:r>
        </a:p>
      </dgm:t>
    </dgm:pt>
    <dgm:pt modelId="{42EC1156-BD47-4E81-B451-39762ABC7ED0}" type="parTrans" cxnId="{5AC35EAB-F6F7-4E07-92D6-344D42E47B39}">
      <dgm:prSet/>
      <dgm:spPr/>
      <dgm:t>
        <a:bodyPr/>
        <a:lstStyle/>
        <a:p>
          <a:endParaRPr lang="hr-HR"/>
        </a:p>
      </dgm:t>
    </dgm:pt>
    <dgm:pt modelId="{3430C3A3-E220-429A-A343-2A8D83D100F8}" type="sibTrans" cxnId="{5AC35EAB-F6F7-4E07-92D6-344D42E47B39}">
      <dgm:prSet/>
      <dgm:spPr/>
      <dgm:t>
        <a:bodyPr/>
        <a:lstStyle/>
        <a:p>
          <a:endParaRPr lang="hr-HR"/>
        </a:p>
      </dgm:t>
    </dgm:pt>
    <dgm:pt modelId="{2F1DAFF1-F169-461E-8C96-F2DD7127BBC7}">
      <dgm:prSet phldrT="[Tekst]" custT="1"/>
      <dgm:spPr/>
      <dgm:t>
        <a:bodyPr/>
        <a:lstStyle/>
        <a:p>
          <a:r>
            <a:rPr lang="hr-HR" sz="1700" b="1" dirty="0">
              <a:latin typeface="Arial Black" panose="020B0A04020102020204" pitchFamily="34" charset="0"/>
            </a:rPr>
            <a:t>1. </a:t>
          </a:r>
          <a:r>
            <a:rPr lang="hr-HR" sz="1400" b="0" dirty="0">
              <a:latin typeface="+mn-lt"/>
            </a:rPr>
            <a:t>Pokušajte razumjeti njihove </a:t>
          </a:r>
          <a:r>
            <a:rPr lang="hr-HR" sz="1400" b="1" dirty="0">
              <a:latin typeface="+mn-lt"/>
            </a:rPr>
            <a:t>kupovne navike</a:t>
          </a:r>
          <a:r>
            <a:rPr lang="hr-HR" sz="1400" b="0" dirty="0">
              <a:latin typeface="+mn-lt"/>
            </a:rPr>
            <a:t>: različite su, ovisno o generaciji…</a:t>
          </a:r>
        </a:p>
      </dgm:t>
    </dgm:pt>
    <dgm:pt modelId="{1AFB0BFE-A15F-41AD-A12A-2CC5581C1452}" type="parTrans" cxnId="{D7495119-6634-48E8-BD76-8F1B20C4ADEC}">
      <dgm:prSet/>
      <dgm:spPr/>
      <dgm:t>
        <a:bodyPr/>
        <a:lstStyle/>
        <a:p>
          <a:endParaRPr lang="hr-HR"/>
        </a:p>
      </dgm:t>
    </dgm:pt>
    <dgm:pt modelId="{9368ACE5-D011-4A90-B6DF-F35DF2D47BDF}" type="sibTrans" cxnId="{D7495119-6634-48E8-BD76-8F1B20C4ADEC}">
      <dgm:prSet/>
      <dgm:spPr/>
      <dgm:t>
        <a:bodyPr/>
        <a:lstStyle/>
        <a:p>
          <a:endParaRPr lang="hr-HR"/>
        </a:p>
      </dgm:t>
    </dgm:pt>
    <dgm:pt modelId="{F16669EB-2A3C-4B6F-A706-AE1C6881514C}" type="pres">
      <dgm:prSet presAssocID="{7C4134BA-38EE-4F02-8EB3-AA34BEE31277}" presName="compositeShape" presStyleCnt="0">
        <dgm:presLayoutVars>
          <dgm:chMax val="7"/>
          <dgm:dir/>
          <dgm:resizeHandles val="exact"/>
        </dgm:presLayoutVars>
      </dgm:prSet>
      <dgm:spPr/>
    </dgm:pt>
    <dgm:pt modelId="{5640DACB-D1FE-4FC5-90A2-F4EBF050B04E}" type="pres">
      <dgm:prSet presAssocID="{7C4134BA-38EE-4F02-8EB3-AA34BEE31277}" presName="wedge1" presStyleLbl="node1" presStyleIdx="0" presStyleCnt="3"/>
      <dgm:spPr/>
    </dgm:pt>
    <dgm:pt modelId="{D045444E-69E2-4511-847B-D6E3298778D7}" type="pres">
      <dgm:prSet presAssocID="{7C4134BA-38EE-4F02-8EB3-AA34BEE31277}" presName="dummy1a" presStyleCnt="0"/>
      <dgm:spPr/>
    </dgm:pt>
    <dgm:pt modelId="{0A2CE809-B18E-4CE2-8C18-B8B2A8239661}" type="pres">
      <dgm:prSet presAssocID="{7C4134BA-38EE-4F02-8EB3-AA34BEE31277}" presName="dummy1b" presStyleCnt="0"/>
      <dgm:spPr/>
    </dgm:pt>
    <dgm:pt modelId="{D4A1B11D-6D8E-4678-A6CE-E0DF69816C81}" type="pres">
      <dgm:prSet presAssocID="{7C4134BA-38EE-4F02-8EB3-AA34BEE31277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3F1555F2-FF5A-4426-8CC8-3AB8DBA5C8C6}" type="pres">
      <dgm:prSet presAssocID="{7C4134BA-38EE-4F02-8EB3-AA34BEE31277}" presName="wedge2" presStyleLbl="node1" presStyleIdx="1" presStyleCnt="3"/>
      <dgm:spPr/>
    </dgm:pt>
    <dgm:pt modelId="{A6861BEA-12DF-454A-87BF-EDDEDB5DBAD3}" type="pres">
      <dgm:prSet presAssocID="{7C4134BA-38EE-4F02-8EB3-AA34BEE31277}" presName="dummy2a" presStyleCnt="0"/>
      <dgm:spPr/>
    </dgm:pt>
    <dgm:pt modelId="{4DB67FE1-DAB2-40F9-81CA-3E705E39D65F}" type="pres">
      <dgm:prSet presAssocID="{7C4134BA-38EE-4F02-8EB3-AA34BEE31277}" presName="dummy2b" presStyleCnt="0"/>
      <dgm:spPr/>
    </dgm:pt>
    <dgm:pt modelId="{962EACAC-CE93-4466-994F-44C5FA4DAFCF}" type="pres">
      <dgm:prSet presAssocID="{7C4134BA-38EE-4F02-8EB3-AA34BEE31277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247725D6-3C5B-460E-8C1B-4F66C5072B91}" type="pres">
      <dgm:prSet presAssocID="{7C4134BA-38EE-4F02-8EB3-AA34BEE31277}" presName="wedge3" presStyleLbl="node1" presStyleIdx="2" presStyleCnt="3"/>
      <dgm:spPr/>
    </dgm:pt>
    <dgm:pt modelId="{85D36B82-11E8-4179-A572-9A04E89A7118}" type="pres">
      <dgm:prSet presAssocID="{7C4134BA-38EE-4F02-8EB3-AA34BEE31277}" presName="dummy3a" presStyleCnt="0"/>
      <dgm:spPr/>
    </dgm:pt>
    <dgm:pt modelId="{8BAFDC80-0CB7-4CA1-9FA3-3DF621CFC2EF}" type="pres">
      <dgm:prSet presAssocID="{7C4134BA-38EE-4F02-8EB3-AA34BEE31277}" presName="dummy3b" presStyleCnt="0"/>
      <dgm:spPr/>
    </dgm:pt>
    <dgm:pt modelId="{E5593C8D-F8DC-40CE-8C19-84CA6F484C19}" type="pres">
      <dgm:prSet presAssocID="{7C4134BA-38EE-4F02-8EB3-AA34BEE31277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A67C0A35-59CC-43DA-8235-DC3A65C2C077}" type="pres">
      <dgm:prSet presAssocID="{327D0E9D-705F-4724-9767-6F254F28A413}" presName="arrowWedge1" presStyleLbl="fgSibTrans2D1" presStyleIdx="0" presStyleCnt="3"/>
      <dgm:spPr/>
    </dgm:pt>
    <dgm:pt modelId="{297A06E8-E5BF-48F1-B2C3-EA72F0EB6980}" type="pres">
      <dgm:prSet presAssocID="{3430C3A3-E220-429A-A343-2A8D83D100F8}" presName="arrowWedge2" presStyleLbl="fgSibTrans2D1" presStyleIdx="1" presStyleCnt="3"/>
      <dgm:spPr/>
    </dgm:pt>
    <dgm:pt modelId="{E029797B-552D-43F1-A439-30928150AA43}" type="pres">
      <dgm:prSet presAssocID="{9368ACE5-D011-4A90-B6DF-F35DF2D47BDF}" presName="arrowWedge3" presStyleLbl="fgSibTrans2D1" presStyleIdx="2" presStyleCnt="3"/>
      <dgm:spPr/>
    </dgm:pt>
  </dgm:ptLst>
  <dgm:cxnLst>
    <dgm:cxn modelId="{D7495119-6634-48E8-BD76-8F1B20C4ADEC}" srcId="{7C4134BA-38EE-4F02-8EB3-AA34BEE31277}" destId="{2F1DAFF1-F169-461E-8C96-F2DD7127BBC7}" srcOrd="2" destOrd="0" parTransId="{1AFB0BFE-A15F-41AD-A12A-2CC5581C1452}" sibTransId="{9368ACE5-D011-4A90-B6DF-F35DF2D47BDF}"/>
    <dgm:cxn modelId="{DDE18D29-F170-48FE-A730-907BD813DA3D}" type="presOf" srcId="{7C4134BA-38EE-4F02-8EB3-AA34BEE31277}" destId="{F16669EB-2A3C-4B6F-A706-AE1C6881514C}" srcOrd="0" destOrd="0" presId="urn:microsoft.com/office/officeart/2005/8/layout/cycle8"/>
    <dgm:cxn modelId="{887DA339-EE66-42CF-B0D5-E8EF1A740E98}" type="presOf" srcId="{80A1A6C8-727D-4135-92D4-45043B16260A}" destId="{3F1555F2-FF5A-4426-8CC8-3AB8DBA5C8C6}" srcOrd="0" destOrd="0" presId="urn:microsoft.com/office/officeart/2005/8/layout/cycle8"/>
    <dgm:cxn modelId="{40D01848-1545-44BD-9AD5-F660B2C4C3DA}" type="presOf" srcId="{2C54A3EE-89D9-4B0D-A9E1-80BBA8D1A1BD}" destId="{5640DACB-D1FE-4FC5-90A2-F4EBF050B04E}" srcOrd="0" destOrd="0" presId="urn:microsoft.com/office/officeart/2005/8/layout/cycle8"/>
    <dgm:cxn modelId="{4B305B6B-9981-4051-8178-6667669D918C}" type="presOf" srcId="{2F1DAFF1-F169-461E-8C96-F2DD7127BBC7}" destId="{E5593C8D-F8DC-40CE-8C19-84CA6F484C19}" srcOrd="1" destOrd="0" presId="urn:microsoft.com/office/officeart/2005/8/layout/cycle8"/>
    <dgm:cxn modelId="{3BDEB179-B3BE-4D43-88FF-2B5DDC339D75}" type="presOf" srcId="{2F1DAFF1-F169-461E-8C96-F2DD7127BBC7}" destId="{247725D6-3C5B-460E-8C1B-4F66C5072B91}" srcOrd="0" destOrd="0" presId="urn:microsoft.com/office/officeart/2005/8/layout/cycle8"/>
    <dgm:cxn modelId="{5AC35EAB-F6F7-4E07-92D6-344D42E47B39}" srcId="{7C4134BA-38EE-4F02-8EB3-AA34BEE31277}" destId="{80A1A6C8-727D-4135-92D4-45043B16260A}" srcOrd="1" destOrd="0" parTransId="{42EC1156-BD47-4E81-B451-39762ABC7ED0}" sibTransId="{3430C3A3-E220-429A-A343-2A8D83D100F8}"/>
    <dgm:cxn modelId="{2E7BBECF-F379-4903-BCC4-EAB598D24923}" srcId="{7C4134BA-38EE-4F02-8EB3-AA34BEE31277}" destId="{2C54A3EE-89D9-4B0D-A9E1-80BBA8D1A1BD}" srcOrd="0" destOrd="0" parTransId="{F94132E8-BC5D-48F8-B43C-FF7FAD9F136A}" sibTransId="{327D0E9D-705F-4724-9767-6F254F28A413}"/>
    <dgm:cxn modelId="{B57DF9CF-F667-4DFD-9373-99F3729EB2AE}" type="presOf" srcId="{80A1A6C8-727D-4135-92D4-45043B16260A}" destId="{962EACAC-CE93-4466-994F-44C5FA4DAFCF}" srcOrd="1" destOrd="0" presId="urn:microsoft.com/office/officeart/2005/8/layout/cycle8"/>
    <dgm:cxn modelId="{851D69DE-0080-45D9-8780-E6BD3B3A6E06}" type="presOf" srcId="{2C54A3EE-89D9-4B0D-A9E1-80BBA8D1A1BD}" destId="{D4A1B11D-6D8E-4678-A6CE-E0DF69816C81}" srcOrd="1" destOrd="0" presId="urn:microsoft.com/office/officeart/2005/8/layout/cycle8"/>
    <dgm:cxn modelId="{F1DF36BE-FC4B-4AA9-8E45-DB9B7740CE43}" type="presParOf" srcId="{F16669EB-2A3C-4B6F-A706-AE1C6881514C}" destId="{5640DACB-D1FE-4FC5-90A2-F4EBF050B04E}" srcOrd="0" destOrd="0" presId="urn:microsoft.com/office/officeart/2005/8/layout/cycle8"/>
    <dgm:cxn modelId="{54A1DDD1-07B8-46BF-ACD3-B5A0D36A6CFA}" type="presParOf" srcId="{F16669EB-2A3C-4B6F-A706-AE1C6881514C}" destId="{D045444E-69E2-4511-847B-D6E3298778D7}" srcOrd="1" destOrd="0" presId="urn:microsoft.com/office/officeart/2005/8/layout/cycle8"/>
    <dgm:cxn modelId="{A534D977-F6C1-464F-A656-7CC403761265}" type="presParOf" srcId="{F16669EB-2A3C-4B6F-A706-AE1C6881514C}" destId="{0A2CE809-B18E-4CE2-8C18-B8B2A8239661}" srcOrd="2" destOrd="0" presId="urn:microsoft.com/office/officeart/2005/8/layout/cycle8"/>
    <dgm:cxn modelId="{96377601-DE94-437F-A39C-37325C074A8F}" type="presParOf" srcId="{F16669EB-2A3C-4B6F-A706-AE1C6881514C}" destId="{D4A1B11D-6D8E-4678-A6CE-E0DF69816C81}" srcOrd="3" destOrd="0" presId="urn:microsoft.com/office/officeart/2005/8/layout/cycle8"/>
    <dgm:cxn modelId="{EA2864AD-80A0-4A99-8CD9-AC697BAB7E93}" type="presParOf" srcId="{F16669EB-2A3C-4B6F-A706-AE1C6881514C}" destId="{3F1555F2-FF5A-4426-8CC8-3AB8DBA5C8C6}" srcOrd="4" destOrd="0" presId="urn:microsoft.com/office/officeart/2005/8/layout/cycle8"/>
    <dgm:cxn modelId="{6B35101E-4135-4525-B613-335EC85620C1}" type="presParOf" srcId="{F16669EB-2A3C-4B6F-A706-AE1C6881514C}" destId="{A6861BEA-12DF-454A-87BF-EDDEDB5DBAD3}" srcOrd="5" destOrd="0" presId="urn:microsoft.com/office/officeart/2005/8/layout/cycle8"/>
    <dgm:cxn modelId="{06968309-9EEA-4B61-B4DD-F64E08C1194F}" type="presParOf" srcId="{F16669EB-2A3C-4B6F-A706-AE1C6881514C}" destId="{4DB67FE1-DAB2-40F9-81CA-3E705E39D65F}" srcOrd="6" destOrd="0" presId="urn:microsoft.com/office/officeart/2005/8/layout/cycle8"/>
    <dgm:cxn modelId="{F743B913-5908-4B63-9BEB-F82404DD850D}" type="presParOf" srcId="{F16669EB-2A3C-4B6F-A706-AE1C6881514C}" destId="{962EACAC-CE93-4466-994F-44C5FA4DAFCF}" srcOrd="7" destOrd="0" presId="urn:microsoft.com/office/officeart/2005/8/layout/cycle8"/>
    <dgm:cxn modelId="{981ED48D-55C0-4E86-A0B8-9994E7F077D3}" type="presParOf" srcId="{F16669EB-2A3C-4B6F-A706-AE1C6881514C}" destId="{247725D6-3C5B-460E-8C1B-4F66C5072B91}" srcOrd="8" destOrd="0" presId="urn:microsoft.com/office/officeart/2005/8/layout/cycle8"/>
    <dgm:cxn modelId="{D43414C3-5ACB-4CBB-AEED-114E01D9EEFC}" type="presParOf" srcId="{F16669EB-2A3C-4B6F-A706-AE1C6881514C}" destId="{85D36B82-11E8-4179-A572-9A04E89A7118}" srcOrd="9" destOrd="0" presId="urn:microsoft.com/office/officeart/2005/8/layout/cycle8"/>
    <dgm:cxn modelId="{12F1D0C9-2B37-4515-85AC-3361AB1D2DCB}" type="presParOf" srcId="{F16669EB-2A3C-4B6F-A706-AE1C6881514C}" destId="{8BAFDC80-0CB7-4CA1-9FA3-3DF621CFC2EF}" srcOrd="10" destOrd="0" presId="urn:microsoft.com/office/officeart/2005/8/layout/cycle8"/>
    <dgm:cxn modelId="{6FB87D1F-7934-45CC-8115-1DC64DD5DDFF}" type="presParOf" srcId="{F16669EB-2A3C-4B6F-A706-AE1C6881514C}" destId="{E5593C8D-F8DC-40CE-8C19-84CA6F484C19}" srcOrd="11" destOrd="0" presId="urn:microsoft.com/office/officeart/2005/8/layout/cycle8"/>
    <dgm:cxn modelId="{5AB7E7D7-F6B4-4876-95AE-AB5147A3652D}" type="presParOf" srcId="{F16669EB-2A3C-4B6F-A706-AE1C6881514C}" destId="{A67C0A35-59CC-43DA-8235-DC3A65C2C077}" srcOrd="12" destOrd="0" presId="urn:microsoft.com/office/officeart/2005/8/layout/cycle8"/>
    <dgm:cxn modelId="{6C7A2C20-79E2-48E9-894F-BF7DB955A74A}" type="presParOf" srcId="{F16669EB-2A3C-4B6F-A706-AE1C6881514C}" destId="{297A06E8-E5BF-48F1-B2C3-EA72F0EB6980}" srcOrd="13" destOrd="0" presId="urn:microsoft.com/office/officeart/2005/8/layout/cycle8"/>
    <dgm:cxn modelId="{15613814-91AD-4A3E-A6EA-80FF2D61808B}" type="presParOf" srcId="{F16669EB-2A3C-4B6F-A706-AE1C6881514C}" destId="{E029797B-552D-43F1-A439-30928150AA43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62ABBD9-F242-4AAD-8726-6F4C7A78747F}" type="doc">
      <dgm:prSet loTypeId="urn:microsoft.com/office/officeart/2005/8/layout/cycle3" loCatId="cycle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hr-HR"/>
        </a:p>
      </dgm:t>
    </dgm:pt>
    <dgm:pt modelId="{759AAF35-9B4D-46F8-9A43-9182B8D29381}">
      <dgm:prSet phldrT="[Tekst]" custT="1"/>
      <dgm:spPr/>
      <dgm:t>
        <a:bodyPr/>
        <a:lstStyle/>
        <a:p>
          <a:r>
            <a:rPr lang="hr-HR" sz="1800" dirty="0"/>
            <a:t>2. Posvetite im se dovoljno da se osjećaju važnima.</a:t>
          </a:r>
          <a:endParaRPr lang="hr-HR" sz="1800" i="1" dirty="0"/>
        </a:p>
      </dgm:t>
    </dgm:pt>
    <dgm:pt modelId="{1D269676-16A6-4989-8661-4D83E516FE79}" type="parTrans" cxnId="{089CFAC0-356F-4B90-B66C-AD303ACD2FAD}">
      <dgm:prSet/>
      <dgm:spPr/>
      <dgm:t>
        <a:bodyPr/>
        <a:lstStyle/>
        <a:p>
          <a:endParaRPr lang="hr-HR"/>
        </a:p>
      </dgm:t>
    </dgm:pt>
    <dgm:pt modelId="{DC134B9C-A7A8-482D-9A83-B092A4C5B373}" type="sibTrans" cxnId="{089CFAC0-356F-4B90-B66C-AD303ACD2FAD}">
      <dgm:prSet/>
      <dgm:spPr/>
      <dgm:t>
        <a:bodyPr/>
        <a:lstStyle/>
        <a:p>
          <a:endParaRPr lang="hr-HR"/>
        </a:p>
      </dgm:t>
    </dgm:pt>
    <dgm:pt modelId="{9241CCEE-2B22-4153-A8E2-DF3D15F060DE}">
      <dgm:prSet phldrT="[Tekst]" custT="1"/>
      <dgm:spPr/>
      <dgm:t>
        <a:bodyPr/>
        <a:lstStyle/>
        <a:p>
          <a:r>
            <a:rPr lang="hr-HR" sz="1800" dirty="0"/>
            <a:t>3. Pokažite da uvažavate mišljenje njihove djece.</a:t>
          </a:r>
        </a:p>
      </dgm:t>
    </dgm:pt>
    <dgm:pt modelId="{6872CC54-F141-4FEC-A4D2-E3CEC9B7356F}" type="parTrans" cxnId="{0F50EDC1-A03E-4E35-A377-9C5C72A3AA99}">
      <dgm:prSet/>
      <dgm:spPr/>
      <dgm:t>
        <a:bodyPr/>
        <a:lstStyle/>
        <a:p>
          <a:endParaRPr lang="hr-HR"/>
        </a:p>
      </dgm:t>
    </dgm:pt>
    <dgm:pt modelId="{905FB936-F30E-4792-ABFB-D63BE7CA7557}" type="sibTrans" cxnId="{0F50EDC1-A03E-4E35-A377-9C5C72A3AA99}">
      <dgm:prSet/>
      <dgm:spPr/>
      <dgm:t>
        <a:bodyPr/>
        <a:lstStyle/>
        <a:p>
          <a:endParaRPr lang="hr-HR"/>
        </a:p>
      </dgm:t>
    </dgm:pt>
    <dgm:pt modelId="{F719416B-02B6-422C-8A36-2A308881F71B}">
      <dgm:prSet phldrT="[Tekst]" custT="1"/>
      <dgm:spPr/>
      <dgm:t>
        <a:bodyPr/>
        <a:lstStyle/>
        <a:p>
          <a:r>
            <a:rPr lang="hr-HR" sz="1800" dirty="0"/>
            <a:t>4. Pitajte ih koji način komunikacije im odgovara.</a:t>
          </a:r>
          <a:endParaRPr lang="hr-HR" sz="1000" i="1" dirty="0"/>
        </a:p>
      </dgm:t>
    </dgm:pt>
    <dgm:pt modelId="{8F124000-2C3F-4C6E-9ABE-F2A4285DF35C}" type="parTrans" cxnId="{B78D720C-A6CB-4E55-877E-F4AE34DBD4B5}">
      <dgm:prSet/>
      <dgm:spPr/>
      <dgm:t>
        <a:bodyPr/>
        <a:lstStyle/>
        <a:p>
          <a:endParaRPr lang="hr-HR"/>
        </a:p>
      </dgm:t>
    </dgm:pt>
    <dgm:pt modelId="{7923D5EC-5252-491A-8DD0-8E3FBA3A7E34}" type="sibTrans" cxnId="{B78D720C-A6CB-4E55-877E-F4AE34DBD4B5}">
      <dgm:prSet/>
      <dgm:spPr/>
      <dgm:t>
        <a:bodyPr/>
        <a:lstStyle/>
        <a:p>
          <a:endParaRPr lang="hr-HR"/>
        </a:p>
      </dgm:t>
    </dgm:pt>
    <dgm:pt modelId="{BEE09AC6-B9BF-440A-B145-8CD215267568}">
      <dgm:prSet phldrT="[Tekst]" custT="1"/>
      <dgm:spPr/>
      <dgm:t>
        <a:bodyPr/>
        <a:lstStyle/>
        <a:p>
          <a:r>
            <a:rPr lang="hr-HR" sz="1800" dirty="0"/>
            <a:t>5. Pomozite im da se osjećaju kao vizionari.</a:t>
          </a:r>
        </a:p>
      </dgm:t>
    </dgm:pt>
    <dgm:pt modelId="{DA7ABEC1-FAD9-4793-920F-7B99C32A4306}" type="parTrans" cxnId="{46F7CAD4-543A-4A66-9D5B-CCA5A4A2C207}">
      <dgm:prSet/>
      <dgm:spPr/>
      <dgm:t>
        <a:bodyPr/>
        <a:lstStyle/>
        <a:p>
          <a:endParaRPr lang="hr-HR"/>
        </a:p>
      </dgm:t>
    </dgm:pt>
    <dgm:pt modelId="{1E022AAA-CB87-4749-B241-0614786E1273}" type="sibTrans" cxnId="{46F7CAD4-543A-4A66-9D5B-CCA5A4A2C207}">
      <dgm:prSet/>
      <dgm:spPr/>
      <dgm:t>
        <a:bodyPr/>
        <a:lstStyle/>
        <a:p>
          <a:endParaRPr lang="hr-HR"/>
        </a:p>
      </dgm:t>
    </dgm:pt>
    <dgm:pt modelId="{05B5041B-36E1-4335-AA16-865EC0BED455}">
      <dgm:prSet phldrT="[Tekst]" custT="1"/>
      <dgm:spPr/>
      <dgm:t>
        <a:bodyPr/>
        <a:lstStyle/>
        <a:p>
          <a:r>
            <a:rPr lang="hr-HR" sz="1800" dirty="0"/>
            <a:t>1. Pokažite im da vam je stalo do njihovog zdravlja.</a:t>
          </a:r>
          <a:endParaRPr lang="hr-HR" sz="1000" dirty="0"/>
        </a:p>
      </dgm:t>
    </dgm:pt>
    <dgm:pt modelId="{6D9BF43B-383D-461E-852D-E43661144A93}" type="sibTrans" cxnId="{9C2756A9-6558-4308-8A87-FC3D44A92773}">
      <dgm:prSet/>
      <dgm:spPr/>
      <dgm:t>
        <a:bodyPr/>
        <a:lstStyle/>
        <a:p>
          <a:endParaRPr lang="hr-HR"/>
        </a:p>
      </dgm:t>
    </dgm:pt>
    <dgm:pt modelId="{CE0B3177-961A-4E5D-BB02-39B5A10821E4}" type="parTrans" cxnId="{9C2756A9-6558-4308-8A87-FC3D44A92773}">
      <dgm:prSet/>
      <dgm:spPr/>
      <dgm:t>
        <a:bodyPr/>
        <a:lstStyle/>
        <a:p>
          <a:endParaRPr lang="hr-HR"/>
        </a:p>
      </dgm:t>
    </dgm:pt>
    <dgm:pt modelId="{E3CC729B-8B07-4E08-BFC6-C28B8D9B5BD8}" type="pres">
      <dgm:prSet presAssocID="{D62ABBD9-F242-4AAD-8726-6F4C7A78747F}" presName="Name0" presStyleCnt="0">
        <dgm:presLayoutVars>
          <dgm:dir/>
          <dgm:resizeHandles val="exact"/>
        </dgm:presLayoutVars>
      </dgm:prSet>
      <dgm:spPr/>
    </dgm:pt>
    <dgm:pt modelId="{993296B5-1805-4F2D-A74C-5F8268A8349B}" type="pres">
      <dgm:prSet presAssocID="{D62ABBD9-F242-4AAD-8726-6F4C7A78747F}" presName="cycle" presStyleCnt="0"/>
      <dgm:spPr/>
    </dgm:pt>
    <dgm:pt modelId="{D4834C31-ABCD-4310-ADD9-E96EC0F962C1}" type="pres">
      <dgm:prSet presAssocID="{759AAF35-9B4D-46F8-9A43-9182B8D29381}" presName="nodeFirstNode" presStyleLbl="node1" presStyleIdx="0" presStyleCnt="5">
        <dgm:presLayoutVars>
          <dgm:bulletEnabled val="1"/>
        </dgm:presLayoutVars>
      </dgm:prSet>
      <dgm:spPr/>
    </dgm:pt>
    <dgm:pt modelId="{F4E04984-B4C6-4AFF-985D-F00210A9F38E}" type="pres">
      <dgm:prSet presAssocID="{DC134B9C-A7A8-482D-9A83-B092A4C5B373}" presName="sibTransFirstNode" presStyleLbl="bgShp" presStyleIdx="0" presStyleCnt="1"/>
      <dgm:spPr/>
    </dgm:pt>
    <dgm:pt modelId="{FFFDDE35-7219-41E4-89B4-875F69FD76E4}" type="pres">
      <dgm:prSet presAssocID="{9241CCEE-2B22-4153-A8E2-DF3D15F060DE}" presName="nodeFollowingNodes" presStyleLbl="node1" presStyleIdx="1" presStyleCnt="5">
        <dgm:presLayoutVars>
          <dgm:bulletEnabled val="1"/>
        </dgm:presLayoutVars>
      </dgm:prSet>
      <dgm:spPr/>
    </dgm:pt>
    <dgm:pt modelId="{BE889009-2267-488D-83AF-6AD542B16284}" type="pres">
      <dgm:prSet presAssocID="{F719416B-02B6-422C-8A36-2A308881F71B}" presName="nodeFollowingNodes" presStyleLbl="node1" presStyleIdx="2" presStyleCnt="5">
        <dgm:presLayoutVars>
          <dgm:bulletEnabled val="1"/>
        </dgm:presLayoutVars>
      </dgm:prSet>
      <dgm:spPr/>
    </dgm:pt>
    <dgm:pt modelId="{AFA31887-6298-4B59-9773-EA8E02FF1E22}" type="pres">
      <dgm:prSet presAssocID="{BEE09AC6-B9BF-440A-B145-8CD215267568}" presName="nodeFollowingNodes" presStyleLbl="node1" presStyleIdx="3" presStyleCnt="5">
        <dgm:presLayoutVars>
          <dgm:bulletEnabled val="1"/>
        </dgm:presLayoutVars>
      </dgm:prSet>
      <dgm:spPr/>
    </dgm:pt>
    <dgm:pt modelId="{3690E3C4-91DB-44DC-A145-8A21EA9BD9B3}" type="pres">
      <dgm:prSet presAssocID="{05B5041B-36E1-4335-AA16-865EC0BED455}" presName="nodeFollowingNodes" presStyleLbl="node1" presStyleIdx="4" presStyleCnt="5">
        <dgm:presLayoutVars>
          <dgm:bulletEnabled val="1"/>
        </dgm:presLayoutVars>
      </dgm:prSet>
      <dgm:spPr/>
    </dgm:pt>
  </dgm:ptLst>
  <dgm:cxnLst>
    <dgm:cxn modelId="{402B8204-2F6C-4DC9-899C-419165E4D23E}" type="presOf" srcId="{9241CCEE-2B22-4153-A8E2-DF3D15F060DE}" destId="{FFFDDE35-7219-41E4-89B4-875F69FD76E4}" srcOrd="0" destOrd="0" presId="urn:microsoft.com/office/officeart/2005/8/layout/cycle3"/>
    <dgm:cxn modelId="{B78D720C-A6CB-4E55-877E-F4AE34DBD4B5}" srcId="{D62ABBD9-F242-4AAD-8726-6F4C7A78747F}" destId="{F719416B-02B6-422C-8A36-2A308881F71B}" srcOrd="2" destOrd="0" parTransId="{8F124000-2C3F-4C6E-9ABE-F2A4285DF35C}" sibTransId="{7923D5EC-5252-491A-8DD0-8E3FBA3A7E34}"/>
    <dgm:cxn modelId="{7A77D60D-088F-4B95-9D38-81813701256D}" type="presOf" srcId="{759AAF35-9B4D-46F8-9A43-9182B8D29381}" destId="{D4834C31-ABCD-4310-ADD9-E96EC0F962C1}" srcOrd="0" destOrd="0" presId="urn:microsoft.com/office/officeart/2005/8/layout/cycle3"/>
    <dgm:cxn modelId="{50241518-0291-4D0C-8EDB-311B4ADEA05D}" type="presOf" srcId="{05B5041B-36E1-4335-AA16-865EC0BED455}" destId="{3690E3C4-91DB-44DC-A145-8A21EA9BD9B3}" srcOrd="0" destOrd="0" presId="urn:microsoft.com/office/officeart/2005/8/layout/cycle3"/>
    <dgm:cxn modelId="{FFDA0B2F-8B29-4261-B6C3-4C23D1A655F5}" type="presOf" srcId="{BEE09AC6-B9BF-440A-B145-8CD215267568}" destId="{AFA31887-6298-4B59-9773-EA8E02FF1E22}" srcOrd="0" destOrd="0" presId="urn:microsoft.com/office/officeart/2005/8/layout/cycle3"/>
    <dgm:cxn modelId="{56D4676B-F103-499F-8FE4-DEBDDF7C17A7}" type="presOf" srcId="{F719416B-02B6-422C-8A36-2A308881F71B}" destId="{BE889009-2267-488D-83AF-6AD542B16284}" srcOrd="0" destOrd="0" presId="urn:microsoft.com/office/officeart/2005/8/layout/cycle3"/>
    <dgm:cxn modelId="{9C2756A9-6558-4308-8A87-FC3D44A92773}" srcId="{D62ABBD9-F242-4AAD-8726-6F4C7A78747F}" destId="{05B5041B-36E1-4335-AA16-865EC0BED455}" srcOrd="4" destOrd="0" parTransId="{CE0B3177-961A-4E5D-BB02-39B5A10821E4}" sibTransId="{6D9BF43B-383D-461E-852D-E43661144A93}"/>
    <dgm:cxn modelId="{ABD5C5BC-38F0-4379-89AC-9486C02CF51E}" type="presOf" srcId="{DC134B9C-A7A8-482D-9A83-B092A4C5B373}" destId="{F4E04984-B4C6-4AFF-985D-F00210A9F38E}" srcOrd="0" destOrd="0" presId="urn:microsoft.com/office/officeart/2005/8/layout/cycle3"/>
    <dgm:cxn modelId="{089CFAC0-356F-4B90-B66C-AD303ACD2FAD}" srcId="{D62ABBD9-F242-4AAD-8726-6F4C7A78747F}" destId="{759AAF35-9B4D-46F8-9A43-9182B8D29381}" srcOrd="0" destOrd="0" parTransId="{1D269676-16A6-4989-8661-4D83E516FE79}" sibTransId="{DC134B9C-A7A8-482D-9A83-B092A4C5B373}"/>
    <dgm:cxn modelId="{0F50EDC1-A03E-4E35-A377-9C5C72A3AA99}" srcId="{D62ABBD9-F242-4AAD-8726-6F4C7A78747F}" destId="{9241CCEE-2B22-4153-A8E2-DF3D15F060DE}" srcOrd="1" destOrd="0" parTransId="{6872CC54-F141-4FEC-A4D2-E3CEC9B7356F}" sibTransId="{905FB936-F30E-4792-ABFB-D63BE7CA7557}"/>
    <dgm:cxn modelId="{46F7CAD4-543A-4A66-9D5B-CCA5A4A2C207}" srcId="{D62ABBD9-F242-4AAD-8726-6F4C7A78747F}" destId="{BEE09AC6-B9BF-440A-B145-8CD215267568}" srcOrd="3" destOrd="0" parTransId="{DA7ABEC1-FAD9-4793-920F-7B99C32A4306}" sibTransId="{1E022AAA-CB87-4749-B241-0614786E1273}"/>
    <dgm:cxn modelId="{CD0F13EE-E950-47CB-ABF4-23197C359D0E}" type="presOf" srcId="{D62ABBD9-F242-4AAD-8726-6F4C7A78747F}" destId="{E3CC729B-8B07-4E08-BFC6-C28B8D9B5BD8}" srcOrd="0" destOrd="0" presId="urn:microsoft.com/office/officeart/2005/8/layout/cycle3"/>
    <dgm:cxn modelId="{FE789599-4C53-4E10-84FF-C0F0776982F3}" type="presParOf" srcId="{E3CC729B-8B07-4E08-BFC6-C28B8D9B5BD8}" destId="{993296B5-1805-4F2D-A74C-5F8268A8349B}" srcOrd="0" destOrd="0" presId="urn:microsoft.com/office/officeart/2005/8/layout/cycle3"/>
    <dgm:cxn modelId="{41B0640A-B689-4056-A72E-8D67699350F7}" type="presParOf" srcId="{993296B5-1805-4F2D-A74C-5F8268A8349B}" destId="{D4834C31-ABCD-4310-ADD9-E96EC0F962C1}" srcOrd="0" destOrd="0" presId="urn:microsoft.com/office/officeart/2005/8/layout/cycle3"/>
    <dgm:cxn modelId="{ED03291A-5A40-46EF-8116-6D0964EB0FF1}" type="presParOf" srcId="{993296B5-1805-4F2D-A74C-5F8268A8349B}" destId="{F4E04984-B4C6-4AFF-985D-F00210A9F38E}" srcOrd="1" destOrd="0" presId="urn:microsoft.com/office/officeart/2005/8/layout/cycle3"/>
    <dgm:cxn modelId="{BDA447C3-6585-414C-9A5D-7CFB1A95B06C}" type="presParOf" srcId="{993296B5-1805-4F2D-A74C-5F8268A8349B}" destId="{FFFDDE35-7219-41E4-89B4-875F69FD76E4}" srcOrd="2" destOrd="0" presId="urn:microsoft.com/office/officeart/2005/8/layout/cycle3"/>
    <dgm:cxn modelId="{08CB35F3-A735-4014-A219-6263FFDF274C}" type="presParOf" srcId="{993296B5-1805-4F2D-A74C-5F8268A8349B}" destId="{BE889009-2267-488D-83AF-6AD542B16284}" srcOrd="3" destOrd="0" presId="urn:microsoft.com/office/officeart/2005/8/layout/cycle3"/>
    <dgm:cxn modelId="{158F39B3-620F-451D-95C9-0E502C27CE04}" type="presParOf" srcId="{993296B5-1805-4F2D-A74C-5F8268A8349B}" destId="{AFA31887-6298-4B59-9773-EA8E02FF1E22}" srcOrd="4" destOrd="0" presId="urn:microsoft.com/office/officeart/2005/8/layout/cycle3"/>
    <dgm:cxn modelId="{4A61643A-038E-40C6-9367-F94DD4575555}" type="presParOf" srcId="{993296B5-1805-4F2D-A74C-5F8268A8349B}" destId="{3690E3C4-91DB-44DC-A145-8A21EA9BD9B3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62ABBD9-F242-4AAD-8726-6F4C7A78747F}" type="doc">
      <dgm:prSet loTypeId="urn:microsoft.com/office/officeart/2005/8/layout/cycle3" loCatId="cycle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hr-HR"/>
        </a:p>
      </dgm:t>
    </dgm:pt>
    <dgm:pt modelId="{759AAF35-9B4D-46F8-9A43-9182B8D29381}">
      <dgm:prSet phldrT="[Tekst]" custT="1"/>
      <dgm:spPr/>
      <dgm:t>
        <a:bodyPr/>
        <a:lstStyle/>
        <a:p>
          <a:r>
            <a:rPr lang="hr-HR" sz="1800" dirty="0"/>
            <a:t>2. Ponudite više opcija </a:t>
          </a:r>
          <a:r>
            <a:rPr lang="hr-HR" sz="1200" dirty="0"/>
            <a:t>(ne samo ono što je trenutno aktualno ili na popustu).</a:t>
          </a:r>
          <a:endParaRPr lang="hr-HR" sz="1200" i="1" dirty="0"/>
        </a:p>
      </dgm:t>
    </dgm:pt>
    <dgm:pt modelId="{1D269676-16A6-4989-8661-4D83E516FE79}" type="parTrans" cxnId="{089CFAC0-356F-4B90-B66C-AD303ACD2FAD}">
      <dgm:prSet/>
      <dgm:spPr/>
      <dgm:t>
        <a:bodyPr/>
        <a:lstStyle/>
        <a:p>
          <a:endParaRPr lang="hr-HR"/>
        </a:p>
      </dgm:t>
    </dgm:pt>
    <dgm:pt modelId="{DC134B9C-A7A8-482D-9A83-B092A4C5B373}" type="sibTrans" cxnId="{089CFAC0-356F-4B90-B66C-AD303ACD2FAD}">
      <dgm:prSet/>
      <dgm:spPr/>
      <dgm:t>
        <a:bodyPr/>
        <a:lstStyle/>
        <a:p>
          <a:endParaRPr lang="hr-HR"/>
        </a:p>
      </dgm:t>
    </dgm:pt>
    <dgm:pt modelId="{9241CCEE-2B22-4153-A8E2-DF3D15F060DE}">
      <dgm:prSet phldrT="[Tekst]" custT="1"/>
      <dgm:spPr/>
      <dgm:t>
        <a:bodyPr/>
        <a:lstStyle/>
        <a:p>
          <a:r>
            <a:rPr lang="hr-HR" sz="1800" dirty="0"/>
            <a:t>3. Imajte plan B, ako plan A propadne.</a:t>
          </a:r>
        </a:p>
      </dgm:t>
    </dgm:pt>
    <dgm:pt modelId="{6872CC54-F141-4FEC-A4D2-E3CEC9B7356F}" type="parTrans" cxnId="{0F50EDC1-A03E-4E35-A377-9C5C72A3AA99}">
      <dgm:prSet/>
      <dgm:spPr/>
      <dgm:t>
        <a:bodyPr/>
        <a:lstStyle/>
        <a:p>
          <a:endParaRPr lang="hr-HR"/>
        </a:p>
      </dgm:t>
    </dgm:pt>
    <dgm:pt modelId="{905FB936-F30E-4792-ABFB-D63BE7CA7557}" type="sibTrans" cxnId="{0F50EDC1-A03E-4E35-A377-9C5C72A3AA99}">
      <dgm:prSet/>
      <dgm:spPr/>
      <dgm:t>
        <a:bodyPr/>
        <a:lstStyle/>
        <a:p>
          <a:endParaRPr lang="hr-HR"/>
        </a:p>
      </dgm:t>
    </dgm:pt>
    <dgm:pt modelId="{F719416B-02B6-422C-8A36-2A308881F71B}">
      <dgm:prSet phldrT="[Tekst]" custT="1"/>
      <dgm:spPr/>
      <dgm:t>
        <a:bodyPr/>
        <a:lstStyle/>
        <a:p>
          <a:r>
            <a:rPr lang="hr-HR" sz="1800" dirty="0"/>
            <a:t>4. Žele aktivno sudjelovati u prodajnom procesu.</a:t>
          </a:r>
          <a:endParaRPr lang="hr-HR" sz="1000" i="1" dirty="0"/>
        </a:p>
      </dgm:t>
    </dgm:pt>
    <dgm:pt modelId="{8F124000-2C3F-4C6E-9ABE-F2A4285DF35C}" type="parTrans" cxnId="{B78D720C-A6CB-4E55-877E-F4AE34DBD4B5}">
      <dgm:prSet/>
      <dgm:spPr/>
      <dgm:t>
        <a:bodyPr/>
        <a:lstStyle/>
        <a:p>
          <a:endParaRPr lang="hr-HR"/>
        </a:p>
      </dgm:t>
    </dgm:pt>
    <dgm:pt modelId="{7923D5EC-5252-491A-8DD0-8E3FBA3A7E34}" type="sibTrans" cxnId="{B78D720C-A6CB-4E55-877E-F4AE34DBD4B5}">
      <dgm:prSet/>
      <dgm:spPr/>
      <dgm:t>
        <a:bodyPr/>
        <a:lstStyle/>
        <a:p>
          <a:endParaRPr lang="hr-HR"/>
        </a:p>
      </dgm:t>
    </dgm:pt>
    <dgm:pt modelId="{BEE09AC6-B9BF-440A-B145-8CD215267568}">
      <dgm:prSet phldrT="[Tekst]" custT="1"/>
      <dgm:spPr/>
      <dgm:t>
        <a:bodyPr/>
        <a:lstStyle/>
        <a:p>
          <a:r>
            <a:rPr lang="hr-HR" sz="1800" dirty="0"/>
            <a:t>5. Educirajte ih o proizvodu i/ili usluzi.</a:t>
          </a:r>
        </a:p>
      </dgm:t>
    </dgm:pt>
    <dgm:pt modelId="{DA7ABEC1-FAD9-4793-920F-7B99C32A4306}" type="parTrans" cxnId="{46F7CAD4-543A-4A66-9D5B-CCA5A4A2C207}">
      <dgm:prSet/>
      <dgm:spPr/>
      <dgm:t>
        <a:bodyPr/>
        <a:lstStyle/>
        <a:p>
          <a:endParaRPr lang="hr-HR"/>
        </a:p>
      </dgm:t>
    </dgm:pt>
    <dgm:pt modelId="{1E022AAA-CB87-4749-B241-0614786E1273}" type="sibTrans" cxnId="{46F7CAD4-543A-4A66-9D5B-CCA5A4A2C207}">
      <dgm:prSet/>
      <dgm:spPr/>
      <dgm:t>
        <a:bodyPr/>
        <a:lstStyle/>
        <a:p>
          <a:endParaRPr lang="hr-HR"/>
        </a:p>
      </dgm:t>
    </dgm:pt>
    <dgm:pt modelId="{05B5041B-36E1-4335-AA16-865EC0BED455}">
      <dgm:prSet phldrT="[Tekst]" custT="1"/>
      <dgm:spPr/>
      <dgm:t>
        <a:bodyPr/>
        <a:lstStyle/>
        <a:p>
          <a:r>
            <a:rPr lang="hr-HR" sz="1800" dirty="0"/>
            <a:t>1. Više cijene svoje vrijeme nego novac. Budite kratki i jasni.</a:t>
          </a:r>
          <a:endParaRPr lang="hr-HR" sz="1000" dirty="0"/>
        </a:p>
      </dgm:t>
    </dgm:pt>
    <dgm:pt modelId="{CE0B3177-961A-4E5D-BB02-39B5A10821E4}" type="parTrans" cxnId="{9C2756A9-6558-4308-8A87-FC3D44A92773}">
      <dgm:prSet/>
      <dgm:spPr/>
      <dgm:t>
        <a:bodyPr/>
        <a:lstStyle/>
        <a:p>
          <a:endParaRPr lang="hr-HR"/>
        </a:p>
      </dgm:t>
    </dgm:pt>
    <dgm:pt modelId="{6D9BF43B-383D-461E-852D-E43661144A93}" type="sibTrans" cxnId="{9C2756A9-6558-4308-8A87-FC3D44A92773}">
      <dgm:prSet/>
      <dgm:spPr/>
      <dgm:t>
        <a:bodyPr/>
        <a:lstStyle/>
        <a:p>
          <a:endParaRPr lang="hr-HR"/>
        </a:p>
      </dgm:t>
    </dgm:pt>
    <dgm:pt modelId="{E3CC729B-8B07-4E08-BFC6-C28B8D9B5BD8}" type="pres">
      <dgm:prSet presAssocID="{D62ABBD9-F242-4AAD-8726-6F4C7A78747F}" presName="Name0" presStyleCnt="0">
        <dgm:presLayoutVars>
          <dgm:dir/>
          <dgm:resizeHandles val="exact"/>
        </dgm:presLayoutVars>
      </dgm:prSet>
      <dgm:spPr/>
    </dgm:pt>
    <dgm:pt modelId="{993296B5-1805-4F2D-A74C-5F8268A8349B}" type="pres">
      <dgm:prSet presAssocID="{D62ABBD9-F242-4AAD-8726-6F4C7A78747F}" presName="cycle" presStyleCnt="0"/>
      <dgm:spPr/>
    </dgm:pt>
    <dgm:pt modelId="{D4834C31-ABCD-4310-ADD9-E96EC0F962C1}" type="pres">
      <dgm:prSet presAssocID="{759AAF35-9B4D-46F8-9A43-9182B8D29381}" presName="nodeFirstNode" presStyleLbl="node1" presStyleIdx="0" presStyleCnt="5">
        <dgm:presLayoutVars>
          <dgm:bulletEnabled val="1"/>
        </dgm:presLayoutVars>
      </dgm:prSet>
      <dgm:spPr/>
    </dgm:pt>
    <dgm:pt modelId="{F4E04984-B4C6-4AFF-985D-F00210A9F38E}" type="pres">
      <dgm:prSet presAssocID="{DC134B9C-A7A8-482D-9A83-B092A4C5B373}" presName="sibTransFirstNode" presStyleLbl="bgShp" presStyleIdx="0" presStyleCnt="1"/>
      <dgm:spPr/>
    </dgm:pt>
    <dgm:pt modelId="{FFFDDE35-7219-41E4-89B4-875F69FD76E4}" type="pres">
      <dgm:prSet presAssocID="{9241CCEE-2B22-4153-A8E2-DF3D15F060DE}" presName="nodeFollowingNodes" presStyleLbl="node1" presStyleIdx="1" presStyleCnt="5">
        <dgm:presLayoutVars>
          <dgm:bulletEnabled val="1"/>
        </dgm:presLayoutVars>
      </dgm:prSet>
      <dgm:spPr/>
    </dgm:pt>
    <dgm:pt modelId="{BE889009-2267-488D-83AF-6AD542B16284}" type="pres">
      <dgm:prSet presAssocID="{F719416B-02B6-422C-8A36-2A308881F71B}" presName="nodeFollowingNodes" presStyleLbl="node1" presStyleIdx="2" presStyleCnt="5">
        <dgm:presLayoutVars>
          <dgm:bulletEnabled val="1"/>
        </dgm:presLayoutVars>
      </dgm:prSet>
      <dgm:spPr/>
    </dgm:pt>
    <dgm:pt modelId="{AFA31887-6298-4B59-9773-EA8E02FF1E22}" type="pres">
      <dgm:prSet presAssocID="{BEE09AC6-B9BF-440A-B145-8CD215267568}" presName="nodeFollowingNodes" presStyleLbl="node1" presStyleIdx="3" presStyleCnt="5">
        <dgm:presLayoutVars>
          <dgm:bulletEnabled val="1"/>
        </dgm:presLayoutVars>
      </dgm:prSet>
      <dgm:spPr/>
    </dgm:pt>
    <dgm:pt modelId="{3690E3C4-91DB-44DC-A145-8A21EA9BD9B3}" type="pres">
      <dgm:prSet presAssocID="{05B5041B-36E1-4335-AA16-865EC0BED455}" presName="nodeFollowingNodes" presStyleLbl="node1" presStyleIdx="4" presStyleCnt="5">
        <dgm:presLayoutVars>
          <dgm:bulletEnabled val="1"/>
        </dgm:presLayoutVars>
      </dgm:prSet>
      <dgm:spPr/>
    </dgm:pt>
  </dgm:ptLst>
  <dgm:cxnLst>
    <dgm:cxn modelId="{402B8204-2F6C-4DC9-899C-419165E4D23E}" type="presOf" srcId="{9241CCEE-2B22-4153-A8E2-DF3D15F060DE}" destId="{FFFDDE35-7219-41E4-89B4-875F69FD76E4}" srcOrd="0" destOrd="0" presId="urn:microsoft.com/office/officeart/2005/8/layout/cycle3"/>
    <dgm:cxn modelId="{B78D720C-A6CB-4E55-877E-F4AE34DBD4B5}" srcId="{D62ABBD9-F242-4AAD-8726-6F4C7A78747F}" destId="{F719416B-02B6-422C-8A36-2A308881F71B}" srcOrd="2" destOrd="0" parTransId="{8F124000-2C3F-4C6E-9ABE-F2A4285DF35C}" sibTransId="{7923D5EC-5252-491A-8DD0-8E3FBA3A7E34}"/>
    <dgm:cxn modelId="{7A77D60D-088F-4B95-9D38-81813701256D}" type="presOf" srcId="{759AAF35-9B4D-46F8-9A43-9182B8D29381}" destId="{D4834C31-ABCD-4310-ADD9-E96EC0F962C1}" srcOrd="0" destOrd="0" presId="urn:microsoft.com/office/officeart/2005/8/layout/cycle3"/>
    <dgm:cxn modelId="{50241518-0291-4D0C-8EDB-311B4ADEA05D}" type="presOf" srcId="{05B5041B-36E1-4335-AA16-865EC0BED455}" destId="{3690E3C4-91DB-44DC-A145-8A21EA9BD9B3}" srcOrd="0" destOrd="0" presId="urn:microsoft.com/office/officeart/2005/8/layout/cycle3"/>
    <dgm:cxn modelId="{FFDA0B2F-8B29-4261-B6C3-4C23D1A655F5}" type="presOf" srcId="{BEE09AC6-B9BF-440A-B145-8CD215267568}" destId="{AFA31887-6298-4B59-9773-EA8E02FF1E22}" srcOrd="0" destOrd="0" presId="urn:microsoft.com/office/officeart/2005/8/layout/cycle3"/>
    <dgm:cxn modelId="{56D4676B-F103-499F-8FE4-DEBDDF7C17A7}" type="presOf" srcId="{F719416B-02B6-422C-8A36-2A308881F71B}" destId="{BE889009-2267-488D-83AF-6AD542B16284}" srcOrd="0" destOrd="0" presId="urn:microsoft.com/office/officeart/2005/8/layout/cycle3"/>
    <dgm:cxn modelId="{9C2756A9-6558-4308-8A87-FC3D44A92773}" srcId="{D62ABBD9-F242-4AAD-8726-6F4C7A78747F}" destId="{05B5041B-36E1-4335-AA16-865EC0BED455}" srcOrd="4" destOrd="0" parTransId="{CE0B3177-961A-4E5D-BB02-39B5A10821E4}" sibTransId="{6D9BF43B-383D-461E-852D-E43661144A93}"/>
    <dgm:cxn modelId="{ABD5C5BC-38F0-4379-89AC-9486C02CF51E}" type="presOf" srcId="{DC134B9C-A7A8-482D-9A83-B092A4C5B373}" destId="{F4E04984-B4C6-4AFF-985D-F00210A9F38E}" srcOrd="0" destOrd="0" presId="urn:microsoft.com/office/officeart/2005/8/layout/cycle3"/>
    <dgm:cxn modelId="{089CFAC0-356F-4B90-B66C-AD303ACD2FAD}" srcId="{D62ABBD9-F242-4AAD-8726-6F4C7A78747F}" destId="{759AAF35-9B4D-46F8-9A43-9182B8D29381}" srcOrd="0" destOrd="0" parTransId="{1D269676-16A6-4989-8661-4D83E516FE79}" sibTransId="{DC134B9C-A7A8-482D-9A83-B092A4C5B373}"/>
    <dgm:cxn modelId="{0F50EDC1-A03E-4E35-A377-9C5C72A3AA99}" srcId="{D62ABBD9-F242-4AAD-8726-6F4C7A78747F}" destId="{9241CCEE-2B22-4153-A8E2-DF3D15F060DE}" srcOrd="1" destOrd="0" parTransId="{6872CC54-F141-4FEC-A4D2-E3CEC9B7356F}" sibTransId="{905FB936-F30E-4792-ABFB-D63BE7CA7557}"/>
    <dgm:cxn modelId="{46F7CAD4-543A-4A66-9D5B-CCA5A4A2C207}" srcId="{D62ABBD9-F242-4AAD-8726-6F4C7A78747F}" destId="{BEE09AC6-B9BF-440A-B145-8CD215267568}" srcOrd="3" destOrd="0" parTransId="{DA7ABEC1-FAD9-4793-920F-7B99C32A4306}" sibTransId="{1E022AAA-CB87-4749-B241-0614786E1273}"/>
    <dgm:cxn modelId="{CD0F13EE-E950-47CB-ABF4-23197C359D0E}" type="presOf" srcId="{D62ABBD9-F242-4AAD-8726-6F4C7A78747F}" destId="{E3CC729B-8B07-4E08-BFC6-C28B8D9B5BD8}" srcOrd="0" destOrd="0" presId="urn:microsoft.com/office/officeart/2005/8/layout/cycle3"/>
    <dgm:cxn modelId="{FE789599-4C53-4E10-84FF-C0F0776982F3}" type="presParOf" srcId="{E3CC729B-8B07-4E08-BFC6-C28B8D9B5BD8}" destId="{993296B5-1805-4F2D-A74C-5F8268A8349B}" srcOrd="0" destOrd="0" presId="urn:microsoft.com/office/officeart/2005/8/layout/cycle3"/>
    <dgm:cxn modelId="{41B0640A-B689-4056-A72E-8D67699350F7}" type="presParOf" srcId="{993296B5-1805-4F2D-A74C-5F8268A8349B}" destId="{D4834C31-ABCD-4310-ADD9-E96EC0F962C1}" srcOrd="0" destOrd="0" presId="urn:microsoft.com/office/officeart/2005/8/layout/cycle3"/>
    <dgm:cxn modelId="{ED03291A-5A40-46EF-8116-6D0964EB0FF1}" type="presParOf" srcId="{993296B5-1805-4F2D-A74C-5F8268A8349B}" destId="{F4E04984-B4C6-4AFF-985D-F00210A9F38E}" srcOrd="1" destOrd="0" presId="urn:microsoft.com/office/officeart/2005/8/layout/cycle3"/>
    <dgm:cxn modelId="{BDA447C3-6585-414C-9A5D-7CFB1A95B06C}" type="presParOf" srcId="{993296B5-1805-4F2D-A74C-5F8268A8349B}" destId="{FFFDDE35-7219-41E4-89B4-875F69FD76E4}" srcOrd="2" destOrd="0" presId="urn:microsoft.com/office/officeart/2005/8/layout/cycle3"/>
    <dgm:cxn modelId="{08CB35F3-A735-4014-A219-6263FFDF274C}" type="presParOf" srcId="{993296B5-1805-4F2D-A74C-5F8268A8349B}" destId="{BE889009-2267-488D-83AF-6AD542B16284}" srcOrd="3" destOrd="0" presId="urn:microsoft.com/office/officeart/2005/8/layout/cycle3"/>
    <dgm:cxn modelId="{158F39B3-620F-451D-95C9-0E502C27CE04}" type="presParOf" srcId="{993296B5-1805-4F2D-A74C-5F8268A8349B}" destId="{AFA31887-6298-4B59-9773-EA8E02FF1E22}" srcOrd="4" destOrd="0" presId="urn:microsoft.com/office/officeart/2005/8/layout/cycle3"/>
    <dgm:cxn modelId="{4A61643A-038E-40C6-9367-F94DD4575555}" type="presParOf" srcId="{993296B5-1805-4F2D-A74C-5F8268A8349B}" destId="{3690E3C4-91DB-44DC-A145-8A21EA9BD9B3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62ABBD9-F242-4AAD-8726-6F4C7A78747F}" type="doc">
      <dgm:prSet loTypeId="urn:microsoft.com/office/officeart/2005/8/layout/cycle3" loCatId="cycle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hr-HR"/>
        </a:p>
      </dgm:t>
    </dgm:pt>
    <dgm:pt modelId="{759AAF35-9B4D-46F8-9A43-9182B8D29381}">
      <dgm:prSet phldrT="[Tekst]" custT="1"/>
      <dgm:spPr/>
      <dgm:t>
        <a:bodyPr/>
        <a:lstStyle/>
        <a:p>
          <a:r>
            <a:rPr lang="hr-HR" sz="1600" dirty="0"/>
            <a:t>2. Budite im osoba od povjerenja i pomozite im donijeti odluku koja je dobra za njih.</a:t>
          </a:r>
          <a:endParaRPr lang="hr-HR" sz="1600" i="1" dirty="0"/>
        </a:p>
      </dgm:t>
    </dgm:pt>
    <dgm:pt modelId="{1D269676-16A6-4989-8661-4D83E516FE79}" type="parTrans" cxnId="{089CFAC0-356F-4B90-B66C-AD303ACD2FAD}">
      <dgm:prSet/>
      <dgm:spPr/>
      <dgm:t>
        <a:bodyPr/>
        <a:lstStyle/>
        <a:p>
          <a:endParaRPr lang="hr-HR"/>
        </a:p>
      </dgm:t>
    </dgm:pt>
    <dgm:pt modelId="{DC134B9C-A7A8-482D-9A83-B092A4C5B373}" type="sibTrans" cxnId="{089CFAC0-356F-4B90-B66C-AD303ACD2FAD}">
      <dgm:prSet/>
      <dgm:spPr/>
      <dgm:t>
        <a:bodyPr/>
        <a:lstStyle/>
        <a:p>
          <a:endParaRPr lang="hr-HR"/>
        </a:p>
      </dgm:t>
    </dgm:pt>
    <dgm:pt modelId="{9241CCEE-2B22-4153-A8E2-DF3D15F060DE}">
      <dgm:prSet phldrT="[Tekst]" custT="1"/>
      <dgm:spPr/>
      <dgm:t>
        <a:bodyPr/>
        <a:lstStyle/>
        <a:p>
          <a:r>
            <a:rPr lang="hr-HR" sz="1600" dirty="0"/>
            <a:t>3. Aktivno upravljajte svojom reputacijom u njihovim očima.</a:t>
          </a:r>
        </a:p>
      </dgm:t>
    </dgm:pt>
    <dgm:pt modelId="{6872CC54-F141-4FEC-A4D2-E3CEC9B7356F}" type="parTrans" cxnId="{0F50EDC1-A03E-4E35-A377-9C5C72A3AA99}">
      <dgm:prSet/>
      <dgm:spPr/>
      <dgm:t>
        <a:bodyPr/>
        <a:lstStyle/>
        <a:p>
          <a:endParaRPr lang="hr-HR"/>
        </a:p>
      </dgm:t>
    </dgm:pt>
    <dgm:pt modelId="{905FB936-F30E-4792-ABFB-D63BE7CA7557}" type="sibTrans" cxnId="{0F50EDC1-A03E-4E35-A377-9C5C72A3AA99}">
      <dgm:prSet/>
      <dgm:spPr/>
      <dgm:t>
        <a:bodyPr/>
        <a:lstStyle/>
        <a:p>
          <a:endParaRPr lang="hr-HR"/>
        </a:p>
      </dgm:t>
    </dgm:pt>
    <dgm:pt modelId="{F719416B-02B6-422C-8A36-2A308881F71B}">
      <dgm:prSet phldrT="[Tekst]" custT="1"/>
      <dgm:spPr/>
      <dgm:t>
        <a:bodyPr/>
        <a:lstStyle/>
        <a:p>
          <a:r>
            <a:rPr lang="hr-HR" sz="1600" dirty="0"/>
            <a:t>4. Ponudite jedinstvena i/ili personalizirana rješenja.</a:t>
          </a:r>
          <a:endParaRPr lang="hr-HR" sz="1600" i="1" dirty="0"/>
        </a:p>
      </dgm:t>
    </dgm:pt>
    <dgm:pt modelId="{8F124000-2C3F-4C6E-9ABE-F2A4285DF35C}" type="parTrans" cxnId="{B78D720C-A6CB-4E55-877E-F4AE34DBD4B5}">
      <dgm:prSet/>
      <dgm:spPr/>
      <dgm:t>
        <a:bodyPr/>
        <a:lstStyle/>
        <a:p>
          <a:endParaRPr lang="hr-HR"/>
        </a:p>
      </dgm:t>
    </dgm:pt>
    <dgm:pt modelId="{7923D5EC-5252-491A-8DD0-8E3FBA3A7E34}" type="sibTrans" cxnId="{B78D720C-A6CB-4E55-877E-F4AE34DBD4B5}">
      <dgm:prSet/>
      <dgm:spPr/>
      <dgm:t>
        <a:bodyPr/>
        <a:lstStyle/>
        <a:p>
          <a:endParaRPr lang="hr-HR"/>
        </a:p>
      </dgm:t>
    </dgm:pt>
    <dgm:pt modelId="{BEE09AC6-B9BF-440A-B145-8CD215267568}">
      <dgm:prSet phldrT="[Tekst]" custT="1"/>
      <dgm:spPr/>
      <dgm:t>
        <a:bodyPr/>
        <a:lstStyle/>
        <a:p>
          <a:r>
            <a:rPr lang="hr-HR" sz="1600" dirty="0"/>
            <a:t>5. Nudite im proizvode koji su vrlo </a:t>
          </a:r>
          <a:r>
            <a:rPr lang="hr-HR" sz="1600" i="1" dirty="0"/>
            <a:t>„</a:t>
          </a:r>
          <a:r>
            <a:rPr lang="hr-HR" sz="1600" i="1" dirty="0" err="1"/>
            <a:t>up</a:t>
          </a:r>
          <a:r>
            <a:rPr lang="hr-HR" sz="1600" i="1" dirty="0"/>
            <a:t>-to-date”.</a:t>
          </a:r>
        </a:p>
      </dgm:t>
    </dgm:pt>
    <dgm:pt modelId="{DA7ABEC1-FAD9-4793-920F-7B99C32A4306}" type="parTrans" cxnId="{46F7CAD4-543A-4A66-9D5B-CCA5A4A2C207}">
      <dgm:prSet/>
      <dgm:spPr/>
      <dgm:t>
        <a:bodyPr/>
        <a:lstStyle/>
        <a:p>
          <a:endParaRPr lang="hr-HR"/>
        </a:p>
      </dgm:t>
    </dgm:pt>
    <dgm:pt modelId="{1E022AAA-CB87-4749-B241-0614786E1273}" type="sibTrans" cxnId="{46F7CAD4-543A-4A66-9D5B-CCA5A4A2C207}">
      <dgm:prSet/>
      <dgm:spPr/>
      <dgm:t>
        <a:bodyPr/>
        <a:lstStyle/>
        <a:p>
          <a:endParaRPr lang="hr-HR"/>
        </a:p>
      </dgm:t>
    </dgm:pt>
    <dgm:pt modelId="{05B5041B-36E1-4335-AA16-865EC0BED455}">
      <dgm:prSet phldrT="[Tekst]" custT="1"/>
      <dgm:spPr/>
      <dgm:t>
        <a:bodyPr/>
        <a:lstStyle/>
        <a:p>
          <a:r>
            <a:rPr lang="hr-HR" sz="1600" dirty="0"/>
            <a:t>1. Vole kada im podižete samopouzdanje.</a:t>
          </a:r>
        </a:p>
      </dgm:t>
    </dgm:pt>
    <dgm:pt modelId="{CE0B3177-961A-4E5D-BB02-39B5A10821E4}" type="parTrans" cxnId="{9C2756A9-6558-4308-8A87-FC3D44A92773}">
      <dgm:prSet/>
      <dgm:spPr/>
      <dgm:t>
        <a:bodyPr/>
        <a:lstStyle/>
        <a:p>
          <a:endParaRPr lang="hr-HR"/>
        </a:p>
      </dgm:t>
    </dgm:pt>
    <dgm:pt modelId="{6D9BF43B-383D-461E-852D-E43661144A93}" type="sibTrans" cxnId="{9C2756A9-6558-4308-8A87-FC3D44A92773}">
      <dgm:prSet/>
      <dgm:spPr/>
      <dgm:t>
        <a:bodyPr/>
        <a:lstStyle/>
        <a:p>
          <a:endParaRPr lang="hr-HR"/>
        </a:p>
      </dgm:t>
    </dgm:pt>
    <dgm:pt modelId="{E3CC729B-8B07-4E08-BFC6-C28B8D9B5BD8}" type="pres">
      <dgm:prSet presAssocID="{D62ABBD9-F242-4AAD-8726-6F4C7A78747F}" presName="Name0" presStyleCnt="0">
        <dgm:presLayoutVars>
          <dgm:dir/>
          <dgm:resizeHandles val="exact"/>
        </dgm:presLayoutVars>
      </dgm:prSet>
      <dgm:spPr/>
    </dgm:pt>
    <dgm:pt modelId="{993296B5-1805-4F2D-A74C-5F8268A8349B}" type="pres">
      <dgm:prSet presAssocID="{D62ABBD9-F242-4AAD-8726-6F4C7A78747F}" presName="cycle" presStyleCnt="0"/>
      <dgm:spPr/>
    </dgm:pt>
    <dgm:pt modelId="{D4834C31-ABCD-4310-ADD9-E96EC0F962C1}" type="pres">
      <dgm:prSet presAssocID="{759AAF35-9B4D-46F8-9A43-9182B8D29381}" presName="nodeFirstNode" presStyleLbl="node1" presStyleIdx="0" presStyleCnt="5">
        <dgm:presLayoutVars>
          <dgm:bulletEnabled val="1"/>
        </dgm:presLayoutVars>
      </dgm:prSet>
      <dgm:spPr/>
    </dgm:pt>
    <dgm:pt modelId="{F4E04984-B4C6-4AFF-985D-F00210A9F38E}" type="pres">
      <dgm:prSet presAssocID="{DC134B9C-A7A8-482D-9A83-B092A4C5B373}" presName="sibTransFirstNode" presStyleLbl="bgShp" presStyleIdx="0" presStyleCnt="1"/>
      <dgm:spPr/>
    </dgm:pt>
    <dgm:pt modelId="{FFFDDE35-7219-41E4-89B4-875F69FD76E4}" type="pres">
      <dgm:prSet presAssocID="{9241CCEE-2B22-4153-A8E2-DF3D15F060DE}" presName="nodeFollowingNodes" presStyleLbl="node1" presStyleIdx="1" presStyleCnt="5">
        <dgm:presLayoutVars>
          <dgm:bulletEnabled val="1"/>
        </dgm:presLayoutVars>
      </dgm:prSet>
      <dgm:spPr/>
    </dgm:pt>
    <dgm:pt modelId="{BE889009-2267-488D-83AF-6AD542B16284}" type="pres">
      <dgm:prSet presAssocID="{F719416B-02B6-422C-8A36-2A308881F71B}" presName="nodeFollowingNodes" presStyleLbl="node1" presStyleIdx="2" presStyleCnt="5">
        <dgm:presLayoutVars>
          <dgm:bulletEnabled val="1"/>
        </dgm:presLayoutVars>
      </dgm:prSet>
      <dgm:spPr/>
    </dgm:pt>
    <dgm:pt modelId="{AFA31887-6298-4B59-9773-EA8E02FF1E22}" type="pres">
      <dgm:prSet presAssocID="{BEE09AC6-B9BF-440A-B145-8CD215267568}" presName="nodeFollowingNodes" presStyleLbl="node1" presStyleIdx="3" presStyleCnt="5">
        <dgm:presLayoutVars>
          <dgm:bulletEnabled val="1"/>
        </dgm:presLayoutVars>
      </dgm:prSet>
      <dgm:spPr/>
    </dgm:pt>
    <dgm:pt modelId="{3690E3C4-91DB-44DC-A145-8A21EA9BD9B3}" type="pres">
      <dgm:prSet presAssocID="{05B5041B-36E1-4335-AA16-865EC0BED455}" presName="nodeFollowingNodes" presStyleLbl="node1" presStyleIdx="4" presStyleCnt="5">
        <dgm:presLayoutVars>
          <dgm:bulletEnabled val="1"/>
        </dgm:presLayoutVars>
      </dgm:prSet>
      <dgm:spPr/>
    </dgm:pt>
  </dgm:ptLst>
  <dgm:cxnLst>
    <dgm:cxn modelId="{402B8204-2F6C-4DC9-899C-419165E4D23E}" type="presOf" srcId="{9241CCEE-2B22-4153-A8E2-DF3D15F060DE}" destId="{FFFDDE35-7219-41E4-89B4-875F69FD76E4}" srcOrd="0" destOrd="0" presId="urn:microsoft.com/office/officeart/2005/8/layout/cycle3"/>
    <dgm:cxn modelId="{B78D720C-A6CB-4E55-877E-F4AE34DBD4B5}" srcId="{D62ABBD9-F242-4AAD-8726-6F4C7A78747F}" destId="{F719416B-02B6-422C-8A36-2A308881F71B}" srcOrd="2" destOrd="0" parTransId="{8F124000-2C3F-4C6E-9ABE-F2A4285DF35C}" sibTransId="{7923D5EC-5252-491A-8DD0-8E3FBA3A7E34}"/>
    <dgm:cxn modelId="{7A77D60D-088F-4B95-9D38-81813701256D}" type="presOf" srcId="{759AAF35-9B4D-46F8-9A43-9182B8D29381}" destId="{D4834C31-ABCD-4310-ADD9-E96EC0F962C1}" srcOrd="0" destOrd="0" presId="urn:microsoft.com/office/officeart/2005/8/layout/cycle3"/>
    <dgm:cxn modelId="{50241518-0291-4D0C-8EDB-311B4ADEA05D}" type="presOf" srcId="{05B5041B-36E1-4335-AA16-865EC0BED455}" destId="{3690E3C4-91DB-44DC-A145-8A21EA9BD9B3}" srcOrd="0" destOrd="0" presId="urn:microsoft.com/office/officeart/2005/8/layout/cycle3"/>
    <dgm:cxn modelId="{FFDA0B2F-8B29-4261-B6C3-4C23D1A655F5}" type="presOf" srcId="{BEE09AC6-B9BF-440A-B145-8CD215267568}" destId="{AFA31887-6298-4B59-9773-EA8E02FF1E22}" srcOrd="0" destOrd="0" presId="urn:microsoft.com/office/officeart/2005/8/layout/cycle3"/>
    <dgm:cxn modelId="{56D4676B-F103-499F-8FE4-DEBDDF7C17A7}" type="presOf" srcId="{F719416B-02B6-422C-8A36-2A308881F71B}" destId="{BE889009-2267-488D-83AF-6AD542B16284}" srcOrd="0" destOrd="0" presId="urn:microsoft.com/office/officeart/2005/8/layout/cycle3"/>
    <dgm:cxn modelId="{9C2756A9-6558-4308-8A87-FC3D44A92773}" srcId="{D62ABBD9-F242-4AAD-8726-6F4C7A78747F}" destId="{05B5041B-36E1-4335-AA16-865EC0BED455}" srcOrd="4" destOrd="0" parTransId="{CE0B3177-961A-4E5D-BB02-39B5A10821E4}" sibTransId="{6D9BF43B-383D-461E-852D-E43661144A93}"/>
    <dgm:cxn modelId="{ABD5C5BC-38F0-4379-89AC-9486C02CF51E}" type="presOf" srcId="{DC134B9C-A7A8-482D-9A83-B092A4C5B373}" destId="{F4E04984-B4C6-4AFF-985D-F00210A9F38E}" srcOrd="0" destOrd="0" presId="urn:microsoft.com/office/officeart/2005/8/layout/cycle3"/>
    <dgm:cxn modelId="{089CFAC0-356F-4B90-B66C-AD303ACD2FAD}" srcId="{D62ABBD9-F242-4AAD-8726-6F4C7A78747F}" destId="{759AAF35-9B4D-46F8-9A43-9182B8D29381}" srcOrd="0" destOrd="0" parTransId="{1D269676-16A6-4989-8661-4D83E516FE79}" sibTransId="{DC134B9C-A7A8-482D-9A83-B092A4C5B373}"/>
    <dgm:cxn modelId="{0F50EDC1-A03E-4E35-A377-9C5C72A3AA99}" srcId="{D62ABBD9-F242-4AAD-8726-6F4C7A78747F}" destId="{9241CCEE-2B22-4153-A8E2-DF3D15F060DE}" srcOrd="1" destOrd="0" parTransId="{6872CC54-F141-4FEC-A4D2-E3CEC9B7356F}" sibTransId="{905FB936-F30E-4792-ABFB-D63BE7CA7557}"/>
    <dgm:cxn modelId="{46F7CAD4-543A-4A66-9D5B-CCA5A4A2C207}" srcId="{D62ABBD9-F242-4AAD-8726-6F4C7A78747F}" destId="{BEE09AC6-B9BF-440A-B145-8CD215267568}" srcOrd="3" destOrd="0" parTransId="{DA7ABEC1-FAD9-4793-920F-7B99C32A4306}" sibTransId="{1E022AAA-CB87-4749-B241-0614786E1273}"/>
    <dgm:cxn modelId="{CD0F13EE-E950-47CB-ABF4-23197C359D0E}" type="presOf" srcId="{D62ABBD9-F242-4AAD-8726-6F4C7A78747F}" destId="{E3CC729B-8B07-4E08-BFC6-C28B8D9B5BD8}" srcOrd="0" destOrd="0" presId="urn:microsoft.com/office/officeart/2005/8/layout/cycle3"/>
    <dgm:cxn modelId="{FE789599-4C53-4E10-84FF-C0F0776982F3}" type="presParOf" srcId="{E3CC729B-8B07-4E08-BFC6-C28B8D9B5BD8}" destId="{993296B5-1805-4F2D-A74C-5F8268A8349B}" srcOrd="0" destOrd="0" presId="urn:microsoft.com/office/officeart/2005/8/layout/cycle3"/>
    <dgm:cxn modelId="{41B0640A-B689-4056-A72E-8D67699350F7}" type="presParOf" srcId="{993296B5-1805-4F2D-A74C-5F8268A8349B}" destId="{D4834C31-ABCD-4310-ADD9-E96EC0F962C1}" srcOrd="0" destOrd="0" presId="urn:microsoft.com/office/officeart/2005/8/layout/cycle3"/>
    <dgm:cxn modelId="{ED03291A-5A40-46EF-8116-6D0964EB0FF1}" type="presParOf" srcId="{993296B5-1805-4F2D-A74C-5F8268A8349B}" destId="{F4E04984-B4C6-4AFF-985D-F00210A9F38E}" srcOrd="1" destOrd="0" presId="urn:microsoft.com/office/officeart/2005/8/layout/cycle3"/>
    <dgm:cxn modelId="{BDA447C3-6585-414C-9A5D-7CFB1A95B06C}" type="presParOf" srcId="{993296B5-1805-4F2D-A74C-5F8268A8349B}" destId="{FFFDDE35-7219-41E4-89B4-875F69FD76E4}" srcOrd="2" destOrd="0" presId="urn:microsoft.com/office/officeart/2005/8/layout/cycle3"/>
    <dgm:cxn modelId="{08CB35F3-A735-4014-A219-6263FFDF274C}" type="presParOf" srcId="{993296B5-1805-4F2D-A74C-5F8268A8349B}" destId="{BE889009-2267-488D-83AF-6AD542B16284}" srcOrd="3" destOrd="0" presId="urn:microsoft.com/office/officeart/2005/8/layout/cycle3"/>
    <dgm:cxn modelId="{158F39B3-620F-451D-95C9-0E502C27CE04}" type="presParOf" srcId="{993296B5-1805-4F2D-A74C-5F8268A8349B}" destId="{AFA31887-6298-4B59-9773-EA8E02FF1E22}" srcOrd="4" destOrd="0" presId="urn:microsoft.com/office/officeart/2005/8/layout/cycle3"/>
    <dgm:cxn modelId="{4A61643A-038E-40C6-9367-F94DD4575555}" type="presParOf" srcId="{993296B5-1805-4F2D-A74C-5F8268A8349B}" destId="{3690E3C4-91DB-44DC-A145-8A21EA9BD9B3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3818724-9A57-484D-B813-4E64C942A2AA}" type="doc">
      <dgm:prSet loTypeId="urn:microsoft.com/office/officeart/2005/8/layout/gear1" loCatId="relationship" qsTypeId="urn:microsoft.com/office/officeart/2005/8/quickstyle/simple1" qsCatId="simple" csTypeId="urn:microsoft.com/office/officeart/2005/8/colors/accent1_2" csCatId="accent1" phldr="1"/>
      <dgm:spPr/>
    </dgm:pt>
    <dgm:pt modelId="{08118FF9-BD6C-4B2E-A529-CA932C1375ED}">
      <dgm:prSet phldrT="[Tekst]" custT="1"/>
      <dgm:spPr/>
      <dgm:t>
        <a:bodyPr/>
        <a:lstStyle/>
        <a:p>
          <a:r>
            <a:rPr lang="hr-HR" sz="1600" b="1" dirty="0"/>
            <a:t>2.</a:t>
          </a:r>
          <a:r>
            <a:rPr lang="hr-HR" sz="1500" b="0" dirty="0"/>
            <a:t>Uvjeriti ih da ćete ispuniti njihova </a:t>
          </a:r>
          <a:r>
            <a:rPr lang="hr-HR" sz="1500" b="1" dirty="0">
              <a:solidFill>
                <a:srgbClr val="FFFF00"/>
              </a:solidFill>
            </a:rPr>
            <a:t>očekivanja</a:t>
          </a:r>
          <a:r>
            <a:rPr lang="hr-HR" sz="1500" b="0" dirty="0"/>
            <a:t> (i vi i proizvod)!</a:t>
          </a:r>
          <a:r>
            <a:rPr lang="hr-HR" sz="1500" b="1" dirty="0"/>
            <a:t> </a:t>
          </a:r>
          <a:endParaRPr lang="hr-HR" sz="1500" b="0" dirty="0"/>
        </a:p>
      </dgm:t>
    </dgm:pt>
    <dgm:pt modelId="{62D1EAD4-BBB1-4608-894A-B28C12C9F86B}" type="parTrans" cxnId="{78F95F56-9964-489F-9F67-2FED3A08BB7B}">
      <dgm:prSet/>
      <dgm:spPr/>
      <dgm:t>
        <a:bodyPr/>
        <a:lstStyle/>
        <a:p>
          <a:endParaRPr lang="hr-HR"/>
        </a:p>
      </dgm:t>
    </dgm:pt>
    <dgm:pt modelId="{9B955B2D-F5C9-42F1-9441-B2954CC49435}" type="sibTrans" cxnId="{78F95F56-9964-489F-9F67-2FED3A08BB7B}">
      <dgm:prSet/>
      <dgm:spPr/>
      <dgm:t>
        <a:bodyPr/>
        <a:lstStyle/>
        <a:p>
          <a:endParaRPr lang="hr-HR"/>
        </a:p>
      </dgm:t>
    </dgm:pt>
    <dgm:pt modelId="{534948D9-EDCC-44C5-BFF4-8E691D2E53E2}">
      <dgm:prSet phldrT="[Tekst]" custT="1"/>
      <dgm:spPr/>
      <dgm:t>
        <a:bodyPr/>
        <a:lstStyle/>
        <a:p>
          <a:r>
            <a:rPr lang="hr-HR" sz="1600" b="1" dirty="0"/>
            <a:t>3. </a:t>
          </a:r>
          <a:r>
            <a:rPr lang="hr-HR" sz="1500" b="0" dirty="0"/>
            <a:t>Ostvariti </a:t>
          </a:r>
          <a:r>
            <a:rPr lang="hr-HR" sz="1500" b="1" dirty="0">
              <a:solidFill>
                <a:srgbClr val="FFFF00"/>
              </a:solidFill>
            </a:rPr>
            <a:t>prodaju</a:t>
          </a:r>
        </a:p>
      </dgm:t>
    </dgm:pt>
    <dgm:pt modelId="{7E57B87F-72E4-4192-A904-0B5E381F0F2B}" type="parTrans" cxnId="{60555452-1261-408F-BEEB-8349E7199971}">
      <dgm:prSet/>
      <dgm:spPr/>
      <dgm:t>
        <a:bodyPr/>
        <a:lstStyle/>
        <a:p>
          <a:endParaRPr lang="hr-HR"/>
        </a:p>
      </dgm:t>
    </dgm:pt>
    <dgm:pt modelId="{FB417298-ACC7-4FBD-BA0F-B17238AC0915}" type="sibTrans" cxnId="{60555452-1261-408F-BEEB-8349E7199971}">
      <dgm:prSet/>
      <dgm:spPr/>
      <dgm:t>
        <a:bodyPr/>
        <a:lstStyle/>
        <a:p>
          <a:endParaRPr lang="hr-HR"/>
        </a:p>
      </dgm:t>
    </dgm:pt>
    <dgm:pt modelId="{A2BE0B88-BD37-42C3-A9D9-AB0463A8AD93}">
      <dgm:prSet phldrT="[Tekst]" custT="1"/>
      <dgm:spPr/>
      <dgm:t>
        <a:bodyPr/>
        <a:lstStyle/>
        <a:p>
          <a:r>
            <a:rPr lang="hr-HR" sz="1600" b="0" dirty="0"/>
            <a:t>1. </a:t>
          </a:r>
          <a:r>
            <a:rPr lang="hr-HR" sz="1500" b="0" dirty="0"/>
            <a:t>Ponuditi </a:t>
          </a:r>
          <a:r>
            <a:rPr lang="hr-HR" sz="1500" b="1" dirty="0">
              <a:solidFill>
                <a:srgbClr val="FFFF00"/>
              </a:solidFill>
            </a:rPr>
            <a:t>stvarne</a:t>
          </a:r>
          <a:r>
            <a:rPr lang="hr-HR" sz="1500" b="0" dirty="0"/>
            <a:t> </a:t>
          </a:r>
          <a:r>
            <a:rPr lang="hr-HR" sz="1500" b="1" dirty="0">
              <a:solidFill>
                <a:srgbClr val="FFFF00"/>
              </a:solidFill>
            </a:rPr>
            <a:t>koristi</a:t>
          </a:r>
          <a:r>
            <a:rPr lang="hr-HR" sz="1500" b="0" dirty="0"/>
            <a:t> za pacijenta</a:t>
          </a:r>
        </a:p>
      </dgm:t>
    </dgm:pt>
    <dgm:pt modelId="{3EB33CCF-81FC-45A6-8585-EDEF77B7C311}" type="parTrans" cxnId="{177DBD1B-927B-4231-9250-EC0C417EA7B4}">
      <dgm:prSet/>
      <dgm:spPr/>
      <dgm:t>
        <a:bodyPr/>
        <a:lstStyle/>
        <a:p>
          <a:endParaRPr lang="hr-HR"/>
        </a:p>
      </dgm:t>
    </dgm:pt>
    <dgm:pt modelId="{9FE6D64C-F7DB-42A5-8FC4-EA0AE8D03BC9}" type="sibTrans" cxnId="{177DBD1B-927B-4231-9250-EC0C417EA7B4}">
      <dgm:prSet/>
      <dgm:spPr/>
      <dgm:t>
        <a:bodyPr/>
        <a:lstStyle/>
        <a:p>
          <a:endParaRPr lang="hr-HR"/>
        </a:p>
      </dgm:t>
    </dgm:pt>
    <dgm:pt modelId="{926F1D10-3B80-441E-BE01-36D19BE24AC4}" type="pres">
      <dgm:prSet presAssocID="{73818724-9A57-484D-B813-4E64C942A2AA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0B374301-68CB-4DD6-B09A-6399B09E1BD6}" type="pres">
      <dgm:prSet presAssocID="{08118FF9-BD6C-4B2E-A529-CA932C1375ED}" presName="gear1" presStyleLbl="node1" presStyleIdx="0" presStyleCnt="3">
        <dgm:presLayoutVars>
          <dgm:chMax val="1"/>
          <dgm:bulletEnabled val="1"/>
        </dgm:presLayoutVars>
      </dgm:prSet>
      <dgm:spPr/>
    </dgm:pt>
    <dgm:pt modelId="{129CE363-32E7-4C7B-85CA-72EBEB909EE0}" type="pres">
      <dgm:prSet presAssocID="{08118FF9-BD6C-4B2E-A529-CA932C1375ED}" presName="gear1srcNode" presStyleLbl="node1" presStyleIdx="0" presStyleCnt="3"/>
      <dgm:spPr/>
    </dgm:pt>
    <dgm:pt modelId="{7794CF1F-B5C2-45BD-AD72-057A8C9968D3}" type="pres">
      <dgm:prSet presAssocID="{08118FF9-BD6C-4B2E-A529-CA932C1375ED}" presName="gear1dstNode" presStyleLbl="node1" presStyleIdx="0" presStyleCnt="3"/>
      <dgm:spPr/>
    </dgm:pt>
    <dgm:pt modelId="{FAA124F9-547B-43E5-98A9-12A4FEC2A84B}" type="pres">
      <dgm:prSet presAssocID="{534948D9-EDCC-44C5-BFF4-8E691D2E53E2}" presName="gear2" presStyleLbl="node1" presStyleIdx="1" presStyleCnt="3">
        <dgm:presLayoutVars>
          <dgm:chMax val="1"/>
          <dgm:bulletEnabled val="1"/>
        </dgm:presLayoutVars>
      </dgm:prSet>
      <dgm:spPr/>
    </dgm:pt>
    <dgm:pt modelId="{4CFE3729-034C-4DAD-89B8-1548055589E3}" type="pres">
      <dgm:prSet presAssocID="{534948D9-EDCC-44C5-BFF4-8E691D2E53E2}" presName="gear2srcNode" presStyleLbl="node1" presStyleIdx="1" presStyleCnt="3"/>
      <dgm:spPr/>
    </dgm:pt>
    <dgm:pt modelId="{22C1ED6D-7C6F-4160-9146-F0FBE2C94D1B}" type="pres">
      <dgm:prSet presAssocID="{534948D9-EDCC-44C5-BFF4-8E691D2E53E2}" presName="gear2dstNode" presStyleLbl="node1" presStyleIdx="1" presStyleCnt="3"/>
      <dgm:spPr/>
    </dgm:pt>
    <dgm:pt modelId="{904101C5-049B-44C5-A6A7-FB06409DE825}" type="pres">
      <dgm:prSet presAssocID="{A2BE0B88-BD37-42C3-A9D9-AB0463A8AD93}" presName="gear3" presStyleLbl="node1" presStyleIdx="2" presStyleCnt="3"/>
      <dgm:spPr/>
    </dgm:pt>
    <dgm:pt modelId="{8D600EAF-6A01-408B-8886-08327DDB3A1E}" type="pres">
      <dgm:prSet presAssocID="{A2BE0B88-BD37-42C3-A9D9-AB0463A8AD93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5D42BF8A-7F58-436D-84B4-B70D21ABFF46}" type="pres">
      <dgm:prSet presAssocID="{A2BE0B88-BD37-42C3-A9D9-AB0463A8AD93}" presName="gear3srcNode" presStyleLbl="node1" presStyleIdx="2" presStyleCnt="3"/>
      <dgm:spPr/>
    </dgm:pt>
    <dgm:pt modelId="{7BEF49C9-174C-4ADD-AA21-9506F3B85A79}" type="pres">
      <dgm:prSet presAssocID="{A2BE0B88-BD37-42C3-A9D9-AB0463A8AD93}" presName="gear3dstNode" presStyleLbl="node1" presStyleIdx="2" presStyleCnt="3"/>
      <dgm:spPr/>
    </dgm:pt>
    <dgm:pt modelId="{AC87AA01-68BF-4225-8A7D-5BFF3FE3958E}" type="pres">
      <dgm:prSet presAssocID="{9B955B2D-F5C9-42F1-9441-B2954CC49435}" presName="connector1" presStyleLbl="sibTrans2D1" presStyleIdx="0" presStyleCnt="3"/>
      <dgm:spPr/>
    </dgm:pt>
    <dgm:pt modelId="{7A83A264-6A69-4DC3-8EC3-6C4C620FC34D}" type="pres">
      <dgm:prSet presAssocID="{FB417298-ACC7-4FBD-BA0F-B17238AC0915}" presName="connector2" presStyleLbl="sibTrans2D1" presStyleIdx="1" presStyleCnt="3"/>
      <dgm:spPr/>
    </dgm:pt>
    <dgm:pt modelId="{6DE59519-966D-4F8D-BB89-6646BCE14984}" type="pres">
      <dgm:prSet presAssocID="{9FE6D64C-F7DB-42A5-8FC4-EA0AE8D03BC9}" presName="connector3" presStyleLbl="sibTrans2D1" presStyleIdx="2" presStyleCnt="3"/>
      <dgm:spPr/>
    </dgm:pt>
  </dgm:ptLst>
  <dgm:cxnLst>
    <dgm:cxn modelId="{45145D18-E475-4946-903C-656E1A99CBFD}" type="presOf" srcId="{534948D9-EDCC-44C5-BFF4-8E691D2E53E2}" destId="{22C1ED6D-7C6F-4160-9146-F0FBE2C94D1B}" srcOrd="2" destOrd="0" presId="urn:microsoft.com/office/officeart/2005/8/layout/gear1"/>
    <dgm:cxn modelId="{177DBD1B-927B-4231-9250-EC0C417EA7B4}" srcId="{73818724-9A57-484D-B813-4E64C942A2AA}" destId="{A2BE0B88-BD37-42C3-A9D9-AB0463A8AD93}" srcOrd="2" destOrd="0" parTransId="{3EB33CCF-81FC-45A6-8585-EDEF77B7C311}" sibTransId="{9FE6D64C-F7DB-42A5-8FC4-EA0AE8D03BC9}"/>
    <dgm:cxn modelId="{E60E9A2B-65F6-4A0E-BC1A-9E9B107AB6D6}" type="presOf" srcId="{534948D9-EDCC-44C5-BFF4-8E691D2E53E2}" destId="{4CFE3729-034C-4DAD-89B8-1548055589E3}" srcOrd="1" destOrd="0" presId="urn:microsoft.com/office/officeart/2005/8/layout/gear1"/>
    <dgm:cxn modelId="{0CA1B13C-5CCA-47C9-A678-95C3A70A370D}" type="presOf" srcId="{08118FF9-BD6C-4B2E-A529-CA932C1375ED}" destId="{0B374301-68CB-4DD6-B09A-6399B09E1BD6}" srcOrd="0" destOrd="0" presId="urn:microsoft.com/office/officeart/2005/8/layout/gear1"/>
    <dgm:cxn modelId="{60555452-1261-408F-BEEB-8349E7199971}" srcId="{73818724-9A57-484D-B813-4E64C942A2AA}" destId="{534948D9-EDCC-44C5-BFF4-8E691D2E53E2}" srcOrd="1" destOrd="0" parTransId="{7E57B87F-72E4-4192-A904-0B5E381F0F2B}" sibTransId="{FB417298-ACC7-4FBD-BA0F-B17238AC0915}"/>
    <dgm:cxn modelId="{78F95F56-9964-489F-9F67-2FED3A08BB7B}" srcId="{73818724-9A57-484D-B813-4E64C942A2AA}" destId="{08118FF9-BD6C-4B2E-A529-CA932C1375ED}" srcOrd="0" destOrd="0" parTransId="{62D1EAD4-BBB1-4608-894A-B28C12C9F86B}" sibTransId="{9B955B2D-F5C9-42F1-9441-B2954CC49435}"/>
    <dgm:cxn modelId="{C02A245E-6E46-4B9A-9182-ABF93940723B}" type="presOf" srcId="{FB417298-ACC7-4FBD-BA0F-B17238AC0915}" destId="{7A83A264-6A69-4DC3-8EC3-6C4C620FC34D}" srcOrd="0" destOrd="0" presId="urn:microsoft.com/office/officeart/2005/8/layout/gear1"/>
    <dgm:cxn modelId="{C8C7C382-19E7-4AC6-A78A-4FCC3339575D}" type="presOf" srcId="{9B955B2D-F5C9-42F1-9441-B2954CC49435}" destId="{AC87AA01-68BF-4225-8A7D-5BFF3FE3958E}" srcOrd="0" destOrd="0" presId="urn:microsoft.com/office/officeart/2005/8/layout/gear1"/>
    <dgm:cxn modelId="{42825A88-81DC-4F82-9410-C97EEA875C7C}" type="presOf" srcId="{08118FF9-BD6C-4B2E-A529-CA932C1375ED}" destId="{129CE363-32E7-4C7B-85CA-72EBEB909EE0}" srcOrd="1" destOrd="0" presId="urn:microsoft.com/office/officeart/2005/8/layout/gear1"/>
    <dgm:cxn modelId="{62523AA0-AEF9-481B-892C-27C9CD6EEB5F}" type="presOf" srcId="{A2BE0B88-BD37-42C3-A9D9-AB0463A8AD93}" destId="{904101C5-049B-44C5-A6A7-FB06409DE825}" srcOrd="0" destOrd="0" presId="urn:microsoft.com/office/officeart/2005/8/layout/gear1"/>
    <dgm:cxn modelId="{F0D204C5-1089-45FD-BE81-983EA55A279B}" type="presOf" srcId="{9FE6D64C-F7DB-42A5-8FC4-EA0AE8D03BC9}" destId="{6DE59519-966D-4F8D-BB89-6646BCE14984}" srcOrd="0" destOrd="0" presId="urn:microsoft.com/office/officeart/2005/8/layout/gear1"/>
    <dgm:cxn modelId="{D1EB19CA-DE94-4C8A-8403-DAB188F4901F}" type="presOf" srcId="{A2BE0B88-BD37-42C3-A9D9-AB0463A8AD93}" destId="{5D42BF8A-7F58-436D-84B4-B70D21ABFF46}" srcOrd="2" destOrd="0" presId="urn:microsoft.com/office/officeart/2005/8/layout/gear1"/>
    <dgm:cxn modelId="{C78905DC-1DA5-45ED-9212-6C58C9F65FE8}" type="presOf" srcId="{A2BE0B88-BD37-42C3-A9D9-AB0463A8AD93}" destId="{8D600EAF-6A01-408B-8886-08327DDB3A1E}" srcOrd="1" destOrd="0" presId="urn:microsoft.com/office/officeart/2005/8/layout/gear1"/>
    <dgm:cxn modelId="{DBEC17E9-61F0-4241-9903-513CF385D463}" type="presOf" srcId="{A2BE0B88-BD37-42C3-A9D9-AB0463A8AD93}" destId="{7BEF49C9-174C-4ADD-AA21-9506F3B85A79}" srcOrd="3" destOrd="0" presId="urn:microsoft.com/office/officeart/2005/8/layout/gear1"/>
    <dgm:cxn modelId="{5D153FEA-78E2-4403-8B1C-941615123362}" type="presOf" srcId="{534948D9-EDCC-44C5-BFF4-8E691D2E53E2}" destId="{FAA124F9-547B-43E5-98A9-12A4FEC2A84B}" srcOrd="0" destOrd="0" presId="urn:microsoft.com/office/officeart/2005/8/layout/gear1"/>
    <dgm:cxn modelId="{42314FEA-6E97-429D-A55A-D07435F988AD}" type="presOf" srcId="{08118FF9-BD6C-4B2E-A529-CA932C1375ED}" destId="{7794CF1F-B5C2-45BD-AD72-057A8C9968D3}" srcOrd="2" destOrd="0" presId="urn:microsoft.com/office/officeart/2005/8/layout/gear1"/>
    <dgm:cxn modelId="{CB900EFB-CEA4-417D-B9E4-19AD873F9DD9}" type="presOf" srcId="{73818724-9A57-484D-B813-4E64C942A2AA}" destId="{926F1D10-3B80-441E-BE01-36D19BE24AC4}" srcOrd="0" destOrd="0" presId="urn:microsoft.com/office/officeart/2005/8/layout/gear1"/>
    <dgm:cxn modelId="{F3769BF3-E932-4A80-A836-48A70E331C72}" type="presParOf" srcId="{926F1D10-3B80-441E-BE01-36D19BE24AC4}" destId="{0B374301-68CB-4DD6-B09A-6399B09E1BD6}" srcOrd="0" destOrd="0" presId="urn:microsoft.com/office/officeart/2005/8/layout/gear1"/>
    <dgm:cxn modelId="{61EC55D1-A5F2-4916-89CA-79D5E60332C8}" type="presParOf" srcId="{926F1D10-3B80-441E-BE01-36D19BE24AC4}" destId="{129CE363-32E7-4C7B-85CA-72EBEB909EE0}" srcOrd="1" destOrd="0" presId="urn:microsoft.com/office/officeart/2005/8/layout/gear1"/>
    <dgm:cxn modelId="{F76F5BF7-29CD-4100-928F-CDD3C394B881}" type="presParOf" srcId="{926F1D10-3B80-441E-BE01-36D19BE24AC4}" destId="{7794CF1F-B5C2-45BD-AD72-057A8C9968D3}" srcOrd="2" destOrd="0" presId="urn:microsoft.com/office/officeart/2005/8/layout/gear1"/>
    <dgm:cxn modelId="{0FCFC258-0E0D-4DCC-A699-D6030C8F5F90}" type="presParOf" srcId="{926F1D10-3B80-441E-BE01-36D19BE24AC4}" destId="{FAA124F9-547B-43E5-98A9-12A4FEC2A84B}" srcOrd="3" destOrd="0" presId="urn:microsoft.com/office/officeart/2005/8/layout/gear1"/>
    <dgm:cxn modelId="{7A117AD9-3FFD-47B7-ADE4-61FBC043578B}" type="presParOf" srcId="{926F1D10-3B80-441E-BE01-36D19BE24AC4}" destId="{4CFE3729-034C-4DAD-89B8-1548055589E3}" srcOrd="4" destOrd="0" presId="urn:microsoft.com/office/officeart/2005/8/layout/gear1"/>
    <dgm:cxn modelId="{7F39714C-592F-44AC-99C8-6D68B602EC12}" type="presParOf" srcId="{926F1D10-3B80-441E-BE01-36D19BE24AC4}" destId="{22C1ED6D-7C6F-4160-9146-F0FBE2C94D1B}" srcOrd="5" destOrd="0" presId="urn:microsoft.com/office/officeart/2005/8/layout/gear1"/>
    <dgm:cxn modelId="{23E146E2-556E-4A2C-AABA-38B9CE6DA5F1}" type="presParOf" srcId="{926F1D10-3B80-441E-BE01-36D19BE24AC4}" destId="{904101C5-049B-44C5-A6A7-FB06409DE825}" srcOrd="6" destOrd="0" presId="urn:microsoft.com/office/officeart/2005/8/layout/gear1"/>
    <dgm:cxn modelId="{3C404E23-6CC8-4684-ABB5-0F55045264F4}" type="presParOf" srcId="{926F1D10-3B80-441E-BE01-36D19BE24AC4}" destId="{8D600EAF-6A01-408B-8886-08327DDB3A1E}" srcOrd="7" destOrd="0" presId="urn:microsoft.com/office/officeart/2005/8/layout/gear1"/>
    <dgm:cxn modelId="{631B2388-F575-484B-ABA3-69EC0B111366}" type="presParOf" srcId="{926F1D10-3B80-441E-BE01-36D19BE24AC4}" destId="{5D42BF8A-7F58-436D-84B4-B70D21ABFF46}" srcOrd="8" destOrd="0" presId="urn:microsoft.com/office/officeart/2005/8/layout/gear1"/>
    <dgm:cxn modelId="{E0330682-7231-4A55-89AB-9D9B0F637C80}" type="presParOf" srcId="{926F1D10-3B80-441E-BE01-36D19BE24AC4}" destId="{7BEF49C9-174C-4ADD-AA21-9506F3B85A79}" srcOrd="9" destOrd="0" presId="urn:microsoft.com/office/officeart/2005/8/layout/gear1"/>
    <dgm:cxn modelId="{E4B835DB-5027-4FC4-B92B-6AF10CD66047}" type="presParOf" srcId="{926F1D10-3B80-441E-BE01-36D19BE24AC4}" destId="{AC87AA01-68BF-4225-8A7D-5BFF3FE3958E}" srcOrd="10" destOrd="0" presId="urn:microsoft.com/office/officeart/2005/8/layout/gear1"/>
    <dgm:cxn modelId="{B4019C49-B337-4CC8-84E5-55D1BAEBB2F3}" type="presParOf" srcId="{926F1D10-3B80-441E-BE01-36D19BE24AC4}" destId="{7A83A264-6A69-4DC3-8EC3-6C4C620FC34D}" srcOrd="11" destOrd="0" presId="urn:microsoft.com/office/officeart/2005/8/layout/gear1"/>
    <dgm:cxn modelId="{EE825349-94D3-49C0-9597-CDC3B71ADA8F}" type="presParOf" srcId="{926F1D10-3B80-441E-BE01-36D19BE24AC4}" destId="{6DE59519-966D-4F8D-BB89-6646BCE14984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F281C01-FDB2-485C-BF33-01497225A1A7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r-HR"/>
        </a:p>
      </dgm:t>
    </dgm:pt>
    <dgm:pt modelId="{9AE5EC88-8D8B-4A73-9551-410AFC35A0FE}">
      <dgm:prSet phldrT="[Tekst]"/>
      <dgm:spPr/>
      <dgm:t>
        <a:bodyPr/>
        <a:lstStyle/>
        <a:p>
          <a:r>
            <a:rPr lang="hr-HR" sz="1700" b="1" dirty="0">
              <a:solidFill>
                <a:srgbClr val="FFFF00"/>
              </a:solidFill>
            </a:rPr>
            <a:t>1. STRPLJENJE</a:t>
          </a:r>
          <a:r>
            <a:rPr lang="hr-HR" sz="1700" b="1" dirty="0"/>
            <a:t> </a:t>
          </a:r>
        </a:p>
      </dgm:t>
    </dgm:pt>
    <dgm:pt modelId="{08C6D07A-91C9-440F-85DD-DB71D0AD1299}" type="parTrans" cxnId="{45F56545-8D81-40EF-AA93-6C2F0F27DC10}">
      <dgm:prSet/>
      <dgm:spPr/>
      <dgm:t>
        <a:bodyPr/>
        <a:lstStyle/>
        <a:p>
          <a:endParaRPr lang="hr-HR"/>
        </a:p>
      </dgm:t>
    </dgm:pt>
    <dgm:pt modelId="{0AF6D345-0ABA-4A5F-90C9-7D074AFAF7F3}" type="sibTrans" cxnId="{45F56545-8D81-40EF-AA93-6C2F0F27DC10}">
      <dgm:prSet/>
      <dgm:spPr/>
      <dgm:t>
        <a:bodyPr/>
        <a:lstStyle/>
        <a:p>
          <a:endParaRPr lang="hr-HR"/>
        </a:p>
      </dgm:t>
    </dgm:pt>
    <dgm:pt modelId="{C0B11AE9-013E-49D9-81FE-FF809B853B1E}">
      <dgm:prSet phldrT="[Tekst]" custT="1"/>
      <dgm:spPr/>
      <dgm:t>
        <a:bodyPr/>
        <a:lstStyle/>
        <a:p>
          <a:r>
            <a:rPr lang="hr-HR" sz="1400" dirty="0"/>
            <a:t>Dopustite pacijentu da donese odluku „svojom brzinom”. Ako ste nestrpljivi , biti će nervozni, pacijent će to osjetiti… i možda odustati od kupnje.</a:t>
          </a:r>
        </a:p>
      </dgm:t>
    </dgm:pt>
    <dgm:pt modelId="{ADB04013-E266-4509-A017-FBE4ED1E63A2}" type="parTrans" cxnId="{8620A322-3ECC-4D8E-B53F-69EF4C0BA8CC}">
      <dgm:prSet/>
      <dgm:spPr/>
      <dgm:t>
        <a:bodyPr/>
        <a:lstStyle/>
        <a:p>
          <a:endParaRPr lang="hr-HR"/>
        </a:p>
      </dgm:t>
    </dgm:pt>
    <dgm:pt modelId="{C22B09ED-1E7D-42D6-B425-B5FB52EDC2F9}" type="sibTrans" cxnId="{8620A322-3ECC-4D8E-B53F-69EF4C0BA8CC}">
      <dgm:prSet/>
      <dgm:spPr/>
      <dgm:t>
        <a:bodyPr/>
        <a:lstStyle/>
        <a:p>
          <a:endParaRPr lang="hr-HR"/>
        </a:p>
      </dgm:t>
    </dgm:pt>
    <dgm:pt modelId="{9D8CE5EB-57D7-48AD-B1E6-BD8671BBC214}">
      <dgm:prSet phldrT="[Tekst]" custT="1"/>
      <dgm:spPr/>
      <dgm:t>
        <a:bodyPr/>
        <a:lstStyle/>
        <a:p>
          <a:r>
            <a:rPr lang="hr-HR" sz="1400" dirty="0"/>
            <a:t>Ako ste zaista posvećeni pomaganju pacijentu, učiniti ćete sve što možete da to i ostvarite… A time dobiti zahvalnog i lojalnog pacijenta.</a:t>
          </a:r>
        </a:p>
      </dgm:t>
    </dgm:pt>
    <dgm:pt modelId="{52F09397-9AE8-4307-9D09-572C617B3209}" type="parTrans" cxnId="{CE1A870A-EB4A-42C8-8353-B2EDA5F0B87B}">
      <dgm:prSet/>
      <dgm:spPr/>
      <dgm:t>
        <a:bodyPr/>
        <a:lstStyle/>
        <a:p>
          <a:endParaRPr lang="hr-HR"/>
        </a:p>
      </dgm:t>
    </dgm:pt>
    <dgm:pt modelId="{7B258541-A00C-4632-B544-9A190D520C28}" type="sibTrans" cxnId="{CE1A870A-EB4A-42C8-8353-B2EDA5F0B87B}">
      <dgm:prSet/>
      <dgm:spPr/>
      <dgm:t>
        <a:bodyPr/>
        <a:lstStyle/>
        <a:p>
          <a:endParaRPr lang="hr-HR"/>
        </a:p>
      </dgm:t>
    </dgm:pt>
    <dgm:pt modelId="{DF0FE7E6-C712-41A1-B7B4-5C6B54081643}">
      <dgm:prSet phldrT="[Tekst]"/>
      <dgm:spPr/>
      <dgm:t>
        <a:bodyPr/>
        <a:lstStyle/>
        <a:p>
          <a:r>
            <a:rPr lang="hr-HR" sz="1700" b="1" dirty="0">
              <a:solidFill>
                <a:srgbClr val="FFFF00"/>
              </a:solidFill>
            </a:rPr>
            <a:t>3. ENTUZIJAZAM</a:t>
          </a:r>
          <a:endParaRPr lang="hr-HR" sz="1700" b="1" dirty="0"/>
        </a:p>
      </dgm:t>
    </dgm:pt>
    <dgm:pt modelId="{E73A0789-0309-46E4-BE61-DEFE9297B0B5}" type="parTrans" cxnId="{432A7918-09B9-44C9-B018-432BDF341EA5}">
      <dgm:prSet/>
      <dgm:spPr/>
      <dgm:t>
        <a:bodyPr/>
        <a:lstStyle/>
        <a:p>
          <a:endParaRPr lang="hr-HR"/>
        </a:p>
      </dgm:t>
    </dgm:pt>
    <dgm:pt modelId="{5A9B37C3-DFCA-46AB-9FFD-E6FBC4436B48}" type="sibTrans" cxnId="{432A7918-09B9-44C9-B018-432BDF341EA5}">
      <dgm:prSet/>
      <dgm:spPr/>
      <dgm:t>
        <a:bodyPr/>
        <a:lstStyle/>
        <a:p>
          <a:endParaRPr lang="hr-HR"/>
        </a:p>
      </dgm:t>
    </dgm:pt>
    <dgm:pt modelId="{C41FE87F-20A5-40E0-A6E0-BA5E79DD09A7}">
      <dgm:prSet phldrT="[Tekst]" custT="1"/>
      <dgm:spPr/>
      <dgm:t>
        <a:bodyPr/>
        <a:lstStyle/>
        <a:p>
          <a:r>
            <a:rPr lang="hr-HR" sz="1400" dirty="0"/>
            <a:t>Entuzijazam je „zarazan.”</a:t>
          </a:r>
        </a:p>
      </dgm:t>
    </dgm:pt>
    <dgm:pt modelId="{821574E8-5BDA-4E8E-BC13-CDAEB98A1937}" type="parTrans" cxnId="{CD3F4053-633A-456F-ADCB-B6BB4DEBE81C}">
      <dgm:prSet/>
      <dgm:spPr/>
      <dgm:t>
        <a:bodyPr/>
        <a:lstStyle/>
        <a:p>
          <a:endParaRPr lang="hr-HR"/>
        </a:p>
      </dgm:t>
    </dgm:pt>
    <dgm:pt modelId="{D5E2472A-FBFB-4F55-8DCE-BC2C3BA1DBCD}" type="sibTrans" cxnId="{CD3F4053-633A-456F-ADCB-B6BB4DEBE81C}">
      <dgm:prSet/>
      <dgm:spPr/>
      <dgm:t>
        <a:bodyPr/>
        <a:lstStyle/>
        <a:p>
          <a:endParaRPr lang="hr-HR"/>
        </a:p>
      </dgm:t>
    </dgm:pt>
    <dgm:pt modelId="{4EBD2E1F-71C5-4B2A-B7C6-0D07EB175A23}">
      <dgm:prSet phldrT="[Tekst]" custT="1"/>
      <dgm:spPr/>
      <dgm:t>
        <a:bodyPr/>
        <a:lstStyle/>
        <a:p>
          <a:r>
            <a:rPr lang="hr-HR" sz="1400" dirty="0"/>
            <a:t>Znatiželja je ključna za rast. Potiče nas da učimo nešto novo kako bi još bolje pomogli pacijentima </a:t>
          </a:r>
          <a:r>
            <a:rPr lang="hr-HR" sz="1400" i="1" dirty="0"/>
            <a:t>(kao i da naše ideje ne postanu zastarjele…)</a:t>
          </a:r>
        </a:p>
      </dgm:t>
    </dgm:pt>
    <dgm:pt modelId="{227F89D0-9EBD-4777-9422-15D6A64A89BB}" type="parTrans" cxnId="{636F306F-8FF9-42C1-8704-06C73E0B4591}">
      <dgm:prSet/>
      <dgm:spPr/>
      <dgm:t>
        <a:bodyPr/>
        <a:lstStyle/>
        <a:p>
          <a:endParaRPr lang="hr-HR"/>
        </a:p>
      </dgm:t>
    </dgm:pt>
    <dgm:pt modelId="{E59AF33A-C012-4592-A681-69C539145D22}" type="sibTrans" cxnId="{636F306F-8FF9-42C1-8704-06C73E0B4591}">
      <dgm:prSet/>
      <dgm:spPr/>
      <dgm:t>
        <a:bodyPr/>
        <a:lstStyle/>
        <a:p>
          <a:endParaRPr lang="hr-HR"/>
        </a:p>
      </dgm:t>
    </dgm:pt>
    <dgm:pt modelId="{A985975E-0BC8-4DCF-AFA8-E6E1C6065C3A}">
      <dgm:prSet phldrT="[Tekst]"/>
      <dgm:spPr/>
      <dgm:t>
        <a:bodyPr/>
        <a:lstStyle/>
        <a:p>
          <a:r>
            <a:rPr lang="hr-HR" sz="1700" b="1" dirty="0">
              <a:solidFill>
                <a:srgbClr val="FFFF00"/>
              </a:solidFill>
            </a:rPr>
            <a:t>4. RADOZNALOST</a:t>
          </a:r>
          <a:endParaRPr lang="hr-HR" sz="1700" b="1" dirty="0">
            <a:solidFill>
              <a:schemeClr val="bg1"/>
            </a:solidFill>
          </a:endParaRPr>
        </a:p>
      </dgm:t>
    </dgm:pt>
    <dgm:pt modelId="{90A1D0C6-E632-47E6-9EA2-0A0C587BFFA4}" type="parTrans" cxnId="{203204A8-B2B7-42E0-961D-A5E925443CED}">
      <dgm:prSet/>
      <dgm:spPr/>
      <dgm:t>
        <a:bodyPr/>
        <a:lstStyle/>
        <a:p>
          <a:endParaRPr lang="hr-HR"/>
        </a:p>
      </dgm:t>
    </dgm:pt>
    <dgm:pt modelId="{7899FBAB-09F7-4ACD-A391-4222258C7375}" type="sibTrans" cxnId="{203204A8-B2B7-42E0-961D-A5E925443CED}">
      <dgm:prSet/>
      <dgm:spPr/>
      <dgm:t>
        <a:bodyPr/>
        <a:lstStyle/>
        <a:p>
          <a:endParaRPr lang="hr-HR"/>
        </a:p>
      </dgm:t>
    </dgm:pt>
    <dgm:pt modelId="{2BA9ECEA-FF5C-4179-837D-2A21586DC11F}">
      <dgm:prSet phldrT="[Tekst]" custT="1"/>
      <dgm:spPr/>
      <dgm:t>
        <a:bodyPr/>
        <a:lstStyle/>
        <a:p>
          <a:r>
            <a:rPr lang="hr-HR" sz="1500" b="1" dirty="0">
              <a:solidFill>
                <a:srgbClr val="FFFF00"/>
              </a:solidFill>
            </a:rPr>
            <a:t>5. FLEKSIBILNOST</a:t>
          </a:r>
          <a:endParaRPr lang="hr-HR" sz="1500" b="1" dirty="0"/>
        </a:p>
        <a:p>
          <a:r>
            <a:rPr lang="hr-HR" sz="1400" dirty="0"/>
            <a:t>Pomaže da otkrijemo što djeluje, a što ne u našem pristupu. I to prilagodimo.</a:t>
          </a:r>
        </a:p>
      </dgm:t>
    </dgm:pt>
    <dgm:pt modelId="{E22E190F-EC1D-4CB4-A643-06239884B989}" type="parTrans" cxnId="{CB1CD577-F362-4511-8D0C-9E249124F4E3}">
      <dgm:prSet/>
      <dgm:spPr/>
      <dgm:t>
        <a:bodyPr/>
        <a:lstStyle/>
        <a:p>
          <a:endParaRPr lang="hr-HR"/>
        </a:p>
      </dgm:t>
    </dgm:pt>
    <dgm:pt modelId="{2B95A8D4-2DD4-413D-BC9B-A381323E5DB5}" type="sibTrans" cxnId="{CB1CD577-F362-4511-8D0C-9E249124F4E3}">
      <dgm:prSet/>
      <dgm:spPr/>
      <dgm:t>
        <a:bodyPr/>
        <a:lstStyle/>
        <a:p>
          <a:endParaRPr lang="hr-HR"/>
        </a:p>
      </dgm:t>
    </dgm:pt>
    <dgm:pt modelId="{B2314CF4-2F50-4833-8C78-074A9B341446}">
      <dgm:prSet phldrT="[Tekst]"/>
      <dgm:spPr/>
      <dgm:t>
        <a:bodyPr/>
        <a:lstStyle/>
        <a:p>
          <a:r>
            <a:rPr lang="hr-HR" sz="1700" b="1" dirty="0">
              <a:solidFill>
                <a:srgbClr val="FFFF00"/>
              </a:solidFill>
            </a:rPr>
            <a:t>2. PREDANOST</a:t>
          </a:r>
          <a:endParaRPr lang="hr-HR" sz="1700" b="1" dirty="0"/>
        </a:p>
      </dgm:t>
    </dgm:pt>
    <dgm:pt modelId="{D9F4661C-CB5B-415A-890C-A9F412C28854}" type="sibTrans" cxnId="{2CA4DBC2-74DB-4025-97FE-464520E1EFA5}">
      <dgm:prSet/>
      <dgm:spPr/>
      <dgm:t>
        <a:bodyPr/>
        <a:lstStyle/>
        <a:p>
          <a:endParaRPr lang="hr-HR"/>
        </a:p>
      </dgm:t>
    </dgm:pt>
    <dgm:pt modelId="{CB8B5D29-6083-4F1E-B020-6BB773FD7898}" type="parTrans" cxnId="{2CA4DBC2-74DB-4025-97FE-464520E1EFA5}">
      <dgm:prSet/>
      <dgm:spPr/>
      <dgm:t>
        <a:bodyPr/>
        <a:lstStyle/>
        <a:p>
          <a:endParaRPr lang="hr-HR"/>
        </a:p>
      </dgm:t>
    </dgm:pt>
    <dgm:pt modelId="{EC63AF3A-F9A1-411B-94D0-646A45AD930C}">
      <dgm:prSet phldrT="[Tekst]" custT="1"/>
      <dgm:spPr/>
      <dgm:t>
        <a:bodyPr/>
        <a:lstStyle/>
        <a:p>
          <a:r>
            <a:rPr lang="hr-HR" sz="1400" dirty="0"/>
            <a:t>Pacijent će vam vjerovati da zaista želite očuvati i/ili poboljšati njegovo zdravlje.</a:t>
          </a:r>
        </a:p>
      </dgm:t>
    </dgm:pt>
    <dgm:pt modelId="{9F599C41-B629-4DEC-B597-14382B86866F}" type="parTrans" cxnId="{CD394BC4-EB1D-4FE7-9B92-3CB924DE70DE}">
      <dgm:prSet/>
      <dgm:spPr/>
      <dgm:t>
        <a:bodyPr/>
        <a:lstStyle/>
        <a:p>
          <a:endParaRPr lang="hr-HR"/>
        </a:p>
      </dgm:t>
    </dgm:pt>
    <dgm:pt modelId="{04C4739C-D0F5-4020-B016-458AF15C987A}" type="sibTrans" cxnId="{CD394BC4-EB1D-4FE7-9B92-3CB924DE70DE}">
      <dgm:prSet/>
      <dgm:spPr/>
      <dgm:t>
        <a:bodyPr/>
        <a:lstStyle/>
        <a:p>
          <a:endParaRPr lang="hr-HR"/>
        </a:p>
      </dgm:t>
    </dgm:pt>
    <dgm:pt modelId="{49F2A37E-3C12-44A0-8D74-2ED5912FE3C1}" type="pres">
      <dgm:prSet presAssocID="{1F281C01-FDB2-485C-BF33-01497225A1A7}" presName="linear" presStyleCnt="0">
        <dgm:presLayoutVars>
          <dgm:dir/>
          <dgm:resizeHandles val="exact"/>
        </dgm:presLayoutVars>
      </dgm:prSet>
      <dgm:spPr/>
    </dgm:pt>
    <dgm:pt modelId="{E6530590-63C3-48EE-B28D-6ED52DFF1320}" type="pres">
      <dgm:prSet presAssocID="{9AE5EC88-8D8B-4A73-9551-410AFC35A0FE}" presName="comp" presStyleCnt="0"/>
      <dgm:spPr/>
    </dgm:pt>
    <dgm:pt modelId="{8D436E7B-1444-4D11-9C99-27C8C0A395EA}" type="pres">
      <dgm:prSet presAssocID="{9AE5EC88-8D8B-4A73-9551-410AFC35A0FE}" presName="box" presStyleLbl="node1" presStyleIdx="0" presStyleCnt="5" custLinFactNeighborX="141" custLinFactNeighborY="-12369"/>
      <dgm:spPr/>
    </dgm:pt>
    <dgm:pt modelId="{48D5E10A-589E-4301-B863-64440B7A7629}" type="pres">
      <dgm:prSet presAssocID="{9AE5EC88-8D8B-4A73-9551-410AFC35A0FE}" presName="img" presStyleLbl="fgImgPlace1" presStyleIdx="0" presStyleCnt="5"/>
      <dgm:spPr>
        <a:blipFill rotWithShape="1">
          <a:blip xmlns:r="http://schemas.openxmlformats.org/officeDocument/2006/relationships" r:embed="rId1"/>
          <a:srcRect/>
          <a:stretch>
            <a:fillRect t="-14000" b="-14000"/>
          </a:stretch>
        </a:blipFill>
      </dgm:spPr>
    </dgm:pt>
    <dgm:pt modelId="{A31C2B9B-F4F2-45B6-A050-0D5438A01487}" type="pres">
      <dgm:prSet presAssocID="{9AE5EC88-8D8B-4A73-9551-410AFC35A0FE}" presName="text" presStyleLbl="node1" presStyleIdx="0" presStyleCnt="5">
        <dgm:presLayoutVars>
          <dgm:bulletEnabled val="1"/>
        </dgm:presLayoutVars>
      </dgm:prSet>
      <dgm:spPr/>
    </dgm:pt>
    <dgm:pt modelId="{F4906C4A-0535-4642-AA89-FBCE14087060}" type="pres">
      <dgm:prSet presAssocID="{0AF6D345-0ABA-4A5F-90C9-7D074AFAF7F3}" presName="spacer" presStyleCnt="0"/>
      <dgm:spPr/>
    </dgm:pt>
    <dgm:pt modelId="{CD99EF71-23A4-4804-A83D-88A224C62F05}" type="pres">
      <dgm:prSet presAssocID="{B2314CF4-2F50-4833-8C78-074A9B341446}" presName="comp" presStyleCnt="0"/>
      <dgm:spPr/>
    </dgm:pt>
    <dgm:pt modelId="{5AA754A2-51DA-4670-BD81-0EE69FD87ADD}" type="pres">
      <dgm:prSet presAssocID="{B2314CF4-2F50-4833-8C78-074A9B341446}" presName="box" presStyleLbl="node1" presStyleIdx="1" presStyleCnt="5"/>
      <dgm:spPr/>
    </dgm:pt>
    <dgm:pt modelId="{9628F5D9-068F-4329-8C56-5EBBDD055C37}" type="pres">
      <dgm:prSet presAssocID="{B2314CF4-2F50-4833-8C78-074A9B341446}" presName="img" presStyleLbl="fgImgPlace1" presStyleIdx="1" presStyleCnt="5"/>
      <dgm:spPr>
        <a:blipFill rotWithShape="1">
          <a:blip xmlns:r="http://schemas.openxmlformats.org/officeDocument/2006/relationships" r:embed="rId2"/>
          <a:srcRect/>
          <a:stretch>
            <a:fillRect/>
          </a:stretch>
        </a:blipFill>
      </dgm:spPr>
    </dgm:pt>
    <dgm:pt modelId="{FCF1FE10-B45A-47D6-8435-E5E14F9EB7D6}" type="pres">
      <dgm:prSet presAssocID="{B2314CF4-2F50-4833-8C78-074A9B341446}" presName="text" presStyleLbl="node1" presStyleIdx="1" presStyleCnt="5">
        <dgm:presLayoutVars>
          <dgm:bulletEnabled val="1"/>
        </dgm:presLayoutVars>
      </dgm:prSet>
      <dgm:spPr/>
    </dgm:pt>
    <dgm:pt modelId="{51E84EF4-1BD1-4F3D-BD21-919D0ED2414F}" type="pres">
      <dgm:prSet presAssocID="{D9F4661C-CB5B-415A-890C-A9F412C28854}" presName="spacer" presStyleCnt="0"/>
      <dgm:spPr/>
    </dgm:pt>
    <dgm:pt modelId="{79E83AC0-B142-42AE-BD75-DDA038EF4703}" type="pres">
      <dgm:prSet presAssocID="{DF0FE7E6-C712-41A1-B7B4-5C6B54081643}" presName="comp" presStyleCnt="0"/>
      <dgm:spPr/>
    </dgm:pt>
    <dgm:pt modelId="{43510537-0A1B-4802-B4AE-EBF62F9EADC4}" type="pres">
      <dgm:prSet presAssocID="{DF0FE7E6-C712-41A1-B7B4-5C6B54081643}" presName="box" presStyleLbl="node1" presStyleIdx="2" presStyleCnt="5"/>
      <dgm:spPr/>
    </dgm:pt>
    <dgm:pt modelId="{0652E890-6E6A-4560-BF6B-357435B5168F}" type="pres">
      <dgm:prSet presAssocID="{DF0FE7E6-C712-41A1-B7B4-5C6B54081643}" presName="img" presStyleLbl="fgImgPlace1" presStyleIdx="2" presStyleCnt="5"/>
      <dgm:spPr>
        <a:blipFill rotWithShape="1">
          <a:blip xmlns:r="http://schemas.openxmlformats.org/officeDocument/2006/relationships" r:embed="rId3"/>
          <a:srcRect/>
          <a:stretch>
            <a:fillRect t="-7000" b="-7000"/>
          </a:stretch>
        </a:blipFill>
      </dgm:spPr>
    </dgm:pt>
    <dgm:pt modelId="{23607262-618C-4C5F-B78A-9789FF0E136D}" type="pres">
      <dgm:prSet presAssocID="{DF0FE7E6-C712-41A1-B7B4-5C6B54081643}" presName="text" presStyleLbl="node1" presStyleIdx="2" presStyleCnt="5">
        <dgm:presLayoutVars>
          <dgm:bulletEnabled val="1"/>
        </dgm:presLayoutVars>
      </dgm:prSet>
      <dgm:spPr/>
    </dgm:pt>
    <dgm:pt modelId="{4B040D4C-DFC6-45B6-91FC-D9994AE48BFD}" type="pres">
      <dgm:prSet presAssocID="{5A9B37C3-DFCA-46AB-9FFD-E6FBC4436B48}" presName="spacer" presStyleCnt="0"/>
      <dgm:spPr/>
    </dgm:pt>
    <dgm:pt modelId="{815EE212-AB51-498E-B246-30ED28433FD1}" type="pres">
      <dgm:prSet presAssocID="{A985975E-0BC8-4DCF-AFA8-E6E1C6065C3A}" presName="comp" presStyleCnt="0"/>
      <dgm:spPr/>
    </dgm:pt>
    <dgm:pt modelId="{E3701B20-B36C-4CF1-88CA-02723FFFC5E8}" type="pres">
      <dgm:prSet presAssocID="{A985975E-0BC8-4DCF-AFA8-E6E1C6065C3A}" presName="box" presStyleLbl="node1" presStyleIdx="3" presStyleCnt="5"/>
      <dgm:spPr/>
    </dgm:pt>
    <dgm:pt modelId="{C84565F1-C740-4F01-AF96-8AA2A43C3DDF}" type="pres">
      <dgm:prSet presAssocID="{A985975E-0BC8-4DCF-AFA8-E6E1C6065C3A}" presName="img" presStyleLbl="fgImgPlace1" presStyleIdx="3" presStyleCnt="5"/>
      <dgm:spPr>
        <a:blipFill rotWithShape="1">
          <a:blip xmlns:r="http://schemas.openxmlformats.org/officeDocument/2006/relationships" r:embed="rId4"/>
          <a:srcRect/>
          <a:stretch>
            <a:fillRect t="-14000" b="-14000"/>
          </a:stretch>
        </a:blipFill>
      </dgm:spPr>
    </dgm:pt>
    <dgm:pt modelId="{F0C37685-9AAC-4825-879F-BD75477272F8}" type="pres">
      <dgm:prSet presAssocID="{A985975E-0BC8-4DCF-AFA8-E6E1C6065C3A}" presName="text" presStyleLbl="node1" presStyleIdx="3" presStyleCnt="5">
        <dgm:presLayoutVars>
          <dgm:bulletEnabled val="1"/>
        </dgm:presLayoutVars>
      </dgm:prSet>
      <dgm:spPr/>
    </dgm:pt>
    <dgm:pt modelId="{E06C044F-0A4A-4831-85DC-81EE19C123E5}" type="pres">
      <dgm:prSet presAssocID="{7899FBAB-09F7-4ACD-A391-4222258C7375}" presName="spacer" presStyleCnt="0"/>
      <dgm:spPr/>
    </dgm:pt>
    <dgm:pt modelId="{512680D5-D17F-49EB-B732-CEE37BB2CF44}" type="pres">
      <dgm:prSet presAssocID="{2BA9ECEA-FF5C-4179-837D-2A21586DC11F}" presName="comp" presStyleCnt="0"/>
      <dgm:spPr/>
    </dgm:pt>
    <dgm:pt modelId="{7576B948-8F91-45B8-819F-DCB043443067}" type="pres">
      <dgm:prSet presAssocID="{2BA9ECEA-FF5C-4179-837D-2A21586DC11F}" presName="box" presStyleLbl="node1" presStyleIdx="4" presStyleCnt="5" custLinFactNeighborX="-787" custLinFactNeighborY="5023"/>
      <dgm:spPr/>
    </dgm:pt>
    <dgm:pt modelId="{422991D7-6057-4598-9AF6-206B0BB570CA}" type="pres">
      <dgm:prSet presAssocID="{2BA9ECEA-FF5C-4179-837D-2A21586DC11F}" presName="img" presStyleLbl="fgImgPlace1" presStyleIdx="4" presStyleCnt="5"/>
      <dgm:spPr>
        <a:blipFill rotWithShape="1">
          <a:blip xmlns:r="http://schemas.openxmlformats.org/officeDocument/2006/relationships" r:embed="rId5"/>
          <a:srcRect/>
          <a:stretch>
            <a:fillRect t="-6000" b="-6000"/>
          </a:stretch>
        </a:blipFill>
      </dgm:spPr>
    </dgm:pt>
    <dgm:pt modelId="{D5FF683C-0AC8-4BDF-ADAD-2B1F85D4FE1E}" type="pres">
      <dgm:prSet presAssocID="{2BA9ECEA-FF5C-4179-837D-2A21586DC11F}" presName="text" presStyleLbl="node1" presStyleIdx="4" presStyleCnt="5">
        <dgm:presLayoutVars>
          <dgm:bulletEnabled val="1"/>
        </dgm:presLayoutVars>
      </dgm:prSet>
      <dgm:spPr/>
    </dgm:pt>
  </dgm:ptLst>
  <dgm:cxnLst>
    <dgm:cxn modelId="{FB33AB04-334C-408A-A5C2-34E1AE3A279B}" type="presOf" srcId="{A985975E-0BC8-4DCF-AFA8-E6E1C6065C3A}" destId="{F0C37685-9AAC-4825-879F-BD75477272F8}" srcOrd="1" destOrd="0" presId="urn:microsoft.com/office/officeart/2005/8/layout/vList4"/>
    <dgm:cxn modelId="{CE1A870A-EB4A-42C8-8353-B2EDA5F0B87B}" srcId="{B2314CF4-2F50-4833-8C78-074A9B341446}" destId="{9D8CE5EB-57D7-48AD-B1E6-BD8671BBC214}" srcOrd="0" destOrd="0" parTransId="{52F09397-9AE8-4307-9D09-572C617B3209}" sibTransId="{7B258541-A00C-4632-B544-9A190D520C28}"/>
    <dgm:cxn modelId="{432A7918-09B9-44C9-B018-432BDF341EA5}" srcId="{1F281C01-FDB2-485C-BF33-01497225A1A7}" destId="{DF0FE7E6-C712-41A1-B7B4-5C6B54081643}" srcOrd="2" destOrd="0" parTransId="{E73A0789-0309-46E4-BE61-DEFE9297B0B5}" sibTransId="{5A9B37C3-DFCA-46AB-9FFD-E6FBC4436B48}"/>
    <dgm:cxn modelId="{B3E3691B-2FE3-4410-853C-3F56DB8CD9BB}" type="presOf" srcId="{C0B11AE9-013E-49D9-81FE-FF809B853B1E}" destId="{A31C2B9B-F4F2-45B6-A050-0D5438A01487}" srcOrd="1" destOrd="1" presId="urn:microsoft.com/office/officeart/2005/8/layout/vList4"/>
    <dgm:cxn modelId="{8620A322-3ECC-4D8E-B53F-69EF4C0BA8CC}" srcId="{9AE5EC88-8D8B-4A73-9551-410AFC35A0FE}" destId="{C0B11AE9-013E-49D9-81FE-FF809B853B1E}" srcOrd="0" destOrd="0" parTransId="{ADB04013-E266-4509-A017-FBE4ED1E63A2}" sibTransId="{C22B09ED-1E7D-42D6-B425-B5FB52EDC2F9}"/>
    <dgm:cxn modelId="{C3639D31-9CCF-41A0-81E1-0215C73CD1CD}" type="presOf" srcId="{9AE5EC88-8D8B-4A73-9551-410AFC35A0FE}" destId="{8D436E7B-1444-4D11-9C99-27C8C0A395EA}" srcOrd="0" destOrd="0" presId="urn:microsoft.com/office/officeart/2005/8/layout/vList4"/>
    <dgm:cxn modelId="{5F29A33C-2415-4B9A-B338-C143B71E0D48}" type="presOf" srcId="{A985975E-0BC8-4DCF-AFA8-E6E1C6065C3A}" destId="{E3701B20-B36C-4CF1-88CA-02723FFFC5E8}" srcOrd="0" destOrd="0" presId="urn:microsoft.com/office/officeart/2005/8/layout/vList4"/>
    <dgm:cxn modelId="{CF951940-150F-46B0-B423-F64D2D91F418}" type="presOf" srcId="{C0B11AE9-013E-49D9-81FE-FF809B853B1E}" destId="{8D436E7B-1444-4D11-9C99-27C8C0A395EA}" srcOrd="0" destOrd="1" presId="urn:microsoft.com/office/officeart/2005/8/layout/vList4"/>
    <dgm:cxn modelId="{45F56545-8D81-40EF-AA93-6C2F0F27DC10}" srcId="{1F281C01-FDB2-485C-BF33-01497225A1A7}" destId="{9AE5EC88-8D8B-4A73-9551-410AFC35A0FE}" srcOrd="0" destOrd="0" parTransId="{08C6D07A-91C9-440F-85DD-DB71D0AD1299}" sibTransId="{0AF6D345-0ABA-4A5F-90C9-7D074AFAF7F3}"/>
    <dgm:cxn modelId="{13E12153-E891-4D34-BBE5-15016BC96152}" type="presOf" srcId="{EC63AF3A-F9A1-411B-94D0-646A45AD930C}" destId="{43510537-0A1B-4802-B4AE-EBF62F9EADC4}" srcOrd="0" destOrd="2" presId="urn:microsoft.com/office/officeart/2005/8/layout/vList4"/>
    <dgm:cxn modelId="{CD3F4053-633A-456F-ADCB-B6BB4DEBE81C}" srcId="{DF0FE7E6-C712-41A1-B7B4-5C6B54081643}" destId="{C41FE87F-20A5-40E0-A6E0-BA5E79DD09A7}" srcOrd="0" destOrd="0" parTransId="{821574E8-5BDA-4E8E-BC13-CDAEB98A1937}" sibTransId="{D5E2472A-FBFB-4F55-8DCE-BC2C3BA1DBCD}"/>
    <dgm:cxn modelId="{6F568D59-CD39-4FBB-AA58-97D43E78B93E}" type="presOf" srcId="{C41FE87F-20A5-40E0-A6E0-BA5E79DD09A7}" destId="{23607262-618C-4C5F-B78A-9789FF0E136D}" srcOrd="1" destOrd="1" presId="urn:microsoft.com/office/officeart/2005/8/layout/vList4"/>
    <dgm:cxn modelId="{800FC56A-CBB9-44A9-83BF-6E191CBB4D27}" type="presOf" srcId="{2BA9ECEA-FF5C-4179-837D-2A21586DC11F}" destId="{7576B948-8F91-45B8-819F-DCB043443067}" srcOrd="0" destOrd="0" presId="urn:microsoft.com/office/officeart/2005/8/layout/vList4"/>
    <dgm:cxn modelId="{5141C26C-F7C0-4C11-8D2F-7670E0BCDFF5}" type="presOf" srcId="{9D8CE5EB-57D7-48AD-B1E6-BD8671BBC214}" destId="{FCF1FE10-B45A-47D6-8435-E5E14F9EB7D6}" srcOrd="1" destOrd="1" presId="urn:microsoft.com/office/officeart/2005/8/layout/vList4"/>
    <dgm:cxn modelId="{636F306F-8FF9-42C1-8704-06C73E0B4591}" srcId="{A985975E-0BC8-4DCF-AFA8-E6E1C6065C3A}" destId="{4EBD2E1F-71C5-4B2A-B7C6-0D07EB175A23}" srcOrd="0" destOrd="0" parTransId="{227F89D0-9EBD-4777-9422-15D6A64A89BB}" sibTransId="{E59AF33A-C012-4592-A681-69C539145D22}"/>
    <dgm:cxn modelId="{2FB8E873-AC0B-4CB4-BC9B-858D468125A8}" type="presOf" srcId="{C41FE87F-20A5-40E0-A6E0-BA5E79DD09A7}" destId="{43510537-0A1B-4802-B4AE-EBF62F9EADC4}" srcOrd="0" destOrd="1" presId="urn:microsoft.com/office/officeart/2005/8/layout/vList4"/>
    <dgm:cxn modelId="{CB1CD577-F362-4511-8D0C-9E249124F4E3}" srcId="{1F281C01-FDB2-485C-BF33-01497225A1A7}" destId="{2BA9ECEA-FF5C-4179-837D-2A21586DC11F}" srcOrd="4" destOrd="0" parTransId="{E22E190F-EC1D-4CB4-A643-06239884B989}" sibTransId="{2B95A8D4-2DD4-413D-BC9B-A381323E5DB5}"/>
    <dgm:cxn modelId="{FA16A37E-A99D-431B-A576-DBF4203BA469}" type="presOf" srcId="{2BA9ECEA-FF5C-4179-837D-2A21586DC11F}" destId="{D5FF683C-0AC8-4BDF-ADAD-2B1F85D4FE1E}" srcOrd="1" destOrd="0" presId="urn:microsoft.com/office/officeart/2005/8/layout/vList4"/>
    <dgm:cxn modelId="{345C7391-D599-469A-8BA9-63C08652C0CD}" type="presOf" srcId="{9AE5EC88-8D8B-4A73-9551-410AFC35A0FE}" destId="{A31C2B9B-F4F2-45B6-A050-0D5438A01487}" srcOrd="1" destOrd="0" presId="urn:microsoft.com/office/officeart/2005/8/layout/vList4"/>
    <dgm:cxn modelId="{8D0D4493-AD18-4D76-A8AE-F9D9B0958642}" type="presOf" srcId="{4EBD2E1F-71C5-4B2A-B7C6-0D07EB175A23}" destId="{F0C37685-9AAC-4825-879F-BD75477272F8}" srcOrd="1" destOrd="1" presId="urn:microsoft.com/office/officeart/2005/8/layout/vList4"/>
    <dgm:cxn modelId="{203204A8-B2B7-42E0-961D-A5E925443CED}" srcId="{1F281C01-FDB2-485C-BF33-01497225A1A7}" destId="{A985975E-0BC8-4DCF-AFA8-E6E1C6065C3A}" srcOrd="3" destOrd="0" parTransId="{90A1D0C6-E632-47E6-9EA2-0A0C587BFFA4}" sibTransId="{7899FBAB-09F7-4ACD-A391-4222258C7375}"/>
    <dgm:cxn modelId="{2191A6A8-F390-47C4-AA01-B59211E3DA55}" type="presOf" srcId="{B2314CF4-2F50-4833-8C78-074A9B341446}" destId="{5AA754A2-51DA-4670-BD81-0EE69FD87ADD}" srcOrd="0" destOrd="0" presId="urn:microsoft.com/office/officeart/2005/8/layout/vList4"/>
    <dgm:cxn modelId="{C72BBDA9-6C9A-4DE4-AA62-2DFAE823E5E1}" type="presOf" srcId="{4EBD2E1F-71C5-4B2A-B7C6-0D07EB175A23}" destId="{E3701B20-B36C-4CF1-88CA-02723FFFC5E8}" srcOrd="0" destOrd="1" presId="urn:microsoft.com/office/officeart/2005/8/layout/vList4"/>
    <dgm:cxn modelId="{961A79AF-A3CC-4432-820B-992C3D20E151}" type="presOf" srcId="{DF0FE7E6-C712-41A1-B7B4-5C6B54081643}" destId="{23607262-618C-4C5F-B78A-9789FF0E136D}" srcOrd="1" destOrd="0" presId="urn:microsoft.com/office/officeart/2005/8/layout/vList4"/>
    <dgm:cxn modelId="{D70A7CBA-F1D5-437C-A726-814E3E359D27}" type="presOf" srcId="{1F281C01-FDB2-485C-BF33-01497225A1A7}" destId="{49F2A37E-3C12-44A0-8D74-2ED5912FE3C1}" srcOrd="0" destOrd="0" presId="urn:microsoft.com/office/officeart/2005/8/layout/vList4"/>
    <dgm:cxn modelId="{2CA4DBC2-74DB-4025-97FE-464520E1EFA5}" srcId="{1F281C01-FDB2-485C-BF33-01497225A1A7}" destId="{B2314CF4-2F50-4833-8C78-074A9B341446}" srcOrd="1" destOrd="0" parTransId="{CB8B5D29-6083-4F1E-B020-6BB773FD7898}" sibTransId="{D9F4661C-CB5B-415A-890C-A9F412C28854}"/>
    <dgm:cxn modelId="{CD394BC4-EB1D-4FE7-9B92-3CB924DE70DE}" srcId="{DF0FE7E6-C712-41A1-B7B4-5C6B54081643}" destId="{EC63AF3A-F9A1-411B-94D0-646A45AD930C}" srcOrd="1" destOrd="0" parTransId="{9F599C41-B629-4DEC-B597-14382B86866F}" sibTransId="{04C4739C-D0F5-4020-B016-458AF15C987A}"/>
    <dgm:cxn modelId="{B83F65CE-6E9D-4756-B823-F05326D98CED}" type="presOf" srcId="{9D8CE5EB-57D7-48AD-B1E6-BD8671BBC214}" destId="{5AA754A2-51DA-4670-BD81-0EE69FD87ADD}" srcOrd="0" destOrd="1" presId="urn:microsoft.com/office/officeart/2005/8/layout/vList4"/>
    <dgm:cxn modelId="{FB47B3DA-0AE2-4CEC-B3D4-5BA6E2D500E4}" type="presOf" srcId="{DF0FE7E6-C712-41A1-B7B4-5C6B54081643}" destId="{43510537-0A1B-4802-B4AE-EBF62F9EADC4}" srcOrd="0" destOrd="0" presId="urn:microsoft.com/office/officeart/2005/8/layout/vList4"/>
    <dgm:cxn modelId="{7BEBDFDC-32D3-452A-BD5F-03E0142751AF}" type="presOf" srcId="{EC63AF3A-F9A1-411B-94D0-646A45AD930C}" destId="{23607262-618C-4C5F-B78A-9789FF0E136D}" srcOrd="1" destOrd="2" presId="urn:microsoft.com/office/officeart/2005/8/layout/vList4"/>
    <dgm:cxn modelId="{91BC58E7-B98E-4BEE-9698-8F4E27FA84C6}" type="presOf" srcId="{B2314CF4-2F50-4833-8C78-074A9B341446}" destId="{FCF1FE10-B45A-47D6-8435-E5E14F9EB7D6}" srcOrd="1" destOrd="0" presId="urn:microsoft.com/office/officeart/2005/8/layout/vList4"/>
    <dgm:cxn modelId="{21B0AFA6-A436-49D2-89E1-6CE9AEF89FE4}" type="presParOf" srcId="{49F2A37E-3C12-44A0-8D74-2ED5912FE3C1}" destId="{E6530590-63C3-48EE-B28D-6ED52DFF1320}" srcOrd="0" destOrd="0" presId="urn:microsoft.com/office/officeart/2005/8/layout/vList4"/>
    <dgm:cxn modelId="{A7BEBD99-3A21-4760-9AF3-806CD2B5E2EA}" type="presParOf" srcId="{E6530590-63C3-48EE-B28D-6ED52DFF1320}" destId="{8D436E7B-1444-4D11-9C99-27C8C0A395EA}" srcOrd="0" destOrd="0" presId="urn:microsoft.com/office/officeart/2005/8/layout/vList4"/>
    <dgm:cxn modelId="{04ED550C-49B5-4BC0-AE5E-2780691F9FD8}" type="presParOf" srcId="{E6530590-63C3-48EE-B28D-6ED52DFF1320}" destId="{48D5E10A-589E-4301-B863-64440B7A7629}" srcOrd="1" destOrd="0" presId="urn:microsoft.com/office/officeart/2005/8/layout/vList4"/>
    <dgm:cxn modelId="{60A4799F-6C00-4EBF-913F-19B9669C7175}" type="presParOf" srcId="{E6530590-63C3-48EE-B28D-6ED52DFF1320}" destId="{A31C2B9B-F4F2-45B6-A050-0D5438A01487}" srcOrd="2" destOrd="0" presId="urn:microsoft.com/office/officeart/2005/8/layout/vList4"/>
    <dgm:cxn modelId="{1A013094-D6FA-4C35-94C6-AE1CADD3F075}" type="presParOf" srcId="{49F2A37E-3C12-44A0-8D74-2ED5912FE3C1}" destId="{F4906C4A-0535-4642-AA89-FBCE14087060}" srcOrd="1" destOrd="0" presId="urn:microsoft.com/office/officeart/2005/8/layout/vList4"/>
    <dgm:cxn modelId="{7BCDECBF-3541-457E-965D-CBB81B01CE29}" type="presParOf" srcId="{49F2A37E-3C12-44A0-8D74-2ED5912FE3C1}" destId="{CD99EF71-23A4-4804-A83D-88A224C62F05}" srcOrd="2" destOrd="0" presId="urn:microsoft.com/office/officeart/2005/8/layout/vList4"/>
    <dgm:cxn modelId="{78BE6B2D-D393-439D-805C-DD2CFDBD13C5}" type="presParOf" srcId="{CD99EF71-23A4-4804-A83D-88A224C62F05}" destId="{5AA754A2-51DA-4670-BD81-0EE69FD87ADD}" srcOrd="0" destOrd="0" presId="urn:microsoft.com/office/officeart/2005/8/layout/vList4"/>
    <dgm:cxn modelId="{DBFCCEC5-4EE1-4578-B9B5-25E763ADE6A0}" type="presParOf" srcId="{CD99EF71-23A4-4804-A83D-88A224C62F05}" destId="{9628F5D9-068F-4329-8C56-5EBBDD055C37}" srcOrd="1" destOrd="0" presId="urn:microsoft.com/office/officeart/2005/8/layout/vList4"/>
    <dgm:cxn modelId="{E75C6C48-7B00-4529-BD88-33F46EBA8067}" type="presParOf" srcId="{CD99EF71-23A4-4804-A83D-88A224C62F05}" destId="{FCF1FE10-B45A-47D6-8435-E5E14F9EB7D6}" srcOrd="2" destOrd="0" presId="urn:microsoft.com/office/officeart/2005/8/layout/vList4"/>
    <dgm:cxn modelId="{D6839C7B-9040-4960-B35B-E2CEBB165151}" type="presParOf" srcId="{49F2A37E-3C12-44A0-8D74-2ED5912FE3C1}" destId="{51E84EF4-1BD1-4F3D-BD21-919D0ED2414F}" srcOrd="3" destOrd="0" presId="urn:microsoft.com/office/officeart/2005/8/layout/vList4"/>
    <dgm:cxn modelId="{A1A74A67-9F77-4277-9CB7-87CD0A98C026}" type="presParOf" srcId="{49F2A37E-3C12-44A0-8D74-2ED5912FE3C1}" destId="{79E83AC0-B142-42AE-BD75-DDA038EF4703}" srcOrd="4" destOrd="0" presId="urn:microsoft.com/office/officeart/2005/8/layout/vList4"/>
    <dgm:cxn modelId="{1F42399A-8E88-4A8F-9EEA-5CC038C50FFE}" type="presParOf" srcId="{79E83AC0-B142-42AE-BD75-DDA038EF4703}" destId="{43510537-0A1B-4802-B4AE-EBF62F9EADC4}" srcOrd="0" destOrd="0" presId="urn:microsoft.com/office/officeart/2005/8/layout/vList4"/>
    <dgm:cxn modelId="{5C1BCEAE-EA46-4FFB-823A-D62E894343CE}" type="presParOf" srcId="{79E83AC0-B142-42AE-BD75-DDA038EF4703}" destId="{0652E890-6E6A-4560-BF6B-357435B5168F}" srcOrd="1" destOrd="0" presId="urn:microsoft.com/office/officeart/2005/8/layout/vList4"/>
    <dgm:cxn modelId="{B68BFAFF-04FE-4D40-A1E1-7FDAFE4F06A4}" type="presParOf" srcId="{79E83AC0-B142-42AE-BD75-DDA038EF4703}" destId="{23607262-618C-4C5F-B78A-9789FF0E136D}" srcOrd="2" destOrd="0" presId="urn:microsoft.com/office/officeart/2005/8/layout/vList4"/>
    <dgm:cxn modelId="{7BBC16A2-4DBC-4C17-AEE6-3CDFB04C2E7D}" type="presParOf" srcId="{49F2A37E-3C12-44A0-8D74-2ED5912FE3C1}" destId="{4B040D4C-DFC6-45B6-91FC-D9994AE48BFD}" srcOrd="5" destOrd="0" presId="urn:microsoft.com/office/officeart/2005/8/layout/vList4"/>
    <dgm:cxn modelId="{D22D9287-0FC8-4A93-AE94-204B553789C3}" type="presParOf" srcId="{49F2A37E-3C12-44A0-8D74-2ED5912FE3C1}" destId="{815EE212-AB51-498E-B246-30ED28433FD1}" srcOrd="6" destOrd="0" presId="urn:microsoft.com/office/officeart/2005/8/layout/vList4"/>
    <dgm:cxn modelId="{DF4041F6-449A-414D-B532-C9CE3E4C1AA3}" type="presParOf" srcId="{815EE212-AB51-498E-B246-30ED28433FD1}" destId="{E3701B20-B36C-4CF1-88CA-02723FFFC5E8}" srcOrd="0" destOrd="0" presId="urn:microsoft.com/office/officeart/2005/8/layout/vList4"/>
    <dgm:cxn modelId="{5F89629A-0F09-41F4-BAE2-E0D9F54F1367}" type="presParOf" srcId="{815EE212-AB51-498E-B246-30ED28433FD1}" destId="{C84565F1-C740-4F01-AF96-8AA2A43C3DDF}" srcOrd="1" destOrd="0" presId="urn:microsoft.com/office/officeart/2005/8/layout/vList4"/>
    <dgm:cxn modelId="{DE258B04-8D6E-4AE0-8D0A-B6A0D10E6FCE}" type="presParOf" srcId="{815EE212-AB51-498E-B246-30ED28433FD1}" destId="{F0C37685-9AAC-4825-879F-BD75477272F8}" srcOrd="2" destOrd="0" presId="urn:microsoft.com/office/officeart/2005/8/layout/vList4"/>
    <dgm:cxn modelId="{6B9729D7-BAA0-4A3A-A2C3-C69A6A442F29}" type="presParOf" srcId="{49F2A37E-3C12-44A0-8D74-2ED5912FE3C1}" destId="{E06C044F-0A4A-4831-85DC-81EE19C123E5}" srcOrd="7" destOrd="0" presId="urn:microsoft.com/office/officeart/2005/8/layout/vList4"/>
    <dgm:cxn modelId="{0CCA0801-3F3C-4D11-9565-46DB0BD54592}" type="presParOf" srcId="{49F2A37E-3C12-44A0-8D74-2ED5912FE3C1}" destId="{512680D5-D17F-49EB-B732-CEE37BB2CF44}" srcOrd="8" destOrd="0" presId="urn:microsoft.com/office/officeart/2005/8/layout/vList4"/>
    <dgm:cxn modelId="{3EF731A1-DB1B-4D48-B027-CE5440700CDF}" type="presParOf" srcId="{512680D5-D17F-49EB-B732-CEE37BB2CF44}" destId="{7576B948-8F91-45B8-819F-DCB043443067}" srcOrd="0" destOrd="0" presId="urn:microsoft.com/office/officeart/2005/8/layout/vList4"/>
    <dgm:cxn modelId="{C04B7C0C-7DF8-4026-837B-3529E30EBD38}" type="presParOf" srcId="{512680D5-D17F-49EB-B732-CEE37BB2CF44}" destId="{422991D7-6057-4598-9AF6-206B0BB570CA}" srcOrd="1" destOrd="0" presId="urn:microsoft.com/office/officeart/2005/8/layout/vList4"/>
    <dgm:cxn modelId="{BA0DD6AD-83F0-4CF2-93EE-22E7EC1D9FCA}" type="presParOf" srcId="{512680D5-D17F-49EB-B732-CEE37BB2CF44}" destId="{D5FF683C-0AC8-4BDF-ADAD-2B1F85D4FE1E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54A06C-909B-4CE7-BD54-8CDC008B0730}">
      <dsp:nvSpPr>
        <dsp:cNvPr id="0" name=""/>
        <dsp:cNvSpPr/>
      </dsp:nvSpPr>
      <dsp:spPr>
        <a:xfrm>
          <a:off x="1237214" y="2872"/>
          <a:ext cx="2598751" cy="1559250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600" b="1" kern="1200" dirty="0">
              <a:solidFill>
                <a:srgbClr val="DB6FD3"/>
              </a:solidFill>
            </a:rPr>
            <a:t>1. </a:t>
          </a:r>
          <a:r>
            <a:rPr lang="hr-HR" sz="2000" kern="1200" dirty="0"/>
            <a:t>Smanjenje tjeskobe</a:t>
          </a:r>
        </a:p>
      </dsp:txBody>
      <dsp:txXfrm>
        <a:off x="1237214" y="2872"/>
        <a:ext cx="2598751" cy="1559250"/>
      </dsp:txXfrm>
    </dsp:sp>
    <dsp:sp modelId="{BAC2CF6B-CBE9-47B5-ACF2-05B2B225D167}">
      <dsp:nvSpPr>
        <dsp:cNvPr id="0" name=""/>
        <dsp:cNvSpPr/>
      </dsp:nvSpPr>
      <dsp:spPr>
        <a:xfrm>
          <a:off x="4095841" y="2872"/>
          <a:ext cx="2598751" cy="1559250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600" b="1" kern="1200" dirty="0">
              <a:solidFill>
                <a:srgbClr val="DB6FD3"/>
              </a:solidFill>
            </a:rPr>
            <a:t>2. </a:t>
          </a:r>
          <a:r>
            <a:rPr lang="hr-HR" sz="2000" kern="1200" dirty="0"/>
            <a:t>Razjašnjavanje</a:t>
          </a:r>
        </a:p>
      </dsp:txBody>
      <dsp:txXfrm>
        <a:off x="4095841" y="2872"/>
        <a:ext cx="2598751" cy="1559250"/>
      </dsp:txXfrm>
    </dsp:sp>
    <dsp:sp modelId="{D3260B15-5CFD-4464-99C8-A503A22BCFCB}">
      <dsp:nvSpPr>
        <dsp:cNvPr id="0" name=""/>
        <dsp:cNvSpPr/>
      </dsp:nvSpPr>
      <dsp:spPr>
        <a:xfrm>
          <a:off x="1237214" y="1821998"/>
          <a:ext cx="2598751" cy="1559250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600" b="1" kern="1200" dirty="0">
              <a:solidFill>
                <a:srgbClr val="DB6FD3"/>
              </a:solidFill>
            </a:rPr>
            <a:t>3. </a:t>
          </a:r>
          <a:r>
            <a:rPr lang="hr-HR" sz="2000" kern="1200" dirty="0"/>
            <a:t>’Konfrontacija’, bez kritiziranja</a:t>
          </a:r>
        </a:p>
      </dsp:txBody>
      <dsp:txXfrm>
        <a:off x="1237214" y="1821998"/>
        <a:ext cx="2598751" cy="1559250"/>
      </dsp:txXfrm>
    </dsp:sp>
    <dsp:sp modelId="{2310A126-3E99-4E99-AF5B-F4B3CA950CE0}">
      <dsp:nvSpPr>
        <dsp:cNvPr id="0" name=""/>
        <dsp:cNvSpPr/>
      </dsp:nvSpPr>
      <dsp:spPr>
        <a:xfrm>
          <a:off x="4095841" y="1821998"/>
          <a:ext cx="2598751" cy="1559250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600" b="1" kern="1200" dirty="0">
              <a:solidFill>
                <a:srgbClr val="DB6FD3"/>
              </a:solidFill>
            </a:rPr>
            <a:t>4. </a:t>
          </a:r>
          <a:r>
            <a:rPr lang="hr-HR" sz="2000" kern="1200" dirty="0"/>
            <a:t>Procjena razumijevanja</a:t>
          </a:r>
        </a:p>
      </dsp:txBody>
      <dsp:txXfrm>
        <a:off x="4095841" y="1821998"/>
        <a:ext cx="2598751" cy="1559250"/>
      </dsp:txXfrm>
    </dsp:sp>
    <dsp:sp modelId="{E17C44C4-6DB7-48E9-921D-E219FC932C9D}">
      <dsp:nvSpPr>
        <dsp:cNvPr id="0" name=""/>
        <dsp:cNvSpPr/>
      </dsp:nvSpPr>
      <dsp:spPr>
        <a:xfrm>
          <a:off x="1237214" y="3641124"/>
          <a:ext cx="2598751" cy="1559250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900" b="1" kern="1200" dirty="0">
              <a:solidFill>
                <a:srgbClr val="DB6FD3"/>
              </a:solidFill>
            </a:rPr>
            <a:t>5. </a:t>
          </a:r>
          <a:r>
            <a:rPr lang="hr-HR" sz="2000" kern="1200" dirty="0"/>
            <a:t>Fokusiranje</a:t>
          </a:r>
        </a:p>
      </dsp:txBody>
      <dsp:txXfrm>
        <a:off x="1237214" y="3641124"/>
        <a:ext cx="2598751" cy="1559250"/>
      </dsp:txXfrm>
    </dsp:sp>
    <dsp:sp modelId="{9ACBC131-D0F0-47CE-8709-1038D45C12A5}">
      <dsp:nvSpPr>
        <dsp:cNvPr id="0" name=""/>
        <dsp:cNvSpPr/>
      </dsp:nvSpPr>
      <dsp:spPr>
        <a:xfrm>
          <a:off x="4046334" y="3643997"/>
          <a:ext cx="2598751" cy="1559250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600" b="1" kern="1200" dirty="0">
              <a:solidFill>
                <a:srgbClr val="DB6FD3"/>
              </a:solidFill>
            </a:rPr>
            <a:t>6. </a:t>
          </a:r>
          <a:r>
            <a:rPr lang="hr-HR" sz="2000" kern="1200" dirty="0"/>
            <a:t>Davanje podrške, pohvale, ohrabrenja</a:t>
          </a:r>
        </a:p>
      </dsp:txBody>
      <dsp:txXfrm>
        <a:off x="4046334" y="3643997"/>
        <a:ext cx="2598751" cy="15592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54A06C-909B-4CE7-BD54-8CDC008B0730}">
      <dsp:nvSpPr>
        <dsp:cNvPr id="0" name=""/>
        <dsp:cNvSpPr/>
      </dsp:nvSpPr>
      <dsp:spPr>
        <a:xfrm>
          <a:off x="1237214" y="2872"/>
          <a:ext cx="2598751" cy="1559250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b="1" kern="1200" dirty="0">
              <a:solidFill>
                <a:srgbClr val="FF0000"/>
              </a:solidFill>
            </a:rPr>
            <a:t>1. </a:t>
          </a:r>
          <a:r>
            <a:rPr lang="hr-HR" sz="2000" kern="1200" dirty="0"/>
            <a:t>Kritiziranje</a:t>
          </a:r>
        </a:p>
      </dsp:txBody>
      <dsp:txXfrm>
        <a:off x="1237214" y="2872"/>
        <a:ext cx="2598751" cy="1559250"/>
      </dsp:txXfrm>
    </dsp:sp>
    <dsp:sp modelId="{BAC2CF6B-CBE9-47B5-ACF2-05B2B225D167}">
      <dsp:nvSpPr>
        <dsp:cNvPr id="0" name=""/>
        <dsp:cNvSpPr/>
      </dsp:nvSpPr>
      <dsp:spPr>
        <a:xfrm>
          <a:off x="4095841" y="2872"/>
          <a:ext cx="2598751" cy="1559250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b="1" kern="1200" dirty="0">
              <a:solidFill>
                <a:srgbClr val="FF0000"/>
              </a:solidFill>
            </a:rPr>
            <a:t>2. </a:t>
          </a:r>
          <a:r>
            <a:rPr lang="hr-HR" sz="2000" kern="1200" dirty="0"/>
            <a:t>Moraliziranje</a:t>
          </a:r>
        </a:p>
      </dsp:txBody>
      <dsp:txXfrm>
        <a:off x="4095841" y="2872"/>
        <a:ext cx="2598751" cy="1559250"/>
      </dsp:txXfrm>
    </dsp:sp>
    <dsp:sp modelId="{D3260B15-5CFD-4464-99C8-A503A22BCFCB}">
      <dsp:nvSpPr>
        <dsp:cNvPr id="0" name=""/>
        <dsp:cNvSpPr/>
      </dsp:nvSpPr>
      <dsp:spPr>
        <a:xfrm>
          <a:off x="1237214" y="1821998"/>
          <a:ext cx="2598751" cy="1559250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b="1" kern="1200" dirty="0">
              <a:solidFill>
                <a:srgbClr val="FF0000"/>
              </a:solidFill>
            </a:rPr>
            <a:t>3. </a:t>
          </a:r>
          <a:r>
            <a:rPr lang="hr-HR" sz="2000" kern="1200" dirty="0"/>
            <a:t>Držanje lekcija</a:t>
          </a:r>
        </a:p>
      </dsp:txBody>
      <dsp:txXfrm>
        <a:off x="1237214" y="1821998"/>
        <a:ext cx="2598751" cy="1559250"/>
      </dsp:txXfrm>
    </dsp:sp>
    <dsp:sp modelId="{2310A126-3E99-4E99-AF5B-F4B3CA950CE0}">
      <dsp:nvSpPr>
        <dsp:cNvPr id="0" name=""/>
        <dsp:cNvSpPr/>
      </dsp:nvSpPr>
      <dsp:spPr>
        <a:xfrm>
          <a:off x="4095841" y="1821998"/>
          <a:ext cx="2598751" cy="1559250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b="1" kern="1200" dirty="0">
              <a:solidFill>
                <a:srgbClr val="FF0000"/>
              </a:solidFill>
            </a:rPr>
            <a:t>4. </a:t>
          </a:r>
          <a:r>
            <a:rPr lang="hr-HR" sz="2000" kern="1200" dirty="0"/>
            <a:t>Iščuđavanje</a:t>
          </a:r>
        </a:p>
      </dsp:txBody>
      <dsp:txXfrm>
        <a:off x="4095841" y="1821998"/>
        <a:ext cx="2598751" cy="1559250"/>
      </dsp:txXfrm>
    </dsp:sp>
    <dsp:sp modelId="{E17C44C4-6DB7-48E9-921D-E219FC932C9D}">
      <dsp:nvSpPr>
        <dsp:cNvPr id="0" name=""/>
        <dsp:cNvSpPr/>
      </dsp:nvSpPr>
      <dsp:spPr>
        <a:xfrm>
          <a:off x="1237214" y="3641124"/>
          <a:ext cx="2598751" cy="1559250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b="1" kern="1200" dirty="0">
              <a:solidFill>
                <a:srgbClr val="FF0000"/>
              </a:solidFill>
            </a:rPr>
            <a:t>5. </a:t>
          </a:r>
          <a:r>
            <a:rPr lang="hr-HR" sz="2000" kern="1200" dirty="0"/>
            <a:t>Podcjenjivanje, sarkazam, ismijavanje</a:t>
          </a:r>
        </a:p>
      </dsp:txBody>
      <dsp:txXfrm>
        <a:off x="1237214" y="3641124"/>
        <a:ext cx="2598751" cy="1559250"/>
      </dsp:txXfrm>
    </dsp:sp>
    <dsp:sp modelId="{9ACBC131-D0F0-47CE-8709-1038D45C12A5}">
      <dsp:nvSpPr>
        <dsp:cNvPr id="0" name=""/>
        <dsp:cNvSpPr/>
      </dsp:nvSpPr>
      <dsp:spPr>
        <a:xfrm>
          <a:off x="4095841" y="3641124"/>
          <a:ext cx="2598751" cy="1559250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b="1" kern="1200" dirty="0">
              <a:solidFill>
                <a:srgbClr val="FF0000"/>
              </a:solidFill>
            </a:rPr>
            <a:t>6. </a:t>
          </a:r>
          <a:r>
            <a:rPr lang="hr-HR" sz="2000" kern="1200" dirty="0"/>
            <a:t>Distanciranje, ignoriranje potreba, negiranje emocionalnog stanja pacijenta i boli</a:t>
          </a:r>
        </a:p>
      </dsp:txBody>
      <dsp:txXfrm>
        <a:off x="4095841" y="3641124"/>
        <a:ext cx="2598751" cy="155925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40DACB-D1FE-4FC5-90A2-F4EBF050B04E}">
      <dsp:nvSpPr>
        <dsp:cNvPr id="0" name=""/>
        <dsp:cNvSpPr/>
      </dsp:nvSpPr>
      <dsp:spPr>
        <a:xfrm>
          <a:off x="1473846" y="277422"/>
          <a:ext cx="3585154" cy="3585154"/>
        </a:xfrm>
        <a:prstGeom prst="pie">
          <a:avLst>
            <a:gd name="adj1" fmla="val 16200000"/>
            <a:gd name="adj2" fmla="val 18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700" b="1" kern="1200" dirty="0">
              <a:latin typeface="Arial Black" panose="020B0A04020102020204" pitchFamily="34" charset="0"/>
            </a:rPr>
            <a:t>2A. </a:t>
          </a:r>
          <a:r>
            <a:rPr lang="hr-HR" sz="1700" kern="1200" dirty="0"/>
            <a:t>Emotivno:  faktor simpatičnosti</a:t>
          </a:r>
        </a:p>
      </dsp:txBody>
      <dsp:txXfrm>
        <a:off x="3363308" y="1037133"/>
        <a:ext cx="1280412" cy="1067010"/>
      </dsp:txXfrm>
    </dsp:sp>
    <dsp:sp modelId="{3F1555F2-FF5A-4426-8CC8-3AB8DBA5C8C6}">
      <dsp:nvSpPr>
        <dsp:cNvPr id="0" name=""/>
        <dsp:cNvSpPr/>
      </dsp:nvSpPr>
      <dsp:spPr>
        <a:xfrm>
          <a:off x="1400009" y="405463"/>
          <a:ext cx="3585154" cy="3585154"/>
        </a:xfrm>
        <a:prstGeom prst="pie">
          <a:avLst>
            <a:gd name="adj1" fmla="val 1800000"/>
            <a:gd name="adj2" fmla="val 90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700" b="1" kern="1200" dirty="0">
              <a:latin typeface="Arial Black" panose="020B0A04020102020204" pitchFamily="34" charset="0"/>
            </a:rPr>
            <a:t>2B. </a:t>
          </a:r>
          <a:r>
            <a:rPr lang="hr-HR" sz="1700" b="0" kern="1200" dirty="0">
              <a:latin typeface="Arial" panose="020B0604020202020204" pitchFamily="34" charset="0"/>
              <a:cs typeface="Arial" panose="020B0604020202020204" pitchFamily="34" charset="0"/>
            </a:rPr>
            <a:t>Emotivno:         </a:t>
          </a:r>
          <a:r>
            <a:rPr lang="hr-HR" sz="1700" kern="1200" dirty="0">
              <a:latin typeface="+mn-lt"/>
            </a:rPr>
            <a:t>Poštivanje</a:t>
          </a:r>
        </a:p>
      </dsp:txBody>
      <dsp:txXfrm>
        <a:off x="2253617" y="2731546"/>
        <a:ext cx="1920618" cy="938969"/>
      </dsp:txXfrm>
    </dsp:sp>
    <dsp:sp modelId="{247725D6-3C5B-460E-8C1B-4F66C5072B91}">
      <dsp:nvSpPr>
        <dsp:cNvPr id="0" name=""/>
        <dsp:cNvSpPr/>
      </dsp:nvSpPr>
      <dsp:spPr>
        <a:xfrm>
          <a:off x="1326172" y="277422"/>
          <a:ext cx="3585154" cy="3585154"/>
        </a:xfrm>
        <a:prstGeom prst="pie">
          <a:avLst>
            <a:gd name="adj1" fmla="val 9000000"/>
            <a:gd name="adj2" fmla="val 16200000"/>
          </a:avLst>
        </a:prstGeom>
        <a:solidFill>
          <a:srgbClr val="00B0F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700" b="1" kern="1200" dirty="0">
              <a:latin typeface="Arial Black" panose="020B0A04020102020204" pitchFamily="34" charset="0"/>
            </a:rPr>
            <a:t>1. </a:t>
          </a:r>
          <a:r>
            <a:rPr lang="hr-HR" sz="1700" kern="1200" dirty="0"/>
            <a:t>85% emotivna, 15% racionalna</a:t>
          </a:r>
        </a:p>
      </dsp:txBody>
      <dsp:txXfrm>
        <a:off x="1741453" y="1037133"/>
        <a:ext cx="1280412" cy="1067010"/>
      </dsp:txXfrm>
    </dsp:sp>
    <dsp:sp modelId="{A67C0A35-59CC-43DA-8235-DC3A65C2C077}">
      <dsp:nvSpPr>
        <dsp:cNvPr id="0" name=""/>
        <dsp:cNvSpPr/>
      </dsp:nvSpPr>
      <dsp:spPr>
        <a:xfrm>
          <a:off x="1252204" y="55484"/>
          <a:ext cx="4029030" cy="4029030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97A06E8-E5BF-48F1-B2C3-EA72F0EB6980}">
      <dsp:nvSpPr>
        <dsp:cNvPr id="0" name=""/>
        <dsp:cNvSpPr/>
      </dsp:nvSpPr>
      <dsp:spPr>
        <a:xfrm>
          <a:off x="1178071" y="183299"/>
          <a:ext cx="4029030" cy="4029030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029797B-552D-43F1-A439-30928150AA43}">
      <dsp:nvSpPr>
        <dsp:cNvPr id="0" name=""/>
        <dsp:cNvSpPr/>
      </dsp:nvSpPr>
      <dsp:spPr>
        <a:xfrm>
          <a:off x="1103938" y="55484"/>
          <a:ext cx="4029030" cy="4029030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40DACB-D1FE-4FC5-90A2-F4EBF050B04E}">
      <dsp:nvSpPr>
        <dsp:cNvPr id="0" name=""/>
        <dsp:cNvSpPr/>
      </dsp:nvSpPr>
      <dsp:spPr>
        <a:xfrm>
          <a:off x="1558665" y="290864"/>
          <a:ext cx="3758863" cy="3758863"/>
        </a:xfrm>
        <a:prstGeom prst="pie">
          <a:avLst>
            <a:gd name="adj1" fmla="val 16200000"/>
            <a:gd name="adj2" fmla="val 1800000"/>
          </a:avLst>
        </a:prstGeom>
        <a:solidFill>
          <a:srgbClr val="00B0F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b="1" kern="1200" dirty="0">
              <a:latin typeface="Arial Black" panose="020B0A04020102020204" pitchFamily="34" charset="0"/>
            </a:rPr>
            <a:t>2. </a:t>
          </a:r>
          <a:r>
            <a:rPr lang="hr-HR" sz="1400" kern="1200" dirty="0"/>
            <a:t>Potrudite se da pacijentu </a:t>
          </a:r>
          <a:r>
            <a:rPr lang="hr-HR" sz="1400" b="1" kern="1200" dirty="0"/>
            <a:t>bude ugodno </a:t>
          </a:r>
          <a:r>
            <a:rPr lang="hr-HR" sz="1400" kern="1200" dirty="0"/>
            <a:t>s vama: to vrijedi za sve generacije!</a:t>
          </a:r>
        </a:p>
      </dsp:txBody>
      <dsp:txXfrm>
        <a:off x="3539675" y="1087385"/>
        <a:ext cx="1342451" cy="1118709"/>
      </dsp:txXfrm>
    </dsp:sp>
    <dsp:sp modelId="{3F1555F2-FF5A-4426-8CC8-3AB8DBA5C8C6}">
      <dsp:nvSpPr>
        <dsp:cNvPr id="0" name=""/>
        <dsp:cNvSpPr/>
      </dsp:nvSpPr>
      <dsp:spPr>
        <a:xfrm>
          <a:off x="1481250" y="425109"/>
          <a:ext cx="3758863" cy="3758863"/>
        </a:xfrm>
        <a:prstGeom prst="pie">
          <a:avLst>
            <a:gd name="adj1" fmla="val 1800000"/>
            <a:gd name="adj2" fmla="val 90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b="1" kern="1200" dirty="0">
              <a:latin typeface="Arial Black" panose="020B0A04020102020204" pitchFamily="34" charset="0"/>
            </a:rPr>
            <a:t>3. </a:t>
          </a:r>
          <a:r>
            <a:rPr lang="hr-HR" sz="1400" b="0" kern="1200" dirty="0">
              <a:latin typeface="+mn-lt"/>
            </a:rPr>
            <a:t>Odnosite se prema njima sa uvažavanjem i p</a:t>
          </a:r>
          <a:r>
            <a:rPr lang="hr-HR" sz="1400" kern="1200" dirty="0">
              <a:latin typeface="+mn-lt"/>
            </a:rPr>
            <a:t>oštivanjem, neovisno o vlastitom dojmu o njima</a:t>
          </a:r>
        </a:p>
      </dsp:txBody>
      <dsp:txXfrm>
        <a:off x="2376218" y="2863895"/>
        <a:ext cx="2013676" cy="984464"/>
      </dsp:txXfrm>
    </dsp:sp>
    <dsp:sp modelId="{247725D6-3C5B-460E-8C1B-4F66C5072B91}">
      <dsp:nvSpPr>
        <dsp:cNvPr id="0" name=""/>
        <dsp:cNvSpPr/>
      </dsp:nvSpPr>
      <dsp:spPr>
        <a:xfrm>
          <a:off x="1403836" y="290864"/>
          <a:ext cx="3758863" cy="3758863"/>
        </a:xfrm>
        <a:prstGeom prst="pie">
          <a:avLst>
            <a:gd name="adj1" fmla="val 90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700" b="1" kern="1200" dirty="0">
              <a:latin typeface="Arial Black" panose="020B0A04020102020204" pitchFamily="34" charset="0"/>
            </a:rPr>
            <a:t>1. </a:t>
          </a:r>
          <a:r>
            <a:rPr lang="hr-HR" sz="1400" b="0" kern="1200" dirty="0">
              <a:latin typeface="+mn-lt"/>
            </a:rPr>
            <a:t>Pokušajte razumjeti njihove </a:t>
          </a:r>
          <a:r>
            <a:rPr lang="hr-HR" sz="1400" b="1" kern="1200" dirty="0">
              <a:latin typeface="+mn-lt"/>
            </a:rPr>
            <a:t>kupovne navike</a:t>
          </a:r>
          <a:r>
            <a:rPr lang="hr-HR" sz="1400" b="0" kern="1200" dirty="0">
              <a:latin typeface="+mn-lt"/>
            </a:rPr>
            <a:t>: različite su, ovisno o generaciji…</a:t>
          </a:r>
        </a:p>
      </dsp:txBody>
      <dsp:txXfrm>
        <a:off x="1839237" y="1087385"/>
        <a:ext cx="1342451" cy="1118709"/>
      </dsp:txXfrm>
    </dsp:sp>
    <dsp:sp modelId="{A67C0A35-59CC-43DA-8235-DC3A65C2C077}">
      <dsp:nvSpPr>
        <dsp:cNvPr id="0" name=""/>
        <dsp:cNvSpPr/>
      </dsp:nvSpPr>
      <dsp:spPr>
        <a:xfrm>
          <a:off x="1326284" y="58172"/>
          <a:ext cx="4224246" cy="4224246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97A06E8-E5BF-48F1-B2C3-EA72F0EB6980}">
      <dsp:nvSpPr>
        <dsp:cNvPr id="0" name=""/>
        <dsp:cNvSpPr/>
      </dsp:nvSpPr>
      <dsp:spPr>
        <a:xfrm>
          <a:off x="1248559" y="192180"/>
          <a:ext cx="4224246" cy="4224246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029797B-552D-43F1-A439-30928150AA43}">
      <dsp:nvSpPr>
        <dsp:cNvPr id="0" name=""/>
        <dsp:cNvSpPr/>
      </dsp:nvSpPr>
      <dsp:spPr>
        <a:xfrm>
          <a:off x="1170834" y="58172"/>
          <a:ext cx="4224246" cy="4224246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E04984-B4C6-4AFF-985D-F00210A9F38E}">
      <dsp:nvSpPr>
        <dsp:cNvPr id="0" name=""/>
        <dsp:cNvSpPr/>
      </dsp:nvSpPr>
      <dsp:spPr>
        <a:xfrm>
          <a:off x="1276176" y="-27016"/>
          <a:ext cx="4601687" cy="4601687"/>
        </a:xfrm>
        <a:prstGeom prst="circularArrow">
          <a:avLst>
            <a:gd name="adj1" fmla="val 5544"/>
            <a:gd name="adj2" fmla="val 330680"/>
            <a:gd name="adj3" fmla="val 13786661"/>
            <a:gd name="adj4" fmla="val 17379434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4834C31-ABCD-4310-ADD9-E96EC0F962C1}">
      <dsp:nvSpPr>
        <dsp:cNvPr id="0" name=""/>
        <dsp:cNvSpPr/>
      </dsp:nvSpPr>
      <dsp:spPr>
        <a:xfrm>
          <a:off x="2504612" y="1264"/>
          <a:ext cx="2144815" cy="107240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kern="1200" dirty="0"/>
            <a:t>2. Posvetite im se dovoljno da se osjećaju važnima.</a:t>
          </a:r>
          <a:endParaRPr lang="hr-HR" sz="1800" i="1" kern="1200" dirty="0"/>
        </a:p>
      </dsp:txBody>
      <dsp:txXfrm>
        <a:off x="2556963" y="53615"/>
        <a:ext cx="2040113" cy="967705"/>
      </dsp:txXfrm>
    </dsp:sp>
    <dsp:sp modelId="{FFFDDE35-7219-41E4-89B4-875F69FD76E4}">
      <dsp:nvSpPr>
        <dsp:cNvPr id="0" name=""/>
        <dsp:cNvSpPr/>
      </dsp:nvSpPr>
      <dsp:spPr>
        <a:xfrm>
          <a:off x="4370909" y="1357208"/>
          <a:ext cx="2144815" cy="107240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kern="1200" dirty="0"/>
            <a:t>3. Pokažite da uvažavate mišljenje njihove djece.</a:t>
          </a:r>
        </a:p>
      </dsp:txBody>
      <dsp:txXfrm>
        <a:off x="4423260" y="1409559"/>
        <a:ext cx="2040113" cy="967705"/>
      </dsp:txXfrm>
    </dsp:sp>
    <dsp:sp modelId="{BE889009-2267-488D-83AF-6AD542B16284}">
      <dsp:nvSpPr>
        <dsp:cNvPr id="0" name=""/>
        <dsp:cNvSpPr/>
      </dsp:nvSpPr>
      <dsp:spPr>
        <a:xfrm>
          <a:off x="3658047" y="3551171"/>
          <a:ext cx="2144815" cy="107240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kern="1200" dirty="0"/>
            <a:t>4. Pitajte ih koji način komunikacije im odgovara.</a:t>
          </a:r>
          <a:endParaRPr lang="hr-HR" sz="1000" i="1" kern="1200" dirty="0"/>
        </a:p>
      </dsp:txBody>
      <dsp:txXfrm>
        <a:off x="3710398" y="3603522"/>
        <a:ext cx="2040113" cy="967705"/>
      </dsp:txXfrm>
    </dsp:sp>
    <dsp:sp modelId="{AFA31887-6298-4B59-9773-EA8E02FF1E22}">
      <dsp:nvSpPr>
        <dsp:cNvPr id="0" name=""/>
        <dsp:cNvSpPr/>
      </dsp:nvSpPr>
      <dsp:spPr>
        <a:xfrm>
          <a:off x="1351178" y="3551171"/>
          <a:ext cx="2144815" cy="107240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kern="1200" dirty="0"/>
            <a:t>5. Pomozite im da se osjećaju kao vizionari.</a:t>
          </a:r>
        </a:p>
      </dsp:txBody>
      <dsp:txXfrm>
        <a:off x="1403529" y="3603522"/>
        <a:ext cx="2040113" cy="967705"/>
      </dsp:txXfrm>
    </dsp:sp>
    <dsp:sp modelId="{3690E3C4-91DB-44DC-A145-8A21EA9BD9B3}">
      <dsp:nvSpPr>
        <dsp:cNvPr id="0" name=""/>
        <dsp:cNvSpPr/>
      </dsp:nvSpPr>
      <dsp:spPr>
        <a:xfrm>
          <a:off x="638316" y="1357208"/>
          <a:ext cx="2144815" cy="107240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kern="1200" dirty="0"/>
            <a:t>1. Pokažite im da vam je stalo do njihovog zdravlja.</a:t>
          </a:r>
          <a:endParaRPr lang="hr-HR" sz="1000" kern="1200" dirty="0"/>
        </a:p>
      </dsp:txBody>
      <dsp:txXfrm>
        <a:off x="690667" y="1409559"/>
        <a:ext cx="2040113" cy="96770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E04984-B4C6-4AFF-985D-F00210A9F38E}">
      <dsp:nvSpPr>
        <dsp:cNvPr id="0" name=""/>
        <dsp:cNvSpPr/>
      </dsp:nvSpPr>
      <dsp:spPr>
        <a:xfrm>
          <a:off x="1276176" y="-27016"/>
          <a:ext cx="4601687" cy="4601687"/>
        </a:xfrm>
        <a:prstGeom prst="circularArrow">
          <a:avLst>
            <a:gd name="adj1" fmla="val 5544"/>
            <a:gd name="adj2" fmla="val 330680"/>
            <a:gd name="adj3" fmla="val 13786661"/>
            <a:gd name="adj4" fmla="val 17379434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4834C31-ABCD-4310-ADD9-E96EC0F962C1}">
      <dsp:nvSpPr>
        <dsp:cNvPr id="0" name=""/>
        <dsp:cNvSpPr/>
      </dsp:nvSpPr>
      <dsp:spPr>
        <a:xfrm>
          <a:off x="2504612" y="1264"/>
          <a:ext cx="2144815" cy="107240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kern="1200" dirty="0"/>
            <a:t>2. Ponudite više opcija </a:t>
          </a:r>
          <a:r>
            <a:rPr lang="hr-HR" sz="1200" kern="1200" dirty="0"/>
            <a:t>(ne samo ono što je trenutno aktualno ili na popustu).</a:t>
          </a:r>
          <a:endParaRPr lang="hr-HR" sz="1200" i="1" kern="1200" dirty="0"/>
        </a:p>
      </dsp:txBody>
      <dsp:txXfrm>
        <a:off x="2556963" y="53615"/>
        <a:ext cx="2040113" cy="967705"/>
      </dsp:txXfrm>
    </dsp:sp>
    <dsp:sp modelId="{FFFDDE35-7219-41E4-89B4-875F69FD76E4}">
      <dsp:nvSpPr>
        <dsp:cNvPr id="0" name=""/>
        <dsp:cNvSpPr/>
      </dsp:nvSpPr>
      <dsp:spPr>
        <a:xfrm>
          <a:off x="4370909" y="1357208"/>
          <a:ext cx="2144815" cy="107240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kern="1200" dirty="0"/>
            <a:t>3. Imajte plan B, ako plan A propadne.</a:t>
          </a:r>
        </a:p>
      </dsp:txBody>
      <dsp:txXfrm>
        <a:off x="4423260" y="1409559"/>
        <a:ext cx="2040113" cy="967705"/>
      </dsp:txXfrm>
    </dsp:sp>
    <dsp:sp modelId="{BE889009-2267-488D-83AF-6AD542B16284}">
      <dsp:nvSpPr>
        <dsp:cNvPr id="0" name=""/>
        <dsp:cNvSpPr/>
      </dsp:nvSpPr>
      <dsp:spPr>
        <a:xfrm>
          <a:off x="3658047" y="3551171"/>
          <a:ext cx="2144815" cy="107240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kern="1200" dirty="0"/>
            <a:t>4. Žele aktivno sudjelovati u prodajnom procesu.</a:t>
          </a:r>
          <a:endParaRPr lang="hr-HR" sz="1000" i="1" kern="1200" dirty="0"/>
        </a:p>
      </dsp:txBody>
      <dsp:txXfrm>
        <a:off x="3710398" y="3603522"/>
        <a:ext cx="2040113" cy="967705"/>
      </dsp:txXfrm>
    </dsp:sp>
    <dsp:sp modelId="{AFA31887-6298-4B59-9773-EA8E02FF1E22}">
      <dsp:nvSpPr>
        <dsp:cNvPr id="0" name=""/>
        <dsp:cNvSpPr/>
      </dsp:nvSpPr>
      <dsp:spPr>
        <a:xfrm>
          <a:off x="1351178" y="3551171"/>
          <a:ext cx="2144815" cy="107240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kern="1200" dirty="0"/>
            <a:t>5. Educirajte ih o proizvodu i/ili usluzi.</a:t>
          </a:r>
        </a:p>
      </dsp:txBody>
      <dsp:txXfrm>
        <a:off x="1403529" y="3603522"/>
        <a:ext cx="2040113" cy="967705"/>
      </dsp:txXfrm>
    </dsp:sp>
    <dsp:sp modelId="{3690E3C4-91DB-44DC-A145-8A21EA9BD9B3}">
      <dsp:nvSpPr>
        <dsp:cNvPr id="0" name=""/>
        <dsp:cNvSpPr/>
      </dsp:nvSpPr>
      <dsp:spPr>
        <a:xfrm>
          <a:off x="638316" y="1357208"/>
          <a:ext cx="2144815" cy="107240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kern="1200" dirty="0"/>
            <a:t>1. Više cijene svoje vrijeme nego novac. Budite kratki i jasni.</a:t>
          </a:r>
          <a:endParaRPr lang="hr-HR" sz="1000" kern="1200" dirty="0"/>
        </a:p>
      </dsp:txBody>
      <dsp:txXfrm>
        <a:off x="690667" y="1409559"/>
        <a:ext cx="2040113" cy="96770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E04984-B4C6-4AFF-985D-F00210A9F38E}">
      <dsp:nvSpPr>
        <dsp:cNvPr id="0" name=""/>
        <dsp:cNvSpPr/>
      </dsp:nvSpPr>
      <dsp:spPr>
        <a:xfrm>
          <a:off x="1276176" y="-27016"/>
          <a:ext cx="4601687" cy="4601687"/>
        </a:xfrm>
        <a:prstGeom prst="circularArrow">
          <a:avLst>
            <a:gd name="adj1" fmla="val 5544"/>
            <a:gd name="adj2" fmla="val 330680"/>
            <a:gd name="adj3" fmla="val 13786661"/>
            <a:gd name="adj4" fmla="val 17379434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4834C31-ABCD-4310-ADD9-E96EC0F962C1}">
      <dsp:nvSpPr>
        <dsp:cNvPr id="0" name=""/>
        <dsp:cNvSpPr/>
      </dsp:nvSpPr>
      <dsp:spPr>
        <a:xfrm>
          <a:off x="2504612" y="1264"/>
          <a:ext cx="2144815" cy="107240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kern="1200" dirty="0"/>
            <a:t>2. Budite im osoba od povjerenja i pomozite im donijeti odluku koja je dobra za njih.</a:t>
          </a:r>
          <a:endParaRPr lang="hr-HR" sz="1600" i="1" kern="1200" dirty="0"/>
        </a:p>
      </dsp:txBody>
      <dsp:txXfrm>
        <a:off x="2556963" y="53615"/>
        <a:ext cx="2040113" cy="967705"/>
      </dsp:txXfrm>
    </dsp:sp>
    <dsp:sp modelId="{FFFDDE35-7219-41E4-89B4-875F69FD76E4}">
      <dsp:nvSpPr>
        <dsp:cNvPr id="0" name=""/>
        <dsp:cNvSpPr/>
      </dsp:nvSpPr>
      <dsp:spPr>
        <a:xfrm>
          <a:off x="4370909" y="1357208"/>
          <a:ext cx="2144815" cy="107240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kern="1200" dirty="0"/>
            <a:t>3. Aktivno upravljajte svojom reputacijom u njihovim očima.</a:t>
          </a:r>
        </a:p>
      </dsp:txBody>
      <dsp:txXfrm>
        <a:off x="4423260" y="1409559"/>
        <a:ext cx="2040113" cy="967705"/>
      </dsp:txXfrm>
    </dsp:sp>
    <dsp:sp modelId="{BE889009-2267-488D-83AF-6AD542B16284}">
      <dsp:nvSpPr>
        <dsp:cNvPr id="0" name=""/>
        <dsp:cNvSpPr/>
      </dsp:nvSpPr>
      <dsp:spPr>
        <a:xfrm>
          <a:off x="3658047" y="3551171"/>
          <a:ext cx="2144815" cy="107240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kern="1200" dirty="0"/>
            <a:t>4. Ponudite jedinstvena i/ili personalizirana rješenja.</a:t>
          </a:r>
          <a:endParaRPr lang="hr-HR" sz="1600" i="1" kern="1200" dirty="0"/>
        </a:p>
      </dsp:txBody>
      <dsp:txXfrm>
        <a:off x="3710398" y="3603522"/>
        <a:ext cx="2040113" cy="967705"/>
      </dsp:txXfrm>
    </dsp:sp>
    <dsp:sp modelId="{AFA31887-6298-4B59-9773-EA8E02FF1E22}">
      <dsp:nvSpPr>
        <dsp:cNvPr id="0" name=""/>
        <dsp:cNvSpPr/>
      </dsp:nvSpPr>
      <dsp:spPr>
        <a:xfrm>
          <a:off x="1351178" y="3551171"/>
          <a:ext cx="2144815" cy="107240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kern="1200" dirty="0"/>
            <a:t>5. Nudite im proizvode koji su vrlo </a:t>
          </a:r>
          <a:r>
            <a:rPr lang="hr-HR" sz="1600" i="1" kern="1200" dirty="0"/>
            <a:t>„</a:t>
          </a:r>
          <a:r>
            <a:rPr lang="hr-HR" sz="1600" i="1" kern="1200" dirty="0" err="1"/>
            <a:t>up</a:t>
          </a:r>
          <a:r>
            <a:rPr lang="hr-HR" sz="1600" i="1" kern="1200" dirty="0"/>
            <a:t>-to-date”.</a:t>
          </a:r>
        </a:p>
      </dsp:txBody>
      <dsp:txXfrm>
        <a:off x="1403529" y="3603522"/>
        <a:ext cx="2040113" cy="967705"/>
      </dsp:txXfrm>
    </dsp:sp>
    <dsp:sp modelId="{3690E3C4-91DB-44DC-A145-8A21EA9BD9B3}">
      <dsp:nvSpPr>
        <dsp:cNvPr id="0" name=""/>
        <dsp:cNvSpPr/>
      </dsp:nvSpPr>
      <dsp:spPr>
        <a:xfrm>
          <a:off x="638316" y="1357208"/>
          <a:ext cx="2144815" cy="107240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kern="1200" dirty="0"/>
            <a:t>1. Vole kada im podižete samopouzdanje.</a:t>
          </a:r>
        </a:p>
      </dsp:txBody>
      <dsp:txXfrm>
        <a:off x="690667" y="1409559"/>
        <a:ext cx="2040113" cy="96770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374301-68CB-4DD6-B09A-6399B09E1BD6}">
      <dsp:nvSpPr>
        <dsp:cNvPr id="0" name=""/>
        <dsp:cNvSpPr/>
      </dsp:nvSpPr>
      <dsp:spPr>
        <a:xfrm>
          <a:off x="3422463" y="1998353"/>
          <a:ext cx="2442432" cy="2442432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b="1" kern="1200" dirty="0"/>
            <a:t>2.</a:t>
          </a:r>
          <a:r>
            <a:rPr lang="hr-HR" sz="1500" b="0" kern="1200" dirty="0"/>
            <a:t>Uvjeriti ih da ćete ispuniti njihova </a:t>
          </a:r>
          <a:r>
            <a:rPr lang="hr-HR" sz="1500" b="1" kern="1200" dirty="0">
              <a:solidFill>
                <a:srgbClr val="FFFF00"/>
              </a:solidFill>
            </a:rPr>
            <a:t>očekivanja</a:t>
          </a:r>
          <a:r>
            <a:rPr lang="hr-HR" sz="1500" b="0" kern="1200" dirty="0"/>
            <a:t> (i vi i proizvod)!</a:t>
          </a:r>
          <a:r>
            <a:rPr lang="hr-HR" sz="1500" b="1" kern="1200" dirty="0"/>
            <a:t> </a:t>
          </a:r>
          <a:endParaRPr lang="hr-HR" sz="1500" b="0" kern="1200" dirty="0"/>
        </a:p>
      </dsp:txBody>
      <dsp:txXfrm>
        <a:off x="3913500" y="2570481"/>
        <a:ext cx="1460358" cy="1255461"/>
      </dsp:txXfrm>
    </dsp:sp>
    <dsp:sp modelId="{FAA124F9-547B-43E5-98A9-12A4FEC2A84B}">
      <dsp:nvSpPr>
        <dsp:cNvPr id="0" name=""/>
        <dsp:cNvSpPr/>
      </dsp:nvSpPr>
      <dsp:spPr>
        <a:xfrm>
          <a:off x="2001412" y="1421051"/>
          <a:ext cx="1776314" cy="1776314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b="1" kern="1200" dirty="0"/>
            <a:t>3. </a:t>
          </a:r>
          <a:r>
            <a:rPr lang="hr-HR" sz="1500" b="0" kern="1200" dirty="0"/>
            <a:t>Ostvariti </a:t>
          </a:r>
          <a:r>
            <a:rPr lang="hr-HR" sz="1500" b="1" kern="1200" dirty="0">
              <a:solidFill>
                <a:srgbClr val="FFFF00"/>
              </a:solidFill>
            </a:rPr>
            <a:t>prodaju</a:t>
          </a:r>
        </a:p>
      </dsp:txBody>
      <dsp:txXfrm>
        <a:off x="2448604" y="1870946"/>
        <a:ext cx="881930" cy="876524"/>
      </dsp:txXfrm>
    </dsp:sp>
    <dsp:sp modelId="{904101C5-049B-44C5-A6A7-FB06409DE825}">
      <dsp:nvSpPr>
        <dsp:cNvPr id="0" name=""/>
        <dsp:cNvSpPr/>
      </dsp:nvSpPr>
      <dsp:spPr>
        <a:xfrm rot="20700000">
          <a:off x="2996329" y="195575"/>
          <a:ext cx="1740425" cy="1740425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b="0" kern="1200" dirty="0"/>
            <a:t>1. </a:t>
          </a:r>
          <a:r>
            <a:rPr lang="hr-HR" sz="1500" b="0" kern="1200" dirty="0"/>
            <a:t>Ponuditi </a:t>
          </a:r>
          <a:r>
            <a:rPr lang="hr-HR" sz="1500" b="1" kern="1200" dirty="0">
              <a:solidFill>
                <a:srgbClr val="FFFF00"/>
              </a:solidFill>
            </a:rPr>
            <a:t>stvarne</a:t>
          </a:r>
          <a:r>
            <a:rPr lang="hr-HR" sz="1500" b="0" kern="1200" dirty="0"/>
            <a:t> </a:t>
          </a:r>
          <a:r>
            <a:rPr lang="hr-HR" sz="1500" b="1" kern="1200" dirty="0">
              <a:solidFill>
                <a:srgbClr val="FFFF00"/>
              </a:solidFill>
            </a:rPr>
            <a:t>koristi</a:t>
          </a:r>
          <a:r>
            <a:rPr lang="hr-HR" sz="1500" b="0" kern="1200" dirty="0"/>
            <a:t> za pacijenta</a:t>
          </a:r>
        </a:p>
      </dsp:txBody>
      <dsp:txXfrm rot="-20700000">
        <a:off x="3378055" y="577302"/>
        <a:ext cx="976972" cy="976972"/>
      </dsp:txXfrm>
    </dsp:sp>
    <dsp:sp modelId="{AC87AA01-68BF-4225-8A7D-5BFF3FE3958E}">
      <dsp:nvSpPr>
        <dsp:cNvPr id="0" name=""/>
        <dsp:cNvSpPr/>
      </dsp:nvSpPr>
      <dsp:spPr>
        <a:xfrm>
          <a:off x="3237368" y="1628251"/>
          <a:ext cx="3126313" cy="3126313"/>
        </a:xfrm>
        <a:prstGeom prst="circularArrow">
          <a:avLst>
            <a:gd name="adj1" fmla="val 4688"/>
            <a:gd name="adj2" fmla="val 299029"/>
            <a:gd name="adj3" fmla="val 2521782"/>
            <a:gd name="adj4" fmla="val 15849230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83A264-6A69-4DC3-8EC3-6C4C620FC34D}">
      <dsp:nvSpPr>
        <dsp:cNvPr id="0" name=""/>
        <dsp:cNvSpPr/>
      </dsp:nvSpPr>
      <dsp:spPr>
        <a:xfrm>
          <a:off x="1686830" y="1026962"/>
          <a:ext cx="2271462" cy="2271462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E59519-966D-4F8D-BB89-6646BCE14984}">
      <dsp:nvSpPr>
        <dsp:cNvPr id="0" name=""/>
        <dsp:cNvSpPr/>
      </dsp:nvSpPr>
      <dsp:spPr>
        <a:xfrm>
          <a:off x="2593751" y="-186700"/>
          <a:ext cx="2449093" cy="2449093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436E7B-1444-4D11-9C99-27C8C0A395EA}">
      <dsp:nvSpPr>
        <dsp:cNvPr id="0" name=""/>
        <dsp:cNvSpPr/>
      </dsp:nvSpPr>
      <dsp:spPr>
        <a:xfrm>
          <a:off x="0" y="0"/>
          <a:ext cx="8105193" cy="9594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700" b="1" kern="1200" dirty="0">
              <a:solidFill>
                <a:srgbClr val="FFFF00"/>
              </a:solidFill>
            </a:rPr>
            <a:t>1. STRPLJENJE</a:t>
          </a:r>
          <a:r>
            <a:rPr lang="hr-HR" sz="1700" b="1" kern="1200" dirty="0"/>
            <a:t>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r-HR" sz="1400" kern="1200" dirty="0"/>
            <a:t>Dopustite pacijentu da donese odluku „svojom brzinom”. Ako ste nestrpljivi , biti će nervozni, pacijent će to osjetiti… i možda odustati od kupnje.</a:t>
          </a:r>
        </a:p>
      </dsp:txBody>
      <dsp:txXfrm>
        <a:off x="1716981" y="0"/>
        <a:ext cx="6388211" cy="959427"/>
      </dsp:txXfrm>
    </dsp:sp>
    <dsp:sp modelId="{48D5E10A-589E-4301-B863-64440B7A7629}">
      <dsp:nvSpPr>
        <dsp:cNvPr id="0" name=""/>
        <dsp:cNvSpPr/>
      </dsp:nvSpPr>
      <dsp:spPr>
        <a:xfrm>
          <a:off x="95942" y="95942"/>
          <a:ext cx="1621038" cy="76754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t="-14000" b="-1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A754A2-51DA-4670-BD81-0EE69FD87ADD}">
      <dsp:nvSpPr>
        <dsp:cNvPr id="0" name=""/>
        <dsp:cNvSpPr/>
      </dsp:nvSpPr>
      <dsp:spPr>
        <a:xfrm>
          <a:off x="0" y="1055369"/>
          <a:ext cx="8105193" cy="9594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700" b="1" kern="1200" dirty="0">
              <a:solidFill>
                <a:srgbClr val="FFFF00"/>
              </a:solidFill>
            </a:rPr>
            <a:t>2. PREDANOST</a:t>
          </a:r>
          <a:endParaRPr lang="hr-HR" sz="1700" b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r-HR" sz="1400" kern="1200" dirty="0"/>
            <a:t>Ako ste zaista posvećeni pomaganju pacijentu, učiniti ćete sve što možete da to i ostvarite… A time dobiti zahvalnog i lojalnog pacijenta.</a:t>
          </a:r>
        </a:p>
      </dsp:txBody>
      <dsp:txXfrm>
        <a:off x="1716981" y="1055369"/>
        <a:ext cx="6388211" cy="959427"/>
      </dsp:txXfrm>
    </dsp:sp>
    <dsp:sp modelId="{9628F5D9-068F-4329-8C56-5EBBDD055C37}">
      <dsp:nvSpPr>
        <dsp:cNvPr id="0" name=""/>
        <dsp:cNvSpPr/>
      </dsp:nvSpPr>
      <dsp:spPr>
        <a:xfrm>
          <a:off x="95942" y="1151312"/>
          <a:ext cx="1621038" cy="76754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510537-0A1B-4802-B4AE-EBF62F9EADC4}">
      <dsp:nvSpPr>
        <dsp:cNvPr id="0" name=""/>
        <dsp:cNvSpPr/>
      </dsp:nvSpPr>
      <dsp:spPr>
        <a:xfrm>
          <a:off x="0" y="2110739"/>
          <a:ext cx="8105193" cy="9594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700" b="1" kern="1200" dirty="0">
              <a:solidFill>
                <a:srgbClr val="FFFF00"/>
              </a:solidFill>
            </a:rPr>
            <a:t>3. ENTUZIJAZAM</a:t>
          </a:r>
          <a:endParaRPr lang="hr-HR" sz="1700" b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r-HR" sz="1400" kern="1200" dirty="0"/>
            <a:t>Entuzijazam je „zarazan.”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r-HR" sz="1400" kern="1200" dirty="0"/>
            <a:t>Pacijent će vam vjerovati da zaista želite očuvati i/ili poboljšati njegovo zdravlje.</a:t>
          </a:r>
        </a:p>
      </dsp:txBody>
      <dsp:txXfrm>
        <a:off x="1716981" y="2110739"/>
        <a:ext cx="6388211" cy="959427"/>
      </dsp:txXfrm>
    </dsp:sp>
    <dsp:sp modelId="{0652E890-6E6A-4560-BF6B-357435B5168F}">
      <dsp:nvSpPr>
        <dsp:cNvPr id="0" name=""/>
        <dsp:cNvSpPr/>
      </dsp:nvSpPr>
      <dsp:spPr>
        <a:xfrm>
          <a:off x="95942" y="2206682"/>
          <a:ext cx="1621038" cy="76754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t="-7000" b="-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701B20-B36C-4CF1-88CA-02723FFFC5E8}">
      <dsp:nvSpPr>
        <dsp:cNvPr id="0" name=""/>
        <dsp:cNvSpPr/>
      </dsp:nvSpPr>
      <dsp:spPr>
        <a:xfrm>
          <a:off x="0" y="3166109"/>
          <a:ext cx="8105193" cy="9594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700" b="1" kern="1200" dirty="0">
              <a:solidFill>
                <a:srgbClr val="FFFF00"/>
              </a:solidFill>
            </a:rPr>
            <a:t>4. RADOZNALOST</a:t>
          </a:r>
          <a:endParaRPr lang="hr-HR" sz="1700" b="1" kern="1200" dirty="0">
            <a:solidFill>
              <a:schemeClr val="bg1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r-HR" sz="1400" kern="1200" dirty="0"/>
            <a:t>Znatiželja je ključna za rast. Potiče nas da učimo nešto novo kako bi još bolje pomogli pacijentima </a:t>
          </a:r>
          <a:r>
            <a:rPr lang="hr-HR" sz="1400" i="1" kern="1200" dirty="0"/>
            <a:t>(kao i da naše ideje ne postanu zastarjele…)</a:t>
          </a:r>
        </a:p>
      </dsp:txBody>
      <dsp:txXfrm>
        <a:off x="1716981" y="3166109"/>
        <a:ext cx="6388211" cy="959427"/>
      </dsp:txXfrm>
    </dsp:sp>
    <dsp:sp modelId="{C84565F1-C740-4F01-AF96-8AA2A43C3DDF}">
      <dsp:nvSpPr>
        <dsp:cNvPr id="0" name=""/>
        <dsp:cNvSpPr/>
      </dsp:nvSpPr>
      <dsp:spPr>
        <a:xfrm>
          <a:off x="95942" y="3262052"/>
          <a:ext cx="1621038" cy="76754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rcRect/>
          <a:stretch>
            <a:fillRect t="-14000" b="-1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76B948-8F91-45B8-819F-DCB043443067}">
      <dsp:nvSpPr>
        <dsp:cNvPr id="0" name=""/>
        <dsp:cNvSpPr/>
      </dsp:nvSpPr>
      <dsp:spPr>
        <a:xfrm>
          <a:off x="0" y="4225023"/>
          <a:ext cx="8105193" cy="9594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500" b="1" kern="1200" dirty="0">
              <a:solidFill>
                <a:srgbClr val="FFFF00"/>
              </a:solidFill>
            </a:rPr>
            <a:t>5. FLEKSIBILNOST</a:t>
          </a:r>
          <a:endParaRPr lang="hr-HR" sz="1500" b="1" kern="1200" dirty="0"/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400" kern="1200" dirty="0"/>
            <a:t>Pomaže da otkrijemo što djeluje, a što ne u našem pristupu. I to prilagodimo.</a:t>
          </a:r>
        </a:p>
      </dsp:txBody>
      <dsp:txXfrm>
        <a:off x="1716981" y="4225023"/>
        <a:ext cx="6388211" cy="959427"/>
      </dsp:txXfrm>
    </dsp:sp>
    <dsp:sp modelId="{422991D7-6057-4598-9AF6-206B0BB570CA}">
      <dsp:nvSpPr>
        <dsp:cNvPr id="0" name=""/>
        <dsp:cNvSpPr/>
      </dsp:nvSpPr>
      <dsp:spPr>
        <a:xfrm>
          <a:off x="95942" y="4317422"/>
          <a:ext cx="1621038" cy="76754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5"/>
          <a:srcRect/>
          <a:stretch>
            <a:fillRect t="-6000" b="-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20T16:14:08.55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2315 572,'0'-2,"-1"1,1-1,-1 0,1 0,-1 0,0 1,0-1,0 0,0 1,0-1,0 1,0-1,-1 1,1-1,0 1,-1 0,0-1,1 1,-1 0,0 0,0 0,0 0,-3-1,-6-2,0 0,-23-5,27 8,-87-14,70 13,0-2,1 0,-33-10,31 5,-1 1,1 1,-2 1,1 2,0 0,-32-1,30 4,0 0,0-2,0-1,-28-7,-224-40,66 20,169 26,-70-6,11 2,-17 0,110 9,-103 3,96-2,0 2,0-1,0 2,-22 7,-80 19,114-27,-1 0,1 0,0 0,0 1,0-1,1 1,0 1,-7 6,-4 5,-14 19,21-23,-9 11,1 0,2 1,-19 37,27-44,1 0,0 0,2 0,0 0,1 1,-1 25,4-35,3 130,-1-126,1 0,0 0,1 0,0-1,10 20,1-5,22 28,-21-33,2-1,0-1,39 32,71 42,-124-90,47 32,65 34,-98-60,1 0,0-1,0-1,1 0,0-2,0 0,36 5,87 9,-93-11,4-2,1-3,82-3,-55-2,70-8,-104 5,211-35,-207 30,-34 5,0 0,0-1,0 0,22-13,9-2,-35 15,4 0,1-2,-2 0,1 0,-1-1,-1-1,21-16,81-64,1-1,-94 70,-9 8,-1 0,26-30,-21 20,27-24,12-13,-52 51,0-1,0 1,-1-1,-1 0,6-12,-8 14,0-1,0 1,-1 0,-1-1,1 0,-1-12,-1 18,-1-1,1 1,-1 0,0-1,0 1,0 0,-1 0,1 0,-1 0,0 0,0 0,0 0,0 1,0-1,-1 1,0-1,1 1,-1 0,-6-4,-10-4,1 2,-1 0,-1 1,-25-7,1 1,20 7,-1 0,0 1,0 1,-34 0,55 3,-1 1,1 0,-1 0,1 0,-1 0,1 1,0 0,-1-1,1 2,-1-1,-5 3,-3 3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20T16:14:08.55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2315 572,'0'-2,"-1"1,1-1,-1 0,1 0,-1 0,0 1,0-1,0 0,0 1,0-1,0 1,0-1,-1 1,1-1,0 1,-1 0,0-1,1 1,-1 0,0 0,0 0,0 0,-3-1,-6-2,0 0,-23-5,27 8,-87-14,70 13,0-2,1 0,-33-10,31 5,-1 1,1 1,-2 1,1 2,0 0,-32-1,30 4,0 0,0-2,0-1,-28-7,-224-40,66 20,169 26,-70-6,11 2,-17 0,110 9,-103 3,96-2,0 2,0-1,0 2,-22 7,-80 19,114-27,-1 0,1 0,0 0,0 1,0-1,1 1,0 1,-7 6,-4 5,-14 19,21-23,-9 11,1 0,2 1,-19 37,27-44,1 0,0 0,2 0,0 0,1 1,-1 25,4-35,3 130,-1-126,1 0,0 0,1 0,0-1,10 20,1-5,22 28,-21-33,2-1,0-1,39 32,71 42,-124-90,47 32,65 34,-98-60,1 0,0-1,0-1,1 0,0-2,0 0,36 5,87 9,-93-11,4-2,1-3,82-3,-55-2,70-8,-104 5,211-35,-207 30,-34 5,0 0,0-1,0 0,22-13,9-2,-35 15,4 0,1-2,-2 0,1 0,-1-1,-1-1,21-16,81-64,1-1,-94 70,-9 8,-1 0,26-30,-21 20,27-24,12-13,-52 51,0-1,0 1,-1-1,-1 0,6-12,-8 14,0-1,0 1,-1 0,-1-1,1 0,-1-12,-1 18,-1-1,1 1,-1 0,0-1,0 1,0 0,-1 0,1 0,-1 0,0 0,0 0,0 0,0 1,0-1,-1 1,0-1,1 1,-1 0,-6-4,-10-4,1 2,-1 0,-1 1,-25-7,1 1,20 7,-1 0,0 1,0 1,-34 0,55 3,-1 1,1 0,-1 0,1 0,-1 0,1 1,0 0,-1-1,1 2,-1-1,-5 3,-3 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20T16:14:08.55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2442 572,'0'-2,"-1"1,1-1,-1 0,1 0,-1 0,0 1,-1-1,1 0,0 1,0-1,0 1,0-1,-1 1,1-1,0 1,-1 0,0-1,1 1,-1 0,-1 0,1 0,0 0,-3-1,-7-2,1 0,-25-5,28 8,-91-14,73 13,1-2,1 0,-36-10,34 5,-2 1,2 1,-3 1,2 2,-1 0,-33-1,31 4,1 0,-1-2,0-1,-29-7,-237-40,69 20,179 26,-73-6,11 2,-19 0,118 9,-110 3,102-2,0 2,0-1,0 2,-23 7,-85 19,120-27,0 0,0 0,1 0,0 1,-1-1,2 1,0 1,-8 6,-4 5,-15 19,23-23,-10 11,1 0,2 1,-20 37,29-44,0 0,1 0,2 0,-1 0,2 1,-1 25,4-35,3 130,-1-126,1 0,1 0,0 0,0-1,11 20,1-5,23 28,-22-33,2-1,0-1,41 32,76 42,-132-90,50 32,69 34,-104-60,1 0,0-1,0-1,1 0,1-2,-1 0,38 5,92 9,-98-11,5-2,0-3,87-3,-58-2,73-8,-109 5,223-35,-219 30,-35 5,-1 0,0-1,0 0,23-13,10-2,-37 15,4 0,1-2,-2 0,1 0,-1-1,-1-1,22-16,86-64,1-1,-100 70,-9 8,-1 0,28-30,-23 20,29-24,12-13,-55 51,1-1,-1 1,0-1,-2 0,7-12,-9 14,0-1,0 1,-1 0,-1-1,1 0,-1-12,-1 18,-1-1,1 1,-1 0,0-1,0 1,0 0,-1 0,1 0,-1 0,0 0,0 0,-1 0,1 1,0-1,-1 1,0-1,1 1,-1 0,-7-4,-10-4,1 2,-1 0,-1 1,-27-7,1 1,22 7,-1 0,-1 1,1 1,-37 0,59 3,-1 1,0 0,0 0,1 0,-1 0,0 1,1 0,-1-1,1 2,-2-1,-4 3,-4 3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20T16:14:08.55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2442 572,'0'-2,"-1"1,1-1,-1 0,1 0,-1 0,0 1,-1-1,1 0,0 1,0-1,0 1,0-1,-1 1,1-1,0 1,-1 0,0-1,1 1,-1 0,-1 0,1 0,0 0,-3-1,-7-2,1 0,-25-5,28 8,-91-14,73 13,1-2,1 0,-36-10,34 5,-2 1,2 1,-3 1,2 2,-1 0,-33-1,31 4,1 0,-1-2,0-1,-29-7,-237-40,69 20,179 26,-73-6,11 2,-19 0,118 9,-110 3,102-2,0 2,0-1,0 2,-23 7,-85 19,120-27,0 0,0 0,1 0,0 1,-1-1,2 1,0 1,-8 6,-4 5,-15 19,23-23,-10 11,1 0,2 1,-20 37,29-44,0 0,1 0,2 0,-1 0,2 1,-1 25,4-35,3 130,-1-126,1 0,1 0,0 0,0-1,11 20,1-5,23 28,-22-33,2-1,0-1,41 32,76 42,-132-90,50 32,69 34,-104-60,1 0,0-1,0-1,1 0,1-2,-1 0,38 5,92 9,-98-11,5-2,0-3,87-3,-58-2,73-8,-109 5,223-35,-219 30,-35 5,-1 0,0-1,0 0,23-13,10-2,-37 15,4 0,1-2,-2 0,1 0,-1-1,-1-1,22-16,86-64,1-1,-100 70,-9 8,-1 0,28-30,-23 20,29-24,12-13,-55 51,1-1,-1 1,0-1,-2 0,7-12,-9 14,0-1,0 1,-1 0,-1-1,1 0,-1-12,-1 18,-1-1,1 1,-1 0,0-1,0 1,0 0,-1 0,1 0,-1 0,0 0,0 0,-1 0,1 1,0-1,-1 1,0-1,1 1,-1 0,-7-4,-10-4,1 2,-1 0,-1 1,-27-7,1 1,22 7,-1 0,-1 1,1 1,-37 0,59 3,-1 1,0 0,0 0,1 0,-1 0,0 1,1 0,-1-1,1 2,-2-1,-4 3,-4 3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8F6D81-8946-47C0-8715-4A18C8EEC761}" type="datetimeFigureOut">
              <a:rPr lang="hr-HR" smtClean="0"/>
              <a:t>20.11.2024.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66909" y="4777194"/>
            <a:ext cx="533527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706996-ABC6-4C13-9DAD-628249581D0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20583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706996-ABC6-4C13-9DAD-628249581D01}" type="slidenum">
              <a:rPr lang="hr-HR" smtClean="0"/>
              <a:t>14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492813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706996-ABC6-4C13-9DAD-628249581D01}" type="slidenum">
              <a:rPr lang="hr-HR" smtClean="0"/>
              <a:t>26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622537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706996-ABC6-4C13-9DAD-628249581D01}" type="slidenum">
              <a:rPr kumimoji="0" lang="hr-H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hr-H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85714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D26B1-CE5F-D659-2D25-6A9D54D69A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FBD4CC-8BF5-5559-F859-040F02C1A8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F9DCBC-9C25-22DE-CE35-DA6648793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CA87B-85B0-49EB-9D6A-84902F70FBEA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3332A6-1F12-07A4-34FA-29263CAF5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5CFF67-5BC4-96D7-E1D1-EBBFC8219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FA77F-EEEE-439E-90BC-C3872446B3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3825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48DC7-3183-3CD7-E51F-859A392C6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B66D89-5742-32DD-B3E3-4B23C97999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AD9D79-DB8A-D2E0-DA1B-29D74F45C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CA87B-85B0-49EB-9D6A-84902F70FBEA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2FE4F1-D298-B8F8-7D57-6A1119730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036B33-C743-4C5B-A4D7-30E9392C8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FA77F-EEEE-439E-90BC-C3872446B3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8066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80373-C96D-DFDD-07DC-7F5BEC624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C47B10-9CCF-FAC3-233D-834AE8904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988FFD-207A-B7FC-0CD2-508E69A8E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CA87B-85B0-49EB-9D6A-84902F70FBEA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28261B-D9B0-3006-D7E9-CE30DD006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F765DA-7E83-6517-205D-7D3B6D6DB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FA77F-EEEE-439E-90BC-C3872446B3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9416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BDFF6-5A36-9DB6-342F-4E5D60F57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C8D3AA-726E-2210-F74E-B2B0B26770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FB4865-6D8E-B3E9-499C-10273CC963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61FD43-A27D-19F9-2070-86AE158DB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CA87B-85B0-49EB-9D6A-84902F70FBEA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D915E4-D360-F2DE-1AB7-1F6E318A2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A33FAE-4A6F-064C-ADA2-0AB213BF1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FA77F-EEEE-439E-90BC-C3872446B3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3187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B3C28-352B-E64E-C3E3-15273DDEE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CA5DDC-D17C-9BD2-1B7E-B289B1313F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A2CBE9-8F5F-4767-FB3C-D8849FBC21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DBC30F-6F10-7D06-2589-1385C13900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EEF20A-1447-F0AC-67E9-C9FF235EA8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4A8FD0-C750-D513-53FB-D729A0036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CA87B-85B0-49EB-9D6A-84902F70FBEA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A03EDA-E6E3-0540-130F-EF65484E5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F2AA78-643D-616A-232A-48CF4F594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FA77F-EEEE-439E-90BC-C3872446B3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7273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E900A-8613-70D5-9C5A-C637322B9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50920E-A20B-DAD5-7143-02AE9D426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CA87B-85B0-49EB-9D6A-84902F70FBEA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8380B3-9FC7-EF7C-FBF8-D0FF9B405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17C5F6-E100-7F51-EF71-8B7F7B940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FA77F-EEEE-439E-90BC-C3872446B3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6550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483C91-FD71-1D3E-6638-6F4C8D05E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CA87B-85B0-49EB-9D6A-84902F70FBEA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19B6066-9AAB-043C-9E3B-105AEB085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24D56B-86D7-77FA-314D-66A4B64D5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FA77F-EEEE-439E-90BC-C3872446B3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8720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F7BCB-30F1-895E-1493-2075ADDDD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F9C967-4773-1217-4B31-3A67DFDD4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B07DB9-FFDF-5DFC-A9B0-52408F17B5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058C61-5820-7555-D0EF-B57C78DAA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CA87B-85B0-49EB-9D6A-84902F70FBEA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9DA6A6-7C34-7F1B-6E48-55D63DC65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DD4E64-C368-C4F7-9A34-32EB8DE89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FA77F-EEEE-439E-90BC-C3872446B3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4321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AC550-8D2F-303E-C3EB-319292679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4D907C-4B92-EAF1-D9C1-A6D245F57F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82E58F-A88F-6E85-8F55-732938421C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356406-ABB4-8CE1-7460-76DD1831F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CA87B-85B0-49EB-9D6A-84902F70FBEA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0692FE-5A88-858B-E45C-B8E336811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70CEB5-1DFD-D946-E8D2-C78502DB0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FA77F-EEEE-439E-90BC-C3872446B3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9143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38591-D969-BFD1-750A-64F3D209E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D054CE-F1D2-D524-BC36-72B7C5E147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A79443-418A-2983-7F83-3AA0B43B5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CA87B-85B0-49EB-9D6A-84902F70FBEA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5306E0-039A-791B-31D1-F3C85C983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2DA5F2-48F0-5A60-46E1-6DC935D86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FA77F-EEEE-439E-90BC-C3872446B3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5124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960633-75BB-67E0-2ACB-99B735E01D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44B849-575E-14B1-E2B6-D79997E85D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3E6581-9D27-DBA1-CF26-9F4127091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CA87B-85B0-49EB-9D6A-84902F70FBEA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CB7D6A-A771-FC4F-0C05-B3A693817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3BB026-69DA-6845-87D6-F4ACBE6F1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FA77F-EEEE-439E-90BC-C3872446B3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8803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8C5707-4AEA-F4B6-9895-D6117B083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4D388D-4512-E5F8-851A-AB62953C53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DC1243-A7F0-9168-84D9-DF56651332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9CA87B-85B0-49EB-9D6A-84902F70FBEA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DFEFB0-DE81-F65F-7DD8-397D32A2CD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3469DB-69A6-71CD-6E79-13C144E006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CFA77F-EEEE-439E-90BC-C3872446B3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1849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.png"/><Relationship Id="rId7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customXml" Target="../ink/ink3.xml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customXml" Target="../ink/ink2.xml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8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181.png"/><Relationship Id="rId5" Type="http://schemas.openxmlformats.org/officeDocument/2006/relationships/image" Target="../media/image24.png"/><Relationship Id="rId15" Type="http://schemas.openxmlformats.org/officeDocument/2006/relationships/customXml" Target="../ink/ink4.xml"/><Relationship Id="rId10" Type="http://schemas.openxmlformats.org/officeDocument/2006/relationships/customXml" Target="../ink/ink1.xml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18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.png"/><Relationship Id="rId7" Type="http://schemas.openxmlformats.org/officeDocument/2006/relationships/image" Target="../media/image3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18.png"/><Relationship Id="rId9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10" Type="http://schemas.openxmlformats.org/officeDocument/2006/relationships/image" Target="../media/image38.png"/><Relationship Id="rId4" Type="http://schemas.openxmlformats.org/officeDocument/2006/relationships/diagramData" Target="../diagrams/data3.xml"/><Relationship Id="rId9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4.xml"/><Relationship Id="rId11" Type="http://schemas.openxmlformats.org/officeDocument/2006/relationships/image" Target="../media/image40.png"/><Relationship Id="rId5" Type="http://schemas.openxmlformats.org/officeDocument/2006/relationships/diagramLayout" Target="../diagrams/layout4.xml"/><Relationship Id="rId10" Type="http://schemas.openxmlformats.org/officeDocument/2006/relationships/image" Target="../media/image39.png"/><Relationship Id="rId4" Type="http://schemas.openxmlformats.org/officeDocument/2006/relationships/diagramData" Target="../diagrams/data4.xml"/><Relationship Id="rId9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.png"/><Relationship Id="rId7" Type="http://schemas.openxmlformats.org/officeDocument/2006/relationships/image" Target="../media/image4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56.png"/><Relationship Id="rId7" Type="http://schemas.openxmlformats.org/officeDocument/2006/relationships/diagramQuickStyle" Target="../diagrams/quickStyle5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4" Type="http://schemas.openxmlformats.org/officeDocument/2006/relationships/image" Target="../media/image2.png"/><Relationship Id="rId9" Type="http://schemas.microsoft.com/office/2007/relationships/diagramDrawing" Target="../diagrams/drawing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63.png"/><Relationship Id="rId7" Type="http://schemas.openxmlformats.org/officeDocument/2006/relationships/diagramQuickStyle" Target="../diagrams/quickStyle6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openxmlformats.org/officeDocument/2006/relationships/image" Target="../media/image2.png"/><Relationship Id="rId9" Type="http://schemas.microsoft.com/office/2007/relationships/diagramDrawing" Target="../diagrams/drawing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png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7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10" Type="http://schemas.openxmlformats.org/officeDocument/2006/relationships/image" Target="../media/image70.png"/><Relationship Id="rId4" Type="http://schemas.openxmlformats.org/officeDocument/2006/relationships/diagramData" Target="../diagrams/data7.xml"/><Relationship Id="rId9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8.xml"/><Relationship Id="rId3" Type="http://schemas.openxmlformats.org/officeDocument/2006/relationships/image" Target="../media/image78.png"/><Relationship Id="rId7" Type="http://schemas.openxmlformats.org/officeDocument/2006/relationships/diagramQuickStyle" Target="../diagrams/quickStyle8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8.xml"/><Relationship Id="rId5" Type="http://schemas.openxmlformats.org/officeDocument/2006/relationships/diagramData" Target="../diagrams/data8.xml"/><Relationship Id="rId4" Type="http://schemas.openxmlformats.org/officeDocument/2006/relationships/image" Target="../media/image2.png"/><Relationship Id="rId9" Type="http://schemas.microsoft.com/office/2007/relationships/diagramDrawing" Target="../diagrams/drawing8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9.xml"/><Relationship Id="rId3" Type="http://schemas.openxmlformats.org/officeDocument/2006/relationships/image" Target="../media/image3.png"/><Relationship Id="rId7" Type="http://schemas.openxmlformats.org/officeDocument/2006/relationships/diagramQuickStyle" Target="../diagrams/quickStyle9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9.xml"/><Relationship Id="rId5" Type="http://schemas.openxmlformats.org/officeDocument/2006/relationships/diagramData" Target="../diagrams/data9.xml"/><Relationship Id="rId4" Type="http://schemas.openxmlformats.org/officeDocument/2006/relationships/image" Target="../media/image2.png"/><Relationship Id="rId9" Type="http://schemas.microsoft.com/office/2007/relationships/diagramDrawing" Target="../diagrams/drawing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50B7B86-4111-8DDA-6425-1F67F1B122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458" y="146351"/>
            <a:ext cx="2360292" cy="542148"/>
          </a:xfrm>
          <a:prstGeom prst="rect">
            <a:avLst/>
          </a:prstGeom>
        </p:spPr>
      </p:pic>
      <p:sp>
        <p:nvSpPr>
          <p:cNvPr id="2" name="TextBox 10">
            <a:extLst>
              <a:ext uri="{FF2B5EF4-FFF2-40B4-BE49-F238E27FC236}">
                <a16:creationId xmlns:a16="http://schemas.microsoft.com/office/drawing/2014/main" id="{98371B3B-48FF-1B69-0AC6-5C9FAF9C68F1}"/>
              </a:ext>
            </a:extLst>
          </p:cNvPr>
          <p:cNvSpPr txBox="1"/>
          <p:nvPr/>
        </p:nvSpPr>
        <p:spPr>
          <a:xfrm>
            <a:off x="-1542716" y="1481668"/>
            <a:ext cx="847047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2300" dirty="0">
                <a:solidFill>
                  <a:srgbClr val="6C2784"/>
                </a:solidFill>
                <a:latin typeface="Arial Black" panose="020B0A04020102020204" pitchFamily="34" charset="0"/>
              </a:rPr>
              <a:t>Način komunikacije ovisno</a:t>
            </a:r>
          </a:p>
          <a:p>
            <a:pPr algn="ctr"/>
            <a:r>
              <a:rPr lang="hr-HR" sz="2300" dirty="0">
                <a:solidFill>
                  <a:srgbClr val="6C2784"/>
                </a:solidFill>
                <a:latin typeface="Arial Black" panose="020B0A04020102020204" pitchFamily="34" charset="0"/>
              </a:rPr>
              <a:t>o generaciji pacijenta</a:t>
            </a:r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id="{3A6A253C-39F0-D84E-DCB4-4F665DFDB520}"/>
              </a:ext>
            </a:extLst>
          </p:cNvPr>
          <p:cNvSpPr txBox="1"/>
          <p:nvPr/>
        </p:nvSpPr>
        <p:spPr>
          <a:xfrm>
            <a:off x="92533" y="4176003"/>
            <a:ext cx="340210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dirty="0"/>
              <a:t>Vesna Marijanović Jukić, </a:t>
            </a:r>
            <a:r>
              <a:rPr lang="hr-HR" sz="800" dirty="0"/>
              <a:t>mr.ph., </a:t>
            </a:r>
            <a:r>
              <a:rPr lang="hr-HR" sz="800" dirty="0" err="1"/>
              <a:t>univ.spec.oec</a:t>
            </a:r>
            <a:r>
              <a:rPr lang="hr-HR" sz="1100" dirty="0"/>
              <a:t>.</a:t>
            </a:r>
            <a:endParaRPr lang="hr-HR" sz="1400" dirty="0"/>
          </a:p>
          <a:p>
            <a:endParaRPr lang="hr-HR" sz="1400" dirty="0"/>
          </a:p>
          <a:p>
            <a:r>
              <a:rPr lang="hr-HR" sz="1400" dirty="0"/>
              <a:t>22.11.2024., Zagreb</a:t>
            </a:r>
          </a:p>
        </p:txBody>
      </p:sp>
    </p:spTree>
    <p:extLst>
      <p:ext uri="{BB962C8B-B14F-4D97-AF65-F5344CB8AC3E}">
        <p14:creationId xmlns:p14="http://schemas.microsoft.com/office/powerpoint/2010/main" val="16003425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54469C1-A492-5D89-4049-A8DA687FE1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45" y="41572"/>
            <a:ext cx="1400046" cy="32158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61CC1DC-CB00-8EE7-FAB0-CF5510A3390F}"/>
              </a:ext>
            </a:extLst>
          </p:cNvPr>
          <p:cNvSpPr txBox="1"/>
          <p:nvPr/>
        </p:nvSpPr>
        <p:spPr>
          <a:xfrm>
            <a:off x="365441" y="211797"/>
            <a:ext cx="10979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Rad u ljekarni jučer, danas, sutra… 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6C2784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17C3DE9-B5E9-CCB2-21CF-CAE6645C5D03}"/>
              </a:ext>
            </a:extLst>
          </p:cNvPr>
          <p:cNvSpPr txBox="1"/>
          <p:nvPr/>
        </p:nvSpPr>
        <p:spPr>
          <a:xfrm>
            <a:off x="593538" y="1902012"/>
            <a:ext cx="5172399" cy="203132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Nove generacije ljekarnika: </a:t>
            </a:r>
            <a:r>
              <a:rPr kumimoji="0" lang="hr-HR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sve veća lepeza mogućnosti profesionalnog ostvarenja, ali i sve veća „kutija s alatima vještina” koje moraju steći ako žele biti suvremeni uspješni ljekarnici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Autoritet ljekarnika:  </a:t>
            </a:r>
            <a:r>
              <a:rPr kumimoji="0" lang="hr-HR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nije više neupitan</a:t>
            </a:r>
            <a:endParaRPr kumimoji="0" lang="hr-HR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25494570-6B5A-FEAC-AEE3-4216F5763DE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6054" b="6221"/>
          <a:stretch/>
        </p:blipFill>
        <p:spPr>
          <a:xfrm>
            <a:off x="2220602" y="3568087"/>
            <a:ext cx="1915395" cy="1440287"/>
          </a:xfrm>
          <a:prstGeom prst="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3" name="TextBox 11">
            <a:extLst>
              <a:ext uri="{FF2B5EF4-FFF2-40B4-BE49-F238E27FC236}">
                <a16:creationId xmlns:a16="http://schemas.microsoft.com/office/drawing/2014/main" id="{7FCDD646-1F9E-CBA9-D475-4C422DDB82A5}"/>
              </a:ext>
            </a:extLst>
          </p:cNvPr>
          <p:cNvSpPr txBox="1"/>
          <p:nvPr/>
        </p:nvSpPr>
        <p:spPr>
          <a:xfrm>
            <a:off x="6380846" y="1908986"/>
            <a:ext cx="4354231" cy="198515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Pacijenti: </a:t>
            </a:r>
            <a:r>
              <a:rPr kumimoji="0" lang="hr-HR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sve informiraniji i zahtjevniji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Propitkuju preporuke i savjete: 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k</a:t>
            </a:r>
            <a:r>
              <a:rPr kumimoji="0" lang="hr-HR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olektivni autoritet struke više ne štiti u istoj mjeri pojedine farmaceute od propitkivanja preporuka…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id="{2DEEA5FC-8383-6AC7-DE29-0582F5C81194}"/>
              </a:ext>
            </a:extLst>
          </p:cNvPr>
          <p:cNvSpPr txBox="1"/>
          <p:nvPr/>
        </p:nvSpPr>
        <p:spPr>
          <a:xfrm>
            <a:off x="1494591" y="5913189"/>
            <a:ext cx="91367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…Sve veće težište na stalnom učenju te svakodnevno dokazivanje vlastitim znanjem…</a:t>
            </a:r>
          </a:p>
        </p:txBody>
      </p:sp>
      <p:sp>
        <p:nvSpPr>
          <p:cNvPr id="9" name="TekstniOkvir 8">
            <a:extLst>
              <a:ext uri="{FF2B5EF4-FFF2-40B4-BE49-F238E27FC236}">
                <a16:creationId xmlns:a16="http://schemas.microsoft.com/office/drawing/2014/main" id="{A2EA9FAF-DC5D-A025-39F6-77D70D4C5295}"/>
              </a:ext>
            </a:extLst>
          </p:cNvPr>
          <p:cNvSpPr txBox="1"/>
          <p:nvPr/>
        </p:nvSpPr>
        <p:spPr>
          <a:xfrm>
            <a:off x="6909231" y="6581001"/>
            <a:ext cx="345941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9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M. Marušić </a:t>
            </a:r>
            <a:r>
              <a:rPr kumimoji="0" lang="hr-HR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Fojs</a:t>
            </a:r>
            <a:r>
              <a:rPr kumimoji="0" lang="hr-HR" sz="9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, intervju, 09.07.2021. salveopharma.hr</a:t>
            </a:r>
            <a:endParaRPr kumimoji="0" lang="hr-HR" sz="9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Slika 9">
            <a:extLst>
              <a:ext uri="{FF2B5EF4-FFF2-40B4-BE49-F238E27FC236}">
                <a16:creationId xmlns:a16="http://schemas.microsoft.com/office/drawing/2014/main" id="{646B3E89-3856-02A0-39EE-2FC72D22622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5596"/>
          <a:stretch/>
        </p:blipFill>
        <p:spPr>
          <a:xfrm>
            <a:off x="7529813" y="3568087"/>
            <a:ext cx="2044871" cy="1551929"/>
          </a:xfrm>
          <a:prstGeom prst="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4125813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54469C1-A492-5D89-4049-A8DA687FE1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45" y="41572"/>
            <a:ext cx="1400046" cy="32158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61CC1DC-CB00-8EE7-FAB0-CF5510A3390F}"/>
              </a:ext>
            </a:extLst>
          </p:cNvPr>
          <p:cNvSpPr txBox="1"/>
          <p:nvPr/>
        </p:nvSpPr>
        <p:spPr>
          <a:xfrm>
            <a:off x="512357" y="589373"/>
            <a:ext cx="10979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Način </a:t>
            </a:r>
            <a:r>
              <a:rPr lang="hr-HR" sz="2400" dirty="0">
                <a:solidFill>
                  <a:srgbClr val="6C2784"/>
                </a:solidFill>
                <a:latin typeface="Arial Black" panose="020B0A04020102020204" pitchFamily="34" charset="0"/>
              </a:rPr>
              <a:t>k</a:t>
            </a:r>
            <a:r>
              <a:rPr kumimoji="0" lang="hr-H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omunikacije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ovisno o </a:t>
            </a:r>
            <a:r>
              <a:rPr kumimoji="0" lang="hr-H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generaci</a:t>
            </a:r>
            <a:r>
              <a:rPr lang="hr-HR" sz="2400" dirty="0" err="1">
                <a:solidFill>
                  <a:srgbClr val="6C2784"/>
                </a:solidFill>
                <a:latin typeface="Arial Black" panose="020B0A04020102020204" pitchFamily="34" charset="0"/>
              </a:rPr>
              <a:t>ji</a:t>
            </a:r>
            <a:r>
              <a:rPr lang="hr-HR" sz="2400" dirty="0">
                <a:solidFill>
                  <a:srgbClr val="6C2784"/>
                </a:solidFill>
                <a:latin typeface="Arial Black" panose="020B0A04020102020204" pitchFamily="34" charset="0"/>
              </a:rPr>
              <a:t> pacijenta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B1CBF242-C815-C85B-2AD6-B8376825AC8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80" t="10555" r="4862" b="5889"/>
          <a:stretch/>
        </p:blipFill>
        <p:spPr>
          <a:xfrm>
            <a:off x="3740727" y="2200585"/>
            <a:ext cx="1558637" cy="105644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23A85D63-3037-074F-EFCB-CBE0F43992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7626" y="2200585"/>
            <a:ext cx="1730876" cy="105644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2" name="TextBox 11">
            <a:extLst>
              <a:ext uri="{FF2B5EF4-FFF2-40B4-BE49-F238E27FC236}">
                <a16:creationId xmlns:a16="http://schemas.microsoft.com/office/drawing/2014/main" id="{028674C0-3A25-72CF-1787-853AB98B32C0}"/>
              </a:ext>
            </a:extLst>
          </p:cNvPr>
          <p:cNvSpPr txBox="1"/>
          <p:nvPr/>
        </p:nvSpPr>
        <p:spPr>
          <a:xfrm>
            <a:off x="5383523" y="2200585"/>
            <a:ext cx="6025562" cy="280076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SADRŽAJ: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kumimoji="0" lang="hr-H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.1. </a:t>
            </a:r>
            <a:r>
              <a:rPr kumimoji="0" lang="hr-HR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Komunikacija s pacijentima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1.2.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Generacije - uvod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kumimoji="0" lang="hr-H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.3.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Osnovna obilježja pojedinih generacija</a:t>
            </a:r>
            <a:endParaRPr kumimoji="0" lang="hr-H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kumimoji="0" lang="hr-H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.4.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Generacijska prodaja</a:t>
            </a:r>
            <a:endParaRPr kumimoji="0" lang="hr-H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kumimoji="0" lang="hr-H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.5. </a:t>
            </a:r>
            <a: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Način komunikacije sa pojedinom generacijom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B6462755-01DD-B15C-2A73-A231A75919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7627" y="3379006"/>
            <a:ext cx="3501737" cy="1622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253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54469C1-A492-5D89-4049-A8DA687FE1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6" y="102391"/>
            <a:ext cx="1358019" cy="31193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61CC1DC-CB00-8EE7-FAB0-CF5510A3390F}"/>
              </a:ext>
            </a:extLst>
          </p:cNvPr>
          <p:cNvSpPr txBox="1"/>
          <p:nvPr/>
        </p:nvSpPr>
        <p:spPr>
          <a:xfrm>
            <a:off x="449562" y="1184781"/>
            <a:ext cx="10979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ICEBERG koncept 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6C278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C8E6E4A4-5A97-0C3E-90C7-E0CFBB329EF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196" r="1030"/>
          <a:stretch/>
        </p:blipFill>
        <p:spPr>
          <a:xfrm>
            <a:off x="2243414" y="1847342"/>
            <a:ext cx="7246681" cy="482181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6" name="TekstniOkvir 5">
            <a:extLst>
              <a:ext uri="{FF2B5EF4-FFF2-40B4-BE49-F238E27FC236}">
                <a16:creationId xmlns:a16="http://schemas.microsoft.com/office/drawing/2014/main" id="{2816654F-6A04-74EF-79CD-A9EEBAD44E4F}"/>
              </a:ext>
            </a:extLst>
          </p:cNvPr>
          <p:cNvSpPr txBox="1"/>
          <p:nvPr/>
        </p:nvSpPr>
        <p:spPr>
          <a:xfrm>
            <a:off x="2917034" y="107054"/>
            <a:ext cx="60449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2400" dirty="0">
                <a:solidFill>
                  <a:srgbClr val="6C2784"/>
                </a:solidFill>
                <a:latin typeface="Arial Black" panose="020B0A04020102020204" pitchFamily="34" charset="0"/>
              </a:rPr>
              <a:t>1.1. Komunikacija s pacijentima </a:t>
            </a:r>
            <a:endParaRPr lang="hr-HR" sz="2400" dirty="0"/>
          </a:p>
        </p:txBody>
      </p:sp>
    </p:spTree>
    <p:extLst>
      <p:ext uri="{BB962C8B-B14F-4D97-AF65-F5344CB8AC3E}">
        <p14:creationId xmlns:p14="http://schemas.microsoft.com/office/powerpoint/2010/main" val="9739927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54469C1-A492-5D89-4049-A8DA687FE1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6" y="102391"/>
            <a:ext cx="1358019" cy="311931"/>
          </a:xfrm>
          <a:prstGeom prst="rect">
            <a:avLst/>
          </a:prstGeom>
        </p:spPr>
      </p:pic>
      <p:sp>
        <p:nvSpPr>
          <p:cNvPr id="2" name="TextBox 10">
            <a:extLst>
              <a:ext uri="{FF2B5EF4-FFF2-40B4-BE49-F238E27FC236}">
                <a16:creationId xmlns:a16="http://schemas.microsoft.com/office/drawing/2014/main" id="{0406BE55-DE5E-2BE6-BADC-EBF3BF92FF72}"/>
              </a:ext>
            </a:extLst>
          </p:cNvPr>
          <p:cNvSpPr txBox="1"/>
          <p:nvPr/>
        </p:nvSpPr>
        <p:spPr>
          <a:xfrm>
            <a:off x="3038164" y="258356"/>
            <a:ext cx="10979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2400" dirty="0">
                <a:solidFill>
                  <a:srgbClr val="6C2784"/>
                </a:solidFill>
                <a:latin typeface="Arial Black" panose="020B0A04020102020204" pitchFamily="34" charset="0"/>
              </a:rPr>
              <a:t>Emocionalna inteligencija u poslu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6C2784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DC62D4B2-A7DD-C02A-490B-E64236FA802A}"/>
              </a:ext>
            </a:extLst>
          </p:cNvPr>
          <p:cNvSpPr txBox="1"/>
          <p:nvPr/>
        </p:nvSpPr>
        <p:spPr>
          <a:xfrm>
            <a:off x="2440771" y="1717921"/>
            <a:ext cx="7123642" cy="406265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Neka drugačija pamet…</a:t>
            </a: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hr-HR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hr-HR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hr-HR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hr-HR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hr-HR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hr-HR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hr-HR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Zašto su nekadašnji loši đaci danas vrlo cijenjeni poslovni savjetnici?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A neki izvrsni đaci i studenti neuspješni poslovni ljudi?</a:t>
            </a: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4179A183-FF52-97CE-1B6E-8244C3098A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0463" y="2547041"/>
            <a:ext cx="2850003" cy="149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8560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54469C1-A492-5D89-4049-A8DA687FE1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6" y="102391"/>
            <a:ext cx="1358019" cy="311931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4179A183-FF52-97CE-1B6E-8244C3098A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3743" y="4679186"/>
            <a:ext cx="2498300" cy="1314404"/>
          </a:xfrm>
          <a:prstGeom prst="rect">
            <a:avLst/>
          </a:prstGeom>
        </p:spPr>
      </p:pic>
      <p:sp>
        <p:nvSpPr>
          <p:cNvPr id="8" name="TextBox 11">
            <a:extLst>
              <a:ext uri="{FF2B5EF4-FFF2-40B4-BE49-F238E27FC236}">
                <a16:creationId xmlns:a16="http://schemas.microsoft.com/office/drawing/2014/main" id="{88C590C2-965C-FEA2-9172-8E1329D01E74}"/>
              </a:ext>
            </a:extLst>
          </p:cNvPr>
          <p:cNvSpPr txBox="1"/>
          <p:nvPr/>
        </p:nvSpPr>
        <p:spPr>
          <a:xfrm>
            <a:off x="1498633" y="797880"/>
            <a:ext cx="9194734" cy="33547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6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</a:t>
            </a: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NOVA MJERILA za uspjeh na poslu (i u komunikaciji) ?! 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r-H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nije bitna samo 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inteligencija (IQ), naobrazba, stručnost, osnovne vještine za obavljanje posla </a:t>
            </a: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(podrazumijevaju se)…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hr-HR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r-H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nego</a:t>
            </a:r>
            <a:r>
              <a:rPr kumimoji="0" lang="hr-HR" sz="1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: </a:t>
            </a:r>
            <a:r>
              <a:rPr kumimoji="0" lang="hr-HR" sz="1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inicijativa, empatija, prilagodljivost i uvjerljivost 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!</a:t>
            </a:r>
            <a:endParaRPr kumimoji="0" lang="hr-H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hr-H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hr-H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hr-H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NOVO IME za dosadašnje površno prepoznavanje kao </a:t>
            </a:r>
            <a:r>
              <a:rPr kumimoji="0" lang="hr-HR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„karakter”, „osobnost”, „kompetencija”, „društveno umijeće”:</a:t>
            </a:r>
            <a:endParaRPr kumimoji="0" lang="hr-HR" sz="1600" b="1" i="1" u="none" strike="noStrike" kern="1200" cap="none" spc="0" normalizeH="0" baseline="0" noProof="0" dirty="0">
              <a:ln>
                <a:noFill/>
              </a:ln>
              <a:solidFill>
                <a:srgbClr val="6C2784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600" b="1" i="0" u="none" strike="noStrike" kern="1200" cap="none" spc="0" normalizeH="0" baseline="0" noProof="0" dirty="0">
              <a:ln>
                <a:noFill/>
              </a:ln>
              <a:solidFill>
                <a:srgbClr val="6C2784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6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EMOCIONALNA INTELIGENCIJA (EQ)</a:t>
            </a:r>
          </a:p>
        </p:txBody>
      </p:sp>
      <p:sp>
        <p:nvSpPr>
          <p:cNvPr id="10" name="TekstniOkvir 9">
            <a:extLst>
              <a:ext uri="{FF2B5EF4-FFF2-40B4-BE49-F238E27FC236}">
                <a16:creationId xmlns:a16="http://schemas.microsoft.com/office/drawing/2014/main" id="{5A700B75-540C-833F-CFB7-1DBB2025BA06}"/>
              </a:ext>
            </a:extLst>
          </p:cNvPr>
          <p:cNvSpPr txBox="1"/>
          <p:nvPr/>
        </p:nvSpPr>
        <p:spPr>
          <a:xfrm>
            <a:off x="1315526" y="5994196"/>
            <a:ext cx="9194735" cy="61555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EQ = </a:t>
            </a: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„sposobnost prepoznavanja vlastitih osjećaja i osjećaja drugih ljudi, motiviranja sebe i dobrog upravljanja emocijama u sebi i svojim odnosima.”</a:t>
            </a:r>
            <a:r>
              <a:rPr kumimoji="0" lang="hr-HR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</a:t>
            </a:r>
            <a:r>
              <a:rPr kumimoji="0" lang="hr-HR" sz="1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D.Goleman</a:t>
            </a:r>
            <a:r>
              <a:rPr kumimoji="0" lang="hr-HR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Emocionalna inteligencija u poslu, 2023.)</a:t>
            </a:r>
          </a:p>
        </p:txBody>
      </p:sp>
      <p:sp>
        <p:nvSpPr>
          <p:cNvPr id="11" name="Strelica: desno 10">
            <a:extLst>
              <a:ext uri="{FF2B5EF4-FFF2-40B4-BE49-F238E27FC236}">
                <a16:creationId xmlns:a16="http://schemas.microsoft.com/office/drawing/2014/main" id="{BCD0FDE5-DD77-9068-E212-7DC45AE0760C}"/>
              </a:ext>
            </a:extLst>
          </p:cNvPr>
          <p:cNvSpPr/>
          <p:nvPr/>
        </p:nvSpPr>
        <p:spPr>
          <a:xfrm rot="5400000">
            <a:off x="5734184" y="4311131"/>
            <a:ext cx="458937" cy="2646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11934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54469C1-A492-5D89-4049-A8DA687FE1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919" y="75692"/>
            <a:ext cx="1431999" cy="328924"/>
          </a:xfrm>
          <a:prstGeom prst="rect">
            <a:avLst/>
          </a:prstGeom>
        </p:spPr>
      </p:pic>
      <p:pic>
        <p:nvPicPr>
          <p:cNvPr id="2" name="Slika 1">
            <a:extLst>
              <a:ext uri="{FF2B5EF4-FFF2-40B4-BE49-F238E27FC236}">
                <a16:creationId xmlns:a16="http://schemas.microsoft.com/office/drawing/2014/main" id="{7412A107-0814-4A14-864F-F21547942B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7786" y="663869"/>
            <a:ext cx="3713441" cy="1804407"/>
          </a:xfrm>
          <a:prstGeom prst="rect">
            <a:avLst/>
          </a:prstGeo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6" name="TextBox 11">
            <a:extLst>
              <a:ext uri="{FF2B5EF4-FFF2-40B4-BE49-F238E27FC236}">
                <a16:creationId xmlns:a16="http://schemas.microsoft.com/office/drawing/2014/main" id="{E79DF678-4C21-7974-6411-01373A386F71}"/>
              </a:ext>
            </a:extLst>
          </p:cNvPr>
          <p:cNvSpPr txBox="1"/>
          <p:nvPr/>
        </p:nvSpPr>
        <p:spPr>
          <a:xfrm>
            <a:off x="1138502" y="2827380"/>
            <a:ext cx="10652445" cy="31085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USPJEH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 = </a:t>
            </a: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IQ + EQ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	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                  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USPJEH </a:t>
            </a: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≠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hr-H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IQ +</a:t>
            </a: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tehničko umijeće </a:t>
            </a:r>
            <a:r>
              <a:rPr kumimoji="0" lang="hr-H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+ </a:t>
            </a: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teoretsko znanje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hr-HR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Za izvrsnost na poslu važno je: 1.EQ, a tek na 2.mjestu je IQ</a:t>
            </a: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hr-H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(rezultati analiza u </a:t>
            </a:r>
            <a:r>
              <a:rPr kumimoji="0" lang="hr-H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Symbol" panose="05050102010706020507" pitchFamily="18" charset="2"/>
              </a:rPr>
              <a:t></a:t>
            </a:r>
            <a:r>
              <a:rPr kumimoji="0" lang="hr-H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500 kompanija diljem svijeta)</a:t>
            </a:r>
            <a:endParaRPr kumimoji="0" lang="hr-H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POSAO TRPI 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zbog emocionalne neprilagođenosti zaposlenih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Symbol" panose="05050102010706020507" pitchFamily="18" charset="2"/>
              </a:rPr>
              <a:t>, a IQ čini </a:t>
            </a:r>
            <a:r>
              <a:rPr kumimoji="0" lang="hr-H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Symbol" panose="05050102010706020507" pitchFamily="18" charset="2"/>
              </a:rPr>
              <a:t>max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Symbol" panose="05050102010706020507" pitchFamily="18" charset="2"/>
              </a:rPr>
              <a:t>. 25% uspjeha u poslu!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  <a:sym typeface="Symbol" panose="05050102010706020507" pitchFamily="18" charset="2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Razina EQ </a:t>
            </a: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Symbol" panose="05050102010706020507" pitchFamily="18" charset="2"/>
              </a:rPr>
              <a:t> 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može se usavršavati tijekom života, ne razvija se samo u djetinjstvu </a:t>
            </a:r>
            <a:r>
              <a:rPr kumimoji="0" lang="hr-H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(za razliku od IQ)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Rast EQ </a:t>
            </a: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Symbol" panose="05050102010706020507" pitchFamily="18" charset="2"/>
              </a:rPr>
              <a:t> 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usavršavanje u </a:t>
            </a:r>
            <a:r>
              <a:rPr kumimoji="0" lang="hr-H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samomotivaciji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, empatiji, društvenim umijećima </a:t>
            </a:r>
            <a:r>
              <a:rPr kumimoji="0" lang="hr-H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(sazrijevanje)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hr-HR" sz="18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EQ </a:t>
            </a:r>
            <a:r>
              <a:rPr kumimoji="0" lang="hr-HR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– vrlo važna u radu s </a:t>
            </a:r>
            <a:r>
              <a:rPr lang="hr-HR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pacijentima</a:t>
            </a:r>
            <a:r>
              <a:rPr kumimoji="0" lang="hr-HR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6633244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54469C1-A492-5D89-4049-A8DA687FE1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6" y="102391"/>
            <a:ext cx="1358019" cy="311931"/>
          </a:xfrm>
          <a:prstGeom prst="rect">
            <a:avLst/>
          </a:prstGeom>
        </p:spPr>
      </p:pic>
      <p:sp>
        <p:nvSpPr>
          <p:cNvPr id="2" name="TextBox 10">
            <a:extLst>
              <a:ext uri="{FF2B5EF4-FFF2-40B4-BE49-F238E27FC236}">
                <a16:creationId xmlns:a16="http://schemas.microsoft.com/office/drawing/2014/main" id="{0406BE55-DE5E-2BE6-BADC-EBF3BF92FF72}"/>
              </a:ext>
            </a:extLst>
          </p:cNvPr>
          <p:cNvSpPr txBox="1"/>
          <p:nvPr/>
        </p:nvSpPr>
        <p:spPr>
          <a:xfrm>
            <a:off x="2270733" y="359564"/>
            <a:ext cx="10979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Komunikacijske vještine u radu sa pacijentima 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6C2784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8C09ABE1-C026-E94B-9806-ACC3570DBB20}"/>
              </a:ext>
            </a:extLst>
          </p:cNvPr>
          <p:cNvSpPr txBox="1"/>
          <p:nvPr/>
        </p:nvSpPr>
        <p:spPr>
          <a:xfrm>
            <a:off x="1421395" y="1351883"/>
            <a:ext cx="10586160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Vještine potrebne u radu s pacijentima: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hr-H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EQ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inicijativa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hr-H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proaktivnost</a:t>
            </a: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komunikacijske vještine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empatija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hr-HR" sz="1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pouzdanost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ustrajnost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hr-HR" sz="1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pozitivan stav, optimizam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hr-HR" sz="1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prilagodljivost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hr-HR" sz="1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motiviranost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znati podnijeti kritiku </a:t>
            </a:r>
            <a:r>
              <a:rPr kumimoji="0" lang="hr-HR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(ne reagirati obrambeno i/ili napadački)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hr-HR" sz="1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znati zaista slušati – aktivno slušanje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hr-H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Val 5">
            <a:extLst>
              <a:ext uri="{FF2B5EF4-FFF2-40B4-BE49-F238E27FC236}">
                <a16:creationId xmlns:a16="http://schemas.microsoft.com/office/drawing/2014/main" id="{CB71A6E3-77E1-3204-7FAC-48CA295FE968}"/>
              </a:ext>
            </a:extLst>
          </p:cNvPr>
          <p:cNvSpPr/>
          <p:nvPr/>
        </p:nvSpPr>
        <p:spPr>
          <a:xfrm>
            <a:off x="1588894" y="5438563"/>
            <a:ext cx="4413656" cy="1059873"/>
          </a:xfrm>
          <a:prstGeom prst="wave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 moramo biti nenadmašni u svima, nego steći dovoljan broj vještina da budemo uspješni u radu s pacijentima </a:t>
            </a:r>
            <a:r>
              <a:rPr kumimoji="0" lang="hr-H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</a:t>
            </a:r>
            <a:endParaRPr kumimoji="0" lang="hr-H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kstniOkvir 4">
            <a:extLst>
              <a:ext uri="{FF2B5EF4-FFF2-40B4-BE49-F238E27FC236}">
                <a16:creationId xmlns:a16="http://schemas.microsoft.com/office/drawing/2014/main" id="{94D27C69-3E0C-D053-2E29-103EC3A89799}"/>
              </a:ext>
            </a:extLst>
          </p:cNvPr>
          <p:cNvSpPr txBox="1"/>
          <p:nvPr/>
        </p:nvSpPr>
        <p:spPr>
          <a:xfrm>
            <a:off x="2914814" y="6627168"/>
            <a:ext cx="819944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900" dirty="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L. Perković, Z. </a:t>
            </a:r>
            <a:r>
              <a:rPr lang="hr-HR" sz="900" dirty="0" err="1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Pukljak</a:t>
            </a:r>
            <a:r>
              <a:rPr lang="hr-HR" sz="900" dirty="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r-HR" sz="900" dirty="0" err="1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Iričanin</a:t>
            </a:r>
            <a:r>
              <a:rPr lang="hr-HR" sz="900" dirty="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Priručnik za vježbe iz Komunikacijskih vještina u zdravstvu, ZVU, Zagreb, 2019.</a:t>
            </a:r>
            <a:endParaRPr lang="hr-HR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Slika 7">
            <a:extLst>
              <a:ext uri="{FF2B5EF4-FFF2-40B4-BE49-F238E27FC236}">
                <a16:creationId xmlns:a16="http://schemas.microsoft.com/office/drawing/2014/main" id="{1D3CE88F-B706-1737-6DCE-5ED7557EA3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3856" y="1664591"/>
            <a:ext cx="5572103" cy="3073663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B4090F40-9457-B3E3-9D65-99BB73BC72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66462" y="3069305"/>
            <a:ext cx="1066892" cy="719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5251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D3DE22-8ECC-FE8D-D999-26ADE7DE8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CBB04E0-FA3A-E29E-01A8-47A4B64DCA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7" y="102392"/>
            <a:ext cx="1293024" cy="297002"/>
          </a:xfrm>
          <a:prstGeom prst="rect">
            <a:avLst/>
          </a:prstGeom>
        </p:spPr>
      </p:pic>
      <p:sp>
        <p:nvSpPr>
          <p:cNvPr id="9" name="TekstniOkvir 8">
            <a:extLst>
              <a:ext uri="{FF2B5EF4-FFF2-40B4-BE49-F238E27FC236}">
                <a16:creationId xmlns:a16="http://schemas.microsoft.com/office/drawing/2014/main" id="{1CB91229-339B-2106-6993-C408EC57BFB5}"/>
              </a:ext>
            </a:extLst>
          </p:cNvPr>
          <p:cNvSpPr txBox="1"/>
          <p:nvPr/>
        </p:nvSpPr>
        <p:spPr>
          <a:xfrm>
            <a:off x="2669498" y="1111071"/>
            <a:ext cx="2320313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hr-HR" sz="18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EMPATIJA:</a:t>
            </a:r>
          </a:p>
          <a:p>
            <a:pPr algn="ctr"/>
            <a:r>
              <a:rPr lang="hr-HR" sz="1600" dirty="0"/>
              <a:t>zašto je tako važna?</a:t>
            </a:r>
          </a:p>
        </p:txBody>
      </p:sp>
      <p:sp>
        <p:nvSpPr>
          <p:cNvPr id="10" name="TekstniOkvir 9">
            <a:extLst>
              <a:ext uri="{FF2B5EF4-FFF2-40B4-BE49-F238E27FC236}">
                <a16:creationId xmlns:a16="http://schemas.microsoft.com/office/drawing/2014/main" id="{D5605E47-D930-0DCA-80B6-B36BD028D73E}"/>
              </a:ext>
            </a:extLst>
          </p:cNvPr>
          <p:cNvSpPr txBox="1"/>
          <p:nvPr/>
        </p:nvSpPr>
        <p:spPr>
          <a:xfrm>
            <a:off x="1751256" y="5952594"/>
            <a:ext cx="1064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Empatija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= </a:t>
            </a: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„sposobnost razumijevanja emocija drugih ljudi i primjerenog reagiranja na te emocije.”</a:t>
            </a:r>
          </a:p>
        </p:txBody>
      </p:sp>
      <p:sp>
        <p:nvSpPr>
          <p:cNvPr id="11" name="TekstniOkvir 10">
            <a:extLst>
              <a:ext uri="{FF2B5EF4-FFF2-40B4-BE49-F238E27FC236}">
                <a16:creationId xmlns:a16="http://schemas.microsoft.com/office/drawing/2014/main" id="{3DACD136-14A1-977E-5767-52EF51D751E8}"/>
              </a:ext>
            </a:extLst>
          </p:cNvPr>
          <p:cNvSpPr txBox="1"/>
          <p:nvPr/>
        </p:nvSpPr>
        <p:spPr>
          <a:xfrm>
            <a:off x="5274561" y="6256644"/>
            <a:ext cx="331608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05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www.stampar.hr</a:t>
            </a:r>
          </a:p>
        </p:txBody>
      </p:sp>
      <p:sp>
        <p:nvSpPr>
          <p:cNvPr id="15" name="TekstniOkvir 14">
            <a:extLst>
              <a:ext uri="{FF2B5EF4-FFF2-40B4-BE49-F238E27FC236}">
                <a16:creationId xmlns:a16="http://schemas.microsoft.com/office/drawing/2014/main" id="{6EFBB848-76A1-462A-2CC6-A2E5E10B1196}"/>
              </a:ext>
            </a:extLst>
          </p:cNvPr>
          <p:cNvSpPr txBox="1"/>
          <p:nvPr/>
        </p:nvSpPr>
        <p:spPr>
          <a:xfrm>
            <a:off x="5294892" y="1114650"/>
            <a:ext cx="4468043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r-HR" sz="1600" b="1" dirty="0">
                <a:cs typeface="Arial" panose="020B0604020202020204" pitchFamily="34" charset="0"/>
              </a:rPr>
              <a:t>   BIT EMPATIJE:</a:t>
            </a:r>
          </a:p>
          <a:p>
            <a:pPr algn="ctr"/>
            <a:r>
              <a:rPr lang="hr-HR" sz="1600" dirty="0">
                <a:cs typeface="Arial" panose="020B0604020202020204" pitchFamily="34" charset="0"/>
              </a:rPr>
              <a:t>osjetiti što pacijent osjeća… </a:t>
            </a:r>
          </a:p>
          <a:p>
            <a:pPr algn="ctr"/>
            <a:r>
              <a:rPr lang="hr-HR" sz="1400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(boja glasa, izraz lica…)</a:t>
            </a:r>
          </a:p>
        </p:txBody>
      </p:sp>
      <p:pic>
        <p:nvPicPr>
          <p:cNvPr id="18" name="Slika 17">
            <a:extLst>
              <a:ext uri="{FF2B5EF4-FFF2-40B4-BE49-F238E27FC236}">
                <a16:creationId xmlns:a16="http://schemas.microsoft.com/office/drawing/2014/main" id="{F815F211-0D09-ADDB-98D2-1590EE3C47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2692" y="2106961"/>
            <a:ext cx="2521869" cy="3088494"/>
          </a:xfrm>
          <a:prstGeom prst="rect">
            <a:avLst/>
          </a:prstGeo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21" name="Strelica: desno 20">
            <a:extLst>
              <a:ext uri="{FF2B5EF4-FFF2-40B4-BE49-F238E27FC236}">
                <a16:creationId xmlns:a16="http://schemas.microsoft.com/office/drawing/2014/main" id="{9FAB3A45-8754-DEF6-A1A2-FA24BDD1FEFA}"/>
              </a:ext>
            </a:extLst>
          </p:cNvPr>
          <p:cNvSpPr/>
          <p:nvPr/>
        </p:nvSpPr>
        <p:spPr>
          <a:xfrm>
            <a:off x="5528811" y="3248526"/>
            <a:ext cx="383616" cy="18047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23" name="Slika 22">
            <a:extLst>
              <a:ext uri="{FF2B5EF4-FFF2-40B4-BE49-F238E27FC236}">
                <a16:creationId xmlns:a16="http://schemas.microsoft.com/office/drawing/2014/main" id="{71EDC228-1540-8E08-A65C-0B602E7552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247" y="1998547"/>
            <a:ext cx="2833833" cy="3300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5721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54469C1-A492-5D89-4049-A8DA687FE1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46" y="79443"/>
            <a:ext cx="1405747" cy="32289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61CC1DC-CB00-8EE7-FAB0-CF5510A3390F}"/>
              </a:ext>
            </a:extLst>
          </p:cNvPr>
          <p:cNvSpPr txBox="1"/>
          <p:nvPr/>
        </p:nvSpPr>
        <p:spPr>
          <a:xfrm>
            <a:off x="2314498" y="108074"/>
            <a:ext cx="8843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400" dirty="0">
                <a:solidFill>
                  <a:srgbClr val="6C2784"/>
                </a:solidFill>
                <a:latin typeface="Arial Black" panose="020B0A04020102020204" pitchFamily="34" charset="0"/>
              </a:rPr>
              <a:t>Strategije i tehnike terapijske komunikacije </a:t>
            </a:r>
            <a:r>
              <a:rPr lang="hr-HR" sz="2400" dirty="0">
                <a:solidFill>
                  <a:srgbClr val="6C2784"/>
                </a:solidFill>
                <a:latin typeface="Arial Black" panose="020B0A04020102020204" pitchFamily="34" charset="0"/>
              </a:rPr>
              <a:t>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6C2784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graphicFrame>
        <p:nvGraphicFramePr>
          <p:cNvPr id="3" name="Dijagram 2">
            <a:extLst>
              <a:ext uri="{FF2B5EF4-FFF2-40B4-BE49-F238E27FC236}">
                <a16:creationId xmlns:a16="http://schemas.microsoft.com/office/drawing/2014/main" id="{88089C64-6106-C35B-A2CD-663C8B3B2D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9748050"/>
              </p:ext>
            </p:extLst>
          </p:nvPr>
        </p:nvGraphicFramePr>
        <p:xfrm>
          <a:off x="1919644" y="1093075"/>
          <a:ext cx="7931807" cy="5203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Oblačić: strelica udesno 5">
            <a:extLst>
              <a:ext uri="{FF2B5EF4-FFF2-40B4-BE49-F238E27FC236}">
                <a16:creationId xmlns:a16="http://schemas.microsoft.com/office/drawing/2014/main" id="{8662F4C4-29D7-6B03-2AA1-4393484C336D}"/>
              </a:ext>
            </a:extLst>
          </p:cNvPr>
          <p:cNvSpPr/>
          <p:nvPr/>
        </p:nvSpPr>
        <p:spPr>
          <a:xfrm>
            <a:off x="310896" y="1541342"/>
            <a:ext cx="2586105" cy="830317"/>
          </a:xfrm>
          <a:prstGeom prst="rightArrowCallout">
            <a:avLst/>
          </a:prstGeom>
          <a:solidFill>
            <a:srgbClr val="DB6FD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100" dirty="0"/>
              <a:t>Budite ljubazni, pitajte zašto je zabrinut… Potrudite se da pacijentu bude ugodno…</a:t>
            </a:r>
          </a:p>
        </p:txBody>
      </p:sp>
      <p:sp>
        <p:nvSpPr>
          <p:cNvPr id="9" name="Oblačić: strelica udesno 8">
            <a:extLst>
              <a:ext uri="{FF2B5EF4-FFF2-40B4-BE49-F238E27FC236}">
                <a16:creationId xmlns:a16="http://schemas.microsoft.com/office/drawing/2014/main" id="{7815EFD5-710F-2E9B-D839-50C825B2C184}"/>
              </a:ext>
            </a:extLst>
          </p:cNvPr>
          <p:cNvSpPr/>
          <p:nvPr/>
        </p:nvSpPr>
        <p:spPr>
          <a:xfrm>
            <a:off x="237744" y="3154259"/>
            <a:ext cx="2659257" cy="955599"/>
          </a:xfrm>
          <a:prstGeom prst="rightArrowCallout">
            <a:avLst/>
          </a:prstGeom>
          <a:solidFill>
            <a:srgbClr val="DB6FD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100" dirty="0"/>
              <a:t>Kažete da se osjećate dobro, ali izgledate mi tužno…</a:t>
            </a:r>
          </a:p>
          <a:p>
            <a:pPr algn="ctr"/>
            <a:r>
              <a:rPr lang="hr-HR" sz="1100" dirty="0"/>
              <a:t>Rekli ste mi da želite… a radite upravo suprotno...</a:t>
            </a:r>
          </a:p>
          <a:p>
            <a:pPr algn="ctr"/>
            <a:endParaRPr lang="hr-HR" sz="1100" dirty="0"/>
          </a:p>
        </p:txBody>
      </p:sp>
      <p:sp>
        <p:nvSpPr>
          <p:cNvPr id="10" name="Oblačić: strelica udesno 9">
            <a:extLst>
              <a:ext uri="{FF2B5EF4-FFF2-40B4-BE49-F238E27FC236}">
                <a16:creationId xmlns:a16="http://schemas.microsoft.com/office/drawing/2014/main" id="{10DFD878-BED9-37DE-B927-BCAA3E4AF29E}"/>
              </a:ext>
            </a:extLst>
          </p:cNvPr>
          <p:cNvSpPr/>
          <p:nvPr/>
        </p:nvSpPr>
        <p:spPr>
          <a:xfrm>
            <a:off x="237744" y="5123581"/>
            <a:ext cx="2659257" cy="830317"/>
          </a:xfrm>
          <a:prstGeom prst="rightArrowCallout">
            <a:avLst/>
          </a:prstGeom>
          <a:solidFill>
            <a:srgbClr val="DB6FD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sz="1200" dirty="0"/>
          </a:p>
          <a:p>
            <a:pPr algn="ctr"/>
            <a:r>
              <a:rPr lang="hr-HR" sz="1100" dirty="0"/>
              <a:t>Naveli ste mi više smetnji, možete li mi detaljnije opisati osip koji Vas muči?</a:t>
            </a:r>
          </a:p>
          <a:p>
            <a:pPr algn="ctr"/>
            <a:r>
              <a:rPr lang="hr-HR" sz="1100" dirty="0"/>
              <a:t>Možemo li se vratiti na…?</a:t>
            </a:r>
          </a:p>
        </p:txBody>
      </p:sp>
      <p:sp>
        <p:nvSpPr>
          <p:cNvPr id="12" name="Oblačić: strelica ulijevo 11">
            <a:extLst>
              <a:ext uri="{FF2B5EF4-FFF2-40B4-BE49-F238E27FC236}">
                <a16:creationId xmlns:a16="http://schemas.microsoft.com/office/drawing/2014/main" id="{871764D5-BF48-F0DA-B6B3-40A043D68C8C}"/>
              </a:ext>
            </a:extLst>
          </p:cNvPr>
          <p:cNvSpPr/>
          <p:nvPr/>
        </p:nvSpPr>
        <p:spPr>
          <a:xfrm>
            <a:off x="8840023" y="1505819"/>
            <a:ext cx="2864665" cy="865840"/>
          </a:xfrm>
          <a:prstGeom prst="leftArrowCallout">
            <a:avLst/>
          </a:prstGeom>
          <a:solidFill>
            <a:srgbClr val="DB6FD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100" dirty="0"/>
              <a:t>Na što ste mislili kada kažete…</a:t>
            </a:r>
          </a:p>
          <a:p>
            <a:pPr algn="ctr"/>
            <a:endParaRPr lang="hr-HR" sz="1100" dirty="0"/>
          </a:p>
        </p:txBody>
      </p:sp>
      <p:sp>
        <p:nvSpPr>
          <p:cNvPr id="13" name="Oblačić: strelica ulijevo 12">
            <a:extLst>
              <a:ext uri="{FF2B5EF4-FFF2-40B4-BE49-F238E27FC236}">
                <a16:creationId xmlns:a16="http://schemas.microsoft.com/office/drawing/2014/main" id="{C4215FA8-3D59-54A6-6405-5D3BAE10636C}"/>
              </a:ext>
            </a:extLst>
          </p:cNvPr>
          <p:cNvSpPr/>
          <p:nvPr/>
        </p:nvSpPr>
        <p:spPr>
          <a:xfrm>
            <a:off x="8840022" y="3233821"/>
            <a:ext cx="2864665" cy="865840"/>
          </a:xfrm>
          <a:prstGeom prst="leftArrowCallout">
            <a:avLst/>
          </a:prstGeom>
          <a:solidFill>
            <a:srgbClr val="DB6FD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100" dirty="0"/>
              <a:t>Ako sam Vas dobro razumjela, želite reći da…</a:t>
            </a:r>
          </a:p>
          <a:p>
            <a:pPr algn="ctr"/>
            <a:r>
              <a:rPr lang="hr-HR" sz="1100" dirty="0"/>
              <a:t>To zvuči kao da se osjećate.. Je li to točno?</a:t>
            </a:r>
          </a:p>
        </p:txBody>
      </p:sp>
      <p:sp>
        <p:nvSpPr>
          <p:cNvPr id="15" name="Oblačić: strelica ulijevo 14">
            <a:extLst>
              <a:ext uri="{FF2B5EF4-FFF2-40B4-BE49-F238E27FC236}">
                <a16:creationId xmlns:a16="http://schemas.microsoft.com/office/drawing/2014/main" id="{0545CD70-BC98-B523-38E0-9EB1B8787291}"/>
              </a:ext>
            </a:extLst>
          </p:cNvPr>
          <p:cNvSpPr/>
          <p:nvPr/>
        </p:nvSpPr>
        <p:spPr>
          <a:xfrm>
            <a:off x="8840022" y="4684669"/>
            <a:ext cx="2980945" cy="1335024"/>
          </a:xfrm>
          <a:prstGeom prst="leftArrowCallout">
            <a:avLst/>
          </a:prstGeom>
          <a:solidFill>
            <a:srgbClr val="DB6FD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000" dirty="0"/>
              <a:t>Pohvalite pacijenta za pridržavanje terapije, za pozitivna zdravstvena ponašanja…</a:t>
            </a:r>
          </a:p>
        </p:txBody>
      </p:sp>
      <p:sp>
        <p:nvSpPr>
          <p:cNvPr id="16" name="TekstniOkvir 15">
            <a:extLst>
              <a:ext uri="{FF2B5EF4-FFF2-40B4-BE49-F238E27FC236}">
                <a16:creationId xmlns:a16="http://schemas.microsoft.com/office/drawing/2014/main" id="{9683A8E4-0130-D011-4D4F-270A5A920835}"/>
              </a:ext>
            </a:extLst>
          </p:cNvPr>
          <p:cNvSpPr txBox="1"/>
          <p:nvPr/>
        </p:nvSpPr>
        <p:spPr>
          <a:xfrm>
            <a:off x="3205654" y="6538260"/>
            <a:ext cx="819944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900" dirty="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L. Perković, Z. </a:t>
            </a:r>
            <a:r>
              <a:rPr lang="hr-HR" sz="900" dirty="0" err="1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Pukljak</a:t>
            </a:r>
            <a:r>
              <a:rPr lang="hr-HR" sz="900" dirty="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r-HR" sz="900" dirty="0" err="1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Iričanin</a:t>
            </a:r>
            <a:r>
              <a:rPr lang="hr-HR" sz="900" dirty="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Priručnik za vježbe iz Komunikacijskih vještina u zdravstvu, ZVU, Zagreb, 2019.</a:t>
            </a:r>
            <a:endParaRPr lang="hr-HR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55149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54469C1-A492-5D89-4049-A8DA687FE1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46" y="79443"/>
            <a:ext cx="1405747" cy="32289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61CC1DC-CB00-8EE7-FAB0-CF5510A3390F}"/>
              </a:ext>
            </a:extLst>
          </p:cNvPr>
          <p:cNvSpPr txBox="1"/>
          <p:nvPr/>
        </p:nvSpPr>
        <p:spPr>
          <a:xfrm>
            <a:off x="2861415" y="204324"/>
            <a:ext cx="62090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2400" dirty="0">
                <a:solidFill>
                  <a:srgbClr val="6C2784"/>
                </a:solidFill>
                <a:latin typeface="Arial Black" panose="020B0A04020102020204" pitchFamily="34" charset="0"/>
              </a:rPr>
              <a:t>Što </a:t>
            </a:r>
            <a:r>
              <a:rPr lang="hr-HR" sz="2400" dirty="0">
                <a:solidFill>
                  <a:srgbClr val="FF0000"/>
                </a:solidFill>
                <a:latin typeface="Arial Black" panose="020B0A04020102020204" pitchFamily="34" charset="0"/>
              </a:rPr>
              <a:t>nije</a:t>
            </a:r>
            <a:r>
              <a:rPr lang="hr-HR" sz="2400" dirty="0">
                <a:solidFill>
                  <a:srgbClr val="6C2784"/>
                </a:solidFill>
                <a:latin typeface="Arial Black" panose="020B0A04020102020204" pitchFamily="34" charset="0"/>
              </a:rPr>
              <a:t> terapijska k</a:t>
            </a:r>
            <a:r>
              <a:rPr kumimoji="0" lang="hr-H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omunikacij</a:t>
            </a:r>
            <a:r>
              <a:rPr lang="hr-HR" sz="2400" dirty="0">
                <a:solidFill>
                  <a:srgbClr val="6C2784"/>
                </a:solidFill>
                <a:latin typeface="Arial Black" panose="020B0A04020102020204" pitchFamily="34" charset="0"/>
              </a:rPr>
              <a:t>a ?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6C2784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graphicFrame>
        <p:nvGraphicFramePr>
          <p:cNvPr id="3" name="Dijagram 2">
            <a:extLst>
              <a:ext uri="{FF2B5EF4-FFF2-40B4-BE49-F238E27FC236}">
                <a16:creationId xmlns:a16="http://schemas.microsoft.com/office/drawing/2014/main" id="{88089C64-6106-C35B-A2CD-663C8B3B2D2D}"/>
              </a:ext>
            </a:extLst>
          </p:cNvPr>
          <p:cNvGraphicFramePr/>
          <p:nvPr/>
        </p:nvGraphicFramePr>
        <p:xfrm>
          <a:off x="1919644" y="1093075"/>
          <a:ext cx="7931807" cy="5203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Oblačić: strelica udesno 5">
            <a:extLst>
              <a:ext uri="{FF2B5EF4-FFF2-40B4-BE49-F238E27FC236}">
                <a16:creationId xmlns:a16="http://schemas.microsoft.com/office/drawing/2014/main" id="{8662F4C4-29D7-6B03-2AA1-4393484C336D}"/>
              </a:ext>
            </a:extLst>
          </p:cNvPr>
          <p:cNvSpPr/>
          <p:nvPr/>
        </p:nvSpPr>
        <p:spPr>
          <a:xfrm>
            <a:off x="704543" y="1541342"/>
            <a:ext cx="2192458" cy="830317"/>
          </a:xfrm>
          <a:prstGeom prst="rightArrowCallou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100" dirty="0"/>
              <a:t>To se tako ne radi…</a:t>
            </a:r>
          </a:p>
          <a:p>
            <a:pPr algn="ctr"/>
            <a:r>
              <a:rPr lang="hr-HR" sz="1100" dirty="0"/>
              <a:t>Kako možete…</a:t>
            </a:r>
          </a:p>
        </p:txBody>
      </p:sp>
      <p:sp>
        <p:nvSpPr>
          <p:cNvPr id="9" name="Oblačić: strelica udesno 8">
            <a:extLst>
              <a:ext uri="{FF2B5EF4-FFF2-40B4-BE49-F238E27FC236}">
                <a16:creationId xmlns:a16="http://schemas.microsoft.com/office/drawing/2014/main" id="{7815EFD5-710F-2E9B-D839-50C825B2C184}"/>
              </a:ext>
            </a:extLst>
          </p:cNvPr>
          <p:cNvSpPr/>
          <p:nvPr/>
        </p:nvSpPr>
        <p:spPr>
          <a:xfrm>
            <a:off x="237744" y="3279541"/>
            <a:ext cx="2659257" cy="830317"/>
          </a:xfrm>
          <a:prstGeom prst="rightArrowCallou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100" dirty="0"/>
              <a:t>Bilo bi Vam bolje da ste…</a:t>
            </a:r>
          </a:p>
          <a:p>
            <a:pPr algn="ctr"/>
            <a:r>
              <a:rPr lang="hr-HR" sz="1100" dirty="0"/>
              <a:t>Dajte se smirite...</a:t>
            </a:r>
          </a:p>
          <a:p>
            <a:pPr algn="ctr"/>
            <a:r>
              <a:rPr lang="hr-HR" sz="1100" dirty="0"/>
              <a:t>Prestanite tako misliti…</a:t>
            </a:r>
          </a:p>
        </p:txBody>
      </p:sp>
      <p:sp>
        <p:nvSpPr>
          <p:cNvPr id="10" name="Oblačić: strelica udesno 9">
            <a:extLst>
              <a:ext uri="{FF2B5EF4-FFF2-40B4-BE49-F238E27FC236}">
                <a16:creationId xmlns:a16="http://schemas.microsoft.com/office/drawing/2014/main" id="{10DFD878-BED9-37DE-B927-BCAA3E4AF29E}"/>
              </a:ext>
            </a:extLst>
          </p:cNvPr>
          <p:cNvSpPr/>
          <p:nvPr/>
        </p:nvSpPr>
        <p:spPr>
          <a:xfrm>
            <a:off x="237744" y="5123581"/>
            <a:ext cx="2659257" cy="830317"/>
          </a:xfrm>
          <a:prstGeom prst="rightArrowCallou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sz="1200" dirty="0"/>
          </a:p>
          <a:p>
            <a:pPr algn="ctr"/>
            <a:r>
              <a:rPr lang="hr-HR" sz="1100" dirty="0"/>
              <a:t>Jeste Vi studirali medicinu  kad ste tako pametni da znate da...</a:t>
            </a:r>
          </a:p>
          <a:p>
            <a:pPr algn="ctr"/>
            <a:r>
              <a:rPr lang="hr-HR" sz="1100" dirty="0"/>
              <a:t>Aha, guglali ste…</a:t>
            </a:r>
          </a:p>
        </p:txBody>
      </p:sp>
      <p:sp>
        <p:nvSpPr>
          <p:cNvPr id="12" name="Oblačić: strelica ulijevo 11">
            <a:extLst>
              <a:ext uri="{FF2B5EF4-FFF2-40B4-BE49-F238E27FC236}">
                <a16:creationId xmlns:a16="http://schemas.microsoft.com/office/drawing/2014/main" id="{871764D5-BF48-F0DA-B6B3-40A043D68C8C}"/>
              </a:ext>
            </a:extLst>
          </p:cNvPr>
          <p:cNvSpPr/>
          <p:nvPr/>
        </p:nvSpPr>
        <p:spPr>
          <a:xfrm>
            <a:off x="8840023" y="1505819"/>
            <a:ext cx="2864665" cy="865840"/>
          </a:xfrm>
          <a:prstGeom prst="leftArrowCallou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100" dirty="0"/>
              <a:t>U Vašim godinama to se stvarno ne radi..</a:t>
            </a:r>
          </a:p>
          <a:p>
            <a:pPr algn="ctr"/>
            <a:r>
              <a:rPr lang="hr-HR" sz="1100" dirty="0"/>
              <a:t>Da ste iskreni, priznali biste…</a:t>
            </a:r>
          </a:p>
          <a:p>
            <a:pPr algn="ctr"/>
            <a:r>
              <a:rPr lang="hr-HR" sz="1100" dirty="0"/>
              <a:t>Trebati imati povjerenja u mene…</a:t>
            </a:r>
          </a:p>
        </p:txBody>
      </p:sp>
      <p:sp>
        <p:nvSpPr>
          <p:cNvPr id="13" name="Oblačić: strelica ulijevo 12">
            <a:extLst>
              <a:ext uri="{FF2B5EF4-FFF2-40B4-BE49-F238E27FC236}">
                <a16:creationId xmlns:a16="http://schemas.microsoft.com/office/drawing/2014/main" id="{C4215FA8-3D59-54A6-6405-5D3BAE10636C}"/>
              </a:ext>
            </a:extLst>
          </p:cNvPr>
          <p:cNvSpPr/>
          <p:nvPr/>
        </p:nvSpPr>
        <p:spPr>
          <a:xfrm>
            <a:off x="8840022" y="3233821"/>
            <a:ext cx="2864665" cy="865840"/>
          </a:xfrm>
          <a:prstGeom prst="leftArrowCallou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100" dirty="0"/>
              <a:t>Ma tko Vam je to rekao…?</a:t>
            </a:r>
          </a:p>
          <a:p>
            <a:pPr algn="ctr"/>
            <a:r>
              <a:rPr lang="hr-HR" sz="1100" dirty="0"/>
              <a:t>Zašto ste sada takvi…?</a:t>
            </a:r>
          </a:p>
          <a:p>
            <a:pPr algn="ctr"/>
            <a:r>
              <a:rPr lang="hr-HR" sz="1100" dirty="0"/>
              <a:t>A što se Vi sada ljutite…?</a:t>
            </a:r>
          </a:p>
        </p:txBody>
      </p:sp>
      <p:sp>
        <p:nvSpPr>
          <p:cNvPr id="15" name="Oblačić: strelica ulijevo 14">
            <a:extLst>
              <a:ext uri="{FF2B5EF4-FFF2-40B4-BE49-F238E27FC236}">
                <a16:creationId xmlns:a16="http://schemas.microsoft.com/office/drawing/2014/main" id="{0545CD70-BC98-B523-38E0-9EB1B8787291}"/>
              </a:ext>
            </a:extLst>
          </p:cNvPr>
          <p:cNvSpPr/>
          <p:nvPr/>
        </p:nvSpPr>
        <p:spPr>
          <a:xfrm>
            <a:off x="8840022" y="4684669"/>
            <a:ext cx="2980945" cy="1335024"/>
          </a:xfrm>
          <a:prstGeom prst="leftArrowCallou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000" dirty="0"/>
              <a:t>Ne može Vas toliko boljeti, to objektivno toliko ne boli…</a:t>
            </a:r>
          </a:p>
          <a:p>
            <a:pPr algn="ctr"/>
            <a:r>
              <a:rPr lang="hr-HR" sz="1000" dirty="0"/>
              <a:t>Ne morate Vi o tome ništa znati, to znamo doktor i ja…</a:t>
            </a:r>
          </a:p>
          <a:p>
            <a:pPr algn="ctr"/>
            <a:r>
              <a:rPr lang="hr-HR" sz="1000" dirty="0"/>
              <a:t>I drugima se žuri…</a:t>
            </a:r>
          </a:p>
          <a:p>
            <a:pPr algn="ctr"/>
            <a:r>
              <a:rPr lang="hr-HR" sz="1000" dirty="0"/>
              <a:t>Ja Vas ne razumijem…</a:t>
            </a:r>
          </a:p>
          <a:p>
            <a:pPr algn="ctr"/>
            <a:r>
              <a:rPr lang="hr-HR" sz="1000" dirty="0"/>
              <a:t>Ne mogu slušati Vaše probleme…</a:t>
            </a:r>
          </a:p>
        </p:txBody>
      </p:sp>
      <p:sp>
        <p:nvSpPr>
          <p:cNvPr id="16" name="TekstniOkvir 15">
            <a:extLst>
              <a:ext uri="{FF2B5EF4-FFF2-40B4-BE49-F238E27FC236}">
                <a16:creationId xmlns:a16="http://schemas.microsoft.com/office/drawing/2014/main" id="{9683A8E4-0130-D011-4D4F-270A5A920835}"/>
              </a:ext>
            </a:extLst>
          </p:cNvPr>
          <p:cNvSpPr txBox="1"/>
          <p:nvPr/>
        </p:nvSpPr>
        <p:spPr>
          <a:xfrm>
            <a:off x="3205654" y="6538260"/>
            <a:ext cx="819944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900" dirty="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L. Perković, Z. </a:t>
            </a:r>
            <a:r>
              <a:rPr lang="hr-HR" sz="900" dirty="0" err="1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Pukljak</a:t>
            </a:r>
            <a:r>
              <a:rPr lang="hr-HR" sz="900" dirty="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r-HR" sz="900" dirty="0" err="1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Iričanin</a:t>
            </a:r>
            <a:r>
              <a:rPr lang="hr-HR" sz="900" dirty="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Priručnik za vježbe iz Komunikacijskih vještina u zdravstvu, ZVU, Zagreb, 2019.</a:t>
            </a:r>
            <a:endParaRPr lang="hr-HR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64604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CC7DCE-3F14-2302-8974-3DAE644BB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B316E7D-7ED8-991D-C722-5F41283FEF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7" y="91993"/>
            <a:ext cx="1403286" cy="32232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6F04692-ACA2-1F36-73A6-704494D4061E}"/>
              </a:ext>
            </a:extLst>
          </p:cNvPr>
          <p:cNvSpPr txBox="1"/>
          <p:nvPr/>
        </p:nvSpPr>
        <p:spPr>
          <a:xfrm>
            <a:off x="144857" y="248271"/>
            <a:ext cx="10979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2400" dirty="0">
                <a:solidFill>
                  <a:srgbClr val="6C2784"/>
                </a:solidFill>
                <a:latin typeface="Arial Black" panose="020B0A04020102020204" pitchFamily="34" charset="0"/>
              </a:rPr>
              <a:t>1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.2. Generacije - uvod 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6C2784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id="{B8EBDBD7-D532-EF5C-9496-BFBA483B065F}"/>
              </a:ext>
            </a:extLst>
          </p:cNvPr>
          <p:cNvSpPr txBox="1"/>
          <p:nvPr/>
        </p:nvSpPr>
        <p:spPr>
          <a:xfrm>
            <a:off x="980969" y="1076245"/>
            <a:ext cx="9541718" cy="1084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„Svaka generacija za sebe smatra da je inteligentnija od prethodne generacije,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kao i da je mudrija od generacije koja dolazi poslije njih.”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05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George </a:t>
            </a:r>
            <a:r>
              <a:rPr kumimoji="0" lang="hr-HR" sz="105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Orwel</a:t>
            </a:r>
            <a:endParaRPr kumimoji="0" lang="hr-HR" sz="105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13" name="Slika 12">
            <a:extLst>
              <a:ext uri="{FF2B5EF4-FFF2-40B4-BE49-F238E27FC236}">
                <a16:creationId xmlns:a16="http://schemas.microsoft.com/office/drawing/2014/main" id="{089AD258-25AB-CFEF-BA0E-47703D8C33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3547" y="2150919"/>
            <a:ext cx="7636562" cy="31819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TekstniOkvir 1">
            <a:extLst>
              <a:ext uri="{FF2B5EF4-FFF2-40B4-BE49-F238E27FC236}">
                <a16:creationId xmlns:a16="http://schemas.microsoft.com/office/drawing/2014/main" id="{3B4D3355-AAC5-E6FF-8776-BF70266E3813}"/>
              </a:ext>
            </a:extLst>
          </p:cNvPr>
          <p:cNvSpPr txBox="1"/>
          <p:nvPr/>
        </p:nvSpPr>
        <p:spPr>
          <a:xfrm>
            <a:off x="261900" y="5517122"/>
            <a:ext cx="1136765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hr-HR" sz="1600" b="1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Generacija</a:t>
            </a:r>
            <a:r>
              <a:rPr lang="hr-HR" sz="1600" dirty="0">
                <a:solidFill>
                  <a:prstClr val="black"/>
                </a:solidFill>
                <a:cs typeface="Arial" panose="020B0604020202020204" pitchFamily="34" charset="0"/>
              </a:rPr>
              <a:t> = grupa pojedinaca koji su rođeni i žive u istom vremenskom razdoblju te koji </a:t>
            </a:r>
            <a:r>
              <a:rPr lang="hr-HR" sz="1600" u="sng" dirty="0">
                <a:solidFill>
                  <a:prstClr val="black"/>
                </a:solidFill>
                <a:cs typeface="Arial" panose="020B0604020202020204" pitchFamily="34" charset="0"/>
              </a:rPr>
              <a:t>imaju zajednička znanja i iskustva </a:t>
            </a:r>
            <a:r>
              <a:rPr lang="hr-HR" sz="1600" dirty="0">
                <a:solidFill>
                  <a:prstClr val="black"/>
                </a:solidFill>
                <a:cs typeface="Arial" panose="020B0604020202020204" pitchFamily="34" charset="0"/>
              </a:rPr>
              <a:t>koji utječu na njihov način razmišljanja, stavove, vrijednosti, uvjerenja i ponašanja.  </a:t>
            </a:r>
            <a:endParaRPr kumimoji="0" lang="hr-H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8034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40C43F-4611-8F7D-5977-EB81A7C15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48A1FCD-3248-1AC1-B1DC-3853DE9C1B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7" y="91993"/>
            <a:ext cx="1403286" cy="322329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44503FC1-1C98-9947-00CA-D5DB8A269B6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716" t="24981" r="27715" b="21687"/>
          <a:stretch/>
        </p:blipFill>
        <p:spPr>
          <a:xfrm>
            <a:off x="2039112" y="2699358"/>
            <a:ext cx="7498500" cy="33124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8" name="Slika 7">
            <a:extLst>
              <a:ext uri="{FF2B5EF4-FFF2-40B4-BE49-F238E27FC236}">
                <a16:creationId xmlns:a16="http://schemas.microsoft.com/office/drawing/2014/main" id="{45FBB83E-6F74-A34A-443D-E9969D20DDA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780" t="36697"/>
          <a:stretch/>
        </p:blipFill>
        <p:spPr>
          <a:xfrm>
            <a:off x="2843239" y="6011845"/>
            <a:ext cx="6694373" cy="431833"/>
          </a:xfrm>
          <a:prstGeom prst="rect">
            <a:avLst/>
          </a:prstGeom>
        </p:spPr>
      </p:pic>
      <p:sp>
        <p:nvSpPr>
          <p:cNvPr id="9" name="TekstniOkvir 8">
            <a:extLst>
              <a:ext uri="{FF2B5EF4-FFF2-40B4-BE49-F238E27FC236}">
                <a16:creationId xmlns:a16="http://schemas.microsoft.com/office/drawing/2014/main" id="{E976B118-90B3-009C-550C-6A0F25EC91C0}"/>
              </a:ext>
            </a:extLst>
          </p:cNvPr>
          <p:cNvSpPr txBox="1"/>
          <p:nvPr/>
        </p:nvSpPr>
        <p:spPr>
          <a:xfrm>
            <a:off x="3499945" y="6644077"/>
            <a:ext cx="84608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M. Johnson, L. Johnson: </a:t>
            </a:r>
            <a:r>
              <a:rPr kumimoji="0" lang="hr-H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Generations</a:t>
            </a:r>
            <a:r>
              <a:rPr kumimoji="0" lang="hr-HR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Inc., 2010., Harper Collins </a:t>
            </a:r>
            <a:r>
              <a:rPr kumimoji="0" lang="hr-H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Leadership</a:t>
            </a:r>
            <a:r>
              <a:rPr kumimoji="0" lang="hr-HR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USA</a:t>
            </a:r>
          </a:p>
        </p:txBody>
      </p:sp>
      <p:sp>
        <p:nvSpPr>
          <p:cNvPr id="2" name="TekstniOkvir 1">
            <a:extLst>
              <a:ext uri="{FF2B5EF4-FFF2-40B4-BE49-F238E27FC236}">
                <a16:creationId xmlns:a16="http://schemas.microsoft.com/office/drawing/2014/main" id="{B764441B-0674-B837-F368-B5F920AA5F86}"/>
              </a:ext>
            </a:extLst>
          </p:cNvPr>
          <p:cNvSpPr txBox="1"/>
          <p:nvPr/>
        </p:nvSpPr>
        <p:spPr>
          <a:xfrm>
            <a:off x="1039010" y="846155"/>
            <a:ext cx="1030282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r-HR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100% konsenzus ne postoji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hr-HR" sz="1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r-HR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apsolutno ne postoji konsenzus kako definirati točno kada jedna generacija završava, a 2. generacija počinje…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r-HR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uobičajeno korištena definicija bazirana je na velikim fluktuacijama u natalitetu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8484864E-ACC3-FD0F-3EFA-89A594DF47D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7158" r="37579" b="6566"/>
          <a:stretch/>
        </p:blipFill>
        <p:spPr>
          <a:xfrm>
            <a:off x="3863179" y="3662833"/>
            <a:ext cx="300608" cy="607087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40DE5FDA-5B66-4880-2C2F-10E5973ECFD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27037" b="4317"/>
          <a:stretch/>
        </p:blipFill>
        <p:spPr>
          <a:xfrm>
            <a:off x="6920087" y="3624040"/>
            <a:ext cx="423532" cy="384677"/>
          </a:xfrm>
          <a:prstGeom prst="rect">
            <a:avLst/>
          </a:prstGeom>
        </p:spPr>
      </p:pic>
      <p:pic>
        <p:nvPicPr>
          <p:cNvPr id="10" name="Slika 9">
            <a:extLst>
              <a:ext uri="{FF2B5EF4-FFF2-40B4-BE49-F238E27FC236}">
                <a16:creationId xmlns:a16="http://schemas.microsoft.com/office/drawing/2014/main" id="{BC366AF7-5C96-5E24-7B53-D89959D4E02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25828" r="12384"/>
          <a:stretch/>
        </p:blipFill>
        <p:spPr>
          <a:xfrm>
            <a:off x="5718733" y="3636692"/>
            <a:ext cx="408754" cy="259192"/>
          </a:xfrm>
          <a:prstGeom prst="rect">
            <a:avLst/>
          </a:prstGeom>
        </p:spPr>
      </p:pic>
      <p:sp>
        <p:nvSpPr>
          <p:cNvPr id="12" name="Strelica: zakrivljeno prema dolje 11">
            <a:extLst>
              <a:ext uri="{FF2B5EF4-FFF2-40B4-BE49-F238E27FC236}">
                <a16:creationId xmlns:a16="http://schemas.microsoft.com/office/drawing/2014/main" id="{1AF80060-2FEC-31F4-DE03-CF06E36E338A}"/>
              </a:ext>
            </a:extLst>
          </p:cNvPr>
          <p:cNvSpPr/>
          <p:nvPr/>
        </p:nvSpPr>
        <p:spPr>
          <a:xfrm>
            <a:off x="5347608" y="2204357"/>
            <a:ext cx="2054173" cy="369898"/>
          </a:xfrm>
          <a:prstGeom prst="curvedDownArrow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94262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D5F391-0A08-A990-D496-8DA513C03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>
            <a:extLst>
              <a:ext uri="{FF2B5EF4-FFF2-40B4-BE49-F238E27FC236}">
                <a16:creationId xmlns:a16="http://schemas.microsoft.com/office/drawing/2014/main" id="{6BAE280A-5330-6B99-4F5E-6D4BCB686679}"/>
              </a:ext>
            </a:extLst>
          </p:cNvPr>
          <p:cNvSpPr txBox="1"/>
          <p:nvPr/>
        </p:nvSpPr>
        <p:spPr>
          <a:xfrm>
            <a:off x="349688" y="227411"/>
            <a:ext cx="10979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 1.3. Osnovna obilježja pojedinih generacija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6C2784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pic>
        <p:nvPicPr>
          <p:cNvPr id="10" name="Slika 9">
            <a:extLst>
              <a:ext uri="{FF2B5EF4-FFF2-40B4-BE49-F238E27FC236}">
                <a16:creationId xmlns:a16="http://schemas.microsoft.com/office/drawing/2014/main" id="{C8E49688-9D0E-D975-FF98-21ED4B27044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-855" b="62606"/>
          <a:stretch/>
        </p:blipFill>
        <p:spPr>
          <a:xfrm>
            <a:off x="1791077" y="2242709"/>
            <a:ext cx="8537417" cy="168514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6" name="TekstniOkvir 5">
            <a:extLst>
              <a:ext uri="{FF2B5EF4-FFF2-40B4-BE49-F238E27FC236}">
                <a16:creationId xmlns:a16="http://schemas.microsoft.com/office/drawing/2014/main" id="{4009A328-1997-729E-2F90-DFFCCB6EF2E0}"/>
              </a:ext>
            </a:extLst>
          </p:cNvPr>
          <p:cNvSpPr txBox="1"/>
          <p:nvPr/>
        </p:nvSpPr>
        <p:spPr>
          <a:xfrm>
            <a:off x="1092044" y="1803400"/>
            <a:ext cx="9325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2024.                               </a:t>
            </a: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80</a:t>
            </a: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g.                  64-79g.               44-63g.             29-43g.                 </a:t>
            </a: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</a:t>
            </a: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29g.            </a:t>
            </a: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0EFB4ED4-A2BA-104F-B1DC-184B2B0016B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4241" r="198" b="40538"/>
          <a:stretch/>
        </p:blipFill>
        <p:spPr>
          <a:xfrm>
            <a:off x="1791076" y="3857841"/>
            <a:ext cx="8537417" cy="69130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45C91525-0E92-7571-548B-3A7C78E6B33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134" b="66923"/>
          <a:stretch/>
        </p:blipFill>
        <p:spPr>
          <a:xfrm>
            <a:off x="1774887" y="4562104"/>
            <a:ext cx="8642226" cy="615042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9E45A484-324C-E2EA-CEA0-68FB2F2A8D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355" y="135127"/>
            <a:ext cx="1402202" cy="323116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E82F7127-5516-6ACA-0BB6-6ADC00ADC60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56393" r="-271"/>
          <a:stretch/>
        </p:blipFill>
        <p:spPr>
          <a:xfrm>
            <a:off x="1774887" y="5097475"/>
            <a:ext cx="8674387" cy="810848"/>
          </a:xfrm>
          <a:prstGeom prst="rect">
            <a:avLst/>
          </a:prstGeom>
        </p:spPr>
      </p:pic>
      <p:sp>
        <p:nvSpPr>
          <p:cNvPr id="8" name="Strelica: desno 7">
            <a:extLst>
              <a:ext uri="{FF2B5EF4-FFF2-40B4-BE49-F238E27FC236}">
                <a16:creationId xmlns:a16="http://schemas.microsoft.com/office/drawing/2014/main" id="{7835DE72-2DDB-D67E-AEE2-18333E17DB95}"/>
              </a:ext>
            </a:extLst>
          </p:cNvPr>
          <p:cNvSpPr/>
          <p:nvPr/>
        </p:nvSpPr>
        <p:spPr>
          <a:xfrm>
            <a:off x="1092044" y="4086402"/>
            <a:ext cx="347472" cy="17373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Slika 10">
            <a:extLst>
              <a:ext uri="{FF2B5EF4-FFF2-40B4-BE49-F238E27FC236}">
                <a16:creationId xmlns:a16="http://schemas.microsoft.com/office/drawing/2014/main" id="{258A413F-2DEF-DEA5-90DA-673F611C878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2044" y="5351972"/>
            <a:ext cx="365792" cy="207282"/>
          </a:xfrm>
          <a:prstGeom prst="rect">
            <a:avLst/>
          </a:prstGeom>
        </p:spPr>
      </p:pic>
      <p:sp>
        <p:nvSpPr>
          <p:cNvPr id="12" name="TekstniOkvir 11">
            <a:extLst>
              <a:ext uri="{FF2B5EF4-FFF2-40B4-BE49-F238E27FC236}">
                <a16:creationId xmlns:a16="http://schemas.microsoft.com/office/drawing/2014/main" id="{1437D93D-8FD2-FBE7-2AD9-9AD3289F0C7F}"/>
              </a:ext>
            </a:extLst>
          </p:cNvPr>
          <p:cNvSpPr txBox="1"/>
          <p:nvPr/>
        </p:nvSpPr>
        <p:spPr>
          <a:xfrm>
            <a:off x="1259685" y="763098"/>
            <a:ext cx="9600198" cy="761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5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„Demografija je pojedinačni najvažniji faktor na koji nitko ne obraća pažnju, a kada obrate pažnju, ne shvate smisao.”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05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Peter </a:t>
            </a:r>
            <a:r>
              <a:rPr kumimoji="0" lang="hr-HR" sz="105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Drucker</a:t>
            </a:r>
            <a:endParaRPr kumimoji="0" lang="hr-HR" sz="105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Strelica: desno 13">
            <a:extLst>
              <a:ext uri="{FF2B5EF4-FFF2-40B4-BE49-F238E27FC236}">
                <a16:creationId xmlns:a16="http://schemas.microsoft.com/office/drawing/2014/main" id="{2A258D8F-4625-744C-D422-71D30971EF18}"/>
              </a:ext>
            </a:extLst>
          </p:cNvPr>
          <p:cNvSpPr/>
          <p:nvPr/>
        </p:nvSpPr>
        <p:spPr>
          <a:xfrm>
            <a:off x="1110364" y="4807952"/>
            <a:ext cx="347472" cy="17373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9" name="Rukopis 8">
                <a:extLst>
                  <a:ext uri="{FF2B5EF4-FFF2-40B4-BE49-F238E27FC236}">
                    <a16:creationId xmlns:a16="http://schemas.microsoft.com/office/drawing/2014/main" id="{0A929017-5DB0-99C6-2372-EEDF1555C99D}"/>
                  </a:ext>
                </a:extLst>
              </p14:cNvPr>
              <p14:cNvContentPartPr/>
              <p14:nvPr/>
            </p14:nvContentPartPr>
            <p14:xfrm>
              <a:off x="3101036" y="3965307"/>
              <a:ext cx="919163" cy="415925"/>
            </p14:xfrm>
          </p:contentPart>
        </mc:Choice>
        <mc:Fallback xmlns="">
          <p:pic>
            <p:nvPicPr>
              <p:cNvPr id="9" name="Rukopis 8">
                <a:extLst>
                  <a:ext uri="{FF2B5EF4-FFF2-40B4-BE49-F238E27FC236}">
                    <a16:creationId xmlns:a16="http://schemas.microsoft.com/office/drawing/2014/main" id="{0A929017-5DB0-99C6-2372-EEDF1555C99D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047010" y="3857461"/>
                <a:ext cx="1026855" cy="63125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5" name="Rukopis 14">
                <a:extLst>
                  <a:ext uri="{FF2B5EF4-FFF2-40B4-BE49-F238E27FC236}">
                    <a16:creationId xmlns:a16="http://schemas.microsoft.com/office/drawing/2014/main" id="{144DEA0F-A3B4-9ABF-1CD2-62D12AFBDFB3}"/>
                  </a:ext>
                </a:extLst>
              </p14:cNvPr>
              <p14:cNvContentPartPr/>
              <p14:nvPr/>
            </p14:nvContentPartPr>
            <p14:xfrm>
              <a:off x="9072362" y="4025121"/>
              <a:ext cx="919163" cy="415925"/>
            </p14:xfrm>
          </p:contentPart>
        </mc:Choice>
        <mc:Fallback xmlns="">
          <p:pic>
            <p:nvPicPr>
              <p:cNvPr id="15" name="Rukopis 14">
                <a:extLst>
                  <a:ext uri="{FF2B5EF4-FFF2-40B4-BE49-F238E27FC236}">
                    <a16:creationId xmlns:a16="http://schemas.microsoft.com/office/drawing/2014/main" id="{144DEA0F-A3B4-9ABF-1CD2-62D12AFBDFB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018336" y="3917275"/>
                <a:ext cx="1026855" cy="63125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8" name="Rukopis 17">
                <a:extLst>
                  <a:ext uri="{FF2B5EF4-FFF2-40B4-BE49-F238E27FC236}">
                    <a16:creationId xmlns:a16="http://schemas.microsoft.com/office/drawing/2014/main" id="{3206FB0C-322B-B3D2-9382-71458EED5837}"/>
                  </a:ext>
                </a:extLst>
              </p14:cNvPr>
              <p14:cNvContentPartPr/>
              <p14:nvPr/>
            </p14:nvContentPartPr>
            <p14:xfrm>
              <a:off x="6059784" y="4000507"/>
              <a:ext cx="972993" cy="415925"/>
            </p14:xfrm>
          </p:contentPart>
        </mc:Choice>
        <mc:Fallback xmlns="">
          <p:pic>
            <p:nvPicPr>
              <p:cNvPr id="18" name="Rukopis 17">
                <a:extLst>
                  <a:ext uri="{FF2B5EF4-FFF2-40B4-BE49-F238E27FC236}">
                    <a16:creationId xmlns:a16="http://schemas.microsoft.com/office/drawing/2014/main" id="{3206FB0C-322B-B3D2-9382-71458EED5837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005749" y="3892661"/>
                <a:ext cx="1080703" cy="631257"/>
              </a:xfrm>
              <a:prstGeom prst="rect">
                <a:avLst/>
              </a:prstGeom>
            </p:spPr>
          </p:pic>
        </mc:Fallback>
      </mc:AlternateContent>
      <p:sp>
        <p:nvSpPr>
          <p:cNvPr id="19" name="TekstniOkvir 18">
            <a:extLst>
              <a:ext uri="{FF2B5EF4-FFF2-40B4-BE49-F238E27FC236}">
                <a16:creationId xmlns:a16="http://schemas.microsoft.com/office/drawing/2014/main" id="{C54CBFBD-2F9A-6B13-E88C-D138C531818A}"/>
              </a:ext>
            </a:extLst>
          </p:cNvPr>
          <p:cNvSpPr txBox="1"/>
          <p:nvPr/>
        </p:nvSpPr>
        <p:spPr>
          <a:xfrm>
            <a:off x="161355" y="6138098"/>
            <a:ext cx="116349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hr-HR" sz="1400" b="1" u="sng" dirty="0">
                <a:solidFill>
                  <a:prstClr val="black"/>
                </a:solidFill>
                <a:cs typeface="Arial" panose="020B0604020202020204" pitchFamily="34" charset="0"/>
              </a:rPr>
              <a:t>Generacijska grupa </a:t>
            </a:r>
            <a:r>
              <a:rPr lang="hr-HR" sz="1400" dirty="0">
                <a:solidFill>
                  <a:prstClr val="black"/>
                </a:solidFill>
                <a:cs typeface="Arial" panose="020B0604020202020204" pitchFamily="34" charset="0"/>
              </a:rPr>
              <a:t>= nije definirana našom trenutnom životnom dobi, nego sa društvenim događajima koji su se događali u razdoblju kada smo rođeni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0" name="Rukopis 19">
                <a:extLst>
                  <a:ext uri="{FF2B5EF4-FFF2-40B4-BE49-F238E27FC236}">
                    <a16:creationId xmlns:a16="http://schemas.microsoft.com/office/drawing/2014/main" id="{AFA3FDE3-F05B-0B9F-7F18-D279162BC83C}"/>
                  </a:ext>
                </a:extLst>
              </p14:cNvPr>
              <p14:cNvContentPartPr/>
              <p14:nvPr/>
            </p14:nvContentPartPr>
            <p14:xfrm>
              <a:off x="6059784" y="5289627"/>
              <a:ext cx="973137" cy="415925"/>
            </p14:xfrm>
          </p:contentPart>
        </mc:Choice>
        <mc:Fallback xmlns="">
          <p:pic>
            <p:nvPicPr>
              <p:cNvPr id="20" name="Rukopis 19">
                <a:extLst>
                  <a:ext uri="{FF2B5EF4-FFF2-40B4-BE49-F238E27FC236}">
                    <a16:creationId xmlns:a16="http://schemas.microsoft.com/office/drawing/2014/main" id="{AFA3FDE3-F05B-0B9F-7F18-D279162BC83C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005741" y="5181781"/>
                <a:ext cx="1080863" cy="63125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363468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ED2580-46F0-D457-EF35-E4309C373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41D1C9F-BD2E-A148-773B-E298BAD1DF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7" y="91993"/>
            <a:ext cx="1403286" cy="322329"/>
          </a:xfrm>
          <a:prstGeom prst="rect">
            <a:avLst/>
          </a:prstGeom>
        </p:spPr>
      </p:pic>
      <p:pic>
        <p:nvPicPr>
          <p:cNvPr id="8" name="Slika 7">
            <a:extLst>
              <a:ext uri="{FF2B5EF4-FFF2-40B4-BE49-F238E27FC236}">
                <a16:creationId xmlns:a16="http://schemas.microsoft.com/office/drawing/2014/main" id="{1FC04956-E83B-E504-F879-BA2B8FF9076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067" t="36697" b="-8845"/>
          <a:stretch/>
        </p:blipFill>
        <p:spPr>
          <a:xfrm>
            <a:off x="4745736" y="3338343"/>
            <a:ext cx="5404104" cy="60910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9" name="TekstniOkvir 8">
            <a:extLst>
              <a:ext uri="{FF2B5EF4-FFF2-40B4-BE49-F238E27FC236}">
                <a16:creationId xmlns:a16="http://schemas.microsoft.com/office/drawing/2014/main" id="{47238D90-B6A8-B580-9164-71FB4DBEEAD8}"/>
              </a:ext>
            </a:extLst>
          </p:cNvPr>
          <p:cNvSpPr txBox="1"/>
          <p:nvPr/>
        </p:nvSpPr>
        <p:spPr>
          <a:xfrm>
            <a:off x="2291255" y="6611779"/>
            <a:ext cx="84608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M. Johnson, L. Johnson: </a:t>
            </a:r>
            <a:r>
              <a:rPr kumimoji="0" lang="hr-H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Generations</a:t>
            </a:r>
            <a:r>
              <a:rPr kumimoji="0" lang="hr-HR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Inc., 2010., Harper Collins </a:t>
            </a:r>
            <a:r>
              <a:rPr kumimoji="0" lang="hr-H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Leadership</a:t>
            </a:r>
            <a:r>
              <a:rPr kumimoji="0" lang="hr-HR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USA</a:t>
            </a:r>
          </a:p>
        </p:txBody>
      </p:sp>
      <p:sp>
        <p:nvSpPr>
          <p:cNvPr id="2" name="TekstniOkvir 1">
            <a:extLst>
              <a:ext uri="{FF2B5EF4-FFF2-40B4-BE49-F238E27FC236}">
                <a16:creationId xmlns:a16="http://schemas.microsoft.com/office/drawing/2014/main" id="{AE2C0A59-0CB3-4601-6685-443B24D4EAA6}"/>
              </a:ext>
            </a:extLst>
          </p:cNvPr>
          <p:cNvSpPr txBox="1"/>
          <p:nvPr/>
        </p:nvSpPr>
        <p:spPr>
          <a:xfrm>
            <a:off x="1120137" y="1137980"/>
            <a:ext cx="10302829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r-HR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Generacije na radnom mjestu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r-HR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danas čak 4 generacije okupiraju tržište rada…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Strelica: zakrivljeno prema dolje 11">
            <a:extLst>
              <a:ext uri="{FF2B5EF4-FFF2-40B4-BE49-F238E27FC236}">
                <a16:creationId xmlns:a16="http://schemas.microsoft.com/office/drawing/2014/main" id="{7D0BC9FE-E646-228C-E015-194D25C8424C}"/>
              </a:ext>
            </a:extLst>
          </p:cNvPr>
          <p:cNvSpPr/>
          <p:nvPr/>
        </p:nvSpPr>
        <p:spPr>
          <a:xfrm>
            <a:off x="3617104" y="2140851"/>
            <a:ext cx="2054173" cy="514179"/>
          </a:xfrm>
          <a:prstGeom prst="curvedDownArrow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F8DF197B-59C3-0EE6-D61A-305050BBDD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8934" y="2920256"/>
            <a:ext cx="2619375" cy="17430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6" name="TekstniOkvir 15">
            <a:extLst>
              <a:ext uri="{FF2B5EF4-FFF2-40B4-BE49-F238E27FC236}">
                <a16:creationId xmlns:a16="http://schemas.microsoft.com/office/drawing/2014/main" id="{5636D333-B85C-ECA6-FA9E-1A5D4DC351B2}"/>
              </a:ext>
            </a:extLst>
          </p:cNvPr>
          <p:cNvSpPr txBox="1"/>
          <p:nvPr/>
        </p:nvSpPr>
        <p:spPr>
          <a:xfrm>
            <a:off x="4745736" y="3946591"/>
            <a:ext cx="126273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hr-HR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Woodstock</a:t>
            </a: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gen.)</a:t>
            </a:r>
          </a:p>
        </p:txBody>
      </p:sp>
      <p:sp>
        <p:nvSpPr>
          <p:cNvPr id="17" name="TekstniOkvir 16">
            <a:extLst>
              <a:ext uri="{FF2B5EF4-FFF2-40B4-BE49-F238E27FC236}">
                <a16:creationId xmlns:a16="http://schemas.microsoft.com/office/drawing/2014/main" id="{7E12A7CD-8A9F-4351-6EBE-2EF61167CB0A}"/>
              </a:ext>
            </a:extLst>
          </p:cNvPr>
          <p:cNvSpPr txBox="1"/>
          <p:nvPr/>
        </p:nvSpPr>
        <p:spPr>
          <a:xfrm>
            <a:off x="8777873" y="3966727"/>
            <a:ext cx="126273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(Facebook </a:t>
            </a:r>
            <a:r>
              <a:rPr kumimoji="0" lang="hr-HR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crowd</a:t>
            </a: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</p:txBody>
      </p:sp>
      <p:pic>
        <p:nvPicPr>
          <p:cNvPr id="18" name="Slika 17">
            <a:extLst>
              <a:ext uri="{FF2B5EF4-FFF2-40B4-BE49-F238E27FC236}">
                <a16:creationId xmlns:a16="http://schemas.microsoft.com/office/drawing/2014/main" id="{FC9186FA-413F-181B-640F-588FA22613C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4139" t="20616" r="10065" b="13758"/>
          <a:stretch/>
        </p:blipFill>
        <p:spPr>
          <a:xfrm>
            <a:off x="3910529" y="5100182"/>
            <a:ext cx="1021807" cy="1019190"/>
          </a:xfrm>
          <a:prstGeom prst="rect">
            <a:avLst/>
          </a:prstGeom>
        </p:spPr>
      </p:pic>
      <p:sp>
        <p:nvSpPr>
          <p:cNvPr id="19" name="Strelica: prema dolje 18">
            <a:extLst>
              <a:ext uri="{FF2B5EF4-FFF2-40B4-BE49-F238E27FC236}">
                <a16:creationId xmlns:a16="http://schemas.microsoft.com/office/drawing/2014/main" id="{F6B98194-C571-0AEC-F878-18140522E488}"/>
              </a:ext>
            </a:extLst>
          </p:cNvPr>
          <p:cNvSpPr/>
          <p:nvPr/>
        </p:nvSpPr>
        <p:spPr>
          <a:xfrm rot="1125011">
            <a:off x="4676861" y="4356466"/>
            <a:ext cx="137749" cy="449779"/>
          </a:xfrm>
          <a:prstGeom prst="downArrow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Slika 19">
            <a:extLst>
              <a:ext uri="{FF2B5EF4-FFF2-40B4-BE49-F238E27FC236}">
                <a16:creationId xmlns:a16="http://schemas.microsoft.com/office/drawing/2014/main" id="{6C4E448C-0C17-4939-90F0-1D61EAEF363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6125" t="4711" r="11481" b="8863"/>
          <a:stretch/>
        </p:blipFill>
        <p:spPr>
          <a:xfrm>
            <a:off x="1434189" y="2947250"/>
            <a:ext cx="911464" cy="1088136"/>
          </a:xfrm>
          <a:prstGeom prst="rect">
            <a:avLst/>
          </a:prstGeom>
        </p:spPr>
      </p:pic>
      <p:sp>
        <p:nvSpPr>
          <p:cNvPr id="21" name="Strelica: prema dolje 20">
            <a:extLst>
              <a:ext uri="{FF2B5EF4-FFF2-40B4-BE49-F238E27FC236}">
                <a16:creationId xmlns:a16="http://schemas.microsoft.com/office/drawing/2014/main" id="{8E82FC6B-8337-60C7-A197-20EB83F4BA55}"/>
              </a:ext>
            </a:extLst>
          </p:cNvPr>
          <p:cNvSpPr/>
          <p:nvPr/>
        </p:nvSpPr>
        <p:spPr>
          <a:xfrm rot="20214909">
            <a:off x="5287817" y="4378589"/>
            <a:ext cx="137749" cy="449779"/>
          </a:xfrm>
          <a:prstGeom prst="downArrow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kstniOkvir 21">
            <a:extLst>
              <a:ext uri="{FF2B5EF4-FFF2-40B4-BE49-F238E27FC236}">
                <a16:creationId xmlns:a16="http://schemas.microsoft.com/office/drawing/2014/main" id="{DB4C8824-7E63-0DC9-645D-919396CF9D25}"/>
              </a:ext>
            </a:extLst>
          </p:cNvPr>
          <p:cNvSpPr txBox="1"/>
          <p:nvPr/>
        </p:nvSpPr>
        <p:spPr>
          <a:xfrm>
            <a:off x="5010163" y="5038472"/>
            <a:ext cx="996130" cy="110799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mnogi </a:t>
            </a:r>
            <a:r>
              <a:rPr kumimoji="0" lang="hr-HR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Baby</a:t>
            </a: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hr-HR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Boomersi</a:t>
            </a: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planiraju nastaviti raditi  dugo nakon 65.g. života</a:t>
            </a:r>
          </a:p>
        </p:txBody>
      </p:sp>
      <p:sp>
        <p:nvSpPr>
          <p:cNvPr id="23" name="Strelica: prema dolje 22">
            <a:extLst>
              <a:ext uri="{FF2B5EF4-FFF2-40B4-BE49-F238E27FC236}">
                <a16:creationId xmlns:a16="http://schemas.microsoft.com/office/drawing/2014/main" id="{7992FFE7-9366-BFE3-C384-98549FC65BF8}"/>
              </a:ext>
            </a:extLst>
          </p:cNvPr>
          <p:cNvSpPr/>
          <p:nvPr/>
        </p:nvSpPr>
        <p:spPr>
          <a:xfrm rot="20215613">
            <a:off x="6959740" y="4314495"/>
            <a:ext cx="137749" cy="449779"/>
          </a:xfrm>
          <a:prstGeom prst="downArrow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Strelica: prema dolje 23">
            <a:extLst>
              <a:ext uri="{FF2B5EF4-FFF2-40B4-BE49-F238E27FC236}">
                <a16:creationId xmlns:a16="http://schemas.microsoft.com/office/drawing/2014/main" id="{1EAB9362-6194-08CE-D024-6786EBAB28D0}"/>
              </a:ext>
            </a:extLst>
          </p:cNvPr>
          <p:cNvSpPr/>
          <p:nvPr/>
        </p:nvSpPr>
        <p:spPr>
          <a:xfrm rot="1146218">
            <a:off x="7600008" y="4313287"/>
            <a:ext cx="137749" cy="449779"/>
          </a:xfrm>
          <a:prstGeom prst="downArrow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kstniOkvir 24">
            <a:extLst>
              <a:ext uri="{FF2B5EF4-FFF2-40B4-BE49-F238E27FC236}">
                <a16:creationId xmlns:a16="http://schemas.microsoft.com/office/drawing/2014/main" id="{BDAD84CB-9F10-A41C-C4C5-D8E2FD26E70C}"/>
              </a:ext>
            </a:extLst>
          </p:cNvPr>
          <p:cNvSpPr txBox="1"/>
          <p:nvPr/>
        </p:nvSpPr>
        <p:spPr>
          <a:xfrm>
            <a:off x="6425710" y="4894128"/>
            <a:ext cx="2822199" cy="2616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generacije X i Y</a:t>
            </a: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postale su srž radne snage</a:t>
            </a:r>
          </a:p>
        </p:txBody>
      </p:sp>
      <p:pic>
        <p:nvPicPr>
          <p:cNvPr id="27" name="Slika 26">
            <a:extLst>
              <a:ext uri="{FF2B5EF4-FFF2-40B4-BE49-F238E27FC236}">
                <a16:creationId xmlns:a16="http://schemas.microsoft.com/office/drawing/2014/main" id="{163992C5-2BB8-96D8-2EAF-2FD80D77C23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18168" y="5259123"/>
            <a:ext cx="1334787" cy="9244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28" name="Slika 27">
            <a:extLst>
              <a:ext uri="{FF2B5EF4-FFF2-40B4-BE49-F238E27FC236}">
                <a16:creationId xmlns:a16="http://schemas.microsoft.com/office/drawing/2014/main" id="{6A2FFD02-4D11-18EB-3BF5-2C8413C3A53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80080" y="828930"/>
            <a:ext cx="3919547" cy="2202287"/>
          </a:xfrm>
          <a:prstGeom prst="rect">
            <a:avLst/>
          </a:prstGeom>
        </p:spPr>
      </p:pic>
      <p:sp>
        <p:nvSpPr>
          <p:cNvPr id="29" name="TekstniOkvir 28">
            <a:extLst>
              <a:ext uri="{FF2B5EF4-FFF2-40B4-BE49-F238E27FC236}">
                <a16:creationId xmlns:a16="http://schemas.microsoft.com/office/drawing/2014/main" id="{257CDB4B-CB8E-4CE7-6559-FC44D94A152A}"/>
              </a:ext>
            </a:extLst>
          </p:cNvPr>
          <p:cNvSpPr txBox="1"/>
          <p:nvPr/>
        </p:nvSpPr>
        <p:spPr>
          <a:xfrm>
            <a:off x="7393171" y="3950446"/>
            <a:ext cx="126273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hr-HR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Milenijalci</a:t>
            </a: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441402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053E2D-DB82-BE62-13F7-D9BB6BF4C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2814049-5C72-5223-A5D2-F611218E67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7" y="91993"/>
            <a:ext cx="1403286" cy="32232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77AF7DB-D0FA-9C7D-E160-45331CE46171}"/>
              </a:ext>
            </a:extLst>
          </p:cNvPr>
          <p:cNvSpPr txBox="1"/>
          <p:nvPr/>
        </p:nvSpPr>
        <p:spPr>
          <a:xfrm>
            <a:off x="443110" y="414322"/>
            <a:ext cx="10979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2400" dirty="0">
                <a:solidFill>
                  <a:srgbClr val="6C2784"/>
                </a:solidFill>
                <a:latin typeface="Arial Black" panose="020B0A04020102020204" pitchFamily="34" charset="0"/>
              </a:rPr>
              <a:t>1.4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. Generacijska prodaja  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6C2784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D4FB33E9-CEFB-A440-9055-C01EF990E73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498" b="-939"/>
          <a:stretch/>
        </p:blipFill>
        <p:spPr>
          <a:xfrm>
            <a:off x="6617493" y="2757590"/>
            <a:ext cx="4105891" cy="652300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3" name="Strelica: prema dolje 2">
            <a:extLst>
              <a:ext uri="{FF2B5EF4-FFF2-40B4-BE49-F238E27FC236}">
                <a16:creationId xmlns:a16="http://schemas.microsoft.com/office/drawing/2014/main" id="{33A2056E-3C32-A0A3-3D85-9B543559E6A8}"/>
              </a:ext>
            </a:extLst>
          </p:cNvPr>
          <p:cNvSpPr/>
          <p:nvPr/>
        </p:nvSpPr>
        <p:spPr>
          <a:xfrm rot="20215613">
            <a:off x="7530562" y="3608227"/>
            <a:ext cx="130816" cy="449779"/>
          </a:xfrm>
          <a:prstGeom prst="downArrow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relica: prema dolje 4">
            <a:extLst>
              <a:ext uri="{FF2B5EF4-FFF2-40B4-BE49-F238E27FC236}">
                <a16:creationId xmlns:a16="http://schemas.microsoft.com/office/drawing/2014/main" id="{E1EADDA9-2222-98B8-D6E2-273C1E208096}"/>
              </a:ext>
            </a:extLst>
          </p:cNvPr>
          <p:cNvSpPr/>
          <p:nvPr/>
        </p:nvSpPr>
        <p:spPr>
          <a:xfrm rot="1146218">
            <a:off x="8107121" y="3609511"/>
            <a:ext cx="130816" cy="449779"/>
          </a:xfrm>
          <a:prstGeom prst="downArrow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id="{B3BCD6F4-6901-FB19-EAE9-CB6E552F50C5}"/>
              </a:ext>
            </a:extLst>
          </p:cNvPr>
          <p:cNvSpPr txBox="1"/>
          <p:nvPr/>
        </p:nvSpPr>
        <p:spPr>
          <a:xfrm>
            <a:off x="6618531" y="4336183"/>
            <a:ext cx="4041058" cy="1200329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generacije X i Y</a:t>
            </a:r>
            <a:r>
              <a:rPr kumimoji="0" lang="hr-H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srž su radne snage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generacija Z </a:t>
            </a:r>
            <a:r>
              <a:rPr kumimoji="0" lang="hr-H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sve je važnija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hr-H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njihove vrijednosti, ono što oni vole i ne vole, </a:t>
            </a:r>
            <a:r>
              <a:rPr kumimoji="0" lang="hr-H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odrediti će njihovu reakciju na usmjeravanje, motivaciju, kao i što će ih inspirirati na akciju!</a:t>
            </a:r>
          </a:p>
        </p:txBody>
      </p:sp>
      <p:sp>
        <p:nvSpPr>
          <p:cNvPr id="7" name="TekstniOkvir 6">
            <a:extLst>
              <a:ext uri="{FF2B5EF4-FFF2-40B4-BE49-F238E27FC236}">
                <a16:creationId xmlns:a16="http://schemas.microsoft.com/office/drawing/2014/main" id="{4E580A5B-2541-969A-4559-EA5CB1CF32D0}"/>
              </a:ext>
            </a:extLst>
          </p:cNvPr>
          <p:cNvSpPr txBox="1"/>
          <p:nvPr/>
        </p:nvSpPr>
        <p:spPr>
          <a:xfrm>
            <a:off x="6569292" y="2247272"/>
            <a:ext cx="39127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</a:t>
            </a: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44-63g.             29-43g.                 </a:t>
            </a: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</a:t>
            </a: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29g.            </a:t>
            </a:r>
          </a:p>
        </p:txBody>
      </p:sp>
      <p:pic>
        <p:nvPicPr>
          <p:cNvPr id="8" name="Slika 7">
            <a:extLst>
              <a:ext uri="{FF2B5EF4-FFF2-40B4-BE49-F238E27FC236}">
                <a16:creationId xmlns:a16="http://schemas.microsoft.com/office/drawing/2014/main" id="{964A772E-23F4-8AEE-02ED-9F1CFD2CF9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8719" y="4077876"/>
            <a:ext cx="2002714" cy="1398954"/>
          </a:xfrm>
          <a:prstGeom prst="rect">
            <a:avLst/>
          </a:prstGeom>
        </p:spPr>
      </p:pic>
      <p:sp>
        <p:nvSpPr>
          <p:cNvPr id="9" name="TekstniOkvir 8">
            <a:extLst>
              <a:ext uri="{FF2B5EF4-FFF2-40B4-BE49-F238E27FC236}">
                <a16:creationId xmlns:a16="http://schemas.microsoft.com/office/drawing/2014/main" id="{568FFB9B-3FA2-B1EE-8646-97FE0EC15B7B}"/>
              </a:ext>
            </a:extLst>
          </p:cNvPr>
          <p:cNvSpPr txBox="1"/>
          <p:nvPr/>
        </p:nvSpPr>
        <p:spPr>
          <a:xfrm>
            <a:off x="1385600" y="2757590"/>
            <a:ext cx="4939023" cy="124649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5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Stvoriti ćete bolje odnose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5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 bilo kojim pacijentom iz bilo koje generacije, ako ste ih spremni saslušati i poštivati njihovo mišljenje,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5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čak i ako se s njime ne slažete. I nastojati razumjeti njihovo gledište.</a:t>
            </a:r>
          </a:p>
        </p:txBody>
      </p:sp>
      <p:sp>
        <p:nvSpPr>
          <p:cNvPr id="10" name="TekstniOkvir 9">
            <a:extLst>
              <a:ext uri="{FF2B5EF4-FFF2-40B4-BE49-F238E27FC236}">
                <a16:creationId xmlns:a16="http://schemas.microsoft.com/office/drawing/2014/main" id="{81FA2BF6-7298-380B-3610-64751C5CDB7A}"/>
              </a:ext>
            </a:extLst>
          </p:cNvPr>
          <p:cNvSpPr txBox="1"/>
          <p:nvPr/>
        </p:nvSpPr>
        <p:spPr>
          <a:xfrm>
            <a:off x="2291255" y="6611779"/>
            <a:ext cx="84608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M. Johnson, L. Johnson: </a:t>
            </a:r>
            <a:r>
              <a:rPr kumimoji="0" lang="hr-H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Generations</a:t>
            </a:r>
            <a:r>
              <a:rPr kumimoji="0" lang="hr-HR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Inc., 2010., Harper Collins </a:t>
            </a:r>
            <a:r>
              <a:rPr kumimoji="0" lang="hr-H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Leadership</a:t>
            </a:r>
            <a:r>
              <a:rPr kumimoji="0" lang="hr-HR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USA</a:t>
            </a:r>
          </a:p>
        </p:txBody>
      </p:sp>
      <p:sp>
        <p:nvSpPr>
          <p:cNvPr id="12" name="TekstniOkvir 11">
            <a:extLst>
              <a:ext uri="{FF2B5EF4-FFF2-40B4-BE49-F238E27FC236}">
                <a16:creationId xmlns:a16="http://schemas.microsoft.com/office/drawing/2014/main" id="{E5DAF71A-D42D-01B8-B364-897C40DF44FF}"/>
              </a:ext>
            </a:extLst>
          </p:cNvPr>
          <p:cNvSpPr txBox="1"/>
          <p:nvPr/>
        </p:nvSpPr>
        <p:spPr>
          <a:xfrm>
            <a:off x="641131" y="1269242"/>
            <a:ext cx="102785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Glavni razlikovni faktor između današnjih pacijenata je njihova generacijska grupa i/ili njihova dob</a:t>
            </a: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Svaka generacija stvara svoje stavove i gledišta na temelju iskustava i vjerovanja koji su ih oblikovali tijekom odrastanja.</a:t>
            </a:r>
          </a:p>
        </p:txBody>
      </p:sp>
      <p:pic>
        <p:nvPicPr>
          <p:cNvPr id="13" name="Slika 12">
            <a:extLst>
              <a:ext uri="{FF2B5EF4-FFF2-40B4-BE49-F238E27FC236}">
                <a16:creationId xmlns:a16="http://schemas.microsoft.com/office/drawing/2014/main" id="{5766D86D-C3E2-BDAA-4238-B2466AFC58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67181" y="4087932"/>
            <a:ext cx="2081833" cy="13989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5494051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DE7084-AD85-B946-DA6C-6C5AC3ECC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89C7F3C-238F-644D-44DC-3EB4781B13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7" y="91993"/>
            <a:ext cx="1403286" cy="32232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0FF2275-1BC0-ABEC-8F51-2B44D7D73408}"/>
              </a:ext>
            </a:extLst>
          </p:cNvPr>
          <p:cNvSpPr txBox="1"/>
          <p:nvPr/>
        </p:nvSpPr>
        <p:spPr>
          <a:xfrm>
            <a:off x="443110" y="414322"/>
            <a:ext cx="10979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2400" dirty="0">
                <a:solidFill>
                  <a:srgbClr val="6C2784"/>
                </a:solidFill>
                <a:latin typeface="Arial Black" panose="020B0A04020102020204" pitchFamily="34" charset="0"/>
              </a:rPr>
              <a:t>1.4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. Generacijska prodaja 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6C2784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graphicFrame>
        <p:nvGraphicFramePr>
          <p:cNvPr id="2" name="Dijagram 1">
            <a:extLst>
              <a:ext uri="{FF2B5EF4-FFF2-40B4-BE49-F238E27FC236}">
                <a16:creationId xmlns:a16="http://schemas.microsoft.com/office/drawing/2014/main" id="{D7826871-E74D-29BB-9ACE-AC3196C4A589}"/>
              </a:ext>
            </a:extLst>
          </p:cNvPr>
          <p:cNvGraphicFramePr/>
          <p:nvPr/>
        </p:nvGraphicFramePr>
        <p:xfrm>
          <a:off x="2811378" y="1975104"/>
          <a:ext cx="6385174" cy="42680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TekstniOkvir 2">
            <a:extLst>
              <a:ext uri="{FF2B5EF4-FFF2-40B4-BE49-F238E27FC236}">
                <a16:creationId xmlns:a16="http://schemas.microsoft.com/office/drawing/2014/main" id="{3DFF935E-C25F-7778-76DD-C17B3602BB2C}"/>
              </a:ext>
            </a:extLst>
          </p:cNvPr>
          <p:cNvSpPr txBox="1"/>
          <p:nvPr/>
        </p:nvSpPr>
        <p:spPr>
          <a:xfrm>
            <a:off x="8637683" y="2938563"/>
            <a:ext cx="277063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2A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</a:t>
            </a: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„Stvaranje veze”: </a:t>
            </a: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Koliko ugodno se pacijent osjeća s vama, prije nego vam vjeruje, povjeri svoje probleme i odluči se za kupnju? </a:t>
            </a:r>
          </a:p>
        </p:txBody>
      </p:sp>
      <p:sp>
        <p:nvSpPr>
          <p:cNvPr id="5" name="Strelica: desno 4">
            <a:extLst>
              <a:ext uri="{FF2B5EF4-FFF2-40B4-BE49-F238E27FC236}">
                <a16:creationId xmlns:a16="http://schemas.microsoft.com/office/drawing/2014/main" id="{DB6058B5-917B-1118-9D34-7FAAFC6335CC}"/>
              </a:ext>
            </a:extLst>
          </p:cNvPr>
          <p:cNvSpPr/>
          <p:nvPr/>
        </p:nvSpPr>
        <p:spPr>
          <a:xfrm>
            <a:off x="3514098" y="2938563"/>
            <a:ext cx="539496" cy="24688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id="{6C778394-66B5-C1E7-6084-62C059E41025}"/>
              </a:ext>
            </a:extLst>
          </p:cNvPr>
          <p:cNvSpPr txBox="1"/>
          <p:nvPr/>
        </p:nvSpPr>
        <p:spPr>
          <a:xfrm>
            <a:off x="788714" y="2625008"/>
            <a:ext cx="2770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</a:t>
            </a: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Odluka o kupnji </a:t>
            </a:r>
          </a:p>
        </p:txBody>
      </p:sp>
      <p:sp>
        <p:nvSpPr>
          <p:cNvPr id="7" name="Strelica: ulijevo 6">
            <a:extLst>
              <a:ext uri="{FF2B5EF4-FFF2-40B4-BE49-F238E27FC236}">
                <a16:creationId xmlns:a16="http://schemas.microsoft.com/office/drawing/2014/main" id="{1B2007ED-585A-701A-DC31-4D42903EE542}"/>
              </a:ext>
            </a:extLst>
          </p:cNvPr>
          <p:cNvSpPr/>
          <p:nvPr/>
        </p:nvSpPr>
        <p:spPr>
          <a:xfrm rot="10800000">
            <a:off x="8070124" y="3457273"/>
            <a:ext cx="567559" cy="244996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kstniOkvir 7">
            <a:extLst>
              <a:ext uri="{FF2B5EF4-FFF2-40B4-BE49-F238E27FC236}">
                <a16:creationId xmlns:a16="http://schemas.microsoft.com/office/drawing/2014/main" id="{45BCC9D1-418F-305D-1AF1-01700AFDA455}"/>
              </a:ext>
            </a:extLst>
          </p:cNvPr>
          <p:cNvSpPr txBox="1"/>
          <p:nvPr/>
        </p:nvSpPr>
        <p:spPr>
          <a:xfrm>
            <a:off x="8637683" y="5045938"/>
            <a:ext cx="2770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2B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Vaše stručno znanje, iskustvo, usluga… </a:t>
            </a:r>
          </a:p>
        </p:txBody>
      </p:sp>
      <p:sp>
        <p:nvSpPr>
          <p:cNvPr id="10" name="Strelica: ulijevo 9">
            <a:extLst>
              <a:ext uri="{FF2B5EF4-FFF2-40B4-BE49-F238E27FC236}">
                <a16:creationId xmlns:a16="http://schemas.microsoft.com/office/drawing/2014/main" id="{68933AEE-DB30-5B70-167A-3F7F8C6F6644}"/>
              </a:ext>
            </a:extLst>
          </p:cNvPr>
          <p:cNvSpPr/>
          <p:nvPr/>
        </p:nvSpPr>
        <p:spPr>
          <a:xfrm rot="10800000">
            <a:off x="7917724" y="5246606"/>
            <a:ext cx="567559" cy="244996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Slika 12">
            <a:extLst>
              <a:ext uri="{FF2B5EF4-FFF2-40B4-BE49-F238E27FC236}">
                <a16:creationId xmlns:a16="http://schemas.microsoft.com/office/drawing/2014/main" id="{2886A0A9-26CC-FFA7-1246-52BE7F57142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85890" y="1506034"/>
            <a:ext cx="2156441" cy="1435013"/>
          </a:xfrm>
          <a:prstGeom prst="rect">
            <a:avLst/>
          </a:prstGeom>
        </p:spPr>
      </p:pic>
      <p:pic>
        <p:nvPicPr>
          <p:cNvPr id="14" name="Slika 13">
            <a:extLst>
              <a:ext uri="{FF2B5EF4-FFF2-40B4-BE49-F238E27FC236}">
                <a16:creationId xmlns:a16="http://schemas.microsoft.com/office/drawing/2014/main" id="{9494192C-E027-A7B2-213C-21D2FC910B9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1389" y="3024009"/>
            <a:ext cx="2422355" cy="1356519"/>
          </a:xfrm>
          <a:prstGeom prst="rect">
            <a:avLst/>
          </a:prstGeom>
        </p:spPr>
      </p:pic>
      <p:sp>
        <p:nvSpPr>
          <p:cNvPr id="15" name="TekstniOkvir 14">
            <a:extLst>
              <a:ext uri="{FF2B5EF4-FFF2-40B4-BE49-F238E27FC236}">
                <a16:creationId xmlns:a16="http://schemas.microsoft.com/office/drawing/2014/main" id="{07518BAD-BB3C-E277-53FB-5335E58845D6}"/>
              </a:ext>
            </a:extLst>
          </p:cNvPr>
          <p:cNvSpPr txBox="1"/>
          <p:nvPr/>
        </p:nvSpPr>
        <p:spPr>
          <a:xfrm>
            <a:off x="1972616" y="6596390"/>
            <a:ext cx="609750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Cam</a:t>
            </a: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hr-HR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Marston</a:t>
            </a: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hr-HR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Generational</a:t>
            </a: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hr-HR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Selling</a:t>
            </a: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hr-HR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Tactics</a:t>
            </a: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that </a:t>
            </a:r>
            <a:r>
              <a:rPr kumimoji="0" lang="hr-HR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work</a:t>
            </a: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 2011., New Jersey, USA</a:t>
            </a:r>
          </a:p>
        </p:txBody>
      </p:sp>
    </p:spTree>
    <p:extLst>
      <p:ext uri="{BB962C8B-B14F-4D97-AF65-F5344CB8AC3E}">
        <p14:creationId xmlns:p14="http://schemas.microsoft.com/office/powerpoint/2010/main" val="3661447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95CE4E-F4E3-540C-3B7A-4609DE657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BD98FB5-E1DF-4108-BCCA-39309F338E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7" y="91993"/>
            <a:ext cx="1403286" cy="32232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94E473E-D363-A32F-3F6C-6DD4A6C95A6C}"/>
              </a:ext>
            </a:extLst>
          </p:cNvPr>
          <p:cNvSpPr txBox="1"/>
          <p:nvPr/>
        </p:nvSpPr>
        <p:spPr>
          <a:xfrm>
            <a:off x="773504" y="212794"/>
            <a:ext cx="10979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Generacijska prodaja: stvaranje veze 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6C2784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graphicFrame>
        <p:nvGraphicFramePr>
          <p:cNvPr id="2" name="Dijagram 1">
            <a:extLst>
              <a:ext uri="{FF2B5EF4-FFF2-40B4-BE49-F238E27FC236}">
                <a16:creationId xmlns:a16="http://schemas.microsoft.com/office/drawing/2014/main" id="{CC6D0AAF-57BE-5281-118E-9F4800955A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72366878"/>
              </p:ext>
            </p:extLst>
          </p:nvPr>
        </p:nvGraphicFramePr>
        <p:xfrm>
          <a:off x="2690962" y="2121553"/>
          <a:ext cx="6721365" cy="44748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TekstniOkvir 2">
            <a:extLst>
              <a:ext uri="{FF2B5EF4-FFF2-40B4-BE49-F238E27FC236}">
                <a16:creationId xmlns:a16="http://schemas.microsoft.com/office/drawing/2014/main" id="{DDD9CA1D-9FE0-D983-9EAF-53E89C76CF46}"/>
              </a:ext>
            </a:extLst>
          </p:cNvPr>
          <p:cNvSpPr txBox="1"/>
          <p:nvPr/>
        </p:nvSpPr>
        <p:spPr>
          <a:xfrm>
            <a:off x="586635" y="4144995"/>
            <a:ext cx="277063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„Stvaranje veze”: </a:t>
            </a: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Koliko ugodno se pacijent osjeća s vama, prije nego vam vjeruje, povjeri svoje probleme i odluči se za kupnju? </a:t>
            </a:r>
          </a:p>
        </p:txBody>
      </p:sp>
      <p:sp>
        <p:nvSpPr>
          <p:cNvPr id="5" name="Strelica: desno 4">
            <a:extLst>
              <a:ext uri="{FF2B5EF4-FFF2-40B4-BE49-F238E27FC236}">
                <a16:creationId xmlns:a16="http://schemas.microsoft.com/office/drawing/2014/main" id="{13BD6335-E17A-0139-B963-C26FCF4FF759}"/>
              </a:ext>
            </a:extLst>
          </p:cNvPr>
          <p:cNvSpPr/>
          <p:nvPr/>
        </p:nvSpPr>
        <p:spPr>
          <a:xfrm>
            <a:off x="3310008" y="3523319"/>
            <a:ext cx="539496" cy="24688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trelica: ulijevo 6">
            <a:extLst>
              <a:ext uri="{FF2B5EF4-FFF2-40B4-BE49-F238E27FC236}">
                <a16:creationId xmlns:a16="http://schemas.microsoft.com/office/drawing/2014/main" id="{01100ACC-B3BB-3464-9685-ADF29D6E33A1}"/>
              </a:ext>
            </a:extLst>
          </p:cNvPr>
          <p:cNvSpPr/>
          <p:nvPr/>
        </p:nvSpPr>
        <p:spPr>
          <a:xfrm rot="10800000">
            <a:off x="8290778" y="3667968"/>
            <a:ext cx="567559" cy="244996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Slika 12">
            <a:extLst>
              <a:ext uri="{FF2B5EF4-FFF2-40B4-BE49-F238E27FC236}">
                <a16:creationId xmlns:a16="http://schemas.microsoft.com/office/drawing/2014/main" id="{9BA53F07-48A1-F8C7-CB34-7B681C6F716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6500" y="2818152"/>
            <a:ext cx="2035026" cy="1354217"/>
          </a:xfrm>
          <a:prstGeom prst="rect">
            <a:avLst/>
          </a:prstGeom>
        </p:spPr>
      </p:pic>
      <p:sp>
        <p:nvSpPr>
          <p:cNvPr id="15" name="TekstniOkvir 14">
            <a:extLst>
              <a:ext uri="{FF2B5EF4-FFF2-40B4-BE49-F238E27FC236}">
                <a16:creationId xmlns:a16="http://schemas.microsoft.com/office/drawing/2014/main" id="{0D5CD2CA-F4FD-BCB2-3C43-C71A1A334153}"/>
              </a:ext>
            </a:extLst>
          </p:cNvPr>
          <p:cNvSpPr txBox="1"/>
          <p:nvPr/>
        </p:nvSpPr>
        <p:spPr>
          <a:xfrm>
            <a:off x="1972616" y="6596390"/>
            <a:ext cx="609750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Cam</a:t>
            </a: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hr-HR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Marston</a:t>
            </a: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hr-HR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Generational</a:t>
            </a: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hr-HR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Selling</a:t>
            </a: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hr-HR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Tactics</a:t>
            </a: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that </a:t>
            </a:r>
            <a:r>
              <a:rPr kumimoji="0" lang="hr-HR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work</a:t>
            </a: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 2011., New Jersey, USA</a:t>
            </a:r>
          </a:p>
        </p:txBody>
      </p:sp>
      <p:pic>
        <p:nvPicPr>
          <p:cNvPr id="9" name="Slika 8">
            <a:extLst>
              <a:ext uri="{FF2B5EF4-FFF2-40B4-BE49-F238E27FC236}">
                <a16:creationId xmlns:a16="http://schemas.microsoft.com/office/drawing/2014/main" id="{AFBD3C59-F241-2F5E-F445-34640B08B5C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06679" y="3066461"/>
            <a:ext cx="2049318" cy="120301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2" name="Strelica: ulijevo 11">
            <a:extLst>
              <a:ext uri="{FF2B5EF4-FFF2-40B4-BE49-F238E27FC236}">
                <a16:creationId xmlns:a16="http://schemas.microsoft.com/office/drawing/2014/main" id="{AB861FF8-CAFA-F566-6E7B-946A568B24A0}"/>
              </a:ext>
            </a:extLst>
          </p:cNvPr>
          <p:cNvSpPr/>
          <p:nvPr/>
        </p:nvSpPr>
        <p:spPr>
          <a:xfrm rot="10800000">
            <a:off x="8225831" y="5336881"/>
            <a:ext cx="567559" cy="244996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kstniOkvir 15">
            <a:extLst>
              <a:ext uri="{FF2B5EF4-FFF2-40B4-BE49-F238E27FC236}">
                <a16:creationId xmlns:a16="http://schemas.microsoft.com/office/drawing/2014/main" id="{B7675486-1A16-D58C-D2CD-E1E96F5C75CA}"/>
              </a:ext>
            </a:extLst>
          </p:cNvPr>
          <p:cNvSpPr txBox="1"/>
          <p:nvPr/>
        </p:nvSpPr>
        <p:spPr>
          <a:xfrm>
            <a:off x="8982728" y="4910783"/>
            <a:ext cx="2770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Nemojte ih „odbiti” </a:t>
            </a: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svojom strogoćom, gestom ili pogledom… </a:t>
            </a:r>
          </a:p>
        </p:txBody>
      </p:sp>
      <p:pic>
        <p:nvPicPr>
          <p:cNvPr id="17" name="Slika 16">
            <a:extLst>
              <a:ext uri="{FF2B5EF4-FFF2-40B4-BE49-F238E27FC236}">
                <a16:creationId xmlns:a16="http://schemas.microsoft.com/office/drawing/2014/main" id="{7A5CD6F8-AAFC-268F-51AA-DB5D90857B6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038074" y="5741780"/>
            <a:ext cx="1093264" cy="468542"/>
          </a:xfrm>
          <a:prstGeom prst="rect">
            <a:avLst/>
          </a:prstGeom>
        </p:spPr>
      </p:pic>
      <p:sp>
        <p:nvSpPr>
          <p:cNvPr id="18" name="TekstniOkvir 17">
            <a:extLst>
              <a:ext uri="{FF2B5EF4-FFF2-40B4-BE49-F238E27FC236}">
                <a16:creationId xmlns:a16="http://schemas.microsoft.com/office/drawing/2014/main" id="{7CDAF818-AAB1-27FB-27A8-7EB66BDEB678}"/>
              </a:ext>
            </a:extLst>
          </p:cNvPr>
          <p:cNvSpPr txBox="1"/>
          <p:nvPr/>
        </p:nvSpPr>
        <p:spPr>
          <a:xfrm>
            <a:off x="0" y="854610"/>
            <a:ext cx="12001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00" b="1" i="1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Nemojte pretpostavljati </a:t>
            </a:r>
            <a:r>
              <a:rPr kumimoji="0" lang="hr-HR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 vaši pacijenti preferiraju način komunikacije i prodaje koje je vama uobičajen…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Uvijek nastojte predstaviti im informacije na način koji će njima najviše odgovarati…</a:t>
            </a:r>
          </a:p>
        </p:txBody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id="{3EF04324-CD03-9EF3-46B3-A70C5B1E7513}"/>
              </a:ext>
            </a:extLst>
          </p:cNvPr>
          <p:cNvSpPr txBox="1"/>
          <p:nvPr/>
        </p:nvSpPr>
        <p:spPr>
          <a:xfrm>
            <a:off x="941974" y="1615129"/>
            <a:ext cx="108633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1400" b="1" i="1" dirty="0">
                <a:solidFill>
                  <a:srgbClr val="00B0F0"/>
                </a:solidFill>
              </a:rPr>
              <a:t>Neke generacije će vjerovati svakoj riječi koju izgovorite, a neke druge vam neće vjerovati ni jednu jedinu riječ </a:t>
            </a:r>
            <a:r>
              <a:rPr lang="hr-HR" sz="1400" b="1" i="1" dirty="0"/>
              <a:t>…</a:t>
            </a:r>
          </a:p>
          <a:p>
            <a:pPr algn="ctr"/>
            <a:r>
              <a:rPr lang="hr-HR" sz="1400" i="1" dirty="0"/>
              <a:t>Prodajne tehnike učinkovite kod jedne generacije, druga generacija će smatrati previše nametljivima ili će pomisliti „ovi zvuče kao moji roditelji”…  </a:t>
            </a:r>
          </a:p>
        </p:txBody>
      </p:sp>
    </p:spTree>
    <p:extLst>
      <p:ext uri="{BB962C8B-B14F-4D97-AF65-F5344CB8AC3E}">
        <p14:creationId xmlns:p14="http://schemas.microsoft.com/office/powerpoint/2010/main" val="24246090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1E4F1A-C923-60CA-72FE-D4D688F90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15E8B88-15D7-8DFA-D938-CACAE8D683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7" y="91993"/>
            <a:ext cx="1403286" cy="32232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3B2B3AA-16B1-A215-53AB-D4469BFE331D}"/>
              </a:ext>
            </a:extLst>
          </p:cNvPr>
          <p:cNvSpPr txBox="1"/>
          <p:nvPr/>
        </p:nvSpPr>
        <p:spPr>
          <a:xfrm>
            <a:off x="451073" y="316086"/>
            <a:ext cx="10979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2400" dirty="0">
                <a:solidFill>
                  <a:srgbClr val="6C2784"/>
                </a:solidFill>
                <a:latin typeface="Arial Black" panose="020B0A04020102020204" pitchFamily="34" charset="0"/>
              </a:rPr>
              <a:t>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Generacijska prodaja: taktike ovisno o generaciji 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6C2784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id="{169578A5-CB16-53EA-4616-1F95E67C697D}"/>
              </a:ext>
            </a:extLst>
          </p:cNvPr>
          <p:cNvSpPr txBox="1"/>
          <p:nvPr/>
        </p:nvSpPr>
        <p:spPr>
          <a:xfrm>
            <a:off x="1196226" y="3445707"/>
            <a:ext cx="2770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KAKO? </a:t>
            </a:r>
            <a:endParaRPr kumimoji="0" lang="hr-HR" sz="1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relica: desno 4">
            <a:extLst>
              <a:ext uri="{FF2B5EF4-FFF2-40B4-BE49-F238E27FC236}">
                <a16:creationId xmlns:a16="http://schemas.microsoft.com/office/drawing/2014/main" id="{9CF3A02F-F937-CFB3-100D-96EB8FA43891}"/>
              </a:ext>
            </a:extLst>
          </p:cNvPr>
          <p:cNvSpPr/>
          <p:nvPr/>
        </p:nvSpPr>
        <p:spPr>
          <a:xfrm>
            <a:off x="3336173" y="3467266"/>
            <a:ext cx="539496" cy="24688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trelica: ulijevo 11">
            <a:extLst>
              <a:ext uri="{FF2B5EF4-FFF2-40B4-BE49-F238E27FC236}">
                <a16:creationId xmlns:a16="http://schemas.microsoft.com/office/drawing/2014/main" id="{CDED7DFD-E170-4633-9443-44F29D49B84F}"/>
              </a:ext>
            </a:extLst>
          </p:cNvPr>
          <p:cNvSpPr/>
          <p:nvPr/>
        </p:nvSpPr>
        <p:spPr>
          <a:xfrm rot="10800000">
            <a:off x="6440626" y="3407264"/>
            <a:ext cx="567559" cy="244996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kstniOkvir 15">
            <a:extLst>
              <a:ext uri="{FF2B5EF4-FFF2-40B4-BE49-F238E27FC236}">
                <a16:creationId xmlns:a16="http://schemas.microsoft.com/office/drawing/2014/main" id="{95D3E977-6F37-8D2A-E8CE-9690798B8D5F}"/>
              </a:ext>
            </a:extLst>
          </p:cNvPr>
          <p:cNvSpPr txBox="1"/>
          <p:nvPr/>
        </p:nvSpPr>
        <p:spPr>
          <a:xfrm>
            <a:off x="7331050" y="2045324"/>
            <a:ext cx="3291383" cy="35394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Različit pristup za različite generacije (primjeri):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hr-HR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Tradicionalisti: </a:t>
            </a: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osjećaju se sigurno i vjeruju vam, jer imaju povjerenja u vaše znanje i stručnost</a:t>
            </a:r>
            <a:endParaRPr kumimoji="0" lang="hr-HR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hr-HR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Generacija X: </a:t>
            </a: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vjerovati će vam ako im dovoljno jasno i uvjerljivo predočite svrhu, cilj i očekivane rezultate.</a:t>
            </a:r>
            <a:endParaRPr kumimoji="0" lang="hr-HR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hr-HR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Generacija Y: </a:t>
            </a: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vjerovati će vam samo ako ih uvjerite da im zaista želite pomoći </a:t>
            </a:r>
            <a:r>
              <a:rPr kumimoji="0" lang="hr-HR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(a ne da samo obavljate svoj posao i dužnost)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hr-H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kstniOkvir 7">
            <a:extLst>
              <a:ext uri="{FF2B5EF4-FFF2-40B4-BE49-F238E27FC236}">
                <a16:creationId xmlns:a16="http://schemas.microsoft.com/office/drawing/2014/main" id="{209619AD-E7D8-EA0D-957F-0A0B096F5434}"/>
              </a:ext>
            </a:extLst>
          </p:cNvPr>
          <p:cNvSpPr txBox="1"/>
          <p:nvPr/>
        </p:nvSpPr>
        <p:spPr>
          <a:xfrm>
            <a:off x="567559" y="941269"/>
            <a:ext cx="108633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Kada upoznate svoje pacijente u kontekstu generacije kojoj pripadaju, možete početi koristiti prodajnu taktiku prilagođenu pojedinoj generaciji i biti uspješni u tome.</a:t>
            </a:r>
          </a:p>
        </p:txBody>
      </p:sp>
      <p:pic>
        <p:nvPicPr>
          <p:cNvPr id="9" name="Slika 8">
            <a:extLst>
              <a:ext uri="{FF2B5EF4-FFF2-40B4-BE49-F238E27FC236}">
                <a16:creationId xmlns:a16="http://schemas.microsoft.com/office/drawing/2014/main" id="{602469FE-A869-559A-B60C-456990A5EE3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777" r="15473" b="7294"/>
          <a:stretch/>
        </p:blipFill>
        <p:spPr>
          <a:xfrm>
            <a:off x="1311348" y="2233468"/>
            <a:ext cx="1789704" cy="116708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0" name="Slika 9">
            <a:extLst>
              <a:ext uri="{FF2B5EF4-FFF2-40B4-BE49-F238E27FC236}">
                <a16:creationId xmlns:a16="http://schemas.microsoft.com/office/drawing/2014/main" id="{0FE5E195-008A-7B8B-7492-85D35FDB38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1348" y="3860189"/>
            <a:ext cx="1789704" cy="120733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grpSp>
        <p:nvGrpSpPr>
          <p:cNvPr id="13" name="Grupa 12">
            <a:extLst>
              <a:ext uri="{FF2B5EF4-FFF2-40B4-BE49-F238E27FC236}">
                <a16:creationId xmlns:a16="http://schemas.microsoft.com/office/drawing/2014/main" id="{6CF31428-3F5D-DA77-785E-F4B369DD5EA7}"/>
              </a:ext>
            </a:extLst>
          </p:cNvPr>
          <p:cNvGrpSpPr/>
          <p:nvPr/>
        </p:nvGrpSpPr>
        <p:grpSpPr>
          <a:xfrm>
            <a:off x="4227373" y="2432728"/>
            <a:ext cx="3758863" cy="3758863"/>
            <a:chOff x="1403836" y="290864"/>
            <a:chExt cx="3758863" cy="3758863"/>
          </a:xfrm>
          <a:solidFill>
            <a:srgbClr val="0070C0"/>
          </a:solidFill>
        </p:grpSpPr>
        <p:sp>
          <p:nvSpPr>
            <p:cNvPr id="14" name="Djelomični krug 13">
              <a:extLst>
                <a:ext uri="{FF2B5EF4-FFF2-40B4-BE49-F238E27FC236}">
                  <a16:creationId xmlns:a16="http://schemas.microsoft.com/office/drawing/2014/main" id="{CA765328-F8BE-D20B-D802-2737CFF10CFA}"/>
                </a:ext>
              </a:extLst>
            </p:cNvPr>
            <p:cNvSpPr/>
            <p:nvPr/>
          </p:nvSpPr>
          <p:spPr>
            <a:xfrm>
              <a:off x="1403836" y="290864"/>
              <a:ext cx="3758863" cy="3758863"/>
            </a:xfrm>
            <a:prstGeom prst="pie">
              <a:avLst>
                <a:gd name="adj1" fmla="val 9000000"/>
                <a:gd name="adj2" fmla="val 16200000"/>
              </a:avLst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Djelomični krug 4">
              <a:extLst>
                <a:ext uri="{FF2B5EF4-FFF2-40B4-BE49-F238E27FC236}">
                  <a16:creationId xmlns:a16="http://schemas.microsoft.com/office/drawing/2014/main" id="{D7A92C63-989E-9515-D628-A2D6B5B59401}"/>
                </a:ext>
              </a:extLst>
            </p:cNvPr>
            <p:cNvSpPr txBox="1"/>
            <p:nvPr/>
          </p:nvSpPr>
          <p:spPr>
            <a:xfrm>
              <a:off x="1839237" y="1087385"/>
              <a:ext cx="1342451" cy="111870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1590" tIns="21590" rIns="21590" bIns="21590" numCol="1" spcCol="1270" anchor="ctr" anchorCtr="0">
              <a:noAutofit/>
            </a:bodyPr>
            <a:lstStyle/>
            <a:p>
              <a:pPr marL="0" marR="0" lvl="0" indent="0" algn="ctr" defTabSz="7556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r-H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Pacijenti</a:t>
              </a:r>
              <a:r>
                <a:rPr kumimoji="0" lang="hr-H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se trebaju osjećati ugodno i sigurno s vama u prodajnom procesu.</a:t>
              </a:r>
              <a:endParaRPr kumimoji="0" lang="hr-HR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8" name="Slika 17">
            <a:extLst>
              <a:ext uri="{FF2B5EF4-FFF2-40B4-BE49-F238E27FC236}">
                <a16:creationId xmlns:a16="http://schemas.microsoft.com/office/drawing/2014/main" id="{1EB3DE48-580D-661A-4A62-CD156D844E2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468" t="8188" r="5842" b="21420"/>
          <a:stretch/>
        </p:blipFill>
        <p:spPr>
          <a:xfrm>
            <a:off x="10622433" y="4463858"/>
            <a:ext cx="1065310" cy="11471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9" name="Slika 18">
            <a:extLst>
              <a:ext uri="{FF2B5EF4-FFF2-40B4-BE49-F238E27FC236}">
                <a16:creationId xmlns:a16="http://schemas.microsoft.com/office/drawing/2014/main" id="{B0CBEA45-D8FE-9098-CCA0-3F1C17E18F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16258" y="3590710"/>
            <a:ext cx="1077661" cy="76551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20" name="Slika 19">
            <a:extLst>
              <a:ext uri="{FF2B5EF4-FFF2-40B4-BE49-F238E27FC236}">
                <a16:creationId xmlns:a16="http://schemas.microsoft.com/office/drawing/2014/main" id="{AB313CFD-050F-E11F-57CC-7D71E66BE7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16258" y="2577213"/>
            <a:ext cx="1077661" cy="75385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2" name="TekstniOkvir 1">
            <a:extLst>
              <a:ext uri="{FF2B5EF4-FFF2-40B4-BE49-F238E27FC236}">
                <a16:creationId xmlns:a16="http://schemas.microsoft.com/office/drawing/2014/main" id="{470CA756-0EE3-3BB7-D3C9-C7D51B9EE1CC}"/>
              </a:ext>
            </a:extLst>
          </p:cNvPr>
          <p:cNvSpPr txBox="1"/>
          <p:nvPr/>
        </p:nvSpPr>
        <p:spPr>
          <a:xfrm>
            <a:off x="1153177" y="6008023"/>
            <a:ext cx="902649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„Danas smo puno dostupniji pacijentima kroz alternativne kanale... </a:t>
            </a:r>
            <a:r>
              <a:rPr kumimoji="0" lang="hr-HR" sz="1400" b="1" i="1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Nezamjenjive i najvažnije i dalje ostaju vještine dobrog slušanja, empatije te dobre neverbalne i verbalne komunikacije.”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hr-HR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M.Marušić</a:t>
            </a:r>
            <a:r>
              <a:rPr kumimoji="0" lang="hr-HR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hr-HR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Fojs</a:t>
            </a:r>
            <a:r>
              <a:rPr kumimoji="0" lang="hr-HR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885825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>
            <a:extLst>
              <a:ext uri="{FF2B5EF4-FFF2-40B4-BE49-F238E27FC236}">
                <a16:creationId xmlns:a16="http://schemas.microsoft.com/office/drawing/2014/main" id="{0CC65DA0-CBED-20B4-EB7B-EB0152DA591A}"/>
              </a:ext>
            </a:extLst>
          </p:cNvPr>
          <p:cNvSpPr txBox="1"/>
          <p:nvPr/>
        </p:nvSpPr>
        <p:spPr>
          <a:xfrm>
            <a:off x="276536" y="138509"/>
            <a:ext cx="10979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hr-HR" sz="2400" dirty="0">
                <a:solidFill>
                  <a:srgbClr val="6C2784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1</a:t>
            </a: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.5.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Način komunikacije s pacijentima ovisno o generaciji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6C2784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pic>
        <p:nvPicPr>
          <p:cNvPr id="12" name="Slika 11">
            <a:extLst>
              <a:ext uri="{FF2B5EF4-FFF2-40B4-BE49-F238E27FC236}">
                <a16:creationId xmlns:a16="http://schemas.microsoft.com/office/drawing/2014/main" id="{3DDD8F21-7231-82F6-FF37-4B2953455ED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0000" r="-406"/>
          <a:stretch/>
        </p:blipFill>
        <p:spPr>
          <a:xfrm>
            <a:off x="3619445" y="2490122"/>
            <a:ext cx="7332574" cy="15313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4" name="Slika 13">
            <a:extLst>
              <a:ext uri="{FF2B5EF4-FFF2-40B4-BE49-F238E27FC236}">
                <a16:creationId xmlns:a16="http://schemas.microsoft.com/office/drawing/2014/main" id="{EF7286E6-D5D5-5EB6-BA64-C7FAE08C64B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6187" b="53437"/>
          <a:stretch/>
        </p:blipFill>
        <p:spPr>
          <a:xfrm>
            <a:off x="1022078" y="2519786"/>
            <a:ext cx="2597367" cy="15016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7" name="Slika 16">
            <a:extLst>
              <a:ext uri="{FF2B5EF4-FFF2-40B4-BE49-F238E27FC236}">
                <a16:creationId xmlns:a16="http://schemas.microsoft.com/office/drawing/2014/main" id="{D18C22E6-7891-1669-3865-3A1965FE8F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9649" y="4314699"/>
            <a:ext cx="1767993" cy="493819"/>
          </a:xfrm>
          <a:prstGeom prst="rect">
            <a:avLst/>
          </a:prstGeom>
        </p:spPr>
      </p:pic>
      <p:pic>
        <p:nvPicPr>
          <p:cNvPr id="19" name="Slika 18">
            <a:extLst>
              <a:ext uri="{FF2B5EF4-FFF2-40B4-BE49-F238E27FC236}">
                <a16:creationId xmlns:a16="http://schemas.microsoft.com/office/drawing/2014/main" id="{B706E892-83CA-363E-FC04-6A763390BB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0191" y="4314699"/>
            <a:ext cx="987638" cy="493819"/>
          </a:xfrm>
          <a:prstGeom prst="rect">
            <a:avLst/>
          </a:prstGeom>
        </p:spPr>
      </p:pic>
      <p:pic>
        <p:nvPicPr>
          <p:cNvPr id="21" name="Slika 20">
            <a:extLst>
              <a:ext uri="{FF2B5EF4-FFF2-40B4-BE49-F238E27FC236}">
                <a16:creationId xmlns:a16="http://schemas.microsoft.com/office/drawing/2014/main" id="{86B19443-29E2-731C-1E90-AB8E931AE4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0202" y="4314698"/>
            <a:ext cx="1036410" cy="493819"/>
          </a:xfrm>
          <a:prstGeom prst="rect">
            <a:avLst/>
          </a:prstGeom>
        </p:spPr>
      </p:pic>
      <p:pic>
        <p:nvPicPr>
          <p:cNvPr id="23" name="Slika 22">
            <a:extLst>
              <a:ext uri="{FF2B5EF4-FFF2-40B4-BE49-F238E27FC236}">
                <a16:creationId xmlns:a16="http://schemas.microsoft.com/office/drawing/2014/main" id="{6B893277-1597-07CF-53BF-18D2047781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48985" y="4314698"/>
            <a:ext cx="1432684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2480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>
            <a:extLst>
              <a:ext uri="{FF2B5EF4-FFF2-40B4-BE49-F238E27FC236}">
                <a16:creationId xmlns:a16="http://schemas.microsoft.com/office/drawing/2014/main" id="{0CC65DA0-CBED-20B4-EB7B-EB0152DA591A}"/>
              </a:ext>
            </a:extLst>
          </p:cNvPr>
          <p:cNvSpPr txBox="1"/>
          <p:nvPr/>
        </p:nvSpPr>
        <p:spPr>
          <a:xfrm>
            <a:off x="348964" y="229044"/>
            <a:ext cx="10979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K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omunikacija s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generacijom „</a:t>
            </a:r>
            <a:r>
              <a:rPr kumimoji="0" lang="hr-H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Baby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hr-H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Boomers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”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6C2784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id="{1EBFE10C-06B1-AD33-59A6-1A18C2EC0588}"/>
              </a:ext>
            </a:extLst>
          </p:cNvPr>
          <p:cNvSpPr txBox="1"/>
          <p:nvPr/>
        </p:nvSpPr>
        <p:spPr>
          <a:xfrm>
            <a:off x="4086638" y="1886881"/>
            <a:ext cx="7899871" cy="4355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najbrojnija generacija, nakon generacije 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iako ne bismo očekivali, slijede mlađe članove obitelji – sve više kupuju online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 dalje imaju veliku kupovnu moć</a:t>
            </a:r>
            <a:endParaRPr kumimoji="0" lang="hr-HR" sz="17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štednja im je vrlo važna: kuponi s popustima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cijene timski rad i dobro surađuju s drugima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mnogi rade i nakon odlaska u mirovinu </a:t>
            </a:r>
            <a:r>
              <a:rPr kumimoji="0" lang="hr-HR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–”</a:t>
            </a:r>
            <a:r>
              <a:rPr kumimoji="0" lang="hr-HR" sz="17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forever</a:t>
            </a:r>
            <a:r>
              <a:rPr kumimoji="0" lang="hr-HR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hr-HR" sz="17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young</a:t>
            </a:r>
            <a:r>
              <a:rPr kumimoji="0" lang="hr-HR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” </a:t>
            </a:r>
            <a:r>
              <a:rPr kumimoji="0" lang="hr-HR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stav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hr-H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hr-H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hr-H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KAKO KOMUNICIRATI S NJIMA?</a:t>
            </a:r>
            <a:endParaRPr kumimoji="0" lang="hr-H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preferiraju komunikaciju </a:t>
            </a:r>
            <a:r>
              <a:rPr kumimoji="0" lang="hr-HR" sz="17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„licem u lice”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ipak, digitalni marketing može dosegnuti i njih: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r-HR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e-mail: učinkovita je aktivna marketinška komunikacija putem e-pošte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r-HR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Fb: ciljani oglasi, informativni video sadržaji </a:t>
            </a:r>
            <a:r>
              <a:rPr kumimoji="0" lang="hr-HR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(ne: intenzivna glazba, GIF-ovi, prijenosi uživo)</a:t>
            </a:r>
            <a:endParaRPr kumimoji="0" lang="hr-HR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r-HR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chatovi: FB Messenger, Viber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kstniOkvir 3">
            <a:extLst>
              <a:ext uri="{FF2B5EF4-FFF2-40B4-BE49-F238E27FC236}">
                <a16:creationId xmlns:a16="http://schemas.microsoft.com/office/drawing/2014/main" id="{50C0D849-0B2F-83CC-0FDC-830646E4430A}"/>
              </a:ext>
            </a:extLst>
          </p:cNvPr>
          <p:cNvSpPr txBox="1"/>
          <p:nvPr/>
        </p:nvSpPr>
        <p:spPr>
          <a:xfrm>
            <a:off x="4293818" y="1431566"/>
            <a:ext cx="6918803" cy="338554"/>
          </a:xfrm>
          <a:prstGeom prst="rect">
            <a:avLst/>
          </a:prstGeom>
          <a:solidFill>
            <a:srgbClr val="FFCCFF"/>
          </a:solidFill>
          <a:ln w="1905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„</a:t>
            </a:r>
            <a:r>
              <a:rPr kumimoji="0" lang="hr-HR" sz="16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They</a:t>
            </a:r>
            <a:r>
              <a:rPr kumimoji="0" lang="hr-HR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live to </a:t>
            </a:r>
            <a:r>
              <a:rPr kumimoji="0" lang="hr-HR" sz="16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work</a:t>
            </a:r>
            <a:r>
              <a:rPr kumimoji="0" lang="hr-HR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!”</a:t>
            </a:r>
          </a:p>
        </p:txBody>
      </p:sp>
      <p:sp>
        <p:nvSpPr>
          <p:cNvPr id="13" name="TekstniOkvir 12">
            <a:extLst>
              <a:ext uri="{FF2B5EF4-FFF2-40B4-BE49-F238E27FC236}">
                <a16:creationId xmlns:a16="http://schemas.microsoft.com/office/drawing/2014/main" id="{C8445508-3FCA-A3E0-BD74-AB2A14D03B25}"/>
              </a:ext>
            </a:extLst>
          </p:cNvPr>
          <p:cNvSpPr txBox="1"/>
          <p:nvPr/>
        </p:nvSpPr>
        <p:spPr>
          <a:xfrm>
            <a:off x="1858965" y="1088739"/>
            <a:ext cx="1618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Symbol" panose="05050102010706020507" pitchFamily="18" charset="2"/>
              </a:rPr>
              <a:t>   63-78</a:t>
            </a: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g.</a:t>
            </a:r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F0D39C00-7F61-197E-C353-42826A3740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861" t="1" r="53233" b="19250"/>
          <a:stretch/>
        </p:blipFill>
        <p:spPr>
          <a:xfrm>
            <a:off x="1746883" y="1785509"/>
            <a:ext cx="1644425" cy="15555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8" name="TekstniOkvir 7">
            <a:extLst>
              <a:ext uri="{FF2B5EF4-FFF2-40B4-BE49-F238E27FC236}">
                <a16:creationId xmlns:a16="http://schemas.microsoft.com/office/drawing/2014/main" id="{C534409F-1C0C-00B0-EF1C-2041A164B51C}"/>
              </a:ext>
            </a:extLst>
          </p:cNvPr>
          <p:cNvSpPr txBox="1"/>
          <p:nvPr/>
        </p:nvSpPr>
        <p:spPr>
          <a:xfrm>
            <a:off x="1533144" y="1416177"/>
            <a:ext cx="2071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„Djeca blagostanja”</a:t>
            </a: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3BC40A07-B099-6399-12CC-A6E7711DB8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6883" y="4617173"/>
            <a:ext cx="2203506" cy="146633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4068331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72E103-BCAD-5813-47A9-EAB354302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>
            <a:extLst>
              <a:ext uri="{FF2B5EF4-FFF2-40B4-BE49-F238E27FC236}">
                <a16:creationId xmlns:a16="http://schemas.microsoft.com/office/drawing/2014/main" id="{25C59C4E-02B7-CF0E-0171-68F430FF7689}"/>
              </a:ext>
            </a:extLst>
          </p:cNvPr>
          <p:cNvSpPr txBox="1"/>
          <p:nvPr/>
        </p:nvSpPr>
        <p:spPr>
          <a:xfrm>
            <a:off x="348964" y="229044"/>
            <a:ext cx="10979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K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omunikacija s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generacijom „</a:t>
            </a:r>
            <a:r>
              <a:rPr kumimoji="0" lang="hr-H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Baby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hr-H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Boomers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”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6C2784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id="{26F37FE2-A34B-B1AD-B580-17B98DF1E2B4}"/>
              </a:ext>
            </a:extLst>
          </p:cNvPr>
          <p:cNvSpPr txBox="1"/>
          <p:nvPr/>
        </p:nvSpPr>
        <p:spPr>
          <a:xfrm>
            <a:off x="1786869" y="3371510"/>
            <a:ext cx="9658896" cy="398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hr-H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hr-H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KAKO IH POTAKNUTI NA KUPNJU:</a:t>
            </a:r>
            <a:endParaRPr kumimoji="0" lang="hr-H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jako cijene timski rad i vrlo su zahvalni kada lijepo i ugodno surađuju sa drugima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hr-HR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Ako ih želite potaknuti na kupnju određenog proizvoda, potrebno je da: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u komunikaciji s njima stvorite ozračje suradnje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u komunikaciji s njima radite na izgradnji kvalitetnih međusobnih odnosa, i kratkoročno i dugoročno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nastojte ih motivirati vezano uz zdravstvene koristi koje će im donijeti proizvod koji nudite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hr-HR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Ponudite proizvod koji je </a:t>
            </a:r>
            <a:r>
              <a:rPr kumimoji="0" lang="hr-HR" sz="1700" b="1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„bolji” </a:t>
            </a:r>
            <a:r>
              <a:rPr kumimoji="0" lang="hr-HR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od ostalih: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vole imati nešto </a:t>
            </a: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„malo bolje nego što imaju svi ostali”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vole personalizirana rješenja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hr-HR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Symbol" panose="05050102010706020507" pitchFamily="18" charset="2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Slika 8">
            <a:extLst>
              <a:ext uri="{FF2B5EF4-FFF2-40B4-BE49-F238E27FC236}">
                <a16:creationId xmlns:a16="http://schemas.microsoft.com/office/drawing/2014/main" id="{524CB19F-6182-73B8-69CF-6CC6634C4A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9162" y="1576552"/>
            <a:ext cx="2808199" cy="202618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0" name="Strelica: zakrivljeno udesno 9">
            <a:extLst>
              <a:ext uri="{FF2B5EF4-FFF2-40B4-BE49-F238E27FC236}">
                <a16:creationId xmlns:a16="http://schemas.microsoft.com/office/drawing/2014/main" id="{56D716CB-BB77-A8BF-C750-364456DED23C}"/>
              </a:ext>
            </a:extLst>
          </p:cNvPr>
          <p:cNvSpPr/>
          <p:nvPr/>
        </p:nvSpPr>
        <p:spPr>
          <a:xfrm>
            <a:off x="1203225" y="4088524"/>
            <a:ext cx="367862" cy="798786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049FAC40-553D-472D-79BC-391EBFF752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6304" y="1581778"/>
            <a:ext cx="2727827" cy="202618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7" name="TekstniOkvir 6">
            <a:extLst>
              <a:ext uri="{FF2B5EF4-FFF2-40B4-BE49-F238E27FC236}">
                <a16:creationId xmlns:a16="http://schemas.microsoft.com/office/drawing/2014/main" id="{B19E8E12-B36E-F554-667C-E6EA023DF4F2}"/>
              </a:ext>
            </a:extLst>
          </p:cNvPr>
          <p:cNvSpPr txBox="1"/>
          <p:nvPr/>
        </p:nvSpPr>
        <p:spPr>
          <a:xfrm>
            <a:off x="8624131" y="2256472"/>
            <a:ext cx="21546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6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Baby</a:t>
            </a: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hr-HR" sz="16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Boomeri</a:t>
            </a: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su generacija koja je stvorila timski rad!</a:t>
            </a:r>
          </a:p>
        </p:txBody>
      </p:sp>
    </p:spTree>
    <p:extLst>
      <p:ext uri="{BB962C8B-B14F-4D97-AF65-F5344CB8AC3E}">
        <p14:creationId xmlns:p14="http://schemas.microsoft.com/office/powerpoint/2010/main" val="13649242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7AADC0-25CD-17EC-27FD-571812F7A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ka 5">
            <a:extLst>
              <a:ext uri="{FF2B5EF4-FFF2-40B4-BE49-F238E27FC236}">
                <a16:creationId xmlns:a16="http://schemas.microsoft.com/office/drawing/2014/main" id="{17DBD2FE-A8E2-858C-B684-89BDED80BF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4887" y="2792677"/>
            <a:ext cx="2566638" cy="171894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11FB432-2EB0-ABDB-96A3-4805140C46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36" y="101503"/>
            <a:ext cx="1472942" cy="338328"/>
          </a:xfrm>
          <a:prstGeom prst="rect">
            <a:avLst/>
          </a:prstGeom>
        </p:spPr>
      </p:pic>
      <p:sp>
        <p:nvSpPr>
          <p:cNvPr id="2" name="TextBox 10">
            <a:extLst>
              <a:ext uri="{FF2B5EF4-FFF2-40B4-BE49-F238E27FC236}">
                <a16:creationId xmlns:a16="http://schemas.microsoft.com/office/drawing/2014/main" id="{EE243B82-1DDB-D34F-1FF4-B5A4179D99E3}"/>
              </a:ext>
            </a:extLst>
          </p:cNvPr>
          <p:cNvSpPr txBox="1"/>
          <p:nvPr/>
        </p:nvSpPr>
        <p:spPr>
          <a:xfrm>
            <a:off x="440684" y="107741"/>
            <a:ext cx="109798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 </a:t>
            </a:r>
            <a:endParaRPr kumimoji="0" lang="hr-HR" sz="2400" b="1" i="0" u="none" strike="noStrike" kern="1200" cap="none" spc="0" normalizeH="0" baseline="0" noProof="0" dirty="0">
              <a:ln>
                <a:noFill/>
              </a:ln>
              <a:solidFill>
                <a:srgbClr val="6C2784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Izgradnja prodajnog odnosa sa generacijom </a:t>
            </a:r>
            <a:r>
              <a:rPr kumimoji="0" lang="hr-H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Baby</a:t>
            </a: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hr-H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Boomers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6C2784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graphicFrame>
        <p:nvGraphicFramePr>
          <p:cNvPr id="3" name="Dijagram 2">
            <a:extLst>
              <a:ext uri="{FF2B5EF4-FFF2-40B4-BE49-F238E27FC236}">
                <a16:creationId xmlns:a16="http://schemas.microsoft.com/office/drawing/2014/main" id="{2C8CA70D-7740-4129-BAF8-CF9C6C60C6ED}"/>
              </a:ext>
            </a:extLst>
          </p:cNvPr>
          <p:cNvGraphicFramePr/>
          <p:nvPr/>
        </p:nvGraphicFramePr>
        <p:xfrm>
          <a:off x="2185068" y="1165962"/>
          <a:ext cx="7154041" cy="46248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8" name="TekstniOkvir 7">
            <a:extLst>
              <a:ext uri="{FF2B5EF4-FFF2-40B4-BE49-F238E27FC236}">
                <a16:creationId xmlns:a16="http://schemas.microsoft.com/office/drawing/2014/main" id="{83F61300-C05C-3F1C-D1D7-712C9055110B}"/>
              </a:ext>
            </a:extLst>
          </p:cNvPr>
          <p:cNvSpPr txBox="1"/>
          <p:nvPr/>
        </p:nvSpPr>
        <p:spPr>
          <a:xfrm>
            <a:off x="7081525" y="1513490"/>
            <a:ext cx="3481372" cy="26160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Osobno ih pozovite na savjetovanja, edukacije, JZ akcije</a:t>
            </a: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</a:t>
            </a:r>
          </a:p>
        </p:txBody>
      </p:sp>
      <p:sp>
        <p:nvSpPr>
          <p:cNvPr id="9" name="TekstniOkvir 8">
            <a:extLst>
              <a:ext uri="{FF2B5EF4-FFF2-40B4-BE49-F238E27FC236}">
                <a16:creationId xmlns:a16="http://schemas.microsoft.com/office/drawing/2014/main" id="{DFE7E738-8C3B-8FAD-99DE-C849DDC1D618}"/>
              </a:ext>
            </a:extLst>
          </p:cNvPr>
          <p:cNvSpPr txBox="1"/>
          <p:nvPr/>
        </p:nvSpPr>
        <p:spPr>
          <a:xfrm>
            <a:off x="8778398" y="2795384"/>
            <a:ext cx="2478048" cy="6001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Mišljenje njihove djece, </a:t>
            </a:r>
            <a:r>
              <a:rPr kumimoji="0" lang="hr-HR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milenijalaca</a:t>
            </a: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značajno utječe na njihovu odluku o kupnji.</a:t>
            </a:r>
            <a:endParaRPr kumimoji="0" lang="hr-H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kstniOkvir 10">
            <a:extLst>
              <a:ext uri="{FF2B5EF4-FFF2-40B4-BE49-F238E27FC236}">
                <a16:creationId xmlns:a16="http://schemas.microsoft.com/office/drawing/2014/main" id="{A5633283-0C72-B6CE-E22F-8BF0B79DE4D9}"/>
              </a:ext>
            </a:extLst>
          </p:cNvPr>
          <p:cNvSpPr txBox="1"/>
          <p:nvPr/>
        </p:nvSpPr>
        <p:spPr>
          <a:xfrm>
            <a:off x="363816" y="5126179"/>
            <a:ext cx="3052046" cy="6001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Žele osjetiti da je ono što rade važno, da njihove odluke utječu na njihovu bolju (zdraviju) budućnost.</a:t>
            </a:r>
            <a:endParaRPr kumimoji="0" lang="hr-H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kstniOkvir 11">
            <a:extLst>
              <a:ext uri="{FF2B5EF4-FFF2-40B4-BE49-F238E27FC236}">
                <a16:creationId xmlns:a16="http://schemas.microsoft.com/office/drawing/2014/main" id="{153102B5-162D-9E31-8F3C-E869AE73C8F5}"/>
              </a:ext>
            </a:extLst>
          </p:cNvPr>
          <p:cNvSpPr txBox="1"/>
          <p:nvPr/>
        </p:nvSpPr>
        <p:spPr>
          <a:xfrm>
            <a:off x="8100085" y="5344510"/>
            <a:ext cx="2478048" cy="26160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E-mail, poruke, telefonski pozivi…</a:t>
            </a:r>
            <a:endParaRPr kumimoji="0" lang="hr-H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kstniOkvir 12">
            <a:extLst>
              <a:ext uri="{FF2B5EF4-FFF2-40B4-BE49-F238E27FC236}">
                <a16:creationId xmlns:a16="http://schemas.microsoft.com/office/drawing/2014/main" id="{700939EA-9F55-E6FD-93EC-F92147FBA6E8}"/>
              </a:ext>
            </a:extLst>
          </p:cNvPr>
          <p:cNvSpPr txBox="1"/>
          <p:nvPr/>
        </p:nvSpPr>
        <p:spPr>
          <a:xfrm>
            <a:off x="166026" y="2795384"/>
            <a:ext cx="2566638" cy="6001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Oni će postati vaši lojalni pacijenti, ako se uvjere da možete ispuniti njihova očekivanja.</a:t>
            </a:r>
          </a:p>
        </p:txBody>
      </p:sp>
    </p:spTree>
    <p:extLst>
      <p:ext uri="{BB962C8B-B14F-4D97-AF65-F5344CB8AC3E}">
        <p14:creationId xmlns:p14="http://schemas.microsoft.com/office/powerpoint/2010/main" val="29403229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>
            <a:extLst>
              <a:ext uri="{FF2B5EF4-FFF2-40B4-BE49-F238E27FC236}">
                <a16:creationId xmlns:a16="http://schemas.microsoft.com/office/drawing/2014/main" id="{0CC65DA0-CBED-20B4-EB7B-EB0152DA591A}"/>
              </a:ext>
            </a:extLst>
          </p:cNvPr>
          <p:cNvSpPr txBox="1"/>
          <p:nvPr/>
        </p:nvSpPr>
        <p:spPr>
          <a:xfrm>
            <a:off x="348964" y="229044"/>
            <a:ext cx="10979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</a:t>
            </a: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K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omunikacija s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generacijom X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6C2784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id="{1EBFE10C-06B1-AD33-59A6-1A18C2EC0588}"/>
              </a:ext>
            </a:extLst>
          </p:cNvPr>
          <p:cNvSpPr txBox="1"/>
          <p:nvPr/>
        </p:nvSpPr>
        <p:spPr>
          <a:xfrm>
            <a:off x="4046807" y="2782432"/>
            <a:ext cx="1012792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pacijenti su koji imaju potrebe i visoku kupovnu moć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oni su trenutačni pokretači razvoja</a:t>
            </a:r>
            <a:endParaRPr kumimoji="0" lang="hr-H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vrlo fleksibilni, tehnološki osviješteni, nemaju predrasuda </a:t>
            </a: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(za razliku od </a:t>
            </a:r>
            <a:r>
              <a:rPr kumimoji="0" lang="hr-HR" sz="16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boomera</a:t>
            </a: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imaju vrlo malo strpljenja za pravila koja njima nemaju smisla</a:t>
            </a:r>
            <a:endParaRPr kumimoji="0" lang="hr-HR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hr-H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kstniOkvir 3">
            <a:extLst>
              <a:ext uri="{FF2B5EF4-FFF2-40B4-BE49-F238E27FC236}">
                <a16:creationId xmlns:a16="http://schemas.microsoft.com/office/drawing/2014/main" id="{50C0D849-0B2F-83CC-0FDC-830646E4430A}"/>
              </a:ext>
            </a:extLst>
          </p:cNvPr>
          <p:cNvSpPr txBox="1"/>
          <p:nvPr/>
        </p:nvSpPr>
        <p:spPr>
          <a:xfrm>
            <a:off x="4084282" y="1613356"/>
            <a:ext cx="7244538" cy="83099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 X danas </a:t>
            </a:r>
            <a:r>
              <a:rPr kumimoji="0" lang="hr-HR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gospodari biznisom </a:t>
            </a:r>
            <a:endParaRPr lang="hr-HR" sz="1600" dirty="0">
              <a:solidFill>
                <a:prstClr val="black"/>
              </a:solidFill>
              <a:latin typeface="Calibri" panose="020F0502020204030204"/>
              <a:sym typeface="Symbol" panose="05050102010706020507" pitchFamily="18" charset="2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hr-HR" sz="16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Symbol" panose="05050102010706020507" pitchFamily="18" charset="2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„</a:t>
            </a:r>
            <a:r>
              <a:rPr kumimoji="0" lang="hr-HR" sz="16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They</a:t>
            </a:r>
            <a:r>
              <a:rPr kumimoji="0" lang="hr-HR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hr-HR" sz="16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work</a:t>
            </a:r>
            <a:r>
              <a:rPr kumimoji="0" lang="hr-HR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to live!”</a:t>
            </a:r>
          </a:p>
        </p:txBody>
      </p:sp>
      <p:sp>
        <p:nvSpPr>
          <p:cNvPr id="13" name="TekstniOkvir 12">
            <a:extLst>
              <a:ext uri="{FF2B5EF4-FFF2-40B4-BE49-F238E27FC236}">
                <a16:creationId xmlns:a16="http://schemas.microsoft.com/office/drawing/2014/main" id="{C8445508-3FCA-A3E0-BD74-AB2A14D03B25}"/>
              </a:ext>
            </a:extLst>
          </p:cNvPr>
          <p:cNvSpPr txBox="1"/>
          <p:nvPr/>
        </p:nvSpPr>
        <p:spPr>
          <a:xfrm>
            <a:off x="1539604" y="1032748"/>
            <a:ext cx="213082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Symbol" panose="05050102010706020507" pitchFamily="18" charset="2"/>
              </a:rPr>
              <a:t>   43-62</a:t>
            </a: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„</a:t>
            </a:r>
            <a:r>
              <a:rPr kumimoji="0" lang="hr-HR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Latchkey</a:t>
            </a:r>
            <a:r>
              <a:rPr kumimoji="0" lang="hr-H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generacija”</a:t>
            </a: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430BC1FD-ADA4-A0F8-B68F-26D9597EE62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831" t="10874" r="36952" b="2636"/>
          <a:stretch/>
        </p:blipFill>
        <p:spPr>
          <a:xfrm>
            <a:off x="1830204" y="1613356"/>
            <a:ext cx="1549622" cy="156692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5" name="TekstniOkvir 4">
            <a:extLst>
              <a:ext uri="{FF2B5EF4-FFF2-40B4-BE49-F238E27FC236}">
                <a16:creationId xmlns:a16="http://schemas.microsoft.com/office/drawing/2014/main" id="{DB4CDE70-EDD2-1893-9290-E6EB5B5BA44E}"/>
              </a:ext>
            </a:extLst>
          </p:cNvPr>
          <p:cNvSpPr txBox="1"/>
          <p:nvPr/>
        </p:nvSpPr>
        <p:spPr>
          <a:xfrm>
            <a:off x="6272335" y="6581001"/>
            <a:ext cx="27747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theguardian.com</a:t>
            </a:r>
          </a:p>
        </p:txBody>
      </p:sp>
      <p:pic>
        <p:nvPicPr>
          <p:cNvPr id="16" name="Slika 15">
            <a:extLst>
              <a:ext uri="{FF2B5EF4-FFF2-40B4-BE49-F238E27FC236}">
                <a16:creationId xmlns:a16="http://schemas.microsoft.com/office/drawing/2014/main" id="{EDE9ADA9-C072-A13D-2B4D-7A2B04013D3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453" r="26578" b="23240"/>
          <a:stretch/>
        </p:blipFill>
        <p:spPr>
          <a:xfrm>
            <a:off x="1125748" y="1763912"/>
            <a:ext cx="704456" cy="141636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7C7D38D7-6E1D-922F-9A2D-12CC021B38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2458" y="3268870"/>
            <a:ext cx="2217368" cy="1574280"/>
          </a:xfrm>
          <a:prstGeom prst="rect">
            <a:avLst/>
          </a:prstGeom>
        </p:spPr>
      </p:pic>
      <p:sp>
        <p:nvSpPr>
          <p:cNvPr id="8" name="TekstniOkvir 7">
            <a:extLst>
              <a:ext uri="{FF2B5EF4-FFF2-40B4-BE49-F238E27FC236}">
                <a16:creationId xmlns:a16="http://schemas.microsoft.com/office/drawing/2014/main" id="{0115C777-E1B5-A5BC-893C-8115DAEF72FD}"/>
              </a:ext>
            </a:extLst>
          </p:cNvPr>
          <p:cNvSpPr txBox="1"/>
          <p:nvPr/>
        </p:nvSpPr>
        <p:spPr>
          <a:xfrm>
            <a:off x="667788" y="4028437"/>
            <a:ext cx="12669790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Pravilo br. 1 za ovu generaciju kupaca = </a:t>
            </a:r>
            <a:r>
              <a:rPr lang="hr-HR" b="1" i="1" dirty="0">
                <a:solidFill>
                  <a:srgbClr val="00B0F0"/>
                </a:solidFill>
                <a:latin typeface="Calibri" panose="020F0502020204030204"/>
              </a:rPr>
              <a:t>„Prove </a:t>
            </a:r>
            <a:r>
              <a:rPr lang="hr-HR" b="1" i="1" dirty="0" err="1">
                <a:solidFill>
                  <a:srgbClr val="00B0F0"/>
                </a:solidFill>
                <a:latin typeface="Calibri" panose="020F0502020204030204"/>
              </a:rPr>
              <a:t>it</a:t>
            </a:r>
            <a:r>
              <a:rPr lang="hr-HR" b="1" i="1" dirty="0">
                <a:solidFill>
                  <a:srgbClr val="00B0F0"/>
                </a:solidFill>
                <a:latin typeface="Calibri" panose="020F0502020204030204"/>
              </a:rPr>
              <a:t> or </a:t>
            </a:r>
            <a:r>
              <a:rPr lang="hr-HR" b="1" i="1" dirty="0" err="1">
                <a:solidFill>
                  <a:srgbClr val="00B0F0"/>
                </a:solidFill>
                <a:latin typeface="Calibri" panose="020F0502020204030204"/>
              </a:rPr>
              <a:t>loose</a:t>
            </a:r>
            <a:r>
              <a:rPr lang="hr-HR" b="1" i="1" dirty="0">
                <a:solidFill>
                  <a:srgbClr val="00B0F0"/>
                </a:solidFill>
                <a:latin typeface="Calibri" panose="020F0502020204030204"/>
              </a:rPr>
              <a:t> </a:t>
            </a:r>
            <a:r>
              <a:rPr lang="hr-HR" b="1" i="1" dirty="0" err="1">
                <a:solidFill>
                  <a:srgbClr val="00B0F0"/>
                </a:solidFill>
                <a:latin typeface="Calibri" panose="020F0502020204030204"/>
              </a:rPr>
              <a:t>it</a:t>
            </a:r>
            <a:r>
              <a:rPr lang="hr-HR" b="1" i="1" dirty="0">
                <a:solidFill>
                  <a:srgbClr val="00B0F0"/>
                </a:solidFill>
                <a:latin typeface="Calibri" panose="020F0502020204030204"/>
              </a:rPr>
              <a:t>!”</a:t>
            </a:r>
            <a:endParaRPr kumimoji="0" lang="hr-HR" sz="1800" b="1" i="1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pl-PL" sz="1600" i="1" dirty="0">
                <a:solidFill>
                  <a:prstClr val="black"/>
                </a:solidFill>
                <a:latin typeface="Calibri" panose="020F0502020204030204"/>
                <a:sym typeface="Symbol" panose="05050102010706020507" pitchFamily="18" charset="2"/>
              </a:rPr>
              <a:t>Generacija X = generacija kojoj je </a:t>
            </a:r>
            <a:r>
              <a:rPr lang="pl-PL" sz="1600" b="1" i="1" dirty="0">
                <a:solidFill>
                  <a:prstClr val="black"/>
                </a:solidFill>
                <a:latin typeface="Calibri" panose="020F0502020204030204"/>
                <a:sym typeface="Symbol" panose="05050102010706020507" pitchFamily="18" charset="2"/>
              </a:rPr>
              <a:t>najteže prodati </a:t>
            </a:r>
            <a:r>
              <a:rPr lang="pl-PL" sz="1600" i="1" dirty="0">
                <a:solidFill>
                  <a:prstClr val="black"/>
                </a:solidFill>
                <a:latin typeface="Calibri" panose="020F0502020204030204"/>
                <a:sym typeface="Symbol" panose="05050102010706020507" pitchFamily="18" charset="2"/>
              </a:rPr>
              <a:t>bilo koji proizvod!</a:t>
            </a:r>
            <a:endParaRPr kumimoji="0" lang="pl-PL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Symbol" panose="05050102010706020507" pitchFamily="18" charset="2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pl-PL" sz="1600" i="1" dirty="0">
                <a:solidFill>
                  <a:prstClr val="black"/>
                </a:solidFill>
                <a:latin typeface="Calibri" panose="020F0502020204030204"/>
                <a:sym typeface="Symbol" panose="05050102010706020507" pitchFamily="18" charset="2"/>
              </a:rPr>
              <a:t>educirani su, informirani, skeptični...ne vjeruju autoritetima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pl-PL" sz="1600" i="1" dirty="0">
                <a:solidFill>
                  <a:prstClr val="black"/>
                </a:solidFill>
                <a:latin typeface="Calibri" panose="020F0502020204030204"/>
                <a:sym typeface="Symbol" panose="05050102010706020507" pitchFamily="18" charset="2"/>
              </a:rPr>
              <a:t>često testiraju strpljenje onih od kojih kupuju; postavljaju mnogo pitanja...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pl-PL" sz="1600" i="1" dirty="0">
                <a:solidFill>
                  <a:prstClr val="black"/>
                </a:solidFill>
                <a:latin typeface="Calibri" panose="020F0502020204030204"/>
                <a:sym typeface="Symbol" panose="05050102010706020507" pitchFamily="18" charset="2"/>
              </a:rPr>
              <a:t>n</a:t>
            </a:r>
            <a:r>
              <a:rPr kumimoji="0" lang="pl-PL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ijedna generacija ne traži više specifikacija proizvoda, kao i dokaza</a:t>
            </a:r>
            <a:endParaRPr lang="pl-PL" sz="1600" i="1" dirty="0">
              <a:solidFill>
                <a:prstClr val="black"/>
              </a:solidFill>
              <a:latin typeface="Calibri" panose="020F0502020204030204"/>
              <a:sym typeface="Symbol" panose="05050102010706020507" pitchFamily="18" charset="2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lang="pl-PL" sz="1600" i="1" dirty="0">
              <a:solidFill>
                <a:prstClr val="black"/>
              </a:solidFill>
              <a:latin typeface="Calibri" panose="020F0502020204030204"/>
              <a:sym typeface="Symbol" panose="05050102010706020507" pitchFamily="18" charset="2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1600" b="1" i="1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Ipak, vrijedni su vašeg truda, jer imaju kupovnu moć i voljni su potrošiti ako ih uvjerite u vrijednost proizvoda!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pl-PL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0427962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18D127-4026-8CCA-AAC7-A66F5EF75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>
            <a:extLst>
              <a:ext uri="{FF2B5EF4-FFF2-40B4-BE49-F238E27FC236}">
                <a16:creationId xmlns:a16="http://schemas.microsoft.com/office/drawing/2014/main" id="{F5DD698B-3BB0-DC6B-6770-343B4B79441D}"/>
              </a:ext>
            </a:extLst>
          </p:cNvPr>
          <p:cNvSpPr txBox="1"/>
          <p:nvPr/>
        </p:nvSpPr>
        <p:spPr>
          <a:xfrm>
            <a:off x="304050" y="173578"/>
            <a:ext cx="10979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K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omunikacija s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generacijom X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6C2784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id="{9875B8FD-8251-EADE-A101-EE1C00793ACB}"/>
              </a:ext>
            </a:extLst>
          </p:cNvPr>
          <p:cNvSpPr txBox="1"/>
          <p:nvPr/>
        </p:nvSpPr>
        <p:spPr>
          <a:xfrm>
            <a:off x="1100678" y="3650901"/>
            <a:ext cx="9558848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Vrlo često pitaju „ZAŠTO?”</a:t>
            </a:r>
            <a:endParaRPr kumimoji="0" lang="hr-H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Zašto ovaj proizvod toliko košta?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Zašto ga imate samo u ovoj veličini pakiranja?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Zašto je baš ovako pakiran?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Zašto mi želite prodati baš taj proizvod?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pl-PL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Symbol" panose="05050102010706020507" pitchFamily="18" charset="2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pl-PL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Symbol" panose="05050102010706020507" pitchFamily="18" charset="2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1600" b="1" i="1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Nemojte to shvaćati osobno. Generacija X je prirodno sumnjičava i skeptična prema svemu i jednostavno žele dobiti jasne i konkretne odgovore na svoja pitanja.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pl-PL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Symbol" panose="05050102010706020507" pitchFamily="18" charset="2"/>
            </a:endParaRP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954A63EE-DC61-5915-7DEB-22E06A69C7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0102" y="1340988"/>
            <a:ext cx="2657475" cy="17735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239C4BA3-B0A8-FC49-2336-8EF5CA7128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0105" y="1340989"/>
            <a:ext cx="2733873" cy="17735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7" name="TekstniOkvir 6">
            <a:extLst>
              <a:ext uri="{FF2B5EF4-FFF2-40B4-BE49-F238E27FC236}">
                <a16:creationId xmlns:a16="http://schemas.microsoft.com/office/drawing/2014/main" id="{FD9DCCDB-51FB-90F0-F93F-45CA96007883}"/>
              </a:ext>
            </a:extLst>
          </p:cNvPr>
          <p:cNvSpPr txBox="1"/>
          <p:nvPr/>
        </p:nvSpPr>
        <p:spPr>
          <a:xfrm>
            <a:off x="2091170" y="6374723"/>
            <a:ext cx="940117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hr-HR" sz="1600" dirty="0">
                <a:solidFill>
                  <a:prstClr val="black"/>
                </a:solidFill>
                <a:latin typeface="Calibri" panose="020F0502020204030204"/>
              </a:rPr>
              <a:t>nemojte kod njih koristiti agresivne prodajne taktike, odustati će od kupnje</a:t>
            </a:r>
          </a:p>
        </p:txBody>
      </p:sp>
    </p:spTree>
    <p:extLst>
      <p:ext uri="{BB962C8B-B14F-4D97-AF65-F5344CB8AC3E}">
        <p14:creationId xmlns:p14="http://schemas.microsoft.com/office/powerpoint/2010/main" val="37375132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A6E44F-3595-93CC-5B12-57BA4F9206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>
            <a:extLst>
              <a:ext uri="{FF2B5EF4-FFF2-40B4-BE49-F238E27FC236}">
                <a16:creationId xmlns:a16="http://schemas.microsoft.com/office/drawing/2014/main" id="{3F6C8448-9717-9E49-D5AF-87290C92F1BB}"/>
              </a:ext>
            </a:extLst>
          </p:cNvPr>
          <p:cNvSpPr txBox="1"/>
          <p:nvPr/>
        </p:nvSpPr>
        <p:spPr>
          <a:xfrm>
            <a:off x="348964" y="229044"/>
            <a:ext cx="10979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K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omunikacija s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generacijom X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6C2784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id="{B9F971B7-52A4-F209-FEE1-E0CC096E9308}"/>
              </a:ext>
            </a:extLst>
          </p:cNvPr>
          <p:cNvSpPr txBox="1"/>
          <p:nvPr/>
        </p:nvSpPr>
        <p:spPr>
          <a:xfrm>
            <a:off x="1389888" y="3833978"/>
            <a:ext cx="10113263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SAVJETI ZA USPJEŠNU KOMUNIKACIJU:</a:t>
            </a:r>
            <a:endParaRPr kumimoji="0" lang="hr-HR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dajte im dobre razloge da postanu vaši lojalni kupci </a:t>
            </a: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 </a:t>
            </a:r>
            <a:r>
              <a:rPr kumimoji="0" lang="hr-HR" sz="16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kod </a:t>
            </a:r>
            <a:r>
              <a:rPr kumimoji="0" lang="hr-HR" sz="1600" b="0" i="1" u="sng" strike="noStrike" kern="1200" cap="none" spc="0" normalizeH="0" baseline="0" noProof="0" dirty="0">
                <a:ln>
                  <a:noFill/>
                </a:ln>
                <a:solidFill>
                  <a:srgbClr val="9837B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Gen X lojalnost se ne podrazumijeva i teško se stiče</a:t>
            </a:r>
            <a:endParaRPr kumimoji="0" lang="hr-HR" sz="1600" b="0" i="1" u="sng" strike="noStrike" kern="1200" cap="none" spc="0" normalizeH="0" baseline="0" noProof="0" dirty="0">
              <a:ln>
                <a:noFill/>
              </a:ln>
              <a:solidFill>
                <a:srgbClr val="9837B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vole biti informirani i uključeni u razgovor 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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 suprotnom, </a:t>
            </a:r>
            <a:r>
              <a:rPr kumimoji="0" lang="hr-HR" sz="16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sve im brzo dosadi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važno im je da „iskustvo proizvoda” bude pozitivno, motivirajuće i  uzbudljivo, </a:t>
            </a: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kao i da im </a:t>
            </a:r>
            <a:r>
              <a:rPr kumimoji="0" lang="hr-HR" sz="1600" b="0" i="1" u="sng" strike="noStrike" kern="1200" cap="none" spc="0" normalizeH="0" baseline="0" noProof="0" dirty="0">
                <a:ln>
                  <a:noFill/>
                </a:ln>
                <a:solidFill>
                  <a:srgbClr val="9837B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donosi značajne benefite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važno im je da razumiju 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srgbClr val="9837B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svrhu i cilj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imaju vrlo malo strpljenja za procedure 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 </a:t>
            </a: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pojednostavite komunikaciju, </a:t>
            </a:r>
            <a:r>
              <a:rPr kumimoji="0" lang="hr-HR" sz="1600" b="0" i="1" u="sng" strike="noStrike" kern="1200" cap="none" spc="0" normalizeH="0" baseline="0" noProof="0" dirty="0">
                <a:ln>
                  <a:noFill/>
                </a:ln>
                <a:solidFill>
                  <a:srgbClr val="9837B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budite vrlo konkretni i jasni</a:t>
            </a:r>
            <a:endParaRPr kumimoji="0" lang="hr-HR" sz="1600" b="0" i="1" u="none" strike="noStrike" kern="1200" cap="none" spc="0" normalizeH="0" baseline="0" noProof="0" dirty="0">
              <a:ln>
                <a:noFill/>
              </a:ln>
              <a:solidFill>
                <a:srgbClr val="9837B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obitelj im je vrlo važna 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 </a:t>
            </a: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pokažite im brigu i za njihovu obitelj.</a:t>
            </a:r>
            <a:endParaRPr kumimoji="0" lang="hr-HR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hr-H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B4F20EDC-1F54-D703-FED0-5B1153D99F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794" y="1310268"/>
            <a:ext cx="2583134" cy="1824783"/>
          </a:xfrm>
          <a:prstGeom prst="rect">
            <a:avLst/>
          </a:prstGeom>
        </p:spPr>
      </p:pic>
      <p:sp>
        <p:nvSpPr>
          <p:cNvPr id="10" name="TekstniOkvir 9">
            <a:extLst>
              <a:ext uri="{FF2B5EF4-FFF2-40B4-BE49-F238E27FC236}">
                <a16:creationId xmlns:a16="http://schemas.microsoft.com/office/drawing/2014/main" id="{9A5DB051-655A-E064-011C-6CDECFEDDC4C}"/>
              </a:ext>
            </a:extLst>
          </p:cNvPr>
          <p:cNvSpPr txBox="1"/>
          <p:nvPr/>
        </p:nvSpPr>
        <p:spPr>
          <a:xfrm>
            <a:off x="348964" y="3400656"/>
            <a:ext cx="1166774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5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 X utjelovila je neke od najvažnijih postulata na kojima počivaju njihovi nasljednici, a to su individualnost i tolerancija.</a:t>
            </a:r>
          </a:p>
        </p:txBody>
      </p:sp>
      <p:pic>
        <p:nvPicPr>
          <p:cNvPr id="11" name="Slika 10">
            <a:extLst>
              <a:ext uri="{FF2B5EF4-FFF2-40B4-BE49-F238E27FC236}">
                <a16:creationId xmlns:a16="http://schemas.microsoft.com/office/drawing/2014/main" id="{C85E1458-32FE-214F-9090-BBD43BF2C1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4936" y="1337993"/>
            <a:ext cx="2499360" cy="179705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6888640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ka 5">
            <a:extLst>
              <a:ext uri="{FF2B5EF4-FFF2-40B4-BE49-F238E27FC236}">
                <a16:creationId xmlns:a16="http://schemas.microsoft.com/office/drawing/2014/main" id="{94597F6E-951A-A773-5D1C-108E16E2D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514" y="2517569"/>
            <a:ext cx="2584928" cy="182286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54469C1-A492-5D89-4049-A8DA687FE1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36" y="101503"/>
            <a:ext cx="1472942" cy="338328"/>
          </a:xfrm>
          <a:prstGeom prst="rect">
            <a:avLst/>
          </a:prstGeom>
        </p:spPr>
      </p:pic>
      <p:sp>
        <p:nvSpPr>
          <p:cNvPr id="2" name="TextBox 10">
            <a:extLst>
              <a:ext uri="{FF2B5EF4-FFF2-40B4-BE49-F238E27FC236}">
                <a16:creationId xmlns:a16="http://schemas.microsoft.com/office/drawing/2014/main" id="{25795A57-0E0C-4BB4-0C50-8BFA9BF5A500}"/>
              </a:ext>
            </a:extLst>
          </p:cNvPr>
          <p:cNvSpPr txBox="1"/>
          <p:nvPr/>
        </p:nvSpPr>
        <p:spPr>
          <a:xfrm>
            <a:off x="457273" y="237454"/>
            <a:ext cx="10979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Izgradnja prodajnog odnosa sa generacijom X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6C2784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graphicFrame>
        <p:nvGraphicFramePr>
          <p:cNvPr id="3" name="Dijagram 2">
            <a:extLst>
              <a:ext uri="{FF2B5EF4-FFF2-40B4-BE49-F238E27FC236}">
                <a16:creationId xmlns:a16="http://schemas.microsoft.com/office/drawing/2014/main" id="{0D245BD6-0A78-7F0F-7EED-CABF0911B9E8}"/>
              </a:ext>
            </a:extLst>
          </p:cNvPr>
          <p:cNvGraphicFramePr/>
          <p:nvPr/>
        </p:nvGraphicFramePr>
        <p:xfrm>
          <a:off x="2042511" y="1231799"/>
          <a:ext cx="7154041" cy="46248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8" name="TekstniOkvir 7">
            <a:extLst>
              <a:ext uri="{FF2B5EF4-FFF2-40B4-BE49-F238E27FC236}">
                <a16:creationId xmlns:a16="http://schemas.microsoft.com/office/drawing/2014/main" id="{B0CBFC4B-0328-C229-6906-9849E288FDB8}"/>
              </a:ext>
            </a:extLst>
          </p:cNvPr>
          <p:cNvSpPr txBox="1"/>
          <p:nvPr/>
        </p:nvSpPr>
        <p:spPr>
          <a:xfrm>
            <a:off x="7455866" y="1443012"/>
            <a:ext cx="3481372" cy="6001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Žele imati više izbora…smeta ih forsiranje internih promocija ili popusta. Žele da se prilagodite njihovim potrebama.</a:t>
            </a:r>
            <a:endParaRPr kumimoji="0" lang="hr-H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kstniOkvir 8">
            <a:extLst>
              <a:ext uri="{FF2B5EF4-FFF2-40B4-BE49-F238E27FC236}">
                <a16:creationId xmlns:a16="http://schemas.microsoft.com/office/drawing/2014/main" id="{9655D8CE-665E-FB22-399C-74BEDEE8F9CC}"/>
              </a:ext>
            </a:extLst>
          </p:cNvPr>
          <p:cNvSpPr txBox="1"/>
          <p:nvPr/>
        </p:nvSpPr>
        <p:spPr>
          <a:xfrm>
            <a:off x="8602560" y="2870377"/>
            <a:ext cx="3165768" cy="6001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„Predlažem Vam proizvod…. Ukoliko Vam taj proizvod ne odgovara zbog…,mogu preporučiti proizvod….” </a:t>
            </a:r>
            <a:endParaRPr kumimoji="0" lang="hr-HR" sz="11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kstniOkvir 10">
            <a:extLst>
              <a:ext uri="{FF2B5EF4-FFF2-40B4-BE49-F238E27FC236}">
                <a16:creationId xmlns:a16="http://schemas.microsoft.com/office/drawing/2014/main" id="{E89FB98E-125D-7CC3-5A76-4854F448E2A2}"/>
              </a:ext>
            </a:extLst>
          </p:cNvPr>
          <p:cNvSpPr txBox="1"/>
          <p:nvPr/>
        </p:nvSpPr>
        <p:spPr>
          <a:xfrm>
            <a:off x="7996008" y="4951622"/>
            <a:ext cx="3165768" cy="76944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Žele znati svaki detalj </a:t>
            </a:r>
            <a:r>
              <a:rPr kumimoji="0" lang="hr-HR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(cijena, provizija, podaci koje unosite)</a:t>
            </a: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…. Ne žele se osjećati iskorišteno na bilo koji način. Žele misliti da je prodajni proces pod njihovom kontrolom. Dopustite im.</a:t>
            </a:r>
            <a:endParaRPr kumimoji="0" lang="hr-H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kstniOkvir 11">
            <a:extLst>
              <a:ext uri="{FF2B5EF4-FFF2-40B4-BE49-F238E27FC236}">
                <a16:creationId xmlns:a16="http://schemas.microsoft.com/office/drawing/2014/main" id="{DFCF905F-A0C6-B544-B083-C8603073A4D7}"/>
              </a:ext>
            </a:extLst>
          </p:cNvPr>
          <p:cNvSpPr txBox="1"/>
          <p:nvPr/>
        </p:nvSpPr>
        <p:spPr>
          <a:xfrm>
            <a:off x="457273" y="4951622"/>
            <a:ext cx="2693624" cy="6001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Oni će znati cijeniti ako im date savjete i/ili informacije kojih nisu bili svjesni. Tako ćete dobiti njihovo poštivanje.</a:t>
            </a:r>
            <a:endParaRPr kumimoji="0" lang="hr-H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kstniOkvir 12">
            <a:extLst>
              <a:ext uri="{FF2B5EF4-FFF2-40B4-BE49-F238E27FC236}">
                <a16:creationId xmlns:a16="http://schemas.microsoft.com/office/drawing/2014/main" id="{9165BBCA-A93A-05D9-D87E-97E95E7F1D32}"/>
              </a:ext>
            </a:extLst>
          </p:cNvPr>
          <p:cNvSpPr txBox="1"/>
          <p:nvPr/>
        </p:nvSpPr>
        <p:spPr>
          <a:xfrm>
            <a:off x="632190" y="6339251"/>
            <a:ext cx="1019556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hr-HR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Kada zaslužite njihovo poštivanje, oni će vam biti lojalni – onoliko dugo koliko se budete trudili oko njih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hr-HR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kstniOkvir 13">
            <a:extLst>
              <a:ext uri="{FF2B5EF4-FFF2-40B4-BE49-F238E27FC236}">
                <a16:creationId xmlns:a16="http://schemas.microsoft.com/office/drawing/2014/main" id="{D1938055-7A04-5035-99C6-6C1B73740C50}"/>
              </a:ext>
            </a:extLst>
          </p:cNvPr>
          <p:cNvSpPr txBox="1"/>
          <p:nvPr/>
        </p:nvSpPr>
        <p:spPr>
          <a:xfrm>
            <a:off x="763491" y="2955015"/>
            <a:ext cx="1627913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Cijene jasnoću, stručnost i transparentnost.</a:t>
            </a:r>
            <a:endParaRPr kumimoji="0" lang="hr-H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09203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>
            <a:extLst>
              <a:ext uri="{FF2B5EF4-FFF2-40B4-BE49-F238E27FC236}">
                <a16:creationId xmlns:a16="http://schemas.microsoft.com/office/drawing/2014/main" id="{0CC65DA0-CBED-20B4-EB7B-EB0152DA591A}"/>
              </a:ext>
            </a:extLst>
          </p:cNvPr>
          <p:cNvSpPr txBox="1"/>
          <p:nvPr/>
        </p:nvSpPr>
        <p:spPr>
          <a:xfrm>
            <a:off x="606072" y="212616"/>
            <a:ext cx="10979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</a:t>
            </a: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K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omunikacija s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generacijom „Y”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6C2784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id="{1EBFE10C-06B1-AD33-59A6-1A18C2EC0588}"/>
              </a:ext>
            </a:extLst>
          </p:cNvPr>
          <p:cNvSpPr txBox="1"/>
          <p:nvPr/>
        </p:nvSpPr>
        <p:spPr>
          <a:xfrm>
            <a:off x="4099547" y="1187665"/>
            <a:ext cx="7899871" cy="5001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1" i="1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„Ne želimo da nas tretirate kao „junior </a:t>
            </a:r>
            <a:r>
              <a:rPr kumimoji="0" lang="hr-HR" sz="1800" b="1" i="1" u="none" strike="noStrike" kern="1200" cap="none" spc="0" normalizeH="0" baseline="0" noProof="0" dirty="0" err="1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anything</a:t>
            </a:r>
            <a:r>
              <a:rPr kumimoji="0" lang="hr-HR" sz="1800" b="1" i="1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!” 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jasno i glasno ističu!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„Life = </a:t>
            </a:r>
            <a:r>
              <a:rPr kumimoji="0" lang="hr-HR" sz="16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work</a:t>
            </a:r>
            <a:r>
              <a:rPr kumimoji="0" lang="hr-HR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!” 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nema razlike, isprepliću 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imaju veliku kupovnu moć, treba ih privući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danas su najveća generacija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iskustva stavljaju ispred materijalnog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„</a:t>
            </a:r>
            <a:r>
              <a:rPr kumimoji="0" lang="hr-HR" sz="16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Helicopter</a:t>
            </a: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hr-HR" sz="16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parents</a:t>
            </a: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”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 pokoravaju se konvencionalnim pravilima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hr-H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hr-H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hr-H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KAKO KOMUNICIRATI S NJIMA?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7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informirani su i zahtjevni, autoritet ljekarnika nije neupitan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propitkuju preporuke i savjete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pozitivno reagiraju na preporuke vršnjaka i/ili poznatih osoba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očekuju da ih se glasno hvali, a kritiku će prihvatiti ako je „nježna”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raspon pažnje: 12 </a:t>
            </a:r>
            <a:r>
              <a:rPr kumimoji="0" lang="hr-H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sek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3" name="TekstniOkvir 12">
            <a:extLst>
              <a:ext uri="{FF2B5EF4-FFF2-40B4-BE49-F238E27FC236}">
                <a16:creationId xmlns:a16="http://schemas.microsoft.com/office/drawing/2014/main" id="{C8445508-3FCA-A3E0-BD74-AB2A14D03B25}"/>
              </a:ext>
            </a:extLst>
          </p:cNvPr>
          <p:cNvSpPr txBox="1"/>
          <p:nvPr/>
        </p:nvSpPr>
        <p:spPr>
          <a:xfrm>
            <a:off x="1943048" y="1144057"/>
            <a:ext cx="1618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Symbol" panose="05050102010706020507" pitchFamily="18" charset="2"/>
              </a:rPr>
              <a:t>   28-42</a:t>
            </a: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g.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05B43B08-59F0-F683-E28F-CE3380AA2A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610" r="18365" b="-2237"/>
          <a:stretch/>
        </p:blipFill>
        <p:spPr>
          <a:xfrm>
            <a:off x="1780161" y="1804971"/>
            <a:ext cx="1644425" cy="1763916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7" name="TekstniOkvir 6">
            <a:extLst>
              <a:ext uri="{FF2B5EF4-FFF2-40B4-BE49-F238E27FC236}">
                <a16:creationId xmlns:a16="http://schemas.microsoft.com/office/drawing/2014/main" id="{E62A5BAC-4B97-BAF4-CFC2-34152EADE9D0}"/>
              </a:ext>
            </a:extLst>
          </p:cNvPr>
          <p:cNvSpPr txBox="1"/>
          <p:nvPr/>
        </p:nvSpPr>
        <p:spPr>
          <a:xfrm>
            <a:off x="1943048" y="1435639"/>
            <a:ext cx="1618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„</a:t>
            </a:r>
            <a:r>
              <a:rPr kumimoji="0" lang="hr-H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Milenijalci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”</a:t>
            </a:r>
          </a:p>
        </p:txBody>
      </p:sp>
      <p:pic>
        <p:nvPicPr>
          <p:cNvPr id="10" name="Slika 9">
            <a:extLst>
              <a:ext uri="{FF2B5EF4-FFF2-40B4-BE49-F238E27FC236}">
                <a16:creationId xmlns:a16="http://schemas.microsoft.com/office/drawing/2014/main" id="{AC6581F6-95A7-8019-75DB-DDB609F134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693" y="1877621"/>
            <a:ext cx="3375235" cy="1687618"/>
          </a:xfrm>
          <a:prstGeom prst="rect">
            <a:avLst/>
          </a:prstGeom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406F43B2-4B80-0D0D-7A54-0C2DBB62C0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3623" y="4411980"/>
            <a:ext cx="28575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4130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E922D2-ED6C-84F9-8815-A25B141F1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>
            <a:extLst>
              <a:ext uri="{FF2B5EF4-FFF2-40B4-BE49-F238E27FC236}">
                <a16:creationId xmlns:a16="http://schemas.microsoft.com/office/drawing/2014/main" id="{6640C420-4C6D-E4FF-74D6-09C0410B7D06}"/>
              </a:ext>
            </a:extLst>
          </p:cNvPr>
          <p:cNvSpPr txBox="1"/>
          <p:nvPr/>
        </p:nvSpPr>
        <p:spPr>
          <a:xfrm>
            <a:off x="486930" y="83692"/>
            <a:ext cx="10979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K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omunikacija s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generacijom Y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6C2784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id="{66AC9E27-9603-3848-7258-1A55F38DFA26}"/>
              </a:ext>
            </a:extLst>
          </p:cNvPr>
          <p:cNvSpPr txBox="1"/>
          <p:nvPr/>
        </p:nvSpPr>
        <p:spPr>
          <a:xfrm>
            <a:off x="2291366" y="3639639"/>
            <a:ext cx="965889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KAKO IH POTAKNUTI NA KUPNJU – način komunikacije:</a:t>
            </a:r>
            <a:endParaRPr kumimoji="0" lang="hr-H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hr-HR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Ako ih želite potaknuti na kupnju određenog proizvoda, potrebno je da: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1. pitate što žele od proizvoda, kao i da u potpunosti ispunite njihova očekivanja  </a:t>
            </a: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inače vam se neće vratiti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…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2. oni osjete da im 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srgbClr val="9837B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zaista želite pomoći 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i da im „čuvate leđa”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3. uz vas se osjećaju dovoljno 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srgbClr val="9837B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ugodno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 da bez straha postavljaju pitanja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4. ulijevate 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srgbClr val="9837B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sigurnost 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 </a:t>
            </a: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da vas dožive kao iskusnog mentora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…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5. budete proaktivni u razgovoru  </a:t>
            </a: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to shvaćaju kao vaše pokazivanje interesa za njihovu dobrobit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7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Symbol" panose="05050102010706020507" pitchFamily="18" charset="2"/>
            </a:endParaRPr>
          </a:p>
        </p:txBody>
      </p:sp>
      <p:sp>
        <p:nvSpPr>
          <p:cNvPr id="10" name="Strelica: zakrivljeno udesno 9">
            <a:extLst>
              <a:ext uri="{FF2B5EF4-FFF2-40B4-BE49-F238E27FC236}">
                <a16:creationId xmlns:a16="http://schemas.microsoft.com/office/drawing/2014/main" id="{89AACAC4-15E2-CC27-B417-5207E873AB5B}"/>
              </a:ext>
            </a:extLst>
          </p:cNvPr>
          <p:cNvSpPr/>
          <p:nvPr/>
        </p:nvSpPr>
        <p:spPr>
          <a:xfrm>
            <a:off x="1869166" y="3776274"/>
            <a:ext cx="367862" cy="798786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130A239B-7A45-31B2-A1BE-E816BA00F8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9719"/>
          <a:stretch/>
        </p:blipFill>
        <p:spPr>
          <a:xfrm>
            <a:off x="3984228" y="1009221"/>
            <a:ext cx="1804025" cy="2166554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945E62C0-B661-10E5-60DD-D39029B399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8253" y="1009221"/>
            <a:ext cx="1685726" cy="2166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4666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BD013F-60CE-970C-8423-57806D2CA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>
            <a:extLst>
              <a:ext uri="{FF2B5EF4-FFF2-40B4-BE49-F238E27FC236}">
                <a16:creationId xmlns:a16="http://schemas.microsoft.com/office/drawing/2014/main" id="{2C06B160-5C0E-EB6D-610C-BCB4819AA8C8}"/>
              </a:ext>
            </a:extLst>
          </p:cNvPr>
          <p:cNvSpPr txBox="1"/>
          <p:nvPr/>
        </p:nvSpPr>
        <p:spPr>
          <a:xfrm>
            <a:off x="398643" y="149404"/>
            <a:ext cx="10979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K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omunikacija s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generacijom Y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6C2784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id="{83AB3E30-0291-D4D5-35D5-7E6ECCB5C7E6}"/>
              </a:ext>
            </a:extLst>
          </p:cNvPr>
          <p:cNvSpPr txBox="1"/>
          <p:nvPr/>
        </p:nvSpPr>
        <p:spPr>
          <a:xfrm>
            <a:off x="2654538" y="3664391"/>
            <a:ext cx="965889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KAKO IH POTAKNUTI NA KUPNJU – predstavljanje proizvoda:</a:t>
            </a:r>
            <a:endParaRPr kumimoji="0" lang="hr-H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hr-HR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Ako ih želite potaknuti na kupnju, potrebno je da: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1. </a:t>
            </a: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ukratko</a:t>
            </a: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 opišete glavne benefite i prednosti proizvoda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2. </a:t>
            </a: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vrlo jasno </a:t>
            </a: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objasnite način korištenja proizvoda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3. </a:t>
            </a: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Zašto? </a:t>
            </a: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- objasnite im „zašto?” proizvoda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4. </a:t>
            </a: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Kada? </a:t>
            </a: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- definirate rok u kojemu mogu očekivati rezultate </a:t>
            </a:r>
            <a:r>
              <a:rPr kumimoji="0" lang="pl-PL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vrlo nestrpljivi, žele rezultate što prije</a:t>
            </a:r>
            <a:endParaRPr kumimoji="0" lang="pl-PL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Symbol" panose="05050102010706020507" pitchFamily="18" charset="2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5. istaknete ekološke prednosti proizvoda  </a:t>
            </a:r>
            <a:r>
              <a:rPr kumimoji="0" lang="pl-PL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očuvanje planeta i okoliša vrlo im je važno</a:t>
            </a:r>
            <a:endParaRPr kumimoji="0" lang="pl-PL" sz="16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7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Također, znati će cijeniti ako im: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ponudite da isprobaju novi proizvod </a:t>
            </a:r>
            <a:r>
              <a:rPr kumimoji="0" lang="pl-PL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(ako je to moguća opcija)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ponudite gratis proizvode i/ili poklone</a:t>
            </a:r>
          </a:p>
        </p:txBody>
      </p:sp>
      <p:sp>
        <p:nvSpPr>
          <p:cNvPr id="10" name="Strelica: zakrivljeno udesno 9">
            <a:extLst>
              <a:ext uri="{FF2B5EF4-FFF2-40B4-BE49-F238E27FC236}">
                <a16:creationId xmlns:a16="http://schemas.microsoft.com/office/drawing/2014/main" id="{E6DF504B-8953-5133-BBDD-0EDA5ED338CB}"/>
              </a:ext>
            </a:extLst>
          </p:cNvPr>
          <p:cNvSpPr/>
          <p:nvPr/>
        </p:nvSpPr>
        <p:spPr>
          <a:xfrm>
            <a:off x="2286676" y="3868660"/>
            <a:ext cx="367862" cy="798786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B736A440-D056-066A-D627-031DF2F3BB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4966" y="975927"/>
            <a:ext cx="2323605" cy="2323605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B62182FE-F954-1C4B-465E-CE13B318B1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2775" y="870004"/>
            <a:ext cx="2045378" cy="2453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3631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54469C1-A492-5D89-4049-A8DA687FE1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36" y="101503"/>
            <a:ext cx="1472942" cy="338328"/>
          </a:xfrm>
          <a:prstGeom prst="rect">
            <a:avLst/>
          </a:prstGeom>
        </p:spPr>
      </p:pic>
      <p:sp>
        <p:nvSpPr>
          <p:cNvPr id="2" name="TextBox 10">
            <a:extLst>
              <a:ext uri="{FF2B5EF4-FFF2-40B4-BE49-F238E27FC236}">
                <a16:creationId xmlns:a16="http://schemas.microsoft.com/office/drawing/2014/main" id="{25795A57-0E0C-4BB4-0C50-8BFA9BF5A500}"/>
              </a:ext>
            </a:extLst>
          </p:cNvPr>
          <p:cNvSpPr txBox="1"/>
          <p:nvPr/>
        </p:nvSpPr>
        <p:spPr>
          <a:xfrm>
            <a:off x="606072" y="208998"/>
            <a:ext cx="10979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Izgradnja prodajnog odnosa sa generacijom Y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6C2784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graphicFrame>
        <p:nvGraphicFramePr>
          <p:cNvPr id="3" name="Dijagram 2">
            <a:extLst>
              <a:ext uri="{FF2B5EF4-FFF2-40B4-BE49-F238E27FC236}">
                <a16:creationId xmlns:a16="http://schemas.microsoft.com/office/drawing/2014/main" id="{0D245BD6-0A78-7F0F-7EED-CABF0911B9E8}"/>
              </a:ext>
            </a:extLst>
          </p:cNvPr>
          <p:cNvGraphicFramePr/>
          <p:nvPr/>
        </p:nvGraphicFramePr>
        <p:xfrm>
          <a:off x="2216957" y="1158119"/>
          <a:ext cx="7154041" cy="46248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3" name="TekstniOkvir 12">
            <a:extLst>
              <a:ext uri="{FF2B5EF4-FFF2-40B4-BE49-F238E27FC236}">
                <a16:creationId xmlns:a16="http://schemas.microsoft.com/office/drawing/2014/main" id="{9165BBCA-A93A-05D9-D87E-97E95E7F1D32}"/>
              </a:ext>
            </a:extLst>
          </p:cNvPr>
          <p:cNvSpPr txBox="1"/>
          <p:nvPr/>
        </p:nvSpPr>
        <p:spPr>
          <a:xfrm>
            <a:off x="632190" y="6339251"/>
            <a:ext cx="1019556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hr-HR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Milenijalci</a:t>
            </a:r>
            <a:r>
              <a:rPr kumimoji="0" lang="hr-HR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preferiraju proizvode i usluge koji su njima osobno na neki način jedinstveni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hr-HR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kstniOkvir 13">
            <a:extLst>
              <a:ext uri="{FF2B5EF4-FFF2-40B4-BE49-F238E27FC236}">
                <a16:creationId xmlns:a16="http://schemas.microsoft.com/office/drawing/2014/main" id="{D1938055-7A04-5035-99C6-6C1B73740C50}"/>
              </a:ext>
            </a:extLst>
          </p:cNvPr>
          <p:cNvSpPr txBox="1"/>
          <p:nvPr/>
        </p:nvSpPr>
        <p:spPr>
          <a:xfrm>
            <a:off x="1614627" y="2821364"/>
            <a:ext cx="1113152" cy="6001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Cijenite njihovu individualnost i postignuća.</a:t>
            </a:r>
            <a:endParaRPr kumimoji="0" lang="hr-H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200BE05B-2A81-F389-9A1E-151ADA7E090B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329" r="5122" b="18124"/>
          <a:stretch/>
        </p:blipFill>
        <p:spPr>
          <a:xfrm>
            <a:off x="5052901" y="2608074"/>
            <a:ext cx="1488704" cy="1724934"/>
          </a:xfrm>
          <a:prstGeom prst="rect">
            <a:avLst/>
          </a:prstGeom>
        </p:spPr>
      </p:pic>
      <p:sp>
        <p:nvSpPr>
          <p:cNvPr id="7" name="TekstniOkvir 6">
            <a:extLst>
              <a:ext uri="{FF2B5EF4-FFF2-40B4-BE49-F238E27FC236}">
                <a16:creationId xmlns:a16="http://schemas.microsoft.com/office/drawing/2014/main" id="{99614650-DFEC-ABE9-B742-00F19E8289E1}"/>
              </a:ext>
            </a:extLst>
          </p:cNvPr>
          <p:cNvSpPr txBox="1"/>
          <p:nvPr/>
        </p:nvSpPr>
        <p:spPr>
          <a:xfrm>
            <a:off x="7280858" y="1335888"/>
            <a:ext cx="2932989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Žele da im, bez stresa, pomognete da dobiju ono što žele.</a:t>
            </a:r>
            <a:endParaRPr kumimoji="0" lang="hr-H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kstniOkvir 9">
            <a:extLst>
              <a:ext uri="{FF2B5EF4-FFF2-40B4-BE49-F238E27FC236}">
                <a16:creationId xmlns:a16="http://schemas.microsoft.com/office/drawing/2014/main" id="{D7B76F6C-6C94-BAC0-B924-5A562FCCE4AC}"/>
              </a:ext>
            </a:extLst>
          </p:cNvPr>
          <p:cNvSpPr txBox="1"/>
          <p:nvPr/>
        </p:nvSpPr>
        <p:spPr>
          <a:xfrm>
            <a:off x="8932874" y="2840916"/>
            <a:ext cx="2932989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 Y sklona je dijeljenju privatnih informacija i svojih iskustava na društvenim mrežama.</a:t>
            </a:r>
            <a:endParaRPr kumimoji="0" lang="hr-H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kstniOkvir 14">
            <a:extLst>
              <a:ext uri="{FF2B5EF4-FFF2-40B4-BE49-F238E27FC236}">
                <a16:creationId xmlns:a16="http://schemas.microsoft.com/office/drawing/2014/main" id="{9F0282D4-E485-F3B4-404A-AFE048CD34DE}"/>
              </a:ext>
            </a:extLst>
          </p:cNvPr>
          <p:cNvSpPr txBox="1"/>
          <p:nvPr/>
        </p:nvSpPr>
        <p:spPr>
          <a:xfrm>
            <a:off x="8767704" y="5244383"/>
            <a:ext cx="1546729" cy="57708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05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„ </a:t>
            </a:r>
            <a:r>
              <a:rPr kumimoji="0" lang="hr-HR" sz="1050" b="0" i="1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Personally</a:t>
            </a:r>
            <a:r>
              <a:rPr kumimoji="0" lang="hr-HR" sz="105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hr-HR" sz="1050" b="0" i="1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yours</a:t>
            </a:r>
            <a:r>
              <a:rPr kumimoji="0" lang="hr-HR" sz="105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05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„As </a:t>
            </a:r>
            <a:r>
              <a:rPr kumimoji="0" lang="hr-HR" sz="1050" b="0" i="1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special</a:t>
            </a:r>
            <a:r>
              <a:rPr kumimoji="0" lang="hr-HR" sz="105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as </a:t>
            </a:r>
            <a:r>
              <a:rPr kumimoji="0" lang="hr-HR" sz="1050" b="0" i="1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</a:t>
            </a:r>
            <a:r>
              <a:rPr kumimoji="0" lang="hr-HR" sz="105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are…”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05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„make </a:t>
            </a:r>
            <a:r>
              <a:rPr kumimoji="0" lang="hr-HR" sz="1050" b="0" i="1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</a:t>
            </a:r>
            <a:r>
              <a:rPr kumimoji="0" lang="hr-HR" sz="105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your </a:t>
            </a:r>
            <a:r>
              <a:rPr kumimoji="0" lang="hr-HR" sz="1050" b="0" i="1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own</a:t>
            </a:r>
            <a:r>
              <a:rPr kumimoji="0" lang="hr-HR" sz="105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…”</a:t>
            </a:r>
          </a:p>
        </p:txBody>
      </p:sp>
      <p:pic>
        <p:nvPicPr>
          <p:cNvPr id="16" name="Slika 15">
            <a:extLst>
              <a:ext uri="{FF2B5EF4-FFF2-40B4-BE49-F238E27FC236}">
                <a16:creationId xmlns:a16="http://schemas.microsoft.com/office/drawing/2014/main" id="{A2F472B9-7C23-D2B1-AFFF-349D5AA920E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98813" y="4720578"/>
            <a:ext cx="1515620" cy="49835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6411989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>
            <a:extLst>
              <a:ext uri="{FF2B5EF4-FFF2-40B4-BE49-F238E27FC236}">
                <a16:creationId xmlns:a16="http://schemas.microsoft.com/office/drawing/2014/main" id="{0CC65DA0-CBED-20B4-EB7B-EB0152DA591A}"/>
              </a:ext>
            </a:extLst>
          </p:cNvPr>
          <p:cNvSpPr txBox="1"/>
          <p:nvPr/>
        </p:nvSpPr>
        <p:spPr>
          <a:xfrm>
            <a:off x="380495" y="229044"/>
            <a:ext cx="10979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 Komunikacija s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generacijom Z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6C2784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id="{1EBFE10C-06B1-AD33-59A6-1A18C2EC0588}"/>
              </a:ext>
            </a:extLst>
          </p:cNvPr>
          <p:cNvSpPr txBox="1"/>
          <p:nvPr/>
        </p:nvSpPr>
        <p:spPr>
          <a:xfrm>
            <a:off x="4086638" y="2022061"/>
            <a:ext cx="7899871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700" b="1" i="1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„Koje su ovdje koristi za mene?” 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jasno i glasno artikuliraju ovo pitanje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komuniciraju spontano i direktno, zauzimaju se za svoja prava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strpljenje im nije jača strana; raspon pažnje: 8 </a:t>
            </a:r>
            <a:r>
              <a:rPr kumimoji="0" lang="hr-H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sek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brzo primaju informacije, ali i brzo gube interes </a:t>
            </a: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(distorzija pažnje-čest problem)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nije lako privući im pažnju, a još je teže zadržati ju…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slabe komunikacijske vještine </a:t>
            </a: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„face-to-face”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70% generacije roditelje smatra najboljim prijateljima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hr-H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		KAKO KOMUNICIRATI S NJIMA?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657350" marR="0" lvl="3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max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personalizirajte komunikaciju 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 </a:t>
            </a: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 im učinkovito privlači pažnju</a:t>
            </a:r>
          </a:p>
          <a:p>
            <a:pPr marL="1657350" marR="0" lvl="3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najviše vole vizualnu komunikaciju</a:t>
            </a:r>
          </a:p>
          <a:p>
            <a:pPr marL="1657350" marR="0" lvl="3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rado daju osobne podatke u zamjenu za popuste</a:t>
            </a:r>
          </a:p>
          <a:p>
            <a:pPr marL="1657350" marR="0" lvl="3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prate savjete online </a:t>
            </a:r>
            <a:r>
              <a:rPr kumimoji="0" lang="hr-H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influencera</a:t>
            </a:r>
            <a:endParaRPr kumimoji="0" lang="hr-H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kstniOkvir 3">
            <a:extLst>
              <a:ext uri="{FF2B5EF4-FFF2-40B4-BE49-F238E27FC236}">
                <a16:creationId xmlns:a16="http://schemas.microsoft.com/office/drawing/2014/main" id="{50C0D849-0B2F-83CC-0FDC-830646E4430A}"/>
              </a:ext>
            </a:extLst>
          </p:cNvPr>
          <p:cNvSpPr txBox="1"/>
          <p:nvPr/>
        </p:nvSpPr>
        <p:spPr>
          <a:xfrm>
            <a:off x="4086638" y="1170092"/>
            <a:ext cx="6918803" cy="584775"/>
          </a:xfrm>
          <a:prstGeom prst="rect">
            <a:avLst/>
          </a:prstGeom>
          <a:solidFill>
            <a:srgbClr val="FFCCFF"/>
          </a:solidFill>
          <a:ln w="1905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„</a:t>
            </a:r>
            <a:r>
              <a:rPr kumimoji="0" lang="hr-HR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Linksteri</a:t>
            </a:r>
            <a:r>
              <a:rPr kumimoji="0" lang="hr-H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” 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ne poznaju svijet prije interneta i društvenih mreža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postaju jedna od ključnih skupina potrošača – drukčije navike i prioriteti…</a:t>
            </a:r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5A4219D6-BB01-1A4B-0F19-DB214F8DC9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4516" y="1274915"/>
            <a:ext cx="1618488" cy="587808"/>
          </a:xfrm>
          <a:prstGeom prst="rect">
            <a:avLst/>
          </a:prstGeom>
        </p:spPr>
      </p:pic>
      <p:sp>
        <p:nvSpPr>
          <p:cNvPr id="5" name="TekstniOkvir 4">
            <a:extLst>
              <a:ext uri="{FF2B5EF4-FFF2-40B4-BE49-F238E27FC236}">
                <a16:creationId xmlns:a16="http://schemas.microsoft.com/office/drawing/2014/main" id="{D4B0EB60-A70A-5C15-6A17-7833B5EDBDFB}"/>
              </a:ext>
            </a:extLst>
          </p:cNvPr>
          <p:cNvSpPr txBox="1"/>
          <p:nvPr/>
        </p:nvSpPr>
        <p:spPr>
          <a:xfrm>
            <a:off x="4324538" y="6604084"/>
            <a:ext cx="126748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05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Ana Šimunović</a:t>
            </a:r>
          </a:p>
        </p:txBody>
      </p:sp>
      <p:sp>
        <p:nvSpPr>
          <p:cNvPr id="13" name="TekstniOkvir 12">
            <a:extLst>
              <a:ext uri="{FF2B5EF4-FFF2-40B4-BE49-F238E27FC236}">
                <a16:creationId xmlns:a16="http://schemas.microsoft.com/office/drawing/2014/main" id="{C8445508-3FCA-A3E0-BD74-AB2A14D03B25}"/>
              </a:ext>
            </a:extLst>
          </p:cNvPr>
          <p:cNvSpPr txBox="1"/>
          <p:nvPr/>
        </p:nvSpPr>
        <p:spPr>
          <a:xfrm>
            <a:off x="1716865" y="1704293"/>
            <a:ext cx="1618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„</a:t>
            </a:r>
            <a:r>
              <a:rPr kumimoji="0" lang="hr-H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Zoomeri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”</a:t>
            </a: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8F3D8FEC-30C6-CD9F-ADA4-15C3C80E6B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2438" y="2108622"/>
            <a:ext cx="1682642" cy="1804572"/>
          </a:xfrm>
          <a:prstGeom prst="rect">
            <a:avLst/>
          </a:prstGeom>
        </p:spPr>
      </p:pic>
      <p:pic>
        <p:nvPicPr>
          <p:cNvPr id="10" name="Slika 9">
            <a:extLst>
              <a:ext uri="{FF2B5EF4-FFF2-40B4-BE49-F238E27FC236}">
                <a16:creationId xmlns:a16="http://schemas.microsoft.com/office/drawing/2014/main" id="{853292DF-E474-ADC6-70A9-36A68E4C88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6874" y="4428820"/>
            <a:ext cx="3597971" cy="180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5758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357DA7-3CAF-C53A-862E-AACA0AA665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ka 11">
            <a:extLst>
              <a:ext uri="{FF2B5EF4-FFF2-40B4-BE49-F238E27FC236}">
                <a16:creationId xmlns:a16="http://schemas.microsoft.com/office/drawing/2014/main" id="{97BFBBAE-FB68-98EC-8853-6A0FD1C6A8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8093" y="4365212"/>
            <a:ext cx="1914978" cy="1282508"/>
          </a:xfrm>
          <a:prstGeom prst="rect">
            <a:avLst/>
          </a:prstGeom>
        </p:spPr>
      </p:pic>
      <p:sp>
        <p:nvSpPr>
          <p:cNvPr id="2" name="TextBox 10">
            <a:extLst>
              <a:ext uri="{FF2B5EF4-FFF2-40B4-BE49-F238E27FC236}">
                <a16:creationId xmlns:a16="http://schemas.microsoft.com/office/drawing/2014/main" id="{FB283200-560C-B004-BF82-4398704BBDDF}"/>
              </a:ext>
            </a:extLst>
          </p:cNvPr>
          <p:cNvSpPr txBox="1"/>
          <p:nvPr/>
        </p:nvSpPr>
        <p:spPr>
          <a:xfrm>
            <a:off x="51437" y="116672"/>
            <a:ext cx="10979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K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omunikacija s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generacijom Z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6C2784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id="{F4B87354-B247-94FA-F88C-E557BBC5CDD1}"/>
              </a:ext>
            </a:extLst>
          </p:cNvPr>
          <p:cNvSpPr txBox="1"/>
          <p:nvPr/>
        </p:nvSpPr>
        <p:spPr>
          <a:xfrm>
            <a:off x="2333407" y="3668078"/>
            <a:ext cx="9658896" cy="337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KAKO IH POTAKNUTI NA KUPNJU:</a:t>
            </a:r>
            <a:endParaRPr kumimoji="0" lang="hr-H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hr-HR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Ako ih želite potaknuti na kupnju proizvoda: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1. komunicirajte 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srgbClr val="9837B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kratko i  jasno 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 </a:t>
            </a: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brzo gube pažnju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2. dajte im 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srgbClr val="9837B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manji broj 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značajnih poruka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3. navedite samo ključne informacije/benefite koje trebaju znati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4. slušati će vas ako im je sadržaj ispričan na zanimljiv način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5. moraju se 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srgbClr val="9837B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osjećati ugodno 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u razgovoru s vama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hr-H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Symbol" panose="05050102010706020507" pitchFamily="18" charset="2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hr-H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Symbol" panose="05050102010706020507" pitchFamily="18" charset="2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6. istaknite ekološke prednosti proizvoda  </a:t>
            </a: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očuvanje planeta i okoliša vrlo im je važno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hr-HR" sz="16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7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Symbol" panose="05050102010706020507" pitchFamily="18" charset="2"/>
            </a:endParaRPr>
          </a:p>
        </p:txBody>
      </p:sp>
      <p:sp>
        <p:nvSpPr>
          <p:cNvPr id="10" name="Strelica: zakrivljeno udesno 9">
            <a:extLst>
              <a:ext uri="{FF2B5EF4-FFF2-40B4-BE49-F238E27FC236}">
                <a16:creationId xmlns:a16="http://schemas.microsoft.com/office/drawing/2014/main" id="{5D0F7102-FA1D-666B-D225-8F4AF6D6375E}"/>
              </a:ext>
            </a:extLst>
          </p:cNvPr>
          <p:cNvSpPr/>
          <p:nvPr/>
        </p:nvSpPr>
        <p:spPr>
          <a:xfrm>
            <a:off x="1900161" y="3815265"/>
            <a:ext cx="367862" cy="798786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1230E1E4-DB57-E686-8BF7-50BE5968DC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6817" y="1293945"/>
            <a:ext cx="3316254" cy="18576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97CB86C0-21C5-B69F-6C22-5ACCBE8985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9232" y="1288452"/>
            <a:ext cx="2607585" cy="1881094"/>
          </a:xfrm>
          <a:prstGeom prst="rect">
            <a:avLst/>
          </a:prstGeom>
        </p:spPr>
      </p:pic>
      <p:sp>
        <p:nvSpPr>
          <p:cNvPr id="8" name="TekstniOkvir 7">
            <a:extLst>
              <a:ext uri="{FF2B5EF4-FFF2-40B4-BE49-F238E27FC236}">
                <a16:creationId xmlns:a16="http://schemas.microsoft.com/office/drawing/2014/main" id="{1A715C1A-BA15-0AB7-451B-CACF7980988B}"/>
              </a:ext>
            </a:extLst>
          </p:cNvPr>
          <p:cNvSpPr txBox="1"/>
          <p:nvPr/>
        </p:nvSpPr>
        <p:spPr>
          <a:xfrm>
            <a:off x="9958978" y="4614051"/>
            <a:ext cx="138437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Najjači motivator: </a:t>
            </a:r>
            <a:r>
              <a:rPr kumimoji="0" lang="hr-H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svrha</a:t>
            </a:r>
            <a:r>
              <a:rPr kumimoji="0" lang="hr-H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!</a:t>
            </a:r>
          </a:p>
        </p:txBody>
      </p:sp>
      <p:sp>
        <p:nvSpPr>
          <p:cNvPr id="11" name="Desna vitičasta zagrada 10">
            <a:extLst>
              <a:ext uri="{FF2B5EF4-FFF2-40B4-BE49-F238E27FC236}">
                <a16:creationId xmlns:a16="http://schemas.microsoft.com/office/drawing/2014/main" id="{A7323186-04E8-FEFD-AC30-8F1D8E66731B}"/>
              </a:ext>
            </a:extLst>
          </p:cNvPr>
          <p:cNvSpPr/>
          <p:nvPr/>
        </p:nvSpPr>
        <p:spPr>
          <a:xfrm>
            <a:off x="9185150" y="4116373"/>
            <a:ext cx="773827" cy="171775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Desna vitičasta zagrada 15">
            <a:extLst>
              <a:ext uri="{FF2B5EF4-FFF2-40B4-BE49-F238E27FC236}">
                <a16:creationId xmlns:a16="http://schemas.microsoft.com/office/drawing/2014/main" id="{098847F3-CF8D-CCE2-A5F8-B045D16FC5AB}"/>
              </a:ext>
            </a:extLst>
          </p:cNvPr>
          <p:cNvSpPr/>
          <p:nvPr/>
        </p:nvSpPr>
        <p:spPr>
          <a:xfrm>
            <a:off x="9185151" y="1372869"/>
            <a:ext cx="773827" cy="171775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kstniOkvir 16">
            <a:extLst>
              <a:ext uri="{FF2B5EF4-FFF2-40B4-BE49-F238E27FC236}">
                <a16:creationId xmlns:a16="http://schemas.microsoft.com/office/drawing/2014/main" id="{355BE295-2D26-85CE-451A-83483F19C194}"/>
              </a:ext>
            </a:extLst>
          </p:cNvPr>
          <p:cNvSpPr txBox="1"/>
          <p:nvPr/>
        </p:nvSpPr>
        <p:spPr>
          <a:xfrm>
            <a:off x="9958978" y="1995819"/>
            <a:ext cx="138437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Uskoro će preplaviti tržište rada!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(25% svjetske populacije)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8BBE80A6-421D-1156-BC26-BD0FD86F26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12663" y="5475890"/>
            <a:ext cx="1378336" cy="129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0963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7BB541-0129-DDFF-AF37-78FB9D0B48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ka 6">
            <a:extLst>
              <a:ext uri="{FF2B5EF4-FFF2-40B4-BE49-F238E27FC236}">
                <a16:creationId xmlns:a16="http://schemas.microsoft.com/office/drawing/2014/main" id="{03587E21-803F-9E83-3528-DFB09A0089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8798" y="5368436"/>
            <a:ext cx="1488865" cy="109705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3A87B5A-6D48-8027-47D9-ACC5BA6B07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7" y="91993"/>
            <a:ext cx="1213163" cy="27865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EFFE2BB-4799-1BC6-644A-83ACB74F9D83}"/>
              </a:ext>
            </a:extLst>
          </p:cNvPr>
          <p:cNvSpPr txBox="1"/>
          <p:nvPr/>
        </p:nvSpPr>
        <p:spPr>
          <a:xfrm>
            <a:off x="0" y="336162"/>
            <a:ext cx="121306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Stvaranje povezanosti i prodaja preko generacijskih linija 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6C2784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id="{6F9D31CA-A112-6A48-D5F2-E7B7C44CA78C}"/>
              </a:ext>
            </a:extLst>
          </p:cNvPr>
          <p:cNvSpPr txBox="1"/>
          <p:nvPr/>
        </p:nvSpPr>
        <p:spPr>
          <a:xfrm>
            <a:off x="1143000" y="1225004"/>
            <a:ext cx="1104900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1. korak = izgradnja povjerenja</a:t>
            </a: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Symbol" panose="05050102010706020507" pitchFamily="18" charset="2"/>
              </a:rPr>
              <a:t> ako ga izgradite, u boljoj ste poziciji da prodate proizvod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Symbol" panose="05050102010706020507" pitchFamily="18" charset="2"/>
              </a:rPr>
              <a:t>2. korak = razumjeti potrebe pojedine generacije 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Symbol" panose="05050102010706020507" pitchFamily="18" charset="2"/>
              </a:rPr>
              <a:t> ako ih poznajete i komunicirate adekvatno ono što je pacijentu potrebno, moći ćete:</a:t>
            </a:r>
            <a:endParaRPr kumimoji="0" lang="hr-HR" sz="1800" b="1" i="0" u="none" strike="noStrike" kern="1200" cap="none" spc="0" normalizeH="0" baseline="0" noProof="0" dirty="0">
              <a:ln>
                <a:noFill/>
              </a:ln>
              <a:solidFill>
                <a:srgbClr val="6C2784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6" name="Dijagram 5">
            <a:extLst>
              <a:ext uri="{FF2B5EF4-FFF2-40B4-BE49-F238E27FC236}">
                <a16:creationId xmlns:a16="http://schemas.microsoft.com/office/drawing/2014/main" id="{BDFD05D3-00C1-9238-71FF-51E8915F88B3}"/>
              </a:ext>
            </a:extLst>
          </p:cNvPr>
          <p:cNvGraphicFramePr/>
          <p:nvPr/>
        </p:nvGraphicFramePr>
        <p:xfrm>
          <a:off x="2023160" y="2188061"/>
          <a:ext cx="7289006" cy="44407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3484610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54469C1-A492-5D89-4049-A8DA687FE1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46" y="54206"/>
            <a:ext cx="1276760" cy="293266"/>
          </a:xfrm>
          <a:prstGeom prst="rect">
            <a:avLst/>
          </a:prstGeom>
        </p:spPr>
      </p:pic>
      <p:sp>
        <p:nvSpPr>
          <p:cNvPr id="6" name="TextBox 10">
            <a:extLst>
              <a:ext uri="{FF2B5EF4-FFF2-40B4-BE49-F238E27FC236}">
                <a16:creationId xmlns:a16="http://schemas.microsoft.com/office/drawing/2014/main" id="{1D29877D-33AC-E770-0AC1-A992C7EC13C0}"/>
              </a:ext>
            </a:extLst>
          </p:cNvPr>
          <p:cNvSpPr txBox="1"/>
          <p:nvPr/>
        </p:nvSpPr>
        <p:spPr>
          <a:xfrm>
            <a:off x="921382" y="116639"/>
            <a:ext cx="109798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2400" dirty="0">
                <a:solidFill>
                  <a:srgbClr val="6C2784"/>
                </a:solidFill>
                <a:latin typeface="Arial Black" panose="020B0A04020102020204" pitchFamily="34" charset="0"/>
              </a:rPr>
              <a:t>1.6.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Umjesto zaključka: Najmoćniji komunikacijski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alati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6C278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kstniOkvir 6">
            <a:extLst>
              <a:ext uri="{FF2B5EF4-FFF2-40B4-BE49-F238E27FC236}">
                <a16:creationId xmlns:a16="http://schemas.microsoft.com/office/drawing/2014/main" id="{EC26DFA1-50FB-1FF0-07B7-3384C230ED64}"/>
              </a:ext>
            </a:extLst>
          </p:cNvPr>
          <p:cNvSpPr txBox="1"/>
          <p:nvPr/>
        </p:nvSpPr>
        <p:spPr>
          <a:xfrm>
            <a:off x="5966967" y="6370041"/>
            <a:ext cx="485144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9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Prilagođeno prema: V. Sorić: „Prodajni </a:t>
            </a:r>
            <a:r>
              <a:rPr kumimoji="0" lang="hr-HR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mindset</a:t>
            </a:r>
            <a:r>
              <a:rPr kumimoji="0" lang="hr-HR" sz="9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”, </a:t>
            </a:r>
            <a:r>
              <a:rPr kumimoji="0" lang="hr-HR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Beletra</a:t>
            </a:r>
            <a:r>
              <a:rPr kumimoji="0" lang="hr-HR" sz="9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2023.</a:t>
            </a:r>
            <a:endParaRPr kumimoji="0" lang="hr-H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Dijagram 4">
            <a:extLst>
              <a:ext uri="{FF2B5EF4-FFF2-40B4-BE49-F238E27FC236}">
                <a16:creationId xmlns:a16="http://schemas.microsoft.com/office/drawing/2014/main" id="{ECD99ECE-D251-A341-5931-4870F01C4C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73710454"/>
              </p:ext>
            </p:extLst>
          </p:nvPr>
        </p:nvGraphicFramePr>
        <p:xfrm>
          <a:off x="3878260" y="1185590"/>
          <a:ext cx="8105193" cy="51844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7" name="Strelica: prema dolje 16">
            <a:extLst>
              <a:ext uri="{FF2B5EF4-FFF2-40B4-BE49-F238E27FC236}">
                <a16:creationId xmlns:a16="http://schemas.microsoft.com/office/drawing/2014/main" id="{0B463AF1-D616-43ED-B465-D8ACCA741884}"/>
              </a:ext>
            </a:extLst>
          </p:cNvPr>
          <p:cNvSpPr/>
          <p:nvPr/>
        </p:nvSpPr>
        <p:spPr>
          <a:xfrm rot="16200000">
            <a:off x="3399031" y="1451299"/>
            <a:ext cx="198783" cy="48115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kstniOkvir 1">
            <a:extLst>
              <a:ext uri="{FF2B5EF4-FFF2-40B4-BE49-F238E27FC236}">
                <a16:creationId xmlns:a16="http://schemas.microsoft.com/office/drawing/2014/main" id="{0450DC0C-6677-0A5C-6E6D-4C309DC06D00}"/>
              </a:ext>
            </a:extLst>
          </p:cNvPr>
          <p:cNvSpPr txBox="1"/>
          <p:nvPr/>
        </p:nvSpPr>
        <p:spPr>
          <a:xfrm>
            <a:off x="836676" y="1592482"/>
            <a:ext cx="228190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1600" dirty="0"/>
              <a:t>Svi prodajni alati koje </a:t>
            </a:r>
          </a:p>
          <a:p>
            <a:pPr algn="ctr"/>
            <a:r>
              <a:rPr lang="hr-HR" sz="1600" dirty="0"/>
              <a:t>već poznajete </a:t>
            </a:r>
            <a:r>
              <a:rPr lang="hr-HR" sz="1600" u="sng" dirty="0"/>
              <a:t>neće </a:t>
            </a:r>
          </a:p>
          <a:p>
            <a:pPr algn="ctr"/>
            <a:r>
              <a:rPr lang="hr-HR" sz="1600" u="sng" dirty="0"/>
              <a:t>biti učinkoviti </a:t>
            </a:r>
            <a:r>
              <a:rPr lang="hr-HR" sz="1600" dirty="0"/>
              <a:t>ako nemate emocionalne </a:t>
            </a:r>
          </a:p>
          <a:p>
            <a:pPr algn="ctr"/>
            <a:r>
              <a:rPr lang="hr-HR" sz="1600" dirty="0"/>
              <a:t>i intelektualne alate </a:t>
            </a:r>
          </a:p>
          <a:p>
            <a:pPr algn="ctr"/>
            <a:r>
              <a:rPr lang="hr-HR" sz="1600" dirty="0"/>
              <a:t>koji zaista stvaraju uspjeh…!</a:t>
            </a:r>
          </a:p>
        </p:txBody>
      </p:sp>
    </p:spTree>
    <p:extLst>
      <p:ext uri="{BB962C8B-B14F-4D97-AF65-F5344CB8AC3E}">
        <p14:creationId xmlns:p14="http://schemas.microsoft.com/office/powerpoint/2010/main" val="27520611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54469C1-A492-5D89-4049-A8DA687FE1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36" y="101503"/>
            <a:ext cx="1472942" cy="338328"/>
          </a:xfrm>
          <a:prstGeom prst="rect">
            <a:avLst/>
          </a:prstGeom>
        </p:spPr>
      </p:pic>
      <p:pic>
        <p:nvPicPr>
          <p:cNvPr id="2" name="Slika 1">
            <a:extLst>
              <a:ext uri="{FF2B5EF4-FFF2-40B4-BE49-F238E27FC236}">
                <a16:creationId xmlns:a16="http://schemas.microsoft.com/office/drawing/2014/main" id="{E7AC2EEC-8EC0-4F68-09AC-8D2A73D0AD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7640" y="1242441"/>
            <a:ext cx="3502078" cy="42824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9" name="TekstniOkvir 8">
            <a:extLst>
              <a:ext uri="{FF2B5EF4-FFF2-40B4-BE49-F238E27FC236}">
                <a16:creationId xmlns:a16="http://schemas.microsoft.com/office/drawing/2014/main" id="{7335CDBC-3D4E-5078-0EBE-03BC62449D46}"/>
              </a:ext>
            </a:extLst>
          </p:cNvPr>
          <p:cNvSpPr txBox="1"/>
          <p:nvPr/>
        </p:nvSpPr>
        <p:spPr>
          <a:xfrm>
            <a:off x="5319718" y="1229976"/>
            <a:ext cx="5739709" cy="2062103"/>
          </a:xfrm>
          <a:prstGeom prst="rect">
            <a:avLst/>
          </a:prstGeom>
          <a:solidFill>
            <a:srgbClr val="E69AE1"/>
          </a:solidFill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r-H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Budimo najdostupniji zdravstveni djelatnici!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hr-H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r-H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Budimo iskreno zainteresirani za pacijenta.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hr-H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r-H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Ulijevajmo im sigurnost, da se ne ustručavaju pitati nas za savjet.</a:t>
            </a:r>
            <a:endParaRPr kumimoji="0" lang="hr-HR" sz="16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hr-HR" sz="16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r-H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Lojalni pacijenti su „zlata vrijedni”.</a:t>
            </a:r>
          </a:p>
        </p:txBody>
      </p:sp>
      <p:pic>
        <p:nvPicPr>
          <p:cNvPr id="10" name="Slika 9">
            <a:extLst>
              <a:ext uri="{FF2B5EF4-FFF2-40B4-BE49-F238E27FC236}">
                <a16:creationId xmlns:a16="http://schemas.microsoft.com/office/drawing/2014/main" id="{0C92282D-87EB-D019-685B-2FBC6B51D04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789" b="4264"/>
          <a:stretch/>
        </p:blipFill>
        <p:spPr>
          <a:xfrm>
            <a:off x="5319718" y="3304544"/>
            <a:ext cx="3256391" cy="224421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8615537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64748</TotalTime>
  <Words>3616</Words>
  <Application>Microsoft Macintosh PowerPoint</Application>
  <PresentationFormat>Widescreen</PresentationFormat>
  <Paragraphs>429</Paragraphs>
  <Slides>36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Arial</vt:lpstr>
      <vt:lpstr>Arial Black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Vladimir Biga</dc:creator>
  <cp:lastModifiedBy>Sabine Ebert-Krnjak</cp:lastModifiedBy>
  <cp:revision>18</cp:revision>
  <cp:lastPrinted>2024-10-07T17:52:15Z</cp:lastPrinted>
  <dcterms:created xsi:type="dcterms:W3CDTF">2022-10-21T07:29:11Z</dcterms:created>
  <dcterms:modified xsi:type="dcterms:W3CDTF">2024-11-20T17:00:21Z</dcterms:modified>
</cp:coreProperties>
</file>