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8" r:id="rId3"/>
    <p:sldId id="259" r:id="rId4"/>
    <p:sldId id="288" r:id="rId5"/>
    <p:sldId id="291" r:id="rId6"/>
    <p:sldId id="287" r:id="rId7"/>
    <p:sldId id="260" r:id="rId8"/>
    <p:sldId id="261" r:id="rId9"/>
    <p:sldId id="262" r:id="rId10"/>
    <p:sldId id="263" r:id="rId11"/>
    <p:sldId id="267" r:id="rId12"/>
    <p:sldId id="268" r:id="rId13"/>
    <p:sldId id="273" r:id="rId14"/>
    <p:sldId id="269" r:id="rId15"/>
    <p:sldId id="270" r:id="rId16"/>
    <p:sldId id="283" r:id="rId17"/>
    <p:sldId id="272" r:id="rId18"/>
    <p:sldId id="284" r:id="rId19"/>
    <p:sldId id="274" r:id="rId20"/>
    <p:sldId id="285" r:id="rId21"/>
    <p:sldId id="271" r:id="rId22"/>
    <p:sldId id="286" r:id="rId23"/>
    <p:sldId id="290" r:id="rId24"/>
    <p:sldId id="275" r:id="rId25"/>
    <p:sldId id="276" r:id="rId26"/>
    <p:sldId id="277" r:id="rId27"/>
    <p:sldId id="278" r:id="rId28"/>
    <p:sldId id="279" r:id="rId29"/>
    <p:sldId id="281" r:id="rId30"/>
    <p:sldId id="282" r:id="rId31"/>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90CB8D-B34C-CAC0-C9B3-171D9ADB22D9}" v="246" dt="2024-11-18T09:40:25.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showGuides="1">
      <p:cViewPr varScale="1">
        <p:scale>
          <a:sx n="117" d="100"/>
          <a:sy n="117" d="100"/>
        </p:scale>
        <p:origin x="400"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A8D94-9C6E-4709-8469-5D91D7771B3D}" type="doc">
      <dgm:prSet loTypeId="urn:microsoft.com/office/officeart/2005/8/layout/radial4" loCatId="relationship" qsTypeId="urn:microsoft.com/office/officeart/2005/8/quickstyle/simple1" qsCatId="simple" csTypeId="urn:microsoft.com/office/officeart/2005/8/colors/accent2_1" csCatId="accent2" phldr="1"/>
      <dgm:spPr/>
      <dgm:t>
        <a:bodyPr/>
        <a:lstStyle/>
        <a:p>
          <a:endParaRPr lang="en-US"/>
        </a:p>
      </dgm:t>
    </dgm:pt>
    <dgm:pt modelId="{7EF85A7C-31DC-4CFB-8FC1-B8B84FBCB555}">
      <dgm:prSet phldrT="[Text]"/>
      <dgm:spPr/>
      <dgm:t>
        <a:bodyPr/>
        <a:lstStyle/>
        <a:p>
          <a:r>
            <a:rPr lang="en-US" noProof="0" dirty="0">
              <a:latin typeface="Candara"/>
            </a:rPr>
            <a:t>Mi</a:t>
          </a:r>
          <a:r>
            <a:rPr lang="hr-HR" noProof="0" dirty="0">
              <a:latin typeface="Candara"/>
            </a:rPr>
            <a:t>k</a:t>
          </a:r>
          <a:r>
            <a:rPr lang="en-US" noProof="0" dirty="0" err="1">
              <a:latin typeface="Candara"/>
            </a:rPr>
            <a:t>robiota</a:t>
          </a:r>
          <a:endParaRPr lang="en-US" noProof="0" dirty="0">
            <a:latin typeface="Candara"/>
          </a:endParaRPr>
        </a:p>
        <a:p>
          <a:pPr rtl="0"/>
          <a:r>
            <a:rPr lang="hr-HR" noProof="0" dirty="0">
              <a:latin typeface="Candara"/>
            </a:rPr>
            <a:t>Ženskog reproduktivnog sustava</a:t>
          </a:r>
          <a:r>
            <a:rPr lang="en-US" noProof="0" dirty="0">
              <a:latin typeface="Candara"/>
            </a:rPr>
            <a:t> </a:t>
          </a:r>
        </a:p>
      </dgm:t>
    </dgm:pt>
    <dgm:pt modelId="{D7184B6F-6D14-4936-AC39-B63B9CCF581E}" type="parTrans" cxnId="{FC0D2628-5141-4AF3-AFDC-8BB0990344A7}">
      <dgm:prSet/>
      <dgm:spPr/>
      <dgm:t>
        <a:bodyPr/>
        <a:lstStyle/>
        <a:p>
          <a:endParaRPr lang="en-US" noProof="0" dirty="0"/>
        </a:p>
      </dgm:t>
    </dgm:pt>
    <dgm:pt modelId="{D60C8A1D-9946-479A-8A1D-A20ADC31BF73}" type="sibTrans" cxnId="{FC0D2628-5141-4AF3-AFDC-8BB0990344A7}">
      <dgm:prSet/>
      <dgm:spPr/>
      <dgm:t>
        <a:bodyPr/>
        <a:lstStyle/>
        <a:p>
          <a:endParaRPr lang="en-US" noProof="0" dirty="0"/>
        </a:p>
      </dgm:t>
    </dgm:pt>
    <dgm:pt modelId="{C72CA54A-A96C-4781-AAF7-B4FCA02182D8}">
      <dgm:prSet phldrT="[Text]"/>
      <dgm:spPr/>
      <dgm:t>
        <a:bodyPr/>
        <a:lstStyle/>
        <a:p>
          <a:r>
            <a:rPr lang="en-US" noProof="0" dirty="0">
              <a:latin typeface="Candara"/>
            </a:rPr>
            <a:t>Life style, </a:t>
          </a:r>
          <a:r>
            <a:rPr lang="hr-HR" noProof="0" dirty="0">
              <a:latin typeface="Candara"/>
            </a:rPr>
            <a:t>nutritijenti, hormonalni disruptori, seksualni partneri, seksualne navike, higijenske navike, lijekovi, OHK</a:t>
          </a:r>
          <a:endParaRPr lang="en-US" noProof="0" dirty="0">
            <a:latin typeface="Candara"/>
          </a:endParaRPr>
        </a:p>
      </dgm:t>
    </dgm:pt>
    <dgm:pt modelId="{90658DCF-4236-4346-8B89-4C6A04646B5C}" type="parTrans" cxnId="{DCD39BA9-1E71-4E3D-8283-633EE7B4975A}">
      <dgm:prSet/>
      <dgm:spPr/>
      <dgm:t>
        <a:bodyPr/>
        <a:lstStyle/>
        <a:p>
          <a:endParaRPr lang="en-US" noProof="0" dirty="0"/>
        </a:p>
      </dgm:t>
    </dgm:pt>
    <dgm:pt modelId="{BC3985A8-836F-4909-850B-9ACFCB0660B0}" type="sibTrans" cxnId="{DCD39BA9-1E71-4E3D-8283-633EE7B4975A}">
      <dgm:prSet/>
      <dgm:spPr/>
      <dgm:t>
        <a:bodyPr/>
        <a:lstStyle/>
        <a:p>
          <a:endParaRPr lang="en-US" noProof="0" dirty="0"/>
        </a:p>
      </dgm:t>
    </dgm:pt>
    <dgm:pt modelId="{12BE3AA5-40F2-44A8-895D-70A54B1628EC}">
      <dgm:prSet phldrT="[Text]"/>
      <dgm:spPr/>
      <dgm:t>
        <a:bodyPr/>
        <a:lstStyle/>
        <a:p>
          <a:r>
            <a:rPr lang="hr-HR" noProof="0" dirty="0">
              <a:latin typeface="Candara"/>
            </a:rPr>
            <a:t>Reporduktivna i biološka dob</a:t>
          </a:r>
          <a:endParaRPr lang="en-US" noProof="0" dirty="0">
            <a:latin typeface="Candara"/>
          </a:endParaRPr>
        </a:p>
      </dgm:t>
    </dgm:pt>
    <dgm:pt modelId="{3D20F93D-9CF1-430F-B9E1-690080036233}" type="parTrans" cxnId="{38393998-492E-40BC-9F28-B2D824176527}">
      <dgm:prSet/>
      <dgm:spPr/>
      <dgm:t>
        <a:bodyPr/>
        <a:lstStyle/>
        <a:p>
          <a:endParaRPr lang="en-US" noProof="0" dirty="0"/>
        </a:p>
      </dgm:t>
    </dgm:pt>
    <dgm:pt modelId="{E36783E6-D6A5-4B1A-9EC3-62F3F07FC62E}" type="sibTrans" cxnId="{38393998-492E-40BC-9F28-B2D824176527}">
      <dgm:prSet/>
      <dgm:spPr/>
      <dgm:t>
        <a:bodyPr/>
        <a:lstStyle/>
        <a:p>
          <a:endParaRPr lang="en-US" noProof="0" dirty="0"/>
        </a:p>
      </dgm:t>
    </dgm:pt>
    <dgm:pt modelId="{3DF8A9CC-4700-4654-A01C-BB91B5C724AF}">
      <dgm:prSet phldrT="[Text]"/>
      <dgm:spPr/>
      <dgm:t>
        <a:bodyPr/>
        <a:lstStyle/>
        <a:p>
          <a:pPr rtl="0"/>
          <a:r>
            <a:rPr lang="hr-HR" noProof="0" dirty="0">
              <a:latin typeface="Candara"/>
            </a:rPr>
            <a:t>Uloga partnerove mikrobiote </a:t>
          </a:r>
          <a:r>
            <a:rPr lang="en-US" noProof="0" dirty="0">
              <a:latin typeface="Candara"/>
            </a:rPr>
            <a:t> </a:t>
          </a:r>
        </a:p>
      </dgm:t>
    </dgm:pt>
    <dgm:pt modelId="{ED4FAFF9-4241-4410-B81A-187D758BB1BA}" type="parTrans" cxnId="{B523B978-2C95-4AEE-BD65-D4B84DDCA418}">
      <dgm:prSet/>
      <dgm:spPr/>
      <dgm:t>
        <a:bodyPr/>
        <a:lstStyle/>
        <a:p>
          <a:endParaRPr lang="en-US" noProof="0" dirty="0"/>
        </a:p>
      </dgm:t>
    </dgm:pt>
    <dgm:pt modelId="{F2D07549-E618-40C9-AF3D-905BB3FE712E}" type="sibTrans" cxnId="{B523B978-2C95-4AEE-BD65-D4B84DDCA418}">
      <dgm:prSet/>
      <dgm:spPr/>
      <dgm:t>
        <a:bodyPr/>
        <a:lstStyle/>
        <a:p>
          <a:endParaRPr lang="en-US" noProof="0" dirty="0"/>
        </a:p>
      </dgm:t>
    </dgm:pt>
    <dgm:pt modelId="{B9073B94-B531-4C35-BDB1-8C83BEA2637F}">
      <dgm:prSet/>
      <dgm:spPr/>
      <dgm:t>
        <a:bodyPr/>
        <a:lstStyle/>
        <a:p>
          <a:pPr rtl="0"/>
          <a:r>
            <a:rPr lang="hr-HR" noProof="0" dirty="0">
              <a:latin typeface="Candara"/>
            </a:rPr>
            <a:t>Žensko reproduktivno i cijelovito zdravlje</a:t>
          </a:r>
          <a:r>
            <a:rPr lang="en-US" noProof="0" dirty="0">
              <a:latin typeface="Candara"/>
            </a:rPr>
            <a:t> </a:t>
          </a:r>
        </a:p>
      </dgm:t>
    </dgm:pt>
    <dgm:pt modelId="{36834F2A-191E-4C7A-8C96-5FE88B7A88A0}" type="parTrans" cxnId="{359F40AD-E9D1-4B70-81FF-B45BE6B5BAFF}">
      <dgm:prSet/>
      <dgm:spPr/>
      <dgm:t>
        <a:bodyPr/>
        <a:lstStyle/>
        <a:p>
          <a:endParaRPr lang="en-US" noProof="0" dirty="0"/>
        </a:p>
      </dgm:t>
    </dgm:pt>
    <dgm:pt modelId="{C1C09071-9521-41D5-941A-0C4D63D45221}" type="sibTrans" cxnId="{359F40AD-E9D1-4B70-81FF-B45BE6B5BAFF}">
      <dgm:prSet/>
      <dgm:spPr/>
      <dgm:t>
        <a:bodyPr/>
        <a:lstStyle/>
        <a:p>
          <a:endParaRPr lang="en-US" noProof="0" dirty="0"/>
        </a:p>
      </dgm:t>
    </dgm:pt>
    <dgm:pt modelId="{1F1A2A3F-8CF6-4663-8BF5-46D6D0BDCA27}">
      <dgm:prSet/>
      <dgm:spPr/>
      <dgm:t>
        <a:bodyPr/>
        <a:lstStyle/>
        <a:p>
          <a:r>
            <a:rPr lang="hr-HR" noProof="0" dirty="0">
              <a:latin typeface="Candara"/>
            </a:rPr>
            <a:t>Rasna, etnička geografska i socijalna raznolikost</a:t>
          </a:r>
          <a:endParaRPr lang="en-US" noProof="0" dirty="0">
            <a:latin typeface="Candara"/>
          </a:endParaRPr>
        </a:p>
      </dgm:t>
    </dgm:pt>
    <dgm:pt modelId="{5DA3D26F-9B2C-4A7A-8C01-483E527FD8B5}" type="parTrans" cxnId="{77C8CD02-54B9-450F-B7AE-AAC026814865}">
      <dgm:prSet/>
      <dgm:spPr/>
      <dgm:t>
        <a:bodyPr/>
        <a:lstStyle/>
        <a:p>
          <a:endParaRPr lang="en-US" noProof="0" dirty="0"/>
        </a:p>
      </dgm:t>
    </dgm:pt>
    <dgm:pt modelId="{21F2F98A-7083-4F66-A6BB-9574AD1ECBFE}" type="sibTrans" cxnId="{77C8CD02-54B9-450F-B7AE-AAC026814865}">
      <dgm:prSet/>
      <dgm:spPr/>
      <dgm:t>
        <a:bodyPr/>
        <a:lstStyle/>
        <a:p>
          <a:endParaRPr lang="en-US" noProof="0" dirty="0"/>
        </a:p>
      </dgm:t>
    </dgm:pt>
    <dgm:pt modelId="{10695B1B-6961-42B2-827C-54AED7AA4B66}" type="pres">
      <dgm:prSet presAssocID="{12DA8D94-9C6E-4709-8469-5D91D7771B3D}" presName="cycle" presStyleCnt="0">
        <dgm:presLayoutVars>
          <dgm:chMax val="1"/>
          <dgm:dir/>
          <dgm:animLvl val="ctr"/>
          <dgm:resizeHandles val="exact"/>
        </dgm:presLayoutVars>
      </dgm:prSet>
      <dgm:spPr/>
    </dgm:pt>
    <dgm:pt modelId="{AB290BC8-B946-47CE-9262-0C9EE2A46E71}" type="pres">
      <dgm:prSet presAssocID="{7EF85A7C-31DC-4CFB-8FC1-B8B84FBCB555}" presName="centerShape" presStyleLbl="node0" presStyleIdx="0" presStyleCnt="1"/>
      <dgm:spPr/>
    </dgm:pt>
    <dgm:pt modelId="{4FE9650E-9794-4344-8515-372EB6674E84}" type="pres">
      <dgm:prSet presAssocID="{90658DCF-4236-4346-8B89-4C6A04646B5C}" presName="parTrans" presStyleLbl="bgSibTrans2D1" presStyleIdx="0" presStyleCnt="5"/>
      <dgm:spPr/>
    </dgm:pt>
    <dgm:pt modelId="{574DEC33-3A92-4997-9D88-87B2E47F7B21}" type="pres">
      <dgm:prSet presAssocID="{C72CA54A-A96C-4781-AAF7-B4FCA02182D8}" presName="node" presStyleLbl="node1" presStyleIdx="0" presStyleCnt="5">
        <dgm:presLayoutVars>
          <dgm:bulletEnabled val="1"/>
        </dgm:presLayoutVars>
      </dgm:prSet>
      <dgm:spPr/>
    </dgm:pt>
    <dgm:pt modelId="{BC8192AB-2D8E-46A2-B922-BBE568A0CF2B}" type="pres">
      <dgm:prSet presAssocID="{3D20F93D-9CF1-430F-B9E1-690080036233}" presName="parTrans" presStyleLbl="bgSibTrans2D1" presStyleIdx="1" presStyleCnt="5"/>
      <dgm:spPr/>
    </dgm:pt>
    <dgm:pt modelId="{5A041878-C7C4-4186-96B4-52FF6B6F4CA8}" type="pres">
      <dgm:prSet presAssocID="{12BE3AA5-40F2-44A8-895D-70A54B1628EC}" presName="node" presStyleLbl="node1" presStyleIdx="1" presStyleCnt="5">
        <dgm:presLayoutVars>
          <dgm:bulletEnabled val="1"/>
        </dgm:presLayoutVars>
      </dgm:prSet>
      <dgm:spPr/>
    </dgm:pt>
    <dgm:pt modelId="{0771B7E6-2DBC-47B5-A339-AFC14CBEA67B}" type="pres">
      <dgm:prSet presAssocID="{ED4FAFF9-4241-4410-B81A-187D758BB1BA}" presName="parTrans" presStyleLbl="bgSibTrans2D1" presStyleIdx="2" presStyleCnt="5"/>
      <dgm:spPr/>
    </dgm:pt>
    <dgm:pt modelId="{3098CB4D-54E8-4FED-8922-D3579EF082F7}" type="pres">
      <dgm:prSet presAssocID="{3DF8A9CC-4700-4654-A01C-BB91B5C724AF}" presName="node" presStyleLbl="node1" presStyleIdx="2" presStyleCnt="5">
        <dgm:presLayoutVars>
          <dgm:bulletEnabled val="1"/>
        </dgm:presLayoutVars>
      </dgm:prSet>
      <dgm:spPr/>
    </dgm:pt>
    <dgm:pt modelId="{38ACD7E9-69BC-468F-ADEB-F66672881889}" type="pres">
      <dgm:prSet presAssocID="{5DA3D26F-9B2C-4A7A-8C01-483E527FD8B5}" presName="parTrans" presStyleLbl="bgSibTrans2D1" presStyleIdx="3" presStyleCnt="5"/>
      <dgm:spPr/>
    </dgm:pt>
    <dgm:pt modelId="{D5950A62-115E-438E-A3C3-4B9F5D230838}" type="pres">
      <dgm:prSet presAssocID="{1F1A2A3F-8CF6-4663-8BF5-46D6D0BDCA27}" presName="node" presStyleLbl="node1" presStyleIdx="3" presStyleCnt="5">
        <dgm:presLayoutVars>
          <dgm:bulletEnabled val="1"/>
        </dgm:presLayoutVars>
      </dgm:prSet>
      <dgm:spPr/>
    </dgm:pt>
    <dgm:pt modelId="{092765BA-C894-449B-88FC-E3934B7725EB}" type="pres">
      <dgm:prSet presAssocID="{36834F2A-191E-4C7A-8C96-5FE88B7A88A0}" presName="parTrans" presStyleLbl="bgSibTrans2D1" presStyleIdx="4" presStyleCnt="5"/>
      <dgm:spPr/>
    </dgm:pt>
    <dgm:pt modelId="{576BE667-6B3B-492C-A27C-3B7C2A347257}" type="pres">
      <dgm:prSet presAssocID="{B9073B94-B531-4C35-BDB1-8C83BEA2637F}" presName="node" presStyleLbl="node1" presStyleIdx="4" presStyleCnt="5">
        <dgm:presLayoutVars>
          <dgm:bulletEnabled val="1"/>
        </dgm:presLayoutVars>
      </dgm:prSet>
      <dgm:spPr/>
    </dgm:pt>
  </dgm:ptLst>
  <dgm:cxnLst>
    <dgm:cxn modelId="{77C8CD02-54B9-450F-B7AE-AAC026814865}" srcId="{7EF85A7C-31DC-4CFB-8FC1-B8B84FBCB555}" destId="{1F1A2A3F-8CF6-4663-8BF5-46D6D0BDCA27}" srcOrd="3" destOrd="0" parTransId="{5DA3D26F-9B2C-4A7A-8C01-483E527FD8B5}" sibTransId="{21F2F98A-7083-4F66-A6BB-9574AD1ECBFE}"/>
    <dgm:cxn modelId="{3D3DC10D-BCFF-4BFC-A5D3-1C0C31E429E4}" type="presOf" srcId="{36834F2A-191E-4C7A-8C96-5FE88B7A88A0}" destId="{092765BA-C894-449B-88FC-E3934B7725EB}" srcOrd="0" destOrd="0" presId="urn:microsoft.com/office/officeart/2005/8/layout/radial4"/>
    <dgm:cxn modelId="{67C0B918-9E88-4B5D-BB78-2A8D0B51BD6E}" type="presOf" srcId="{7EF85A7C-31DC-4CFB-8FC1-B8B84FBCB555}" destId="{AB290BC8-B946-47CE-9262-0C9EE2A46E71}" srcOrd="0" destOrd="0" presId="urn:microsoft.com/office/officeart/2005/8/layout/radial4"/>
    <dgm:cxn modelId="{FC0D2628-5141-4AF3-AFDC-8BB0990344A7}" srcId="{12DA8D94-9C6E-4709-8469-5D91D7771B3D}" destId="{7EF85A7C-31DC-4CFB-8FC1-B8B84FBCB555}" srcOrd="0" destOrd="0" parTransId="{D7184B6F-6D14-4936-AC39-B63B9CCF581E}" sibTransId="{D60C8A1D-9946-479A-8A1D-A20ADC31BF73}"/>
    <dgm:cxn modelId="{1CFC9928-6A69-4A92-998F-F2CA40BA6FB0}" type="presOf" srcId="{90658DCF-4236-4346-8B89-4C6A04646B5C}" destId="{4FE9650E-9794-4344-8515-372EB6674E84}" srcOrd="0" destOrd="0" presId="urn:microsoft.com/office/officeart/2005/8/layout/radial4"/>
    <dgm:cxn modelId="{EA45A536-C755-47B0-83AC-11CDACAA5B97}" type="presOf" srcId="{5DA3D26F-9B2C-4A7A-8C01-483E527FD8B5}" destId="{38ACD7E9-69BC-468F-ADEB-F66672881889}" srcOrd="0" destOrd="0" presId="urn:microsoft.com/office/officeart/2005/8/layout/radial4"/>
    <dgm:cxn modelId="{0A6AF058-3777-4F80-9CB5-E95DF718645E}" type="presOf" srcId="{3DF8A9CC-4700-4654-A01C-BB91B5C724AF}" destId="{3098CB4D-54E8-4FED-8922-D3579EF082F7}" srcOrd="0" destOrd="0" presId="urn:microsoft.com/office/officeart/2005/8/layout/radial4"/>
    <dgm:cxn modelId="{B523B978-2C95-4AEE-BD65-D4B84DDCA418}" srcId="{7EF85A7C-31DC-4CFB-8FC1-B8B84FBCB555}" destId="{3DF8A9CC-4700-4654-A01C-BB91B5C724AF}" srcOrd="2" destOrd="0" parTransId="{ED4FAFF9-4241-4410-B81A-187D758BB1BA}" sibTransId="{F2D07549-E618-40C9-AF3D-905BB3FE712E}"/>
    <dgm:cxn modelId="{2C1BC97B-A625-4D0D-9BB0-28645C24BE56}" type="presOf" srcId="{ED4FAFF9-4241-4410-B81A-187D758BB1BA}" destId="{0771B7E6-2DBC-47B5-A339-AFC14CBEA67B}" srcOrd="0" destOrd="0" presId="urn:microsoft.com/office/officeart/2005/8/layout/radial4"/>
    <dgm:cxn modelId="{AD18F690-32C5-43D3-A217-355F8B704259}" type="presOf" srcId="{12BE3AA5-40F2-44A8-895D-70A54B1628EC}" destId="{5A041878-C7C4-4186-96B4-52FF6B6F4CA8}" srcOrd="0" destOrd="0" presId="urn:microsoft.com/office/officeart/2005/8/layout/radial4"/>
    <dgm:cxn modelId="{38393998-492E-40BC-9F28-B2D824176527}" srcId="{7EF85A7C-31DC-4CFB-8FC1-B8B84FBCB555}" destId="{12BE3AA5-40F2-44A8-895D-70A54B1628EC}" srcOrd="1" destOrd="0" parTransId="{3D20F93D-9CF1-430F-B9E1-690080036233}" sibTransId="{E36783E6-D6A5-4B1A-9EC3-62F3F07FC62E}"/>
    <dgm:cxn modelId="{DCD39BA9-1E71-4E3D-8283-633EE7B4975A}" srcId="{7EF85A7C-31DC-4CFB-8FC1-B8B84FBCB555}" destId="{C72CA54A-A96C-4781-AAF7-B4FCA02182D8}" srcOrd="0" destOrd="0" parTransId="{90658DCF-4236-4346-8B89-4C6A04646B5C}" sibTransId="{BC3985A8-836F-4909-850B-9ACFCB0660B0}"/>
    <dgm:cxn modelId="{359F40AD-E9D1-4B70-81FF-B45BE6B5BAFF}" srcId="{7EF85A7C-31DC-4CFB-8FC1-B8B84FBCB555}" destId="{B9073B94-B531-4C35-BDB1-8C83BEA2637F}" srcOrd="4" destOrd="0" parTransId="{36834F2A-191E-4C7A-8C96-5FE88B7A88A0}" sibTransId="{C1C09071-9521-41D5-941A-0C4D63D45221}"/>
    <dgm:cxn modelId="{0D02B4CD-D39A-4118-A9F2-F82369342F88}" type="presOf" srcId="{12DA8D94-9C6E-4709-8469-5D91D7771B3D}" destId="{10695B1B-6961-42B2-827C-54AED7AA4B66}" srcOrd="0" destOrd="0" presId="urn:microsoft.com/office/officeart/2005/8/layout/radial4"/>
    <dgm:cxn modelId="{50F6E9D0-6446-48D6-986F-BD8646A39DF7}" type="presOf" srcId="{B9073B94-B531-4C35-BDB1-8C83BEA2637F}" destId="{576BE667-6B3B-492C-A27C-3B7C2A347257}" srcOrd="0" destOrd="0" presId="urn:microsoft.com/office/officeart/2005/8/layout/radial4"/>
    <dgm:cxn modelId="{3825B5D4-9D01-4C1D-BEC2-44B3F72E34CA}" type="presOf" srcId="{3D20F93D-9CF1-430F-B9E1-690080036233}" destId="{BC8192AB-2D8E-46A2-B922-BBE568A0CF2B}" srcOrd="0" destOrd="0" presId="urn:microsoft.com/office/officeart/2005/8/layout/radial4"/>
    <dgm:cxn modelId="{0CB5A3E3-5816-4FE6-A975-4CF9E1EC0682}" type="presOf" srcId="{1F1A2A3F-8CF6-4663-8BF5-46D6D0BDCA27}" destId="{D5950A62-115E-438E-A3C3-4B9F5D230838}" srcOrd="0" destOrd="0" presId="urn:microsoft.com/office/officeart/2005/8/layout/radial4"/>
    <dgm:cxn modelId="{1E2DA7F3-6606-4522-9C06-B482493CC236}" type="presOf" srcId="{C72CA54A-A96C-4781-AAF7-B4FCA02182D8}" destId="{574DEC33-3A92-4997-9D88-87B2E47F7B21}" srcOrd="0" destOrd="0" presId="urn:microsoft.com/office/officeart/2005/8/layout/radial4"/>
    <dgm:cxn modelId="{EB7C1957-C4B4-4D4A-955D-DFE81D7CB02A}" type="presParOf" srcId="{10695B1B-6961-42B2-827C-54AED7AA4B66}" destId="{AB290BC8-B946-47CE-9262-0C9EE2A46E71}" srcOrd="0" destOrd="0" presId="urn:microsoft.com/office/officeart/2005/8/layout/radial4"/>
    <dgm:cxn modelId="{0E807392-26FB-48AA-B59A-4FE927335D40}" type="presParOf" srcId="{10695B1B-6961-42B2-827C-54AED7AA4B66}" destId="{4FE9650E-9794-4344-8515-372EB6674E84}" srcOrd="1" destOrd="0" presId="urn:microsoft.com/office/officeart/2005/8/layout/radial4"/>
    <dgm:cxn modelId="{0AF183DE-6844-4184-8408-2527F736CD9B}" type="presParOf" srcId="{10695B1B-6961-42B2-827C-54AED7AA4B66}" destId="{574DEC33-3A92-4997-9D88-87B2E47F7B21}" srcOrd="2" destOrd="0" presId="urn:microsoft.com/office/officeart/2005/8/layout/radial4"/>
    <dgm:cxn modelId="{1AAF7DED-4C92-4B40-A32B-45373FD13A5D}" type="presParOf" srcId="{10695B1B-6961-42B2-827C-54AED7AA4B66}" destId="{BC8192AB-2D8E-46A2-B922-BBE568A0CF2B}" srcOrd="3" destOrd="0" presId="urn:microsoft.com/office/officeart/2005/8/layout/radial4"/>
    <dgm:cxn modelId="{3D2BAE94-45FC-4F31-93CB-578DAC6F6848}" type="presParOf" srcId="{10695B1B-6961-42B2-827C-54AED7AA4B66}" destId="{5A041878-C7C4-4186-96B4-52FF6B6F4CA8}" srcOrd="4" destOrd="0" presId="urn:microsoft.com/office/officeart/2005/8/layout/radial4"/>
    <dgm:cxn modelId="{009CBE4D-A052-4D8F-BB0C-8326BA4A0C23}" type="presParOf" srcId="{10695B1B-6961-42B2-827C-54AED7AA4B66}" destId="{0771B7E6-2DBC-47B5-A339-AFC14CBEA67B}" srcOrd="5" destOrd="0" presId="urn:microsoft.com/office/officeart/2005/8/layout/radial4"/>
    <dgm:cxn modelId="{1A7DB578-1C1E-4140-B67A-D6CB6038D3C9}" type="presParOf" srcId="{10695B1B-6961-42B2-827C-54AED7AA4B66}" destId="{3098CB4D-54E8-4FED-8922-D3579EF082F7}" srcOrd="6" destOrd="0" presId="urn:microsoft.com/office/officeart/2005/8/layout/radial4"/>
    <dgm:cxn modelId="{0EA06C28-93B6-4960-8C1D-2337CD5866F5}" type="presParOf" srcId="{10695B1B-6961-42B2-827C-54AED7AA4B66}" destId="{38ACD7E9-69BC-468F-ADEB-F66672881889}" srcOrd="7" destOrd="0" presId="urn:microsoft.com/office/officeart/2005/8/layout/radial4"/>
    <dgm:cxn modelId="{92BFBCA2-9AF8-4145-88A6-9E820E5E34C4}" type="presParOf" srcId="{10695B1B-6961-42B2-827C-54AED7AA4B66}" destId="{D5950A62-115E-438E-A3C3-4B9F5D230838}" srcOrd="8" destOrd="0" presId="urn:microsoft.com/office/officeart/2005/8/layout/radial4"/>
    <dgm:cxn modelId="{04D5A892-151B-48F9-ADEC-CA64BBD176F8}" type="presParOf" srcId="{10695B1B-6961-42B2-827C-54AED7AA4B66}" destId="{092765BA-C894-449B-88FC-E3934B7725EB}" srcOrd="9" destOrd="0" presId="urn:microsoft.com/office/officeart/2005/8/layout/radial4"/>
    <dgm:cxn modelId="{81975758-83A1-4B16-82F3-B8C8E77F732F}" type="presParOf" srcId="{10695B1B-6961-42B2-827C-54AED7AA4B66}" destId="{576BE667-6B3B-492C-A27C-3B7C2A347257}"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7AAA14-D639-4AA3-AB99-6BEB40FC93B5}" type="doc">
      <dgm:prSet loTypeId="urn:microsoft.com/office/officeart/2005/8/layout/radial5" loCatId="relationship" qsTypeId="urn:microsoft.com/office/officeart/2005/8/quickstyle/simple5" qsCatId="simple" csTypeId="urn:microsoft.com/office/officeart/2005/8/colors/accent2_1" csCatId="accent2" phldr="1"/>
      <dgm:spPr/>
      <dgm:t>
        <a:bodyPr/>
        <a:lstStyle/>
        <a:p>
          <a:endParaRPr lang="en-US"/>
        </a:p>
      </dgm:t>
    </dgm:pt>
    <dgm:pt modelId="{042E26B9-29F8-4405-BF1C-F341663CDEC3}">
      <dgm:prSet phldrT="[Text]"/>
      <dgm:spPr/>
      <dgm:t>
        <a:bodyPr/>
        <a:lstStyle/>
        <a:p>
          <a:r>
            <a:rPr lang="hr-HR" b="1"/>
            <a:t>Stabilna mikrobiota estrobolom osovina </a:t>
          </a:r>
          <a:endParaRPr lang="en-US" b="1"/>
        </a:p>
      </dgm:t>
    </dgm:pt>
    <dgm:pt modelId="{842664B1-ABA9-4165-9B18-6EF9D4435D4E}" type="parTrans" cxnId="{81CA3786-A384-44FF-8C39-43B257121533}">
      <dgm:prSet/>
      <dgm:spPr/>
      <dgm:t>
        <a:bodyPr/>
        <a:lstStyle/>
        <a:p>
          <a:endParaRPr lang="en-US" sz="1600"/>
        </a:p>
      </dgm:t>
    </dgm:pt>
    <dgm:pt modelId="{99636328-33C7-4426-BECA-E2CA3953E1E7}" type="sibTrans" cxnId="{81CA3786-A384-44FF-8C39-43B257121533}">
      <dgm:prSet/>
      <dgm:spPr/>
      <dgm:t>
        <a:bodyPr/>
        <a:lstStyle/>
        <a:p>
          <a:endParaRPr lang="en-US"/>
        </a:p>
      </dgm:t>
    </dgm:pt>
    <dgm:pt modelId="{B6D01013-BE1D-4B3E-928D-F922D15649EE}">
      <dgm:prSet phldrT="[Text]"/>
      <dgm:spPr/>
      <dgm:t>
        <a:bodyPr/>
        <a:lstStyle/>
        <a:p>
          <a:r>
            <a:rPr lang="hr-HR" b="1"/>
            <a:t>Probiotksa dijeta </a:t>
          </a:r>
        </a:p>
        <a:p>
          <a:r>
            <a:rPr lang="hr-HR" b="1"/>
            <a:t>Redukcija intestinalne inflamacije</a:t>
          </a:r>
          <a:endParaRPr lang="en-US" b="1"/>
        </a:p>
      </dgm:t>
    </dgm:pt>
    <dgm:pt modelId="{53A51779-EEFA-4FE4-A9CE-F3A99F3E81C8}" type="parTrans" cxnId="{52A8F12B-D16D-41D7-B07A-2C7218B8D1BB}">
      <dgm:prSet custT="1"/>
      <dgm:spPr/>
      <dgm:t>
        <a:bodyPr/>
        <a:lstStyle/>
        <a:p>
          <a:endParaRPr lang="en-US" sz="1600"/>
        </a:p>
      </dgm:t>
    </dgm:pt>
    <dgm:pt modelId="{D453FEC0-F21E-413B-93F9-BFE3B8B097BF}" type="sibTrans" cxnId="{52A8F12B-D16D-41D7-B07A-2C7218B8D1BB}">
      <dgm:prSet/>
      <dgm:spPr/>
      <dgm:t>
        <a:bodyPr/>
        <a:lstStyle/>
        <a:p>
          <a:endParaRPr lang="en-US"/>
        </a:p>
      </dgm:t>
    </dgm:pt>
    <dgm:pt modelId="{023286F0-AA3E-4984-A8EE-9ED69FDFF38A}">
      <dgm:prSet phldrT="[Text]"/>
      <dgm:spPr/>
      <dgm:t>
        <a:bodyPr/>
        <a:lstStyle/>
        <a:p>
          <a:r>
            <a:rPr lang="hr-HR" b="1"/>
            <a:t>SIBO</a:t>
          </a:r>
          <a:endParaRPr lang="en-US" b="1"/>
        </a:p>
      </dgm:t>
    </dgm:pt>
    <dgm:pt modelId="{D7A2AF5C-3C15-4EA2-9110-A3B92F3856BF}" type="parTrans" cxnId="{D183452E-B7B3-46F8-8FE7-642D14B81E92}">
      <dgm:prSet custT="1"/>
      <dgm:spPr/>
      <dgm:t>
        <a:bodyPr/>
        <a:lstStyle/>
        <a:p>
          <a:endParaRPr lang="en-US" sz="1600"/>
        </a:p>
      </dgm:t>
    </dgm:pt>
    <dgm:pt modelId="{A044D4ED-33CE-45D5-BDCC-BFECBE53CC24}" type="sibTrans" cxnId="{D183452E-B7B3-46F8-8FE7-642D14B81E92}">
      <dgm:prSet/>
      <dgm:spPr/>
      <dgm:t>
        <a:bodyPr/>
        <a:lstStyle/>
        <a:p>
          <a:endParaRPr lang="en-US"/>
        </a:p>
      </dgm:t>
    </dgm:pt>
    <dgm:pt modelId="{E8D4B2C8-FBD1-4538-B06B-0D477B917432}">
      <dgm:prSet phldrT="[Text]"/>
      <dgm:spPr/>
      <dgm:t>
        <a:bodyPr/>
        <a:lstStyle/>
        <a:p>
          <a:r>
            <a:rPr lang="hr-HR" b="1"/>
            <a:t>Snižena ekspozicija utjecaj okolišnih toksina</a:t>
          </a:r>
          <a:endParaRPr lang="en-US" b="1"/>
        </a:p>
      </dgm:t>
    </dgm:pt>
    <dgm:pt modelId="{DF28D014-20D7-45B1-BB6F-685D605A404A}" type="parTrans" cxnId="{04F0622B-857A-42F7-8DF3-1FBF2A06FC76}">
      <dgm:prSet custT="1"/>
      <dgm:spPr/>
      <dgm:t>
        <a:bodyPr/>
        <a:lstStyle/>
        <a:p>
          <a:endParaRPr lang="en-US" sz="1600"/>
        </a:p>
      </dgm:t>
    </dgm:pt>
    <dgm:pt modelId="{6A64CEFA-88D2-4C58-9288-0F4C35000BDC}" type="sibTrans" cxnId="{04F0622B-857A-42F7-8DF3-1FBF2A06FC76}">
      <dgm:prSet/>
      <dgm:spPr/>
      <dgm:t>
        <a:bodyPr/>
        <a:lstStyle/>
        <a:p>
          <a:endParaRPr lang="en-US"/>
        </a:p>
      </dgm:t>
    </dgm:pt>
    <dgm:pt modelId="{45F44171-6CD1-4474-A0AE-7CE5E6A9046C}">
      <dgm:prSet phldrT="[Text]"/>
      <dgm:spPr/>
      <dgm:t>
        <a:bodyPr/>
        <a:lstStyle/>
        <a:p>
          <a:r>
            <a:rPr lang="hr-HR" b="1" dirty="0"/>
            <a:t>Poboljšanje funkcije  jetre </a:t>
          </a:r>
          <a:endParaRPr lang="en-US" b="1" dirty="0"/>
        </a:p>
      </dgm:t>
    </dgm:pt>
    <dgm:pt modelId="{3D1F72EA-DAF7-4AE8-ABB8-6F2F2CFD0DDD}" type="parTrans" cxnId="{821ACEF3-6D78-4601-A0D9-67FEB6799F86}">
      <dgm:prSet custT="1"/>
      <dgm:spPr/>
      <dgm:t>
        <a:bodyPr/>
        <a:lstStyle/>
        <a:p>
          <a:endParaRPr lang="en-US" sz="1600"/>
        </a:p>
      </dgm:t>
    </dgm:pt>
    <dgm:pt modelId="{23D515D0-CA4D-4896-88CD-2237BEA4F03E}" type="sibTrans" cxnId="{821ACEF3-6D78-4601-A0D9-67FEB6799F86}">
      <dgm:prSet/>
      <dgm:spPr/>
      <dgm:t>
        <a:bodyPr/>
        <a:lstStyle/>
        <a:p>
          <a:endParaRPr lang="en-US"/>
        </a:p>
      </dgm:t>
    </dgm:pt>
    <dgm:pt modelId="{ED8C8A58-1E30-4F05-A2BC-6C3560C359B7}" type="pres">
      <dgm:prSet presAssocID="{537AAA14-D639-4AA3-AB99-6BEB40FC93B5}" presName="Name0" presStyleCnt="0">
        <dgm:presLayoutVars>
          <dgm:chMax val="1"/>
          <dgm:dir/>
          <dgm:animLvl val="ctr"/>
          <dgm:resizeHandles val="exact"/>
        </dgm:presLayoutVars>
      </dgm:prSet>
      <dgm:spPr/>
    </dgm:pt>
    <dgm:pt modelId="{C9EA76B5-1AF8-4F0D-9B83-DC1FFD63A388}" type="pres">
      <dgm:prSet presAssocID="{042E26B9-29F8-4405-BF1C-F341663CDEC3}" presName="centerShape" presStyleLbl="node0" presStyleIdx="0" presStyleCnt="1"/>
      <dgm:spPr/>
    </dgm:pt>
    <dgm:pt modelId="{8F183D16-E197-4278-A789-2A3D4CBF09A4}" type="pres">
      <dgm:prSet presAssocID="{53A51779-EEFA-4FE4-A9CE-F3A99F3E81C8}" presName="parTrans" presStyleLbl="sibTrans2D1" presStyleIdx="0" presStyleCnt="4"/>
      <dgm:spPr/>
    </dgm:pt>
    <dgm:pt modelId="{BC9072CB-91DD-46BD-B5BE-DA35481CEA3F}" type="pres">
      <dgm:prSet presAssocID="{53A51779-EEFA-4FE4-A9CE-F3A99F3E81C8}" presName="connectorText" presStyleLbl="sibTrans2D1" presStyleIdx="0" presStyleCnt="4"/>
      <dgm:spPr/>
    </dgm:pt>
    <dgm:pt modelId="{39D809B4-C368-4986-A11E-6EE61DA4A50E}" type="pres">
      <dgm:prSet presAssocID="{B6D01013-BE1D-4B3E-928D-F922D15649EE}" presName="node" presStyleLbl="node1" presStyleIdx="0" presStyleCnt="4">
        <dgm:presLayoutVars>
          <dgm:bulletEnabled val="1"/>
        </dgm:presLayoutVars>
      </dgm:prSet>
      <dgm:spPr/>
    </dgm:pt>
    <dgm:pt modelId="{5ACDB918-2D6C-407E-92D6-0A15731E8DE7}" type="pres">
      <dgm:prSet presAssocID="{D7A2AF5C-3C15-4EA2-9110-A3B92F3856BF}" presName="parTrans" presStyleLbl="sibTrans2D1" presStyleIdx="1" presStyleCnt="4"/>
      <dgm:spPr/>
    </dgm:pt>
    <dgm:pt modelId="{735F5F12-6A24-476B-B9E6-24F4F4E0E25D}" type="pres">
      <dgm:prSet presAssocID="{D7A2AF5C-3C15-4EA2-9110-A3B92F3856BF}" presName="connectorText" presStyleLbl="sibTrans2D1" presStyleIdx="1" presStyleCnt="4"/>
      <dgm:spPr/>
    </dgm:pt>
    <dgm:pt modelId="{6EE3D2F6-A9FC-4C10-A378-FFC401E2C592}" type="pres">
      <dgm:prSet presAssocID="{023286F0-AA3E-4984-A8EE-9ED69FDFF38A}" presName="node" presStyleLbl="node1" presStyleIdx="1" presStyleCnt="4">
        <dgm:presLayoutVars>
          <dgm:bulletEnabled val="1"/>
        </dgm:presLayoutVars>
      </dgm:prSet>
      <dgm:spPr/>
    </dgm:pt>
    <dgm:pt modelId="{4608C702-8559-4787-8A75-F666C6E26E0A}" type="pres">
      <dgm:prSet presAssocID="{DF28D014-20D7-45B1-BB6F-685D605A404A}" presName="parTrans" presStyleLbl="sibTrans2D1" presStyleIdx="2" presStyleCnt="4"/>
      <dgm:spPr/>
    </dgm:pt>
    <dgm:pt modelId="{A904A41E-F801-4FDD-92AC-2101F171BF51}" type="pres">
      <dgm:prSet presAssocID="{DF28D014-20D7-45B1-BB6F-685D605A404A}" presName="connectorText" presStyleLbl="sibTrans2D1" presStyleIdx="2" presStyleCnt="4"/>
      <dgm:spPr/>
    </dgm:pt>
    <dgm:pt modelId="{651443D1-6224-4366-AA46-43760F86CC6C}" type="pres">
      <dgm:prSet presAssocID="{E8D4B2C8-FBD1-4538-B06B-0D477B917432}" presName="node" presStyleLbl="node1" presStyleIdx="2" presStyleCnt="4">
        <dgm:presLayoutVars>
          <dgm:bulletEnabled val="1"/>
        </dgm:presLayoutVars>
      </dgm:prSet>
      <dgm:spPr/>
    </dgm:pt>
    <dgm:pt modelId="{71440FF8-9413-4817-A544-941CC335F305}" type="pres">
      <dgm:prSet presAssocID="{3D1F72EA-DAF7-4AE8-ABB8-6F2F2CFD0DDD}" presName="parTrans" presStyleLbl="sibTrans2D1" presStyleIdx="3" presStyleCnt="4"/>
      <dgm:spPr/>
    </dgm:pt>
    <dgm:pt modelId="{0685EC4A-0509-4CE5-BAF7-3E48D2AFC7F9}" type="pres">
      <dgm:prSet presAssocID="{3D1F72EA-DAF7-4AE8-ABB8-6F2F2CFD0DDD}" presName="connectorText" presStyleLbl="sibTrans2D1" presStyleIdx="3" presStyleCnt="4"/>
      <dgm:spPr/>
    </dgm:pt>
    <dgm:pt modelId="{09382E77-13C5-45A7-8CF5-E95ADCD327BD}" type="pres">
      <dgm:prSet presAssocID="{45F44171-6CD1-4474-A0AE-7CE5E6A9046C}" presName="node" presStyleLbl="node1" presStyleIdx="3" presStyleCnt="4">
        <dgm:presLayoutVars>
          <dgm:bulletEnabled val="1"/>
        </dgm:presLayoutVars>
      </dgm:prSet>
      <dgm:spPr/>
    </dgm:pt>
  </dgm:ptLst>
  <dgm:cxnLst>
    <dgm:cxn modelId="{F7F0C909-9700-414B-9D11-A17FCC49B041}" type="presOf" srcId="{DF28D014-20D7-45B1-BB6F-685D605A404A}" destId="{A904A41E-F801-4FDD-92AC-2101F171BF51}" srcOrd="1" destOrd="0" presId="urn:microsoft.com/office/officeart/2005/8/layout/radial5"/>
    <dgm:cxn modelId="{6BD6420B-4D5A-4854-9D9C-D10E440CBEE0}" type="presOf" srcId="{D7A2AF5C-3C15-4EA2-9110-A3B92F3856BF}" destId="{5ACDB918-2D6C-407E-92D6-0A15731E8DE7}" srcOrd="0" destOrd="0" presId="urn:microsoft.com/office/officeart/2005/8/layout/radial5"/>
    <dgm:cxn modelId="{CAB2B10D-0466-4A58-80F5-14F33AA2E7DD}" type="presOf" srcId="{E8D4B2C8-FBD1-4538-B06B-0D477B917432}" destId="{651443D1-6224-4366-AA46-43760F86CC6C}" srcOrd="0" destOrd="0" presId="urn:microsoft.com/office/officeart/2005/8/layout/radial5"/>
    <dgm:cxn modelId="{04F0622B-857A-42F7-8DF3-1FBF2A06FC76}" srcId="{042E26B9-29F8-4405-BF1C-F341663CDEC3}" destId="{E8D4B2C8-FBD1-4538-B06B-0D477B917432}" srcOrd="2" destOrd="0" parTransId="{DF28D014-20D7-45B1-BB6F-685D605A404A}" sibTransId="{6A64CEFA-88D2-4C58-9288-0F4C35000BDC}"/>
    <dgm:cxn modelId="{7F03DF2B-9063-4D5D-89D6-BF39D96CF1FE}" type="presOf" srcId="{53A51779-EEFA-4FE4-A9CE-F3A99F3E81C8}" destId="{8F183D16-E197-4278-A789-2A3D4CBF09A4}" srcOrd="0" destOrd="0" presId="urn:microsoft.com/office/officeart/2005/8/layout/radial5"/>
    <dgm:cxn modelId="{52A8F12B-D16D-41D7-B07A-2C7218B8D1BB}" srcId="{042E26B9-29F8-4405-BF1C-F341663CDEC3}" destId="{B6D01013-BE1D-4B3E-928D-F922D15649EE}" srcOrd="0" destOrd="0" parTransId="{53A51779-EEFA-4FE4-A9CE-F3A99F3E81C8}" sibTransId="{D453FEC0-F21E-413B-93F9-BFE3B8B097BF}"/>
    <dgm:cxn modelId="{D183452E-B7B3-46F8-8FE7-642D14B81E92}" srcId="{042E26B9-29F8-4405-BF1C-F341663CDEC3}" destId="{023286F0-AA3E-4984-A8EE-9ED69FDFF38A}" srcOrd="1" destOrd="0" parTransId="{D7A2AF5C-3C15-4EA2-9110-A3B92F3856BF}" sibTransId="{A044D4ED-33CE-45D5-BDCC-BFECBE53CC24}"/>
    <dgm:cxn modelId="{FB81D43F-89D3-446C-B44A-307F391A339A}" type="presOf" srcId="{D7A2AF5C-3C15-4EA2-9110-A3B92F3856BF}" destId="{735F5F12-6A24-476B-B9E6-24F4F4E0E25D}" srcOrd="1" destOrd="0" presId="urn:microsoft.com/office/officeart/2005/8/layout/radial5"/>
    <dgm:cxn modelId="{4FF0E74B-DC78-4C74-872D-C6EBC53F942C}" type="presOf" srcId="{023286F0-AA3E-4984-A8EE-9ED69FDFF38A}" destId="{6EE3D2F6-A9FC-4C10-A378-FFC401E2C592}" srcOrd="0" destOrd="0" presId="urn:microsoft.com/office/officeart/2005/8/layout/radial5"/>
    <dgm:cxn modelId="{4A48DE60-9921-471E-805B-78FF200E68E1}" type="presOf" srcId="{45F44171-6CD1-4474-A0AE-7CE5E6A9046C}" destId="{09382E77-13C5-45A7-8CF5-E95ADCD327BD}" srcOrd="0" destOrd="0" presId="urn:microsoft.com/office/officeart/2005/8/layout/radial5"/>
    <dgm:cxn modelId="{7346F565-640A-47B4-B03F-FCD2CF21FD72}" type="presOf" srcId="{53A51779-EEFA-4FE4-A9CE-F3A99F3E81C8}" destId="{BC9072CB-91DD-46BD-B5BE-DA35481CEA3F}" srcOrd="1" destOrd="0" presId="urn:microsoft.com/office/officeart/2005/8/layout/radial5"/>
    <dgm:cxn modelId="{256C5E73-4386-44EF-8467-6FD0F0D3CB79}" type="presOf" srcId="{DF28D014-20D7-45B1-BB6F-685D605A404A}" destId="{4608C702-8559-4787-8A75-F666C6E26E0A}" srcOrd="0" destOrd="0" presId="urn:microsoft.com/office/officeart/2005/8/layout/radial5"/>
    <dgm:cxn modelId="{81CA3786-A384-44FF-8C39-43B257121533}" srcId="{537AAA14-D639-4AA3-AB99-6BEB40FC93B5}" destId="{042E26B9-29F8-4405-BF1C-F341663CDEC3}" srcOrd="0" destOrd="0" parTransId="{842664B1-ABA9-4165-9B18-6EF9D4435D4E}" sibTransId="{99636328-33C7-4426-BECA-E2CA3953E1E7}"/>
    <dgm:cxn modelId="{29645789-B401-4ED4-8B84-3204D1275AF1}" type="presOf" srcId="{B6D01013-BE1D-4B3E-928D-F922D15649EE}" destId="{39D809B4-C368-4986-A11E-6EE61DA4A50E}" srcOrd="0" destOrd="0" presId="urn:microsoft.com/office/officeart/2005/8/layout/radial5"/>
    <dgm:cxn modelId="{AE0B598A-D462-402D-9C65-CB9163BDDC66}" type="presOf" srcId="{537AAA14-D639-4AA3-AB99-6BEB40FC93B5}" destId="{ED8C8A58-1E30-4F05-A2BC-6C3560C359B7}" srcOrd="0" destOrd="0" presId="urn:microsoft.com/office/officeart/2005/8/layout/radial5"/>
    <dgm:cxn modelId="{49C0BB91-F2B1-4564-94A2-93E19EEC3DCD}" type="presOf" srcId="{3D1F72EA-DAF7-4AE8-ABB8-6F2F2CFD0DDD}" destId="{71440FF8-9413-4817-A544-941CC335F305}" srcOrd="0" destOrd="0" presId="urn:microsoft.com/office/officeart/2005/8/layout/radial5"/>
    <dgm:cxn modelId="{6CF38EB2-EA57-4DC5-B0B6-ED104AB09897}" type="presOf" srcId="{042E26B9-29F8-4405-BF1C-F341663CDEC3}" destId="{C9EA76B5-1AF8-4F0D-9B83-DC1FFD63A388}" srcOrd="0" destOrd="0" presId="urn:microsoft.com/office/officeart/2005/8/layout/radial5"/>
    <dgm:cxn modelId="{EC9D29BF-4682-48DE-9D9C-5CB0D95F2733}" type="presOf" srcId="{3D1F72EA-DAF7-4AE8-ABB8-6F2F2CFD0DDD}" destId="{0685EC4A-0509-4CE5-BAF7-3E48D2AFC7F9}" srcOrd="1" destOrd="0" presId="urn:microsoft.com/office/officeart/2005/8/layout/radial5"/>
    <dgm:cxn modelId="{821ACEF3-6D78-4601-A0D9-67FEB6799F86}" srcId="{042E26B9-29F8-4405-BF1C-F341663CDEC3}" destId="{45F44171-6CD1-4474-A0AE-7CE5E6A9046C}" srcOrd="3" destOrd="0" parTransId="{3D1F72EA-DAF7-4AE8-ABB8-6F2F2CFD0DDD}" sibTransId="{23D515D0-CA4D-4896-88CD-2237BEA4F03E}"/>
    <dgm:cxn modelId="{19650EE2-24B3-4AE9-A596-BB1CFE4CE623}" type="presParOf" srcId="{ED8C8A58-1E30-4F05-A2BC-6C3560C359B7}" destId="{C9EA76B5-1AF8-4F0D-9B83-DC1FFD63A388}" srcOrd="0" destOrd="0" presId="urn:microsoft.com/office/officeart/2005/8/layout/radial5"/>
    <dgm:cxn modelId="{EBB6FD1D-9C3F-4B22-B751-EA36872C15F3}" type="presParOf" srcId="{ED8C8A58-1E30-4F05-A2BC-6C3560C359B7}" destId="{8F183D16-E197-4278-A789-2A3D4CBF09A4}" srcOrd="1" destOrd="0" presId="urn:microsoft.com/office/officeart/2005/8/layout/radial5"/>
    <dgm:cxn modelId="{CA2679EE-A71B-486C-9A05-258AEAD99656}" type="presParOf" srcId="{8F183D16-E197-4278-A789-2A3D4CBF09A4}" destId="{BC9072CB-91DD-46BD-B5BE-DA35481CEA3F}" srcOrd="0" destOrd="0" presId="urn:microsoft.com/office/officeart/2005/8/layout/radial5"/>
    <dgm:cxn modelId="{B30BBB6A-5B7E-44AE-A64E-5E06B07F767A}" type="presParOf" srcId="{ED8C8A58-1E30-4F05-A2BC-6C3560C359B7}" destId="{39D809B4-C368-4986-A11E-6EE61DA4A50E}" srcOrd="2" destOrd="0" presId="urn:microsoft.com/office/officeart/2005/8/layout/radial5"/>
    <dgm:cxn modelId="{DA9C9ECD-A8F0-4A53-B42D-F2AB4355D2D7}" type="presParOf" srcId="{ED8C8A58-1E30-4F05-A2BC-6C3560C359B7}" destId="{5ACDB918-2D6C-407E-92D6-0A15731E8DE7}" srcOrd="3" destOrd="0" presId="urn:microsoft.com/office/officeart/2005/8/layout/radial5"/>
    <dgm:cxn modelId="{9C366B71-9C0C-439F-8120-CEF6EC2B8717}" type="presParOf" srcId="{5ACDB918-2D6C-407E-92D6-0A15731E8DE7}" destId="{735F5F12-6A24-476B-B9E6-24F4F4E0E25D}" srcOrd="0" destOrd="0" presId="urn:microsoft.com/office/officeart/2005/8/layout/radial5"/>
    <dgm:cxn modelId="{D4A534A1-1D1A-4E5A-B6AD-F8834EFA008B}" type="presParOf" srcId="{ED8C8A58-1E30-4F05-A2BC-6C3560C359B7}" destId="{6EE3D2F6-A9FC-4C10-A378-FFC401E2C592}" srcOrd="4" destOrd="0" presId="urn:microsoft.com/office/officeart/2005/8/layout/radial5"/>
    <dgm:cxn modelId="{2E96B8FE-8C52-495E-84CB-D080EBD5D8D5}" type="presParOf" srcId="{ED8C8A58-1E30-4F05-A2BC-6C3560C359B7}" destId="{4608C702-8559-4787-8A75-F666C6E26E0A}" srcOrd="5" destOrd="0" presId="urn:microsoft.com/office/officeart/2005/8/layout/radial5"/>
    <dgm:cxn modelId="{3FCA8527-5563-43DE-BF96-AB822029CC7D}" type="presParOf" srcId="{4608C702-8559-4787-8A75-F666C6E26E0A}" destId="{A904A41E-F801-4FDD-92AC-2101F171BF51}" srcOrd="0" destOrd="0" presId="urn:microsoft.com/office/officeart/2005/8/layout/radial5"/>
    <dgm:cxn modelId="{F2B128A7-1F0D-4CEC-86C0-8B045582BF68}" type="presParOf" srcId="{ED8C8A58-1E30-4F05-A2BC-6C3560C359B7}" destId="{651443D1-6224-4366-AA46-43760F86CC6C}" srcOrd="6" destOrd="0" presId="urn:microsoft.com/office/officeart/2005/8/layout/radial5"/>
    <dgm:cxn modelId="{8BA50EF9-DBD6-4BF4-8192-A8700029402D}" type="presParOf" srcId="{ED8C8A58-1E30-4F05-A2BC-6C3560C359B7}" destId="{71440FF8-9413-4817-A544-941CC335F305}" srcOrd="7" destOrd="0" presId="urn:microsoft.com/office/officeart/2005/8/layout/radial5"/>
    <dgm:cxn modelId="{5A3B385A-F56E-410F-A013-E6D80EA228D3}" type="presParOf" srcId="{71440FF8-9413-4817-A544-941CC335F305}" destId="{0685EC4A-0509-4CE5-BAF7-3E48D2AFC7F9}" srcOrd="0" destOrd="0" presId="urn:microsoft.com/office/officeart/2005/8/layout/radial5"/>
    <dgm:cxn modelId="{8C70FB01-E18F-42C6-BB5B-9BF805915595}" type="presParOf" srcId="{ED8C8A58-1E30-4F05-A2BC-6C3560C359B7}" destId="{09382E77-13C5-45A7-8CF5-E95ADCD327BD}"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A68724-4E7D-47B1-B80A-13BD2C7DB99B}" type="doc">
      <dgm:prSet loTypeId="urn:microsoft.com/office/officeart/2005/8/layout/vList2" loCatId="list" qsTypeId="urn:microsoft.com/office/officeart/2005/8/quickstyle/simple5" qsCatId="simple" csTypeId="urn:microsoft.com/office/officeart/2005/8/colors/accent2_1" csCatId="accent2" phldr="1"/>
      <dgm:spPr/>
    </dgm:pt>
    <dgm:pt modelId="{529D16C1-1A21-43AC-BC9C-AB4D831382DA}">
      <dgm:prSet phldrT="[Text]" custT="1"/>
      <dgm:spPr/>
      <dgm:t>
        <a:bodyPr/>
        <a:lstStyle/>
        <a:p>
          <a:pPr algn="ctr"/>
          <a:r>
            <a:rPr lang="hr-HR" sz="2000" b="1" dirty="0">
              <a:effectLst>
                <a:outerShdw blurRad="38100" dist="38100" dir="2700000" algn="tl">
                  <a:srgbClr val="000000">
                    <a:alpha val="43137"/>
                  </a:srgbClr>
                </a:outerShdw>
              </a:effectLst>
              <a:latin typeface="Calibri"/>
              <a:cs typeface="Calibri"/>
            </a:rPr>
            <a:t>Infekcije</a:t>
          </a:r>
        </a:p>
        <a:p>
          <a:pPr algn="ctr"/>
          <a:r>
            <a:rPr lang="hr-HR" sz="2000" b="1" dirty="0">
              <a:effectLst>
                <a:outerShdw blurRad="38100" dist="38100" dir="2700000" algn="tl">
                  <a:srgbClr val="000000">
                    <a:alpha val="43137"/>
                  </a:srgbClr>
                </a:outerShdw>
              </a:effectLst>
              <a:latin typeface="Calibri"/>
              <a:cs typeface="Calibri"/>
            </a:rPr>
            <a:t>bakterije, virusi, gljivice, </a:t>
          </a:r>
          <a:r>
            <a:rPr lang="hr-HR" sz="2000" b="1" dirty="0" err="1">
              <a:effectLst>
                <a:outerShdw blurRad="38100" dist="38100" dir="2700000" algn="tl">
                  <a:srgbClr val="000000">
                    <a:alpha val="43137"/>
                  </a:srgbClr>
                </a:outerShdw>
              </a:effectLst>
              <a:latin typeface="Calibri"/>
              <a:cs typeface="Calibri"/>
            </a:rPr>
            <a:t>protozoii</a:t>
          </a:r>
          <a:r>
            <a:rPr lang="hr-HR" sz="2000" b="1" dirty="0">
              <a:effectLst>
                <a:outerShdw blurRad="38100" dist="38100" dir="2700000" algn="tl">
                  <a:srgbClr val="000000">
                    <a:alpha val="43137"/>
                  </a:srgbClr>
                </a:outerShdw>
              </a:effectLst>
              <a:latin typeface="Calibri"/>
              <a:cs typeface="Calibri"/>
            </a:rPr>
            <a:t>, virusi</a:t>
          </a:r>
          <a:endParaRPr lang="en-US" sz="2000" b="1" dirty="0">
            <a:effectLst>
              <a:outerShdw blurRad="38100" dist="38100" dir="2700000" algn="tl">
                <a:srgbClr val="000000">
                  <a:alpha val="43137"/>
                </a:srgbClr>
              </a:outerShdw>
            </a:effectLst>
            <a:latin typeface="Calibri"/>
            <a:cs typeface="Calibri"/>
          </a:endParaRPr>
        </a:p>
      </dgm:t>
    </dgm:pt>
    <dgm:pt modelId="{19ECB23A-CD2F-4DC4-B21B-AF802CFE0ECD}" type="parTrans" cxnId="{BF2958C2-879C-45F1-A615-CE3234E3CB7D}">
      <dgm:prSet/>
      <dgm:spPr/>
      <dgm:t>
        <a:bodyPr/>
        <a:lstStyle/>
        <a:p>
          <a:endParaRPr lang="en-US"/>
        </a:p>
      </dgm:t>
    </dgm:pt>
    <dgm:pt modelId="{8D95EC7B-6B6A-4F64-ACDB-36321986FB52}" type="sibTrans" cxnId="{BF2958C2-879C-45F1-A615-CE3234E3CB7D}">
      <dgm:prSet/>
      <dgm:spPr/>
      <dgm:t>
        <a:bodyPr/>
        <a:lstStyle/>
        <a:p>
          <a:endParaRPr lang="en-US"/>
        </a:p>
      </dgm:t>
    </dgm:pt>
    <dgm:pt modelId="{B23315F0-722B-4AAA-B0DE-285C36A4BF59}">
      <dgm:prSet phldrT="[Text]" custT="1"/>
      <dgm:spPr/>
      <dgm:t>
        <a:bodyPr/>
        <a:lstStyle/>
        <a:p>
          <a:pPr algn="ctr"/>
          <a:r>
            <a:rPr lang="hr-HR" sz="1600" b="1" dirty="0">
              <a:effectLst>
                <a:outerShdw blurRad="38100" dist="38100" dir="2700000" algn="tl">
                  <a:srgbClr val="000000">
                    <a:alpha val="43137"/>
                  </a:srgbClr>
                </a:outerShdw>
              </a:effectLst>
              <a:latin typeface="Calibri"/>
              <a:cs typeface="Calibri"/>
            </a:rPr>
            <a:t>Iritacija</a:t>
          </a:r>
        </a:p>
        <a:p>
          <a:pPr algn="ctr"/>
          <a:r>
            <a:rPr lang="hr-HR" sz="1600" b="1" dirty="0" err="1">
              <a:effectLst>
                <a:outerShdw blurRad="38100" dist="38100" dir="2700000" algn="tl">
                  <a:srgbClr val="000000">
                    <a:alpha val="43137"/>
                  </a:srgbClr>
                </a:outerShdw>
              </a:effectLst>
              <a:latin typeface="Calibri"/>
              <a:cs typeface="Calibri"/>
            </a:rPr>
            <a:t>Spermicidna</a:t>
          </a:r>
          <a:r>
            <a:rPr lang="hr-HR" sz="1600" b="1" dirty="0">
              <a:effectLst>
                <a:outerShdw blurRad="38100" dist="38100" dir="2700000" algn="tl">
                  <a:srgbClr val="000000">
                    <a:alpha val="43137"/>
                  </a:srgbClr>
                </a:outerShdw>
              </a:effectLst>
              <a:latin typeface="Calibri"/>
              <a:cs typeface="Calibri"/>
            </a:rPr>
            <a:t> </a:t>
          </a:r>
          <a:r>
            <a:rPr lang="hr-HR" sz="1600" b="1" dirty="0" err="1">
              <a:effectLst>
                <a:outerShdw blurRad="38100" dist="38100" dir="2700000" algn="tl">
                  <a:srgbClr val="000000">
                    <a:alpha val="43137"/>
                  </a:srgbClr>
                </a:outerShdw>
              </a:effectLst>
              <a:latin typeface="Calibri"/>
              <a:cs typeface="Calibri"/>
            </a:rPr>
            <a:t>sredtsva</a:t>
          </a:r>
          <a:r>
            <a:rPr lang="hr-HR" sz="1600" b="1" dirty="0">
              <a:effectLst>
                <a:outerShdw blurRad="38100" dist="38100" dir="2700000" algn="tl">
                  <a:srgbClr val="000000">
                    <a:alpha val="43137"/>
                  </a:srgbClr>
                </a:outerShdw>
              </a:effectLst>
              <a:latin typeface="Calibri"/>
              <a:cs typeface="Calibri"/>
            </a:rPr>
            <a:t>, </a:t>
          </a:r>
          <a:r>
            <a:rPr lang="hr-HR" sz="1600" b="1" dirty="0" err="1">
              <a:effectLst>
                <a:outerShdw blurRad="38100" dist="38100" dir="2700000" algn="tl">
                  <a:srgbClr val="000000">
                    <a:alpha val="43137"/>
                  </a:srgbClr>
                </a:outerShdw>
              </a:effectLst>
              <a:latin typeface="Calibri"/>
              <a:cs typeface="Calibri"/>
            </a:rPr>
            <a:t>lubrikanti</a:t>
          </a:r>
          <a:r>
            <a:rPr lang="hr-HR" sz="1600" b="1" dirty="0">
              <a:effectLst>
                <a:outerShdw blurRad="38100" dist="38100" dir="2700000" algn="tl">
                  <a:srgbClr val="000000">
                    <a:alpha val="43137"/>
                  </a:srgbClr>
                </a:outerShdw>
              </a:effectLst>
              <a:latin typeface="Calibri"/>
              <a:cs typeface="Calibri"/>
            </a:rPr>
            <a:t>, </a:t>
          </a:r>
          <a:r>
            <a:rPr lang="hr-HR" sz="1600" b="1" dirty="0" err="1">
              <a:effectLst>
                <a:outerShdw blurRad="38100" dist="38100" dir="2700000" algn="tl">
                  <a:srgbClr val="000000">
                    <a:alpha val="43137"/>
                  </a:srgbClr>
                </a:outerShdw>
              </a:effectLst>
              <a:latin typeface="Calibri"/>
              <a:cs typeface="Calibri"/>
            </a:rPr>
            <a:t>cevrikalne</a:t>
          </a:r>
          <a:r>
            <a:rPr lang="hr-HR" sz="1600" b="1" dirty="0">
              <a:effectLst>
                <a:outerShdw blurRad="38100" dist="38100" dir="2700000" algn="tl">
                  <a:srgbClr val="000000">
                    <a:alpha val="43137"/>
                  </a:srgbClr>
                </a:outerShdw>
              </a:effectLst>
              <a:latin typeface="Calibri"/>
              <a:cs typeface="Calibri"/>
            </a:rPr>
            <a:t> kape, spužvice, </a:t>
          </a:r>
          <a:r>
            <a:rPr lang="hr-HR" sz="1600" b="1" dirty="0" err="1">
              <a:effectLst>
                <a:outerShdw blurRad="38100" dist="38100" dir="2700000" algn="tl">
                  <a:srgbClr val="000000">
                    <a:alpha val="43137"/>
                  </a:srgbClr>
                </a:outerShdw>
              </a:effectLst>
              <a:latin typeface="Calibri"/>
              <a:cs typeface="Calibri"/>
            </a:rPr>
            <a:t>menstruane</a:t>
          </a:r>
          <a:r>
            <a:rPr lang="hr-HR" sz="1600" b="1" dirty="0">
              <a:effectLst>
                <a:outerShdw blurRad="38100" dist="38100" dir="2700000" algn="tl">
                  <a:srgbClr val="000000">
                    <a:alpha val="43137"/>
                  </a:srgbClr>
                </a:outerShdw>
              </a:effectLst>
              <a:latin typeface="Calibri"/>
              <a:cs typeface="Calibri"/>
            </a:rPr>
            <a:t> čašice</a:t>
          </a:r>
        </a:p>
        <a:p>
          <a:pPr algn="ctr"/>
          <a:r>
            <a:rPr lang="hr-HR" sz="1600" b="1" dirty="0" err="1">
              <a:effectLst>
                <a:outerShdw blurRad="38100" dist="38100" dir="2700000" algn="tl">
                  <a:srgbClr val="000000">
                    <a:alpha val="43137"/>
                  </a:srgbClr>
                </a:outerShdw>
              </a:effectLst>
              <a:latin typeface="Calibri"/>
              <a:cs typeface="Calibri"/>
            </a:rPr>
            <a:t>Detergenti</a:t>
          </a:r>
          <a:r>
            <a:rPr lang="hr-HR" sz="1600" b="1" dirty="0">
              <a:effectLst>
                <a:outerShdw blurRad="38100" dist="38100" dir="2700000" algn="tl">
                  <a:srgbClr val="000000">
                    <a:alpha val="43137"/>
                  </a:srgbClr>
                </a:outerShdw>
              </a:effectLst>
              <a:latin typeface="Calibri"/>
              <a:cs typeface="Calibri"/>
            </a:rPr>
            <a:t>, </a:t>
          </a:r>
          <a:r>
            <a:rPr lang="hr-HR" sz="1600" b="1" dirty="0" err="1">
              <a:effectLst>
                <a:outerShdw blurRad="38100" dist="38100" dir="2700000" algn="tl">
                  <a:srgbClr val="000000">
                    <a:alpha val="43137"/>
                  </a:srgbClr>
                </a:outerShdw>
              </a:effectLst>
              <a:latin typeface="Calibri"/>
              <a:cs typeface="Calibri"/>
            </a:rPr>
            <a:t>omekšivaći</a:t>
          </a:r>
          <a:r>
            <a:rPr lang="hr-HR" sz="1600" b="1" dirty="0">
              <a:effectLst>
                <a:outerShdw blurRad="38100" dist="38100" dir="2700000" algn="tl">
                  <a:srgbClr val="000000">
                    <a:alpha val="43137"/>
                  </a:srgbClr>
                </a:outerShdw>
              </a:effectLst>
              <a:latin typeface="Calibri"/>
              <a:cs typeface="Calibri"/>
            </a:rPr>
            <a:t>, sapuni, dezodoransi, strana tijela u vagini, irigacija vagine, </a:t>
          </a:r>
          <a:r>
            <a:rPr lang="hr-HR" sz="1600" b="1" dirty="0" err="1">
              <a:effectLst>
                <a:outerShdw blurRad="38100" dist="38100" dir="2700000" algn="tl">
                  <a:srgbClr val="000000">
                    <a:alpha val="43137"/>
                  </a:srgbClr>
                </a:outerShdw>
              </a:effectLst>
              <a:latin typeface="Calibri"/>
              <a:cs typeface="Calibri"/>
            </a:rPr>
            <a:t>stintetičko</a:t>
          </a:r>
          <a:r>
            <a:rPr lang="hr-HR" sz="1600" b="1" dirty="0">
              <a:effectLst>
                <a:outerShdw blurRad="38100" dist="38100" dir="2700000" algn="tl">
                  <a:srgbClr val="000000">
                    <a:alpha val="43137"/>
                  </a:srgbClr>
                </a:outerShdw>
              </a:effectLst>
              <a:latin typeface="Calibri"/>
              <a:cs typeface="Calibri"/>
            </a:rPr>
            <a:t> rublje, stolica, </a:t>
          </a:r>
          <a:r>
            <a:rPr lang="hr-HR" sz="1600" b="1" dirty="0" err="1">
              <a:effectLst>
                <a:outerShdw blurRad="38100" dist="38100" dir="2700000" algn="tl">
                  <a:srgbClr val="000000">
                    <a:alpha val="43137"/>
                  </a:srgbClr>
                </a:outerShdw>
              </a:effectLst>
              <a:latin typeface="Calibri"/>
              <a:cs typeface="Calibri"/>
            </a:rPr>
            <a:t>rektovaginalna</a:t>
          </a:r>
          <a:r>
            <a:rPr lang="hr-HR" sz="1600" b="1" dirty="0">
              <a:effectLst>
                <a:outerShdw blurRad="38100" dist="38100" dir="2700000" algn="tl">
                  <a:srgbClr val="000000">
                    <a:alpha val="43137"/>
                  </a:srgbClr>
                </a:outerShdw>
              </a:effectLst>
              <a:latin typeface="Calibri"/>
              <a:cs typeface="Calibri"/>
            </a:rPr>
            <a:t> </a:t>
          </a:r>
          <a:r>
            <a:rPr lang="hr-HR" sz="1800" b="1" dirty="0">
              <a:effectLst>
                <a:outerShdw blurRad="38100" dist="38100" dir="2700000" algn="tl">
                  <a:srgbClr val="000000">
                    <a:alpha val="43137"/>
                  </a:srgbClr>
                </a:outerShdw>
              </a:effectLst>
              <a:latin typeface="Calibri"/>
              <a:cs typeface="Calibri"/>
            </a:rPr>
            <a:t>fistula</a:t>
          </a:r>
          <a:endParaRPr lang="en-US" sz="1800" b="1" dirty="0">
            <a:effectLst>
              <a:outerShdw blurRad="38100" dist="38100" dir="2700000" algn="tl">
                <a:srgbClr val="000000">
                  <a:alpha val="43137"/>
                </a:srgbClr>
              </a:outerShdw>
            </a:effectLst>
            <a:latin typeface="Calibri"/>
            <a:cs typeface="Calibri"/>
          </a:endParaRPr>
        </a:p>
      </dgm:t>
    </dgm:pt>
    <dgm:pt modelId="{541B1ED5-A008-4CAB-9F05-C3EC023129C2}" type="parTrans" cxnId="{CA493DF3-14D7-4535-8771-EA99D588E601}">
      <dgm:prSet/>
      <dgm:spPr/>
      <dgm:t>
        <a:bodyPr/>
        <a:lstStyle/>
        <a:p>
          <a:endParaRPr lang="en-US"/>
        </a:p>
      </dgm:t>
    </dgm:pt>
    <dgm:pt modelId="{52052600-B91D-4259-A13C-2EF5AFDD02B3}" type="sibTrans" cxnId="{CA493DF3-14D7-4535-8771-EA99D588E601}">
      <dgm:prSet/>
      <dgm:spPr/>
      <dgm:t>
        <a:bodyPr/>
        <a:lstStyle/>
        <a:p>
          <a:endParaRPr lang="en-US"/>
        </a:p>
      </dgm:t>
    </dgm:pt>
    <dgm:pt modelId="{9CECBC94-8EA3-46ED-B304-E44090AEFBBA}">
      <dgm:prSet phldrT="[Text]" custT="1"/>
      <dgm:spPr/>
      <dgm:t>
        <a:bodyPr/>
        <a:lstStyle/>
        <a:p>
          <a:pPr algn="ctr"/>
          <a:r>
            <a:rPr lang="hr-HR" sz="1800" b="1" dirty="0">
              <a:effectLst>
                <a:outerShdw blurRad="38100" dist="38100" dir="2700000" algn="tl">
                  <a:srgbClr val="000000">
                    <a:alpha val="43137"/>
                  </a:srgbClr>
                </a:outerShdw>
              </a:effectLst>
              <a:latin typeface="Calibri"/>
              <a:cs typeface="Calibri"/>
            </a:rPr>
            <a:t>Tumori</a:t>
          </a:r>
        </a:p>
        <a:p>
          <a:pPr algn="ctr"/>
          <a:r>
            <a:rPr lang="hr-HR" sz="1800" b="1" dirty="0">
              <a:effectLst>
                <a:outerShdw blurRad="38100" dist="38100" dir="2700000" algn="tl">
                  <a:srgbClr val="000000">
                    <a:alpha val="43137"/>
                  </a:srgbClr>
                </a:outerShdw>
              </a:effectLst>
              <a:latin typeface="Calibri"/>
              <a:cs typeface="Calibri"/>
            </a:rPr>
            <a:t>Rak </a:t>
          </a:r>
          <a:r>
            <a:rPr lang="hr-HR" sz="1800" b="1" dirty="0" err="1">
              <a:effectLst>
                <a:outerShdw blurRad="38100" dist="38100" dir="2700000" algn="tl">
                  <a:srgbClr val="000000">
                    <a:alpha val="43137"/>
                  </a:srgbClr>
                </a:outerShdw>
              </a:effectLst>
              <a:latin typeface="Calibri"/>
              <a:cs typeface="Calibri"/>
            </a:rPr>
            <a:t>vulvae</a:t>
          </a:r>
          <a:r>
            <a:rPr lang="hr-HR" sz="1800" b="1" dirty="0">
              <a:effectLst>
                <a:outerShdw blurRad="38100" dist="38100" dir="2700000" algn="tl">
                  <a:srgbClr val="000000">
                    <a:alpha val="43137"/>
                  </a:srgbClr>
                </a:outerShdw>
              </a:effectLst>
              <a:latin typeface="Calibri"/>
              <a:cs typeface="Calibri"/>
            </a:rPr>
            <a:t>, vagine, </a:t>
          </a:r>
          <a:r>
            <a:rPr lang="hr-HR" sz="1800" b="1" dirty="0" err="1">
              <a:effectLst>
                <a:outerShdw blurRad="38100" dist="38100" dir="2700000" algn="tl">
                  <a:srgbClr val="000000">
                    <a:alpha val="43137"/>
                  </a:srgbClr>
                </a:outerShdw>
              </a:effectLst>
              <a:latin typeface="Calibri"/>
              <a:cs typeface="Calibri"/>
            </a:rPr>
            <a:t>cerviks</a:t>
          </a:r>
          <a:r>
            <a:rPr lang="hr-HR" sz="1800" b="1" dirty="0">
              <a:effectLst>
                <a:outerShdw blurRad="38100" dist="38100" dir="2700000" algn="tl">
                  <a:srgbClr val="000000">
                    <a:alpha val="43137"/>
                  </a:srgbClr>
                </a:outerShdw>
              </a:effectLst>
              <a:latin typeface="Calibri"/>
              <a:cs typeface="Calibri"/>
            </a:rPr>
            <a:t>, endometrija</a:t>
          </a:r>
        </a:p>
        <a:p>
          <a:pPr algn="ctr"/>
          <a:r>
            <a:rPr lang="hr-HR" sz="1800" b="1" dirty="0">
              <a:effectLst>
                <a:outerShdw blurRad="38100" dist="38100" dir="2700000" algn="tl">
                  <a:srgbClr val="000000">
                    <a:alpha val="43137"/>
                  </a:srgbClr>
                </a:outerShdw>
              </a:effectLst>
              <a:latin typeface="Calibri"/>
              <a:cs typeface="Calibri"/>
            </a:rPr>
            <a:t>Iradijacija</a:t>
          </a:r>
        </a:p>
        <a:p>
          <a:pPr algn="ctr"/>
          <a:r>
            <a:rPr lang="hr-HR" sz="1800" b="1" dirty="0">
              <a:effectLst>
                <a:outerShdw blurRad="38100" dist="38100" dir="2700000" algn="tl">
                  <a:srgbClr val="000000">
                    <a:alpha val="43137"/>
                  </a:srgbClr>
                </a:outerShdw>
              </a:effectLst>
              <a:latin typeface="Calibri"/>
              <a:cs typeface="Calibri"/>
            </a:rPr>
            <a:t>Farmakološka terapija (antibiotici)</a:t>
          </a:r>
          <a:endParaRPr lang="en-US" sz="1800" b="1" dirty="0">
            <a:effectLst>
              <a:outerShdw blurRad="38100" dist="38100" dir="2700000" algn="tl">
                <a:srgbClr val="000000">
                  <a:alpha val="43137"/>
                </a:srgbClr>
              </a:outerShdw>
            </a:effectLst>
            <a:latin typeface="Calibri"/>
            <a:cs typeface="Calibri"/>
          </a:endParaRPr>
        </a:p>
      </dgm:t>
    </dgm:pt>
    <dgm:pt modelId="{3BD0E1EC-D289-4E82-B885-C71EDC5316CE}" type="parTrans" cxnId="{8CB18BED-C215-4E25-AF9E-F119DD47B18F}">
      <dgm:prSet/>
      <dgm:spPr/>
      <dgm:t>
        <a:bodyPr/>
        <a:lstStyle/>
        <a:p>
          <a:endParaRPr lang="en-US"/>
        </a:p>
      </dgm:t>
    </dgm:pt>
    <dgm:pt modelId="{D3B42196-9A77-4089-8DE9-CD1A706D80CF}" type="sibTrans" cxnId="{8CB18BED-C215-4E25-AF9E-F119DD47B18F}">
      <dgm:prSet/>
      <dgm:spPr/>
      <dgm:t>
        <a:bodyPr/>
        <a:lstStyle/>
        <a:p>
          <a:endParaRPr lang="en-US"/>
        </a:p>
      </dgm:t>
    </dgm:pt>
    <dgm:pt modelId="{D7402DC3-5ABC-4980-82C0-D7C96E2F2230}" type="pres">
      <dgm:prSet presAssocID="{56A68724-4E7D-47B1-B80A-13BD2C7DB99B}" presName="linear" presStyleCnt="0">
        <dgm:presLayoutVars>
          <dgm:animLvl val="lvl"/>
          <dgm:resizeHandles val="exact"/>
        </dgm:presLayoutVars>
      </dgm:prSet>
      <dgm:spPr/>
    </dgm:pt>
    <dgm:pt modelId="{6A9416D2-C5BD-4F2A-B7BC-63D74F7F33B4}" type="pres">
      <dgm:prSet presAssocID="{529D16C1-1A21-43AC-BC9C-AB4D831382DA}" presName="parentText" presStyleLbl="node1" presStyleIdx="0" presStyleCnt="3">
        <dgm:presLayoutVars>
          <dgm:chMax val="0"/>
          <dgm:bulletEnabled val="1"/>
        </dgm:presLayoutVars>
      </dgm:prSet>
      <dgm:spPr/>
    </dgm:pt>
    <dgm:pt modelId="{633040C0-E1F9-413B-84C8-16F8A2110900}" type="pres">
      <dgm:prSet presAssocID="{8D95EC7B-6B6A-4F64-ACDB-36321986FB52}" presName="spacer" presStyleCnt="0"/>
      <dgm:spPr/>
    </dgm:pt>
    <dgm:pt modelId="{8CE0E082-BE0B-40AC-992E-EDA4602BD521}" type="pres">
      <dgm:prSet presAssocID="{B23315F0-722B-4AAA-B0DE-285C36A4BF59}" presName="parentText" presStyleLbl="node1" presStyleIdx="1" presStyleCnt="3">
        <dgm:presLayoutVars>
          <dgm:chMax val="0"/>
          <dgm:bulletEnabled val="1"/>
        </dgm:presLayoutVars>
      </dgm:prSet>
      <dgm:spPr/>
    </dgm:pt>
    <dgm:pt modelId="{69294673-0EDA-4EB0-95A5-D29772593F14}" type="pres">
      <dgm:prSet presAssocID="{52052600-B91D-4259-A13C-2EF5AFDD02B3}" presName="spacer" presStyleCnt="0"/>
      <dgm:spPr/>
    </dgm:pt>
    <dgm:pt modelId="{4D64B713-29D3-4C29-95E4-B0FF161A857A}" type="pres">
      <dgm:prSet presAssocID="{9CECBC94-8EA3-46ED-B304-E44090AEFBBA}" presName="parentText" presStyleLbl="node1" presStyleIdx="2" presStyleCnt="3" custLinFactY="136" custLinFactNeighborY="100000">
        <dgm:presLayoutVars>
          <dgm:chMax val="0"/>
          <dgm:bulletEnabled val="1"/>
        </dgm:presLayoutVars>
      </dgm:prSet>
      <dgm:spPr/>
    </dgm:pt>
  </dgm:ptLst>
  <dgm:cxnLst>
    <dgm:cxn modelId="{7370E50C-B3D8-44D6-9F58-ECD6BE5CB512}" type="presOf" srcId="{B23315F0-722B-4AAA-B0DE-285C36A4BF59}" destId="{8CE0E082-BE0B-40AC-992E-EDA4602BD521}" srcOrd="0" destOrd="0" presId="urn:microsoft.com/office/officeart/2005/8/layout/vList2"/>
    <dgm:cxn modelId="{E09F522A-58A4-4611-8F2D-8269BC6B1FBC}" type="presOf" srcId="{56A68724-4E7D-47B1-B80A-13BD2C7DB99B}" destId="{D7402DC3-5ABC-4980-82C0-D7C96E2F2230}" srcOrd="0" destOrd="0" presId="urn:microsoft.com/office/officeart/2005/8/layout/vList2"/>
    <dgm:cxn modelId="{C8BADD84-C805-4843-98B8-CDB81AD068FC}" type="presOf" srcId="{529D16C1-1A21-43AC-BC9C-AB4D831382DA}" destId="{6A9416D2-C5BD-4F2A-B7BC-63D74F7F33B4}" srcOrd="0" destOrd="0" presId="urn:microsoft.com/office/officeart/2005/8/layout/vList2"/>
    <dgm:cxn modelId="{BF2958C2-879C-45F1-A615-CE3234E3CB7D}" srcId="{56A68724-4E7D-47B1-B80A-13BD2C7DB99B}" destId="{529D16C1-1A21-43AC-BC9C-AB4D831382DA}" srcOrd="0" destOrd="0" parTransId="{19ECB23A-CD2F-4DC4-B21B-AF802CFE0ECD}" sibTransId="{8D95EC7B-6B6A-4F64-ACDB-36321986FB52}"/>
    <dgm:cxn modelId="{DCF4FFD5-D8EC-40C5-BC40-C45865963720}" type="presOf" srcId="{9CECBC94-8EA3-46ED-B304-E44090AEFBBA}" destId="{4D64B713-29D3-4C29-95E4-B0FF161A857A}" srcOrd="0" destOrd="0" presId="urn:microsoft.com/office/officeart/2005/8/layout/vList2"/>
    <dgm:cxn modelId="{8CB18BED-C215-4E25-AF9E-F119DD47B18F}" srcId="{56A68724-4E7D-47B1-B80A-13BD2C7DB99B}" destId="{9CECBC94-8EA3-46ED-B304-E44090AEFBBA}" srcOrd="2" destOrd="0" parTransId="{3BD0E1EC-D289-4E82-B885-C71EDC5316CE}" sibTransId="{D3B42196-9A77-4089-8DE9-CD1A706D80CF}"/>
    <dgm:cxn modelId="{CA493DF3-14D7-4535-8771-EA99D588E601}" srcId="{56A68724-4E7D-47B1-B80A-13BD2C7DB99B}" destId="{B23315F0-722B-4AAA-B0DE-285C36A4BF59}" srcOrd="1" destOrd="0" parTransId="{541B1ED5-A008-4CAB-9F05-C3EC023129C2}" sibTransId="{52052600-B91D-4259-A13C-2EF5AFDD02B3}"/>
    <dgm:cxn modelId="{4DFB2DF0-4CC0-4EEC-A142-810BAA8FF5E7}" type="presParOf" srcId="{D7402DC3-5ABC-4980-82C0-D7C96E2F2230}" destId="{6A9416D2-C5BD-4F2A-B7BC-63D74F7F33B4}" srcOrd="0" destOrd="0" presId="urn:microsoft.com/office/officeart/2005/8/layout/vList2"/>
    <dgm:cxn modelId="{21C9185E-E992-471A-83DF-7C6B10518C4D}" type="presParOf" srcId="{D7402DC3-5ABC-4980-82C0-D7C96E2F2230}" destId="{633040C0-E1F9-413B-84C8-16F8A2110900}" srcOrd="1" destOrd="0" presId="urn:microsoft.com/office/officeart/2005/8/layout/vList2"/>
    <dgm:cxn modelId="{33E5294A-21CF-4E01-B0F7-7F99149F8CDC}" type="presParOf" srcId="{D7402DC3-5ABC-4980-82C0-D7C96E2F2230}" destId="{8CE0E082-BE0B-40AC-992E-EDA4602BD521}" srcOrd="2" destOrd="0" presId="urn:microsoft.com/office/officeart/2005/8/layout/vList2"/>
    <dgm:cxn modelId="{453A4F23-113C-4217-886C-3CB68F463833}" type="presParOf" srcId="{D7402DC3-5ABC-4980-82C0-D7C96E2F2230}" destId="{69294673-0EDA-4EB0-95A5-D29772593F14}" srcOrd="3" destOrd="0" presId="urn:microsoft.com/office/officeart/2005/8/layout/vList2"/>
    <dgm:cxn modelId="{78465796-406A-4EE9-AB59-4AF88F75442E}" type="presParOf" srcId="{D7402DC3-5ABC-4980-82C0-D7C96E2F2230}" destId="{4D64B713-29D3-4C29-95E4-B0FF161A857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90BC8-B946-47CE-9262-0C9EE2A46E71}">
      <dsp:nvSpPr>
        <dsp:cNvPr id="0" name=""/>
        <dsp:cNvSpPr/>
      </dsp:nvSpPr>
      <dsp:spPr>
        <a:xfrm>
          <a:off x="4429670" y="2762125"/>
          <a:ext cx="2044070" cy="2044070"/>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noProof="0" dirty="0">
              <a:latin typeface="Candara"/>
            </a:rPr>
            <a:t>Mi</a:t>
          </a:r>
          <a:r>
            <a:rPr lang="hr-HR" sz="1600" kern="1200" noProof="0" dirty="0">
              <a:latin typeface="Candara"/>
            </a:rPr>
            <a:t>k</a:t>
          </a:r>
          <a:r>
            <a:rPr lang="en-US" sz="1600" kern="1200" noProof="0" dirty="0" err="1">
              <a:latin typeface="Candara"/>
            </a:rPr>
            <a:t>robiota</a:t>
          </a:r>
          <a:endParaRPr lang="en-US" sz="1600" kern="1200" noProof="0" dirty="0">
            <a:latin typeface="Candara"/>
          </a:endParaRPr>
        </a:p>
        <a:p>
          <a:pPr marL="0" lvl="0" indent="0" algn="ctr" defTabSz="711200" rtl="0">
            <a:lnSpc>
              <a:spcPct val="90000"/>
            </a:lnSpc>
            <a:spcBef>
              <a:spcPct val="0"/>
            </a:spcBef>
            <a:spcAft>
              <a:spcPct val="35000"/>
            </a:spcAft>
            <a:buNone/>
          </a:pPr>
          <a:r>
            <a:rPr lang="hr-HR" sz="1600" kern="1200" noProof="0" dirty="0">
              <a:latin typeface="Candara"/>
            </a:rPr>
            <a:t>Ženskog reproduktivnog sustava</a:t>
          </a:r>
          <a:r>
            <a:rPr lang="en-US" sz="1600" kern="1200" noProof="0" dirty="0">
              <a:latin typeface="Candara"/>
            </a:rPr>
            <a:t> </a:t>
          </a:r>
        </a:p>
      </dsp:txBody>
      <dsp:txXfrm>
        <a:off x="4729017" y="3061472"/>
        <a:ext cx="1445376" cy="1445376"/>
      </dsp:txXfrm>
    </dsp:sp>
    <dsp:sp modelId="{4FE9650E-9794-4344-8515-372EB6674E84}">
      <dsp:nvSpPr>
        <dsp:cNvPr id="0" name=""/>
        <dsp:cNvSpPr/>
      </dsp:nvSpPr>
      <dsp:spPr>
        <a:xfrm rot="10800000">
          <a:off x="2445380" y="3492880"/>
          <a:ext cx="1875154" cy="582560"/>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4DEC33-3A92-4997-9D88-87B2E47F7B21}">
      <dsp:nvSpPr>
        <dsp:cNvPr id="0" name=""/>
        <dsp:cNvSpPr/>
      </dsp:nvSpPr>
      <dsp:spPr>
        <a:xfrm>
          <a:off x="1474447" y="3007414"/>
          <a:ext cx="1941866" cy="155349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n-US" sz="1500" kern="1200" noProof="0" dirty="0">
              <a:latin typeface="Candara"/>
            </a:rPr>
            <a:t>Life style, </a:t>
          </a:r>
          <a:r>
            <a:rPr lang="hr-HR" sz="1500" kern="1200" noProof="0" dirty="0">
              <a:latin typeface="Candara"/>
            </a:rPr>
            <a:t>nutritijenti, hormonalni disruptori, seksualni partneri, seksualne navike, higijenske navike, lijekovi, OHK</a:t>
          </a:r>
          <a:endParaRPr lang="en-US" sz="1500" kern="1200" noProof="0" dirty="0">
            <a:latin typeface="Candara"/>
          </a:endParaRPr>
        </a:p>
      </dsp:txBody>
      <dsp:txXfrm>
        <a:off x="1519947" y="3052914"/>
        <a:ext cx="1850866" cy="1462493"/>
      </dsp:txXfrm>
    </dsp:sp>
    <dsp:sp modelId="{BC8192AB-2D8E-46A2-B922-BBE568A0CF2B}">
      <dsp:nvSpPr>
        <dsp:cNvPr id="0" name=""/>
        <dsp:cNvSpPr/>
      </dsp:nvSpPr>
      <dsp:spPr>
        <a:xfrm rot="13500000">
          <a:off x="3051302" y="2030055"/>
          <a:ext cx="1875154" cy="582560"/>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041878-C7C4-4186-96B4-52FF6B6F4CA8}">
      <dsp:nvSpPr>
        <dsp:cNvPr id="0" name=""/>
        <dsp:cNvSpPr/>
      </dsp:nvSpPr>
      <dsp:spPr>
        <a:xfrm>
          <a:off x="2354979" y="881621"/>
          <a:ext cx="1941866" cy="155349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hr-HR" sz="1500" kern="1200" noProof="0" dirty="0">
              <a:latin typeface="Candara"/>
            </a:rPr>
            <a:t>Reporduktivna i biološka dob</a:t>
          </a:r>
          <a:endParaRPr lang="en-US" sz="1500" kern="1200" noProof="0" dirty="0">
            <a:latin typeface="Candara"/>
          </a:endParaRPr>
        </a:p>
      </dsp:txBody>
      <dsp:txXfrm>
        <a:off x="2400479" y="927121"/>
        <a:ext cx="1850866" cy="1462493"/>
      </dsp:txXfrm>
    </dsp:sp>
    <dsp:sp modelId="{0771B7E6-2DBC-47B5-A339-AFC14CBEA67B}">
      <dsp:nvSpPr>
        <dsp:cNvPr id="0" name=""/>
        <dsp:cNvSpPr/>
      </dsp:nvSpPr>
      <dsp:spPr>
        <a:xfrm rot="16200000">
          <a:off x="4514128" y="1424132"/>
          <a:ext cx="1875154" cy="582560"/>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98CB4D-54E8-4FED-8922-D3579EF082F7}">
      <dsp:nvSpPr>
        <dsp:cNvPr id="0" name=""/>
        <dsp:cNvSpPr/>
      </dsp:nvSpPr>
      <dsp:spPr>
        <a:xfrm>
          <a:off x="4480772" y="1088"/>
          <a:ext cx="1941866" cy="155349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rtl="0">
            <a:lnSpc>
              <a:spcPct val="90000"/>
            </a:lnSpc>
            <a:spcBef>
              <a:spcPct val="0"/>
            </a:spcBef>
            <a:spcAft>
              <a:spcPct val="35000"/>
            </a:spcAft>
            <a:buNone/>
          </a:pPr>
          <a:r>
            <a:rPr lang="hr-HR" sz="1500" kern="1200" noProof="0" dirty="0">
              <a:latin typeface="Candara"/>
            </a:rPr>
            <a:t>Uloga partnerove mikrobiote </a:t>
          </a:r>
          <a:r>
            <a:rPr lang="en-US" sz="1500" kern="1200" noProof="0" dirty="0">
              <a:latin typeface="Candara"/>
            </a:rPr>
            <a:t> </a:t>
          </a:r>
        </a:p>
      </dsp:txBody>
      <dsp:txXfrm>
        <a:off x="4526272" y="46588"/>
        <a:ext cx="1850866" cy="1462493"/>
      </dsp:txXfrm>
    </dsp:sp>
    <dsp:sp modelId="{38ACD7E9-69BC-468F-ADEB-F66672881889}">
      <dsp:nvSpPr>
        <dsp:cNvPr id="0" name=""/>
        <dsp:cNvSpPr/>
      </dsp:nvSpPr>
      <dsp:spPr>
        <a:xfrm rot="18900000">
          <a:off x="5976954" y="2030055"/>
          <a:ext cx="1875154" cy="582560"/>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5950A62-115E-438E-A3C3-4B9F5D230838}">
      <dsp:nvSpPr>
        <dsp:cNvPr id="0" name=""/>
        <dsp:cNvSpPr/>
      </dsp:nvSpPr>
      <dsp:spPr>
        <a:xfrm>
          <a:off x="6606565" y="881621"/>
          <a:ext cx="1941866" cy="155349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hr-HR" sz="1500" kern="1200" noProof="0" dirty="0">
              <a:latin typeface="Candara"/>
            </a:rPr>
            <a:t>Rasna, etnička geografska i socijalna raznolikost</a:t>
          </a:r>
          <a:endParaRPr lang="en-US" sz="1500" kern="1200" noProof="0" dirty="0">
            <a:latin typeface="Candara"/>
          </a:endParaRPr>
        </a:p>
      </dsp:txBody>
      <dsp:txXfrm>
        <a:off x="6652065" y="927121"/>
        <a:ext cx="1850866" cy="1462493"/>
      </dsp:txXfrm>
    </dsp:sp>
    <dsp:sp modelId="{092765BA-C894-449B-88FC-E3934B7725EB}">
      <dsp:nvSpPr>
        <dsp:cNvPr id="0" name=""/>
        <dsp:cNvSpPr/>
      </dsp:nvSpPr>
      <dsp:spPr>
        <a:xfrm>
          <a:off x="6582877" y="3492880"/>
          <a:ext cx="1875154" cy="582560"/>
        </a:xfrm>
        <a:prstGeom prst="lef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6BE667-6B3B-492C-A27C-3B7C2A347257}">
      <dsp:nvSpPr>
        <dsp:cNvPr id="0" name=""/>
        <dsp:cNvSpPr/>
      </dsp:nvSpPr>
      <dsp:spPr>
        <a:xfrm>
          <a:off x="7487097" y="3007414"/>
          <a:ext cx="1941866" cy="1553493"/>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rtl="0">
            <a:lnSpc>
              <a:spcPct val="90000"/>
            </a:lnSpc>
            <a:spcBef>
              <a:spcPct val="0"/>
            </a:spcBef>
            <a:spcAft>
              <a:spcPct val="35000"/>
            </a:spcAft>
            <a:buNone/>
          </a:pPr>
          <a:r>
            <a:rPr lang="hr-HR" sz="1500" kern="1200" noProof="0" dirty="0">
              <a:latin typeface="Candara"/>
            </a:rPr>
            <a:t>Žensko reproduktivno i cijelovito zdravlje</a:t>
          </a:r>
          <a:r>
            <a:rPr lang="en-US" sz="1500" kern="1200" noProof="0" dirty="0">
              <a:latin typeface="Candara"/>
            </a:rPr>
            <a:t> </a:t>
          </a:r>
        </a:p>
      </dsp:txBody>
      <dsp:txXfrm>
        <a:off x="7532597" y="3052914"/>
        <a:ext cx="1850866" cy="14624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EA76B5-1AF8-4F0D-9B83-DC1FFD63A388}">
      <dsp:nvSpPr>
        <dsp:cNvPr id="0" name=""/>
        <dsp:cNvSpPr/>
      </dsp:nvSpPr>
      <dsp:spPr>
        <a:xfrm>
          <a:off x="4559735" y="2300708"/>
          <a:ext cx="1638983" cy="1638983"/>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hr-HR" sz="1800" b="1" kern="1200"/>
            <a:t>Stabilna mikrobiota estrobolom osovina </a:t>
          </a:r>
          <a:endParaRPr lang="en-US" sz="1800" b="1" kern="1200"/>
        </a:p>
      </dsp:txBody>
      <dsp:txXfrm>
        <a:off x="4799759" y="2540732"/>
        <a:ext cx="1158935" cy="1158935"/>
      </dsp:txXfrm>
    </dsp:sp>
    <dsp:sp modelId="{8F183D16-E197-4278-A789-2A3D4CBF09A4}">
      <dsp:nvSpPr>
        <dsp:cNvPr id="0" name=""/>
        <dsp:cNvSpPr/>
      </dsp:nvSpPr>
      <dsp:spPr>
        <a:xfrm rot="16200000">
          <a:off x="5204930" y="1703083"/>
          <a:ext cx="348594" cy="557254"/>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257219" y="1866823"/>
        <a:ext cx="244016" cy="334352"/>
      </dsp:txXfrm>
    </dsp:sp>
    <dsp:sp modelId="{39D809B4-C368-4986-A11E-6EE61DA4A50E}">
      <dsp:nvSpPr>
        <dsp:cNvPr id="0" name=""/>
        <dsp:cNvSpPr/>
      </dsp:nvSpPr>
      <dsp:spPr>
        <a:xfrm>
          <a:off x="4559735" y="3998"/>
          <a:ext cx="1638983" cy="1638983"/>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hr-HR" sz="1400" b="1" kern="1200"/>
            <a:t>Probiotksa dijeta </a:t>
          </a:r>
        </a:p>
        <a:p>
          <a:pPr marL="0" lvl="0" indent="0" algn="ctr" defTabSz="622300">
            <a:lnSpc>
              <a:spcPct val="90000"/>
            </a:lnSpc>
            <a:spcBef>
              <a:spcPct val="0"/>
            </a:spcBef>
            <a:spcAft>
              <a:spcPct val="35000"/>
            </a:spcAft>
            <a:buNone/>
          </a:pPr>
          <a:r>
            <a:rPr lang="hr-HR" sz="1400" b="1" kern="1200"/>
            <a:t>Redukcija intestinalne inflamacije</a:t>
          </a:r>
          <a:endParaRPr lang="en-US" sz="1400" b="1" kern="1200"/>
        </a:p>
      </dsp:txBody>
      <dsp:txXfrm>
        <a:off x="4799759" y="244022"/>
        <a:ext cx="1158935" cy="1158935"/>
      </dsp:txXfrm>
    </dsp:sp>
    <dsp:sp modelId="{5ACDB918-2D6C-407E-92D6-0A15731E8DE7}">
      <dsp:nvSpPr>
        <dsp:cNvPr id="0" name=""/>
        <dsp:cNvSpPr/>
      </dsp:nvSpPr>
      <dsp:spPr>
        <a:xfrm>
          <a:off x="6343418" y="2841572"/>
          <a:ext cx="348594" cy="557254"/>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343418" y="2953023"/>
        <a:ext cx="244016" cy="334352"/>
      </dsp:txXfrm>
    </dsp:sp>
    <dsp:sp modelId="{6EE3D2F6-A9FC-4C10-A378-FFC401E2C592}">
      <dsp:nvSpPr>
        <dsp:cNvPr id="0" name=""/>
        <dsp:cNvSpPr/>
      </dsp:nvSpPr>
      <dsp:spPr>
        <a:xfrm>
          <a:off x="6856445" y="2300708"/>
          <a:ext cx="1638983" cy="1638983"/>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hr-HR" sz="1400" b="1" kern="1200"/>
            <a:t>SIBO</a:t>
          </a:r>
          <a:endParaRPr lang="en-US" sz="1400" b="1" kern="1200"/>
        </a:p>
      </dsp:txBody>
      <dsp:txXfrm>
        <a:off x="7096469" y="2540732"/>
        <a:ext cx="1158935" cy="1158935"/>
      </dsp:txXfrm>
    </dsp:sp>
    <dsp:sp modelId="{4608C702-8559-4787-8A75-F666C6E26E0A}">
      <dsp:nvSpPr>
        <dsp:cNvPr id="0" name=""/>
        <dsp:cNvSpPr/>
      </dsp:nvSpPr>
      <dsp:spPr>
        <a:xfrm rot="5400000">
          <a:off x="5204930" y="3980061"/>
          <a:ext cx="348594" cy="557254"/>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257219" y="4039223"/>
        <a:ext cx="244016" cy="334352"/>
      </dsp:txXfrm>
    </dsp:sp>
    <dsp:sp modelId="{651443D1-6224-4366-AA46-43760F86CC6C}">
      <dsp:nvSpPr>
        <dsp:cNvPr id="0" name=""/>
        <dsp:cNvSpPr/>
      </dsp:nvSpPr>
      <dsp:spPr>
        <a:xfrm>
          <a:off x="4559735" y="4597417"/>
          <a:ext cx="1638983" cy="1638983"/>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hr-HR" sz="1400" b="1" kern="1200"/>
            <a:t>Snižena ekspozicija utjecaj okolišnih toksina</a:t>
          </a:r>
          <a:endParaRPr lang="en-US" sz="1400" b="1" kern="1200"/>
        </a:p>
      </dsp:txBody>
      <dsp:txXfrm>
        <a:off x="4799759" y="4837441"/>
        <a:ext cx="1158935" cy="1158935"/>
      </dsp:txXfrm>
    </dsp:sp>
    <dsp:sp modelId="{71440FF8-9413-4817-A544-941CC335F305}">
      <dsp:nvSpPr>
        <dsp:cNvPr id="0" name=""/>
        <dsp:cNvSpPr/>
      </dsp:nvSpPr>
      <dsp:spPr>
        <a:xfrm rot="10800000">
          <a:off x="4066441" y="2841572"/>
          <a:ext cx="348594" cy="557254"/>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4171019" y="2953023"/>
        <a:ext cx="244016" cy="334352"/>
      </dsp:txXfrm>
    </dsp:sp>
    <dsp:sp modelId="{09382E77-13C5-45A7-8CF5-E95ADCD327BD}">
      <dsp:nvSpPr>
        <dsp:cNvPr id="0" name=""/>
        <dsp:cNvSpPr/>
      </dsp:nvSpPr>
      <dsp:spPr>
        <a:xfrm>
          <a:off x="2263026" y="2300708"/>
          <a:ext cx="1638983" cy="1638983"/>
        </a:xfrm>
        <a:prstGeom prst="ellips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hr-HR" sz="1400" b="1" kern="1200" dirty="0"/>
            <a:t>Poboljšanje funkcije  jetre </a:t>
          </a:r>
          <a:endParaRPr lang="en-US" sz="1400" b="1" kern="1200" dirty="0"/>
        </a:p>
      </dsp:txBody>
      <dsp:txXfrm>
        <a:off x="2503050" y="2540732"/>
        <a:ext cx="1158935" cy="1158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9416D2-C5BD-4F2A-B7BC-63D74F7F33B4}">
      <dsp:nvSpPr>
        <dsp:cNvPr id="0" name=""/>
        <dsp:cNvSpPr/>
      </dsp:nvSpPr>
      <dsp:spPr>
        <a:xfrm>
          <a:off x="0" y="2696"/>
          <a:ext cx="4634626" cy="151461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HR" sz="2000" b="1" kern="1200" dirty="0">
              <a:effectLst>
                <a:outerShdw blurRad="38100" dist="38100" dir="2700000" algn="tl">
                  <a:srgbClr val="000000">
                    <a:alpha val="43137"/>
                  </a:srgbClr>
                </a:outerShdw>
              </a:effectLst>
              <a:latin typeface="Calibri"/>
              <a:cs typeface="Calibri"/>
            </a:rPr>
            <a:t>Infekcije</a:t>
          </a:r>
        </a:p>
        <a:p>
          <a:pPr marL="0" lvl="0" indent="0" algn="ctr" defTabSz="889000">
            <a:lnSpc>
              <a:spcPct val="90000"/>
            </a:lnSpc>
            <a:spcBef>
              <a:spcPct val="0"/>
            </a:spcBef>
            <a:spcAft>
              <a:spcPct val="35000"/>
            </a:spcAft>
            <a:buNone/>
          </a:pPr>
          <a:r>
            <a:rPr lang="hr-HR" sz="2000" b="1" kern="1200" dirty="0">
              <a:effectLst>
                <a:outerShdw blurRad="38100" dist="38100" dir="2700000" algn="tl">
                  <a:srgbClr val="000000">
                    <a:alpha val="43137"/>
                  </a:srgbClr>
                </a:outerShdw>
              </a:effectLst>
              <a:latin typeface="Calibri"/>
              <a:cs typeface="Calibri"/>
            </a:rPr>
            <a:t>bakterije, virusi, gljivice, </a:t>
          </a:r>
          <a:r>
            <a:rPr lang="hr-HR" sz="2000" b="1" kern="1200" dirty="0" err="1">
              <a:effectLst>
                <a:outerShdw blurRad="38100" dist="38100" dir="2700000" algn="tl">
                  <a:srgbClr val="000000">
                    <a:alpha val="43137"/>
                  </a:srgbClr>
                </a:outerShdw>
              </a:effectLst>
              <a:latin typeface="Calibri"/>
              <a:cs typeface="Calibri"/>
            </a:rPr>
            <a:t>protozoii</a:t>
          </a:r>
          <a:r>
            <a:rPr lang="hr-HR" sz="2000" b="1" kern="1200" dirty="0">
              <a:effectLst>
                <a:outerShdw blurRad="38100" dist="38100" dir="2700000" algn="tl">
                  <a:srgbClr val="000000">
                    <a:alpha val="43137"/>
                  </a:srgbClr>
                </a:outerShdw>
              </a:effectLst>
              <a:latin typeface="Calibri"/>
              <a:cs typeface="Calibri"/>
            </a:rPr>
            <a:t>, virusi</a:t>
          </a:r>
          <a:endParaRPr lang="en-US" sz="2000" b="1" kern="1200" dirty="0">
            <a:effectLst>
              <a:outerShdw blurRad="38100" dist="38100" dir="2700000" algn="tl">
                <a:srgbClr val="000000">
                  <a:alpha val="43137"/>
                </a:srgbClr>
              </a:outerShdw>
            </a:effectLst>
            <a:latin typeface="Calibri"/>
            <a:cs typeface="Calibri"/>
          </a:endParaRPr>
        </a:p>
      </dsp:txBody>
      <dsp:txXfrm>
        <a:off x="73937" y="76633"/>
        <a:ext cx="4486752" cy="1366738"/>
      </dsp:txXfrm>
    </dsp:sp>
    <dsp:sp modelId="{8CE0E082-BE0B-40AC-992E-EDA4602BD521}">
      <dsp:nvSpPr>
        <dsp:cNvPr id="0" name=""/>
        <dsp:cNvSpPr/>
      </dsp:nvSpPr>
      <dsp:spPr>
        <a:xfrm>
          <a:off x="0" y="1528896"/>
          <a:ext cx="4634626" cy="151461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dirty="0">
              <a:effectLst>
                <a:outerShdw blurRad="38100" dist="38100" dir="2700000" algn="tl">
                  <a:srgbClr val="000000">
                    <a:alpha val="43137"/>
                  </a:srgbClr>
                </a:outerShdw>
              </a:effectLst>
              <a:latin typeface="Calibri"/>
              <a:cs typeface="Calibri"/>
            </a:rPr>
            <a:t>Iritacija</a:t>
          </a:r>
        </a:p>
        <a:p>
          <a:pPr marL="0" lvl="0" indent="0" algn="ctr" defTabSz="711200">
            <a:lnSpc>
              <a:spcPct val="90000"/>
            </a:lnSpc>
            <a:spcBef>
              <a:spcPct val="0"/>
            </a:spcBef>
            <a:spcAft>
              <a:spcPct val="35000"/>
            </a:spcAft>
            <a:buNone/>
          </a:pPr>
          <a:r>
            <a:rPr lang="hr-HR" sz="1600" b="1" kern="1200" dirty="0" err="1">
              <a:effectLst>
                <a:outerShdw blurRad="38100" dist="38100" dir="2700000" algn="tl">
                  <a:srgbClr val="000000">
                    <a:alpha val="43137"/>
                  </a:srgbClr>
                </a:outerShdw>
              </a:effectLst>
              <a:latin typeface="Calibri"/>
              <a:cs typeface="Calibri"/>
            </a:rPr>
            <a:t>Spermicidna</a:t>
          </a:r>
          <a:r>
            <a:rPr lang="hr-HR" sz="1600" b="1" kern="1200" dirty="0">
              <a:effectLst>
                <a:outerShdw blurRad="38100" dist="38100" dir="2700000" algn="tl">
                  <a:srgbClr val="000000">
                    <a:alpha val="43137"/>
                  </a:srgbClr>
                </a:outerShdw>
              </a:effectLst>
              <a:latin typeface="Calibri"/>
              <a:cs typeface="Calibri"/>
            </a:rPr>
            <a:t> </a:t>
          </a:r>
          <a:r>
            <a:rPr lang="hr-HR" sz="1600" b="1" kern="1200" dirty="0" err="1">
              <a:effectLst>
                <a:outerShdw blurRad="38100" dist="38100" dir="2700000" algn="tl">
                  <a:srgbClr val="000000">
                    <a:alpha val="43137"/>
                  </a:srgbClr>
                </a:outerShdw>
              </a:effectLst>
              <a:latin typeface="Calibri"/>
              <a:cs typeface="Calibri"/>
            </a:rPr>
            <a:t>sredtsva</a:t>
          </a:r>
          <a:r>
            <a:rPr lang="hr-HR" sz="1600" b="1" kern="1200" dirty="0">
              <a:effectLst>
                <a:outerShdw blurRad="38100" dist="38100" dir="2700000" algn="tl">
                  <a:srgbClr val="000000">
                    <a:alpha val="43137"/>
                  </a:srgbClr>
                </a:outerShdw>
              </a:effectLst>
              <a:latin typeface="Calibri"/>
              <a:cs typeface="Calibri"/>
            </a:rPr>
            <a:t>, </a:t>
          </a:r>
          <a:r>
            <a:rPr lang="hr-HR" sz="1600" b="1" kern="1200" dirty="0" err="1">
              <a:effectLst>
                <a:outerShdw blurRad="38100" dist="38100" dir="2700000" algn="tl">
                  <a:srgbClr val="000000">
                    <a:alpha val="43137"/>
                  </a:srgbClr>
                </a:outerShdw>
              </a:effectLst>
              <a:latin typeface="Calibri"/>
              <a:cs typeface="Calibri"/>
            </a:rPr>
            <a:t>lubrikanti</a:t>
          </a:r>
          <a:r>
            <a:rPr lang="hr-HR" sz="1600" b="1" kern="1200" dirty="0">
              <a:effectLst>
                <a:outerShdw blurRad="38100" dist="38100" dir="2700000" algn="tl">
                  <a:srgbClr val="000000">
                    <a:alpha val="43137"/>
                  </a:srgbClr>
                </a:outerShdw>
              </a:effectLst>
              <a:latin typeface="Calibri"/>
              <a:cs typeface="Calibri"/>
            </a:rPr>
            <a:t>, </a:t>
          </a:r>
          <a:r>
            <a:rPr lang="hr-HR" sz="1600" b="1" kern="1200" dirty="0" err="1">
              <a:effectLst>
                <a:outerShdw blurRad="38100" dist="38100" dir="2700000" algn="tl">
                  <a:srgbClr val="000000">
                    <a:alpha val="43137"/>
                  </a:srgbClr>
                </a:outerShdw>
              </a:effectLst>
              <a:latin typeface="Calibri"/>
              <a:cs typeface="Calibri"/>
            </a:rPr>
            <a:t>cevrikalne</a:t>
          </a:r>
          <a:r>
            <a:rPr lang="hr-HR" sz="1600" b="1" kern="1200" dirty="0">
              <a:effectLst>
                <a:outerShdw blurRad="38100" dist="38100" dir="2700000" algn="tl">
                  <a:srgbClr val="000000">
                    <a:alpha val="43137"/>
                  </a:srgbClr>
                </a:outerShdw>
              </a:effectLst>
              <a:latin typeface="Calibri"/>
              <a:cs typeface="Calibri"/>
            </a:rPr>
            <a:t> kape, spužvice, </a:t>
          </a:r>
          <a:r>
            <a:rPr lang="hr-HR" sz="1600" b="1" kern="1200" dirty="0" err="1">
              <a:effectLst>
                <a:outerShdw blurRad="38100" dist="38100" dir="2700000" algn="tl">
                  <a:srgbClr val="000000">
                    <a:alpha val="43137"/>
                  </a:srgbClr>
                </a:outerShdw>
              </a:effectLst>
              <a:latin typeface="Calibri"/>
              <a:cs typeface="Calibri"/>
            </a:rPr>
            <a:t>menstruane</a:t>
          </a:r>
          <a:r>
            <a:rPr lang="hr-HR" sz="1600" b="1" kern="1200" dirty="0">
              <a:effectLst>
                <a:outerShdw blurRad="38100" dist="38100" dir="2700000" algn="tl">
                  <a:srgbClr val="000000">
                    <a:alpha val="43137"/>
                  </a:srgbClr>
                </a:outerShdw>
              </a:effectLst>
              <a:latin typeface="Calibri"/>
              <a:cs typeface="Calibri"/>
            </a:rPr>
            <a:t> čašice</a:t>
          </a:r>
        </a:p>
        <a:p>
          <a:pPr marL="0" lvl="0" indent="0" algn="ctr" defTabSz="711200">
            <a:lnSpc>
              <a:spcPct val="90000"/>
            </a:lnSpc>
            <a:spcBef>
              <a:spcPct val="0"/>
            </a:spcBef>
            <a:spcAft>
              <a:spcPct val="35000"/>
            </a:spcAft>
            <a:buNone/>
          </a:pPr>
          <a:r>
            <a:rPr lang="hr-HR" sz="1600" b="1" kern="1200" dirty="0" err="1">
              <a:effectLst>
                <a:outerShdw blurRad="38100" dist="38100" dir="2700000" algn="tl">
                  <a:srgbClr val="000000">
                    <a:alpha val="43137"/>
                  </a:srgbClr>
                </a:outerShdw>
              </a:effectLst>
              <a:latin typeface="Calibri"/>
              <a:cs typeface="Calibri"/>
            </a:rPr>
            <a:t>Detergenti</a:t>
          </a:r>
          <a:r>
            <a:rPr lang="hr-HR" sz="1600" b="1" kern="1200" dirty="0">
              <a:effectLst>
                <a:outerShdw blurRad="38100" dist="38100" dir="2700000" algn="tl">
                  <a:srgbClr val="000000">
                    <a:alpha val="43137"/>
                  </a:srgbClr>
                </a:outerShdw>
              </a:effectLst>
              <a:latin typeface="Calibri"/>
              <a:cs typeface="Calibri"/>
            </a:rPr>
            <a:t>, </a:t>
          </a:r>
          <a:r>
            <a:rPr lang="hr-HR" sz="1600" b="1" kern="1200" dirty="0" err="1">
              <a:effectLst>
                <a:outerShdw blurRad="38100" dist="38100" dir="2700000" algn="tl">
                  <a:srgbClr val="000000">
                    <a:alpha val="43137"/>
                  </a:srgbClr>
                </a:outerShdw>
              </a:effectLst>
              <a:latin typeface="Calibri"/>
              <a:cs typeface="Calibri"/>
            </a:rPr>
            <a:t>omekšivaći</a:t>
          </a:r>
          <a:r>
            <a:rPr lang="hr-HR" sz="1600" b="1" kern="1200" dirty="0">
              <a:effectLst>
                <a:outerShdw blurRad="38100" dist="38100" dir="2700000" algn="tl">
                  <a:srgbClr val="000000">
                    <a:alpha val="43137"/>
                  </a:srgbClr>
                </a:outerShdw>
              </a:effectLst>
              <a:latin typeface="Calibri"/>
              <a:cs typeface="Calibri"/>
            </a:rPr>
            <a:t>, sapuni, dezodoransi, strana tijela u vagini, irigacija vagine, </a:t>
          </a:r>
          <a:r>
            <a:rPr lang="hr-HR" sz="1600" b="1" kern="1200" dirty="0" err="1">
              <a:effectLst>
                <a:outerShdw blurRad="38100" dist="38100" dir="2700000" algn="tl">
                  <a:srgbClr val="000000">
                    <a:alpha val="43137"/>
                  </a:srgbClr>
                </a:outerShdw>
              </a:effectLst>
              <a:latin typeface="Calibri"/>
              <a:cs typeface="Calibri"/>
            </a:rPr>
            <a:t>stintetičko</a:t>
          </a:r>
          <a:r>
            <a:rPr lang="hr-HR" sz="1600" b="1" kern="1200" dirty="0">
              <a:effectLst>
                <a:outerShdw blurRad="38100" dist="38100" dir="2700000" algn="tl">
                  <a:srgbClr val="000000">
                    <a:alpha val="43137"/>
                  </a:srgbClr>
                </a:outerShdw>
              </a:effectLst>
              <a:latin typeface="Calibri"/>
              <a:cs typeface="Calibri"/>
            </a:rPr>
            <a:t> rublje, stolica, </a:t>
          </a:r>
          <a:r>
            <a:rPr lang="hr-HR" sz="1600" b="1" kern="1200" dirty="0" err="1">
              <a:effectLst>
                <a:outerShdw blurRad="38100" dist="38100" dir="2700000" algn="tl">
                  <a:srgbClr val="000000">
                    <a:alpha val="43137"/>
                  </a:srgbClr>
                </a:outerShdw>
              </a:effectLst>
              <a:latin typeface="Calibri"/>
              <a:cs typeface="Calibri"/>
            </a:rPr>
            <a:t>rektovaginalna</a:t>
          </a:r>
          <a:r>
            <a:rPr lang="hr-HR" sz="1600" b="1" kern="1200" dirty="0">
              <a:effectLst>
                <a:outerShdw blurRad="38100" dist="38100" dir="2700000" algn="tl">
                  <a:srgbClr val="000000">
                    <a:alpha val="43137"/>
                  </a:srgbClr>
                </a:outerShdw>
              </a:effectLst>
              <a:latin typeface="Calibri"/>
              <a:cs typeface="Calibri"/>
            </a:rPr>
            <a:t> </a:t>
          </a:r>
          <a:r>
            <a:rPr lang="hr-HR" sz="1800" b="1" kern="1200" dirty="0">
              <a:effectLst>
                <a:outerShdw blurRad="38100" dist="38100" dir="2700000" algn="tl">
                  <a:srgbClr val="000000">
                    <a:alpha val="43137"/>
                  </a:srgbClr>
                </a:outerShdw>
              </a:effectLst>
              <a:latin typeface="Calibri"/>
              <a:cs typeface="Calibri"/>
            </a:rPr>
            <a:t>fistula</a:t>
          </a:r>
          <a:endParaRPr lang="en-US" sz="1800" b="1" kern="1200" dirty="0">
            <a:effectLst>
              <a:outerShdw blurRad="38100" dist="38100" dir="2700000" algn="tl">
                <a:srgbClr val="000000">
                  <a:alpha val="43137"/>
                </a:srgbClr>
              </a:outerShdw>
            </a:effectLst>
            <a:latin typeface="Calibri"/>
            <a:cs typeface="Calibri"/>
          </a:endParaRPr>
        </a:p>
      </dsp:txBody>
      <dsp:txXfrm>
        <a:off x="73937" y="1602833"/>
        <a:ext cx="4486752" cy="1366738"/>
      </dsp:txXfrm>
    </dsp:sp>
    <dsp:sp modelId="{4D64B713-29D3-4C29-95E4-B0FF161A857A}">
      <dsp:nvSpPr>
        <dsp:cNvPr id="0" name=""/>
        <dsp:cNvSpPr/>
      </dsp:nvSpPr>
      <dsp:spPr>
        <a:xfrm>
          <a:off x="0" y="3057793"/>
          <a:ext cx="4634626" cy="1514612"/>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kern="1200" dirty="0">
              <a:effectLst>
                <a:outerShdw blurRad="38100" dist="38100" dir="2700000" algn="tl">
                  <a:srgbClr val="000000">
                    <a:alpha val="43137"/>
                  </a:srgbClr>
                </a:outerShdw>
              </a:effectLst>
              <a:latin typeface="Calibri"/>
              <a:cs typeface="Calibri"/>
            </a:rPr>
            <a:t>Tumori</a:t>
          </a:r>
        </a:p>
        <a:p>
          <a:pPr marL="0" lvl="0" indent="0" algn="ctr" defTabSz="800100">
            <a:lnSpc>
              <a:spcPct val="90000"/>
            </a:lnSpc>
            <a:spcBef>
              <a:spcPct val="0"/>
            </a:spcBef>
            <a:spcAft>
              <a:spcPct val="35000"/>
            </a:spcAft>
            <a:buNone/>
          </a:pPr>
          <a:r>
            <a:rPr lang="hr-HR" sz="1800" b="1" kern="1200" dirty="0">
              <a:effectLst>
                <a:outerShdw blurRad="38100" dist="38100" dir="2700000" algn="tl">
                  <a:srgbClr val="000000">
                    <a:alpha val="43137"/>
                  </a:srgbClr>
                </a:outerShdw>
              </a:effectLst>
              <a:latin typeface="Calibri"/>
              <a:cs typeface="Calibri"/>
            </a:rPr>
            <a:t>Rak </a:t>
          </a:r>
          <a:r>
            <a:rPr lang="hr-HR" sz="1800" b="1" kern="1200" dirty="0" err="1">
              <a:effectLst>
                <a:outerShdw blurRad="38100" dist="38100" dir="2700000" algn="tl">
                  <a:srgbClr val="000000">
                    <a:alpha val="43137"/>
                  </a:srgbClr>
                </a:outerShdw>
              </a:effectLst>
              <a:latin typeface="Calibri"/>
              <a:cs typeface="Calibri"/>
            </a:rPr>
            <a:t>vulvae</a:t>
          </a:r>
          <a:r>
            <a:rPr lang="hr-HR" sz="1800" b="1" kern="1200" dirty="0">
              <a:effectLst>
                <a:outerShdw blurRad="38100" dist="38100" dir="2700000" algn="tl">
                  <a:srgbClr val="000000">
                    <a:alpha val="43137"/>
                  </a:srgbClr>
                </a:outerShdw>
              </a:effectLst>
              <a:latin typeface="Calibri"/>
              <a:cs typeface="Calibri"/>
            </a:rPr>
            <a:t>, vagine, </a:t>
          </a:r>
          <a:r>
            <a:rPr lang="hr-HR" sz="1800" b="1" kern="1200" dirty="0" err="1">
              <a:effectLst>
                <a:outerShdw blurRad="38100" dist="38100" dir="2700000" algn="tl">
                  <a:srgbClr val="000000">
                    <a:alpha val="43137"/>
                  </a:srgbClr>
                </a:outerShdw>
              </a:effectLst>
              <a:latin typeface="Calibri"/>
              <a:cs typeface="Calibri"/>
            </a:rPr>
            <a:t>cerviks</a:t>
          </a:r>
          <a:r>
            <a:rPr lang="hr-HR" sz="1800" b="1" kern="1200" dirty="0">
              <a:effectLst>
                <a:outerShdw blurRad="38100" dist="38100" dir="2700000" algn="tl">
                  <a:srgbClr val="000000">
                    <a:alpha val="43137"/>
                  </a:srgbClr>
                </a:outerShdw>
              </a:effectLst>
              <a:latin typeface="Calibri"/>
              <a:cs typeface="Calibri"/>
            </a:rPr>
            <a:t>, endometrija</a:t>
          </a:r>
        </a:p>
        <a:p>
          <a:pPr marL="0" lvl="0" indent="0" algn="ctr" defTabSz="800100">
            <a:lnSpc>
              <a:spcPct val="90000"/>
            </a:lnSpc>
            <a:spcBef>
              <a:spcPct val="0"/>
            </a:spcBef>
            <a:spcAft>
              <a:spcPct val="35000"/>
            </a:spcAft>
            <a:buNone/>
          </a:pPr>
          <a:r>
            <a:rPr lang="hr-HR" sz="1800" b="1" kern="1200" dirty="0">
              <a:effectLst>
                <a:outerShdw blurRad="38100" dist="38100" dir="2700000" algn="tl">
                  <a:srgbClr val="000000">
                    <a:alpha val="43137"/>
                  </a:srgbClr>
                </a:outerShdw>
              </a:effectLst>
              <a:latin typeface="Calibri"/>
              <a:cs typeface="Calibri"/>
            </a:rPr>
            <a:t>Iradijacija</a:t>
          </a:r>
        </a:p>
        <a:p>
          <a:pPr marL="0" lvl="0" indent="0" algn="ctr" defTabSz="800100">
            <a:lnSpc>
              <a:spcPct val="90000"/>
            </a:lnSpc>
            <a:spcBef>
              <a:spcPct val="0"/>
            </a:spcBef>
            <a:spcAft>
              <a:spcPct val="35000"/>
            </a:spcAft>
            <a:buNone/>
          </a:pPr>
          <a:r>
            <a:rPr lang="hr-HR" sz="1800" b="1" kern="1200" dirty="0">
              <a:effectLst>
                <a:outerShdw blurRad="38100" dist="38100" dir="2700000" algn="tl">
                  <a:srgbClr val="000000">
                    <a:alpha val="43137"/>
                  </a:srgbClr>
                </a:outerShdw>
              </a:effectLst>
              <a:latin typeface="Calibri"/>
              <a:cs typeface="Calibri"/>
            </a:rPr>
            <a:t>Farmakološka terapija (antibiotici)</a:t>
          </a:r>
          <a:endParaRPr lang="en-US" sz="1800" b="1" kern="1200" dirty="0">
            <a:effectLst>
              <a:outerShdw blurRad="38100" dist="38100" dir="2700000" algn="tl">
                <a:srgbClr val="000000">
                  <a:alpha val="43137"/>
                </a:srgbClr>
              </a:outerShdw>
            </a:effectLst>
            <a:latin typeface="Calibri"/>
            <a:cs typeface="Calibri"/>
          </a:endParaRPr>
        </a:p>
      </dsp:txBody>
      <dsp:txXfrm>
        <a:off x="73937" y="3131730"/>
        <a:ext cx="4486752" cy="1366738"/>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304C18-2374-4C9E-90BC-44E6D8E3D538}" type="datetimeFigureOut">
              <a:rPr lang="hr-HR" smtClean="0"/>
              <a:t>19.11.2024.</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3F5CFC-6C42-4D97-A4EC-07724E787AE5}" type="slidenum">
              <a:rPr lang="hr-HR" smtClean="0"/>
              <a:t>‹#›</a:t>
            </a:fld>
            <a:endParaRPr lang="hr-HR"/>
          </a:p>
        </p:txBody>
      </p:sp>
    </p:spTree>
    <p:extLst>
      <p:ext uri="{BB962C8B-B14F-4D97-AF65-F5344CB8AC3E}">
        <p14:creationId xmlns:p14="http://schemas.microsoft.com/office/powerpoint/2010/main" val="1973297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strogenom.to/"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dirty="0">
                <a:effectLst/>
                <a:latin typeface="Calibri" panose="020F0502020204030204" pitchFamily="34" charset="0"/>
                <a:ea typeface="Calibri" panose="020F0502020204030204" pitchFamily="34" charset="0"/>
                <a:cs typeface="Times New Roman" panose="02020603050405020304" pitchFamily="18" charset="0"/>
              </a:rPr>
              <a:t>Zdrav imunosni sustav ključan je za svakodnevno održavanje dobrog općeg stanja organizma te ima ulogu u zaštiti od patogena, njihovih toksina, ali i vlastitih izmijenjenih i istrošenih stanica. Imunosni sustav napada patogene koristeći različite stanice, organe i tkiva. Kao prvu liniju obrane i zaštite, naš organizam „koristi“ kožu i sluznice.  Osim što nas štite od ulaska i prodiranja stranih mikroorganizama u naše tijelo, važne su i za aktivaciju stečenog imunosnog odgovora</a:t>
            </a:r>
            <a:r>
              <a:rPr lang="hr-HR" sz="1200" baseline="30000" dirty="0">
                <a:effectLst/>
                <a:latin typeface="Calibri" panose="020F0502020204030204" pitchFamily="34" charset="0"/>
                <a:ea typeface="Calibri" panose="020F0502020204030204" pitchFamily="34" charset="0"/>
                <a:cs typeface="Times New Roman" panose="02020603050405020304" pitchFamily="18" charset="0"/>
              </a:rPr>
              <a:t>(1)</a:t>
            </a:r>
            <a:r>
              <a:rPr lang="hr-HR" sz="1200" dirty="0">
                <a:effectLst/>
                <a:latin typeface="Calibri" panose="020F0502020204030204" pitchFamily="34" charset="0"/>
                <a:ea typeface="Calibri" panose="020F0502020204030204" pitchFamily="34" charset="0"/>
                <a:cs typeface="Times New Roman" panose="02020603050405020304" pitchFamily="18" charset="0"/>
              </a:rPr>
              <a:t>.</a:t>
            </a:r>
            <a:br>
              <a:rPr lang="hr-HR" sz="1200" dirty="0">
                <a:effectLst/>
                <a:latin typeface="Calibri" panose="020F0502020204030204" pitchFamily="34" charset="0"/>
                <a:ea typeface="Calibri" panose="020F0502020204030204" pitchFamily="34" charset="0"/>
                <a:cs typeface="Times New Roman" panose="02020603050405020304" pitchFamily="18" charset="0"/>
              </a:rPr>
            </a:br>
            <a:r>
              <a:rPr lang="hr-HR" sz="1200" dirty="0">
                <a:effectLst/>
                <a:latin typeface="Calibri" panose="020F0502020204030204" pitchFamily="34" charset="0"/>
                <a:ea typeface="Calibri" panose="020F0502020204030204" pitchFamily="34" charset="0"/>
                <a:cs typeface="Times New Roman" panose="02020603050405020304" pitchFamily="18" charset="0"/>
              </a:rPr>
              <a:t>Zbog toga je vrlo važno brigu o vlastitom imunitetu dovesti u neposrednu vezu sa zdravljem i održavanjem naše kože i sluznica.</a:t>
            </a:r>
          </a:p>
          <a:p>
            <a:r>
              <a:rPr lang="hr-HR" dirty="0"/>
              <a:t>Normalnom florom ~ovjeka smatramo mikroorganizme koji nastanjuju ko`u i sluznice zdravog ~ovjeka. Posebno va`an dio te normalne flore su probiotici – dobre, korisne bakterije. One prirodno nastanjuju sluznice ljudskog probavnog i urogenitalnog trakta te imaju zna~ajan utjecaj na ljudsko zdravlje i vitalnost op}enito [9, 10]. Crijevo je najve}i imunolo{ki organ ~ija u~inkovitost velikim dijelom ovisi o stanju crijevne flore</a:t>
            </a:r>
          </a:p>
          <a:p>
            <a:endParaRPr lang="hr-HR" dirty="0"/>
          </a:p>
          <a:p>
            <a:pPr marL="0" marR="0" indent="0" algn="l" defTabSz="914400" rtl="0" eaLnBrk="1" fontAlgn="auto" latinLnBrk="0" hangingPunct="1">
              <a:lnSpc>
                <a:spcPct val="100000"/>
              </a:lnSpc>
              <a:spcBef>
                <a:spcPts val="0"/>
              </a:spcBef>
              <a:spcAft>
                <a:spcPts val="0"/>
              </a:spcAft>
              <a:buClrTx/>
              <a:buSzTx/>
              <a:buFontTx/>
              <a:buNone/>
              <a:tabLst/>
              <a:defRPr/>
            </a:pPr>
            <a:r>
              <a:rPr lang="hr-HR" dirty="0"/>
              <a:t>Do poreme}aja crijevne mikroflore dolazi tijekom starenja te radi neuravnote`ene prehrane, stresa, povi{ene tjelesne temperature te radi primjene razli~itih lijekova, posebno antibiotika i citostatika. To mo`e dovesti do brojnih zdravstvenih smetnji, probavnih tegoba te smanjene funkcije imunolo{kog sustava. U tih se osoba peroralnom primjenom probiotika – pojedina~ne ili mje{ovite kulture `ivih bakterija – posti`e obnavljanje i pobolj{anje svojstva autohtone mikroflore probavnog sustava, ja~anje op}eg imuniteta, smanjenje tegoba uzrokovanih raznim bolestima te iskori{tavanje hrane. Crijevna se mikroflora kontinuirano obnavlja i mo`e se potpuno oporaviti te probioti~ke pripravke nije potrebno uzimati kontinuirano ve} povremeno. </a:t>
            </a:r>
          </a:p>
          <a:p>
            <a:endParaRPr lang="hr-HR" dirty="0"/>
          </a:p>
          <a:p>
            <a:r>
              <a:rPr lang="hr-HR" sz="1200" kern="1200" dirty="0">
                <a:solidFill>
                  <a:schemeClr val="tx1"/>
                </a:solidFill>
                <a:effectLst/>
                <a:latin typeface="+mn-lt"/>
                <a:ea typeface="+mn-ea"/>
                <a:cs typeface="+mn-cs"/>
              </a:rPr>
              <a:t>nazivamo žive mikroorganizme čija je </a:t>
            </a:r>
            <a:r>
              <a:rPr lang="hr-HR" sz="1200" b="1" kern="1200" dirty="0">
                <a:solidFill>
                  <a:schemeClr val="tx1"/>
                </a:solidFill>
                <a:effectLst/>
                <a:latin typeface="+mn-lt"/>
                <a:ea typeface="+mn-ea"/>
                <a:cs typeface="+mn-cs"/>
              </a:rPr>
              <a:t>osnovna funkcija</a:t>
            </a:r>
            <a:r>
              <a:rPr lang="hr-HR" sz="1200" kern="1200" dirty="0">
                <a:solidFill>
                  <a:schemeClr val="tx1"/>
                </a:solidFill>
                <a:effectLst/>
                <a:latin typeface="+mn-lt"/>
                <a:ea typeface="+mn-ea"/>
                <a:cs typeface="+mn-cs"/>
              </a:rPr>
              <a:t> održavanje mikrobiološke i imunološke ravnoteže u organizmu. Najčešće su to mikroorganizmi iz rodova  </a:t>
            </a:r>
            <a:r>
              <a:rPr lang="hr-HR" sz="1200" b="1" i="1" kern="1200" dirty="0">
                <a:solidFill>
                  <a:schemeClr val="tx1"/>
                </a:solidFill>
                <a:effectLst/>
                <a:latin typeface="+mn-lt"/>
                <a:ea typeface="+mn-ea"/>
                <a:cs typeface="+mn-cs"/>
              </a:rPr>
              <a:t>Lactobacillus, Bifidobacterium i Bacillus.</a:t>
            </a:r>
            <a:r>
              <a:rPr lang="hr-HR" sz="1200" i="1" kern="1200" dirty="0">
                <a:solidFill>
                  <a:schemeClr val="tx1"/>
                </a:solidFill>
                <a:effectLst/>
                <a:latin typeface="+mn-lt"/>
                <a:ea typeface="+mn-ea"/>
                <a:cs typeface="+mn-cs"/>
              </a:rPr>
              <a:t> </a:t>
            </a:r>
            <a:r>
              <a:rPr lang="hr-HR" sz="1200" kern="1200" dirty="0">
                <a:solidFill>
                  <a:schemeClr val="tx1"/>
                </a:solidFill>
                <a:effectLst/>
                <a:latin typeface="+mn-lt"/>
                <a:ea typeface="+mn-ea"/>
                <a:cs typeface="+mn-cs"/>
              </a:rPr>
              <a:t>Važno je napomenuti da probiotici utječu na </a:t>
            </a:r>
            <a:r>
              <a:rPr lang="hr-HR" sz="1200" b="1" kern="1200" dirty="0">
                <a:solidFill>
                  <a:schemeClr val="tx1"/>
                </a:solidFill>
                <a:effectLst/>
                <a:latin typeface="+mn-lt"/>
                <a:ea typeface="+mn-ea"/>
                <a:cs typeface="+mn-cs"/>
              </a:rPr>
              <a:t>ravnotežu dobrih i loših bakterija</a:t>
            </a:r>
            <a:r>
              <a:rPr lang="hr-HR" sz="1200" kern="1200" dirty="0">
                <a:solidFill>
                  <a:schemeClr val="tx1"/>
                </a:solidFill>
                <a:effectLst/>
                <a:latin typeface="+mn-lt"/>
                <a:ea typeface="+mn-ea"/>
                <a:cs typeface="+mn-cs"/>
              </a:rPr>
              <a:t> u crijevnoj mikroflori i potiču funkciju crijeva u slučaju kada je njena ravnoteža potpuno ili </a:t>
            </a:r>
            <a:r>
              <a:rPr lang="hr-HR" sz="1200" b="1" kern="1200" dirty="0">
                <a:solidFill>
                  <a:schemeClr val="tx1"/>
                </a:solidFill>
                <a:effectLst/>
                <a:latin typeface="+mn-lt"/>
                <a:ea typeface="+mn-ea"/>
                <a:cs typeface="+mn-cs"/>
              </a:rPr>
              <a:t>djelomično narušena.</a:t>
            </a:r>
            <a:r>
              <a:rPr lang="hr-HR" sz="1200" kern="1200" dirty="0">
                <a:solidFill>
                  <a:schemeClr val="tx1"/>
                </a:solidFill>
                <a:effectLst/>
                <a:latin typeface="+mn-lt"/>
                <a:ea typeface="+mn-ea"/>
                <a:cs typeface="+mn-cs"/>
              </a:rPr>
              <a:t> </a:t>
            </a:r>
          </a:p>
          <a:p>
            <a:r>
              <a:rPr lang="hr-HR" sz="1200" b="1" kern="1200" dirty="0">
                <a:solidFill>
                  <a:schemeClr val="tx1"/>
                </a:solidFill>
                <a:effectLst/>
                <a:latin typeface="+mn-lt"/>
                <a:ea typeface="+mn-ea"/>
                <a:cs typeface="+mn-cs"/>
              </a:rPr>
              <a:t>Prebiotici</a:t>
            </a:r>
            <a:r>
              <a:rPr lang="hr-HR" sz="1200" kern="1200" dirty="0">
                <a:solidFill>
                  <a:schemeClr val="tx1"/>
                </a:solidFill>
                <a:effectLst/>
                <a:latin typeface="+mn-lt"/>
                <a:ea typeface="+mn-ea"/>
                <a:cs typeface="+mn-cs"/>
              </a:rPr>
              <a:t> su nerazgradivi elementi hrane poput primjerice</a:t>
            </a:r>
            <a:r>
              <a:rPr lang="hr-HR" sz="1200" b="1" kern="1200" dirty="0">
                <a:solidFill>
                  <a:schemeClr val="tx1"/>
                </a:solidFill>
                <a:effectLst/>
                <a:latin typeface="+mn-lt"/>
                <a:ea typeface="+mn-ea"/>
                <a:cs typeface="+mn-cs"/>
              </a:rPr>
              <a:t> inulina,</a:t>
            </a:r>
            <a:r>
              <a:rPr lang="hr-HR" sz="1200" kern="1200" dirty="0">
                <a:solidFill>
                  <a:schemeClr val="tx1"/>
                </a:solidFill>
                <a:effectLst/>
                <a:latin typeface="+mn-lt"/>
                <a:ea typeface="+mn-ea"/>
                <a:cs typeface="+mn-cs"/>
              </a:rPr>
              <a:t> a njihova je uloga poticanje rasta i </a:t>
            </a:r>
            <a:r>
              <a:rPr lang="hr-HR" sz="1200" b="1" kern="1200" dirty="0">
                <a:solidFill>
                  <a:schemeClr val="tx1"/>
                </a:solidFill>
                <a:effectLst/>
                <a:latin typeface="+mn-lt"/>
                <a:ea typeface="+mn-ea"/>
                <a:cs typeface="+mn-cs"/>
              </a:rPr>
              <a:t>aktivnosti dobrih bakterija </a:t>
            </a:r>
            <a:r>
              <a:rPr lang="hr-HR" sz="1200" kern="1200" dirty="0">
                <a:solidFill>
                  <a:schemeClr val="tx1"/>
                </a:solidFill>
                <a:effectLst/>
                <a:latin typeface="+mn-lt"/>
                <a:ea typeface="+mn-ea"/>
                <a:cs typeface="+mn-cs"/>
              </a:rPr>
              <a:t>u crijevima. Mogu se uzimati u kombinaciji s probioticima zbog čega se njihovo djelovanje pojačava a ubrzava proces obnove crijevne mikroflore,</a:t>
            </a:r>
          </a:p>
          <a:p>
            <a:pPr fontAlgn="base"/>
            <a:r>
              <a:rPr lang="hr-HR" sz="1200" b="1" i="0" kern="1200" dirty="0">
                <a:solidFill>
                  <a:schemeClr val="tx1"/>
                </a:solidFill>
                <a:effectLst/>
                <a:latin typeface="+mn-lt"/>
                <a:ea typeface="+mn-ea"/>
                <a:cs typeface="+mn-cs"/>
              </a:rPr>
              <a:t>Probiotici</a:t>
            </a:r>
            <a:r>
              <a:rPr lang="hr-HR" sz="1200" b="0" i="0" kern="1200" dirty="0">
                <a:solidFill>
                  <a:schemeClr val="tx1"/>
                </a:solidFill>
                <a:effectLst/>
                <a:latin typeface="+mn-lt"/>
                <a:ea typeface="+mn-ea"/>
                <a:cs typeface="+mn-cs"/>
              </a:rPr>
              <a:t> su živi mikroorganizmi koji doprinose zdravlju domaćina ako se uzimaju u dovoljnim količinama, npr. pozitivno utječu na probavu i poboljšavaju imunološki sustav. Izrazom </a:t>
            </a:r>
            <a:r>
              <a:rPr lang="hr-HR" sz="1200" b="1" i="0" kern="1200" dirty="0">
                <a:solidFill>
                  <a:schemeClr val="tx1"/>
                </a:solidFill>
                <a:effectLst/>
                <a:latin typeface="+mn-lt"/>
                <a:ea typeface="+mn-ea"/>
                <a:cs typeface="+mn-cs"/>
              </a:rPr>
              <a:t>prebiotik</a:t>
            </a:r>
            <a:r>
              <a:rPr lang="hr-HR" sz="1200" b="0" i="0" kern="1200" dirty="0">
                <a:solidFill>
                  <a:schemeClr val="tx1"/>
                </a:solidFill>
                <a:effectLst/>
                <a:latin typeface="+mn-lt"/>
                <a:ea typeface="+mn-ea"/>
                <a:cs typeface="+mn-cs"/>
              </a:rPr>
              <a:t> označavamo netopljiva vlakna koja doprinose boljem preživljavanju i rastu probiotika te drugih za zdravlje bezopasnih mikroorganizama u tijelu. Kada kombiniramo probiotike i prebiotike u jedan preparat, dobivamo </a:t>
            </a:r>
            <a:r>
              <a:rPr lang="hr-HR" sz="1200" b="1" i="0" kern="1200" dirty="0">
                <a:solidFill>
                  <a:schemeClr val="tx1"/>
                </a:solidFill>
                <a:effectLst/>
                <a:latin typeface="+mn-lt"/>
                <a:ea typeface="+mn-ea"/>
                <a:cs typeface="+mn-cs"/>
              </a:rPr>
              <a:t>sinbiotike</a:t>
            </a:r>
            <a:r>
              <a:rPr lang="hr-HR" sz="1200" b="0" i="0" kern="1200" dirty="0">
                <a:solidFill>
                  <a:schemeClr val="tx1"/>
                </a:solidFill>
                <a:effectLst/>
                <a:latin typeface="+mn-lt"/>
                <a:ea typeface="+mn-ea"/>
                <a:cs typeface="+mn-cs"/>
              </a:rPr>
              <a:t>. Konzumacija pravilno odabranih </a:t>
            </a:r>
            <a:r>
              <a:rPr lang="hr-HR" sz="1200" b="1" i="0" kern="1200" dirty="0">
                <a:solidFill>
                  <a:schemeClr val="tx1"/>
                </a:solidFill>
                <a:effectLst/>
                <a:latin typeface="+mn-lt"/>
                <a:ea typeface="+mn-ea"/>
                <a:cs typeface="+mn-cs"/>
              </a:rPr>
              <a:t>probiotika</a:t>
            </a:r>
            <a:r>
              <a:rPr lang="hr-HR" sz="1200" b="0" i="0" kern="1200" dirty="0">
                <a:solidFill>
                  <a:schemeClr val="tx1"/>
                </a:solidFill>
                <a:effectLst/>
                <a:latin typeface="+mn-lt"/>
                <a:ea typeface="+mn-ea"/>
                <a:cs typeface="+mn-cs"/>
              </a:rPr>
              <a:t>, prebiotika ili sinbiotika doprinosi poboljšanju zdravlja.</a:t>
            </a:r>
          </a:p>
          <a:p>
            <a:pPr fontAlgn="base"/>
            <a:r>
              <a:rPr lang="hr-HR" sz="1200" b="0" i="0" kern="1200" dirty="0">
                <a:solidFill>
                  <a:schemeClr val="tx1"/>
                </a:solidFill>
                <a:effectLst/>
                <a:latin typeface="+mn-lt"/>
                <a:ea typeface="+mn-ea"/>
                <a:cs typeface="+mn-cs"/>
              </a:rPr>
              <a:t> </a:t>
            </a:r>
          </a:p>
          <a:p>
            <a:pPr fontAlgn="base"/>
            <a:r>
              <a:rPr lang="hr-HR" sz="1200" b="0" i="0" kern="1200" dirty="0">
                <a:solidFill>
                  <a:schemeClr val="tx1"/>
                </a:solidFill>
                <a:effectLst/>
                <a:latin typeface="+mn-lt"/>
                <a:ea typeface="+mn-ea"/>
                <a:cs typeface="+mn-cs"/>
              </a:rPr>
              <a:t>Prebiotici su neprobavljivi sastavni dijelovi hrane koji potiču rast i/ili aktivnost nekih mikroorganizama u crijevima, čime se poboljšava zdravlje domaćina, u našem slučaju čovjeka. Dakle, prebiotici su hrana za odabrane bezopasne mikroorganizme u crijevima (uključujući i probiotičke mikroorganizme) i mogu se koristiti kao alternativa probioticima ili kao dodatna podrška probioticima.</a:t>
            </a:r>
          </a:p>
          <a:p>
            <a:pPr fontAlgn="base"/>
            <a:r>
              <a:rPr lang="hr-HR" sz="1200" b="0" i="0" kern="1200" dirty="0">
                <a:solidFill>
                  <a:schemeClr val="tx1"/>
                </a:solidFill>
                <a:effectLst/>
                <a:latin typeface="+mn-lt"/>
                <a:ea typeface="+mn-ea"/>
                <a:cs typeface="+mn-cs"/>
              </a:rPr>
              <a:t>Svi prebiotici su vlakna, ali sva vlakna nisu prebiotici. Vlakno se smatra prebiotikom ako ga ne mogu razgraditi želučani enzimi i ne apsorbira se u tankom crijevu. Za prebiotike je karakteristično da ih mogu razgraditi samo oni mikroorganizmi u crijevima koji imaju pozitivan učinak na zdravlje.</a:t>
            </a:r>
          </a:p>
          <a:p>
            <a:pPr fontAlgn="base"/>
            <a:r>
              <a:rPr lang="hr-HR" sz="1200" b="0" i="0" kern="1200" dirty="0">
                <a:solidFill>
                  <a:schemeClr val="tx1"/>
                </a:solidFill>
                <a:effectLst/>
                <a:latin typeface="+mn-lt"/>
                <a:ea typeface="+mn-ea"/>
                <a:cs typeface="+mn-cs"/>
              </a:rPr>
              <a:t>Prebiotici smanjuju učestalost i trajanje proljeva, smanjuju upale i druge simptome povezane s kroničnom upalnom bolesti crijeva te štite od razvoja raka crijeva. Osim toga, doprinose povećanom upijanju minerala iz hrane, smanjuju rizik od razvoja kardiovaskularnih bolesti, povećavaju osjećaj sitosti i doprinose održavanju normalne tjelesne mase.</a:t>
            </a:r>
          </a:p>
          <a:p>
            <a:pPr fontAlgn="base"/>
            <a:r>
              <a:rPr lang="hr-HR" sz="1200" b="0" i="0" kern="1200" dirty="0">
                <a:solidFill>
                  <a:schemeClr val="tx1"/>
                </a:solidFill>
                <a:effectLst/>
                <a:latin typeface="+mn-lt"/>
                <a:ea typeface="+mn-ea"/>
                <a:cs typeface="+mn-cs"/>
              </a:rPr>
              <a:t>Prebiotike možemo konzumirati s hranom ili u obliku dodataka prehrani. Među prebiotike spadaju npr. fruktooligosaharidi, koji su sastavni dio crvenog luka, češnjaka, šparoga i artičoka; galaktooligosaharidi, koji su sastavni dio brokule, kupusa, cvjetače i kelja; ksiloogosaharidi, koje nalazimo u medu i brezinom šećeru (ksilitolu). Među prebiotike spadaju i polisaharidi, npr. inulin, koji je sastavni dio banana i artičoka, te škrob, koji se nalazi u krumpiru, riži i zelenim bananama. Da bi se postigli pozitivni učinci probiotika na zdravlje, treba uzimati barem nekoliko grama vlakana dnevno.</a:t>
            </a:r>
          </a:p>
          <a:p>
            <a:pPr fontAlgn="base"/>
            <a:r>
              <a:rPr lang="hr-HR" sz="1200" b="0" i="0" kern="1200" dirty="0">
                <a:solidFill>
                  <a:schemeClr val="tx1"/>
                </a:solidFill>
                <a:effectLst/>
                <a:latin typeface="+mn-lt"/>
                <a:ea typeface="+mn-ea"/>
                <a:cs typeface="+mn-cs"/>
              </a:rPr>
              <a:t>Preparati koji sadrže mješavinu probiotika i prebiotika nazivaju se sinbiotici. Izraz su prvi put upotrijebili istraživači Gibson i Roberfroid 1995. godine, koji su probiotiku dodali prebiotik kako bi potonji poboljšao preživljavanje i opstanak probiotičkih mikroorganizama u crijevima.</a:t>
            </a:r>
          </a:p>
          <a:p>
            <a:pPr fontAlgn="base"/>
            <a:r>
              <a:rPr lang="hr-HR" sz="1200" b="0" i="0" kern="1200" dirty="0">
                <a:solidFill>
                  <a:schemeClr val="tx1"/>
                </a:solidFill>
                <a:effectLst/>
                <a:latin typeface="+mn-lt"/>
                <a:ea typeface="+mn-ea"/>
                <a:cs typeface="+mn-cs"/>
              </a:rPr>
              <a:t>Prebiotici su izvor hrane za probiotičke bakterije u crijevima, što im omogućava da lakše prežive, a probiotici u prisutnosti prebiotika također imaju veću otpornost na različite čimbenike iz okoline. Uzimanje sinbiotika doprinosi uravnoteženoj crijevnoj mikrobioti, sprječava zatvor i proljev, utječe na imunološki sustav te doprinosi smanjenju kancerogenih tvari u crijevima. Sinbiotici također djeluju antialergijski i doprinose sprječavanju razvoja osteoporoze te smanjenju količine masnoća i šećera u krvi. Kako bi se omogućili pozitivni učinci uzimanja sinbiotika, nužno je da sinbiotici sadrže barem nekoliko grama prebiotika i dokazano učinkovite koncentracije probiotika.</a:t>
            </a:r>
          </a:p>
          <a:p>
            <a:pPr fontAlgn="base"/>
            <a:r>
              <a:rPr lang="hr-HR" sz="1200" b="0" i="0" kern="1200" dirty="0">
                <a:solidFill>
                  <a:schemeClr val="tx1"/>
                </a:solidFill>
                <a:effectLst/>
                <a:latin typeface="+mn-lt"/>
                <a:ea typeface="+mn-ea"/>
                <a:cs typeface="+mn-cs"/>
              </a:rPr>
              <a:t>Područje sinbiotika u odnosu na probiotike i prebiotike razmjerno je novo, stoga je i manje istraženo. Provedeno je već nekoliko kliničkih istraživanja koja pokazuju pozitivne učinke upotrebe sinbiotika na zdravlje, ali će biti potrebna dodatna istraživanja da bi se pokazale potencijalne prednosti upotrebe sinbiotika u odnosu na druge dodatke prehrani.</a:t>
            </a:r>
          </a:p>
          <a:p>
            <a:endParaRPr lang="hr-H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3A20CB0-A717-4DEF-84BA-44249F5974D6}" type="slidenum">
              <a:rPr lang="hr-HR" smtClean="0"/>
              <a:t>2</a:t>
            </a:fld>
            <a:endParaRPr lang="hr-HR"/>
          </a:p>
        </p:txBody>
      </p:sp>
    </p:spTree>
    <p:extLst>
      <p:ext uri="{BB962C8B-B14F-4D97-AF65-F5344CB8AC3E}">
        <p14:creationId xmlns:p14="http://schemas.microsoft.com/office/powerpoint/2010/main" val="4229306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algn="just"/>
            <a:r>
              <a:rPr lang="en-US" dirty="0" err="1">
                <a:cs typeface="Calibri"/>
              </a:rPr>
              <a:t>Estrobolom</a:t>
            </a:r>
            <a:endParaRPr lang="hr-HR" dirty="0">
              <a:cs typeface="Calibri"/>
            </a:endParaRPr>
          </a:p>
          <a:p>
            <a:pPr algn="just"/>
            <a:r>
              <a:rPr lang="en-US" b="1" dirty="0" err="1"/>
              <a:t>Crijevni</a:t>
            </a:r>
            <a:r>
              <a:rPr lang="en-US" b="1" dirty="0"/>
              <a:t> </a:t>
            </a:r>
            <a:r>
              <a:rPr lang="en-US" b="1" dirty="0" err="1"/>
              <a:t>mikrobiom</a:t>
            </a:r>
            <a:r>
              <a:rPr lang="en-US" b="1" dirty="0"/>
              <a:t> </a:t>
            </a:r>
            <a:r>
              <a:rPr lang="en-US" b="1" dirty="0" err="1"/>
              <a:t>čine</a:t>
            </a:r>
            <a:r>
              <a:rPr lang="en-US" b="1" dirty="0"/>
              <a:t> </a:t>
            </a:r>
            <a:r>
              <a:rPr lang="en-US" b="1" dirty="0" err="1"/>
              <a:t>sve</a:t>
            </a:r>
            <a:r>
              <a:rPr lang="en-US" b="1" dirty="0"/>
              <a:t> </a:t>
            </a:r>
            <a:r>
              <a:rPr lang="en-US" b="1" dirty="0" err="1"/>
              <a:t>bakterije</a:t>
            </a:r>
            <a:r>
              <a:rPr lang="en-US" b="1" dirty="0"/>
              <a:t> </a:t>
            </a:r>
            <a:r>
              <a:rPr lang="en-US" b="1" dirty="0" err="1"/>
              <a:t>koje</a:t>
            </a:r>
            <a:r>
              <a:rPr lang="en-US" b="1" dirty="0"/>
              <a:t> </a:t>
            </a:r>
            <a:r>
              <a:rPr lang="en-US" b="1" dirty="0" err="1"/>
              <a:t>žive</a:t>
            </a:r>
            <a:r>
              <a:rPr lang="en-US" b="1" dirty="0"/>
              <a:t> u </a:t>
            </a:r>
            <a:r>
              <a:rPr lang="en-US" b="1" dirty="0" err="1"/>
              <a:t>intestinalnom</a:t>
            </a:r>
            <a:r>
              <a:rPr lang="en-US" b="1" dirty="0"/>
              <a:t> </a:t>
            </a:r>
            <a:r>
              <a:rPr lang="en-US" b="1" dirty="0" err="1"/>
              <a:t>sustavu</a:t>
            </a:r>
            <a:r>
              <a:rPr lang="en-US" b="1" dirty="0"/>
              <a:t>.</a:t>
            </a:r>
            <a:r>
              <a:rPr lang="en-US" dirty="0"/>
              <a:t> </a:t>
            </a:r>
            <a:r>
              <a:rPr lang="en-US" dirty="0" err="1"/>
              <a:t>Poput</a:t>
            </a:r>
            <a:r>
              <a:rPr lang="en-US" dirty="0"/>
              <a:t> </a:t>
            </a:r>
            <a:r>
              <a:rPr lang="en-US" dirty="0" err="1"/>
              <a:t>gustog</a:t>
            </a:r>
            <a:r>
              <a:rPr lang="en-US" dirty="0"/>
              <a:t> </a:t>
            </a:r>
            <a:r>
              <a:rPr lang="en-US" dirty="0" err="1"/>
              <a:t>travnjaka</a:t>
            </a:r>
            <a:r>
              <a:rPr lang="en-US" dirty="0"/>
              <a:t> </a:t>
            </a:r>
            <a:r>
              <a:rPr lang="en-US" dirty="0" err="1"/>
              <a:t>prirodne</a:t>
            </a:r>
            <a:r>
              <a:rPr lang="en-US" dirty="0"/>
              <a:t> </a:t>
            </a:r>
            <a:r>
              <a:rPr lang="en-US" dirty="0" err="1"/>
              <a:t>bakterije</a:t>
            </a:r>
            <a:r>
              <a:rPr lang="en-US" dirty="0"/>
              <a:t> </a:t>
            </a:r>
            <a:r>
              <a:rPr lang="en-US" dirty="0" err="1"/>
              <a:t>stvaraju</a:t>
            </a:r>
            <a:r>
              <a:rPr lang="en-US" dirty="0"/>
              <a:t> </a:t>
            </a:r>
            <a:r>
              <a:rPr lang="en-US" dirty="0" err="1"/>
              <a:t>zaštitnu</a:t>
            </a:r>
            <a:r>
              <a:rPr lang="en-US" dirty="0"/>
              <a:t> </a:t>
            </a:r>
            <a:r>
              <a:rPr lang="en-US" dirty="0" err="1"/>
              <a:t>barijeru</a:t>
            </a:r>
            <a:r>
              <a:rPr lang="en-US" dirty="0"/>
              <a:t> </a:t>
            </a:r>
            <a:r>
              <a:rPr lang="en-US" dirty="0" err="1"/>
              <a:t>i</a:t>
            </a:r>
            <a:r>
              <a:rPr lang="en-US" dirty="0"/>
              <a:t> </a:t>
            </a:r>
            <a:r>
              <a:rPr lang="en-US" dirty="0" err="1"/>
              <a:t>sudjeluju</a:t>
            </a:r>
            <a:r>
              <a:rPr lang="en-US" dirty="0"/>
              <a:t> </a:t>
            </a:r>
            <a:r>
              <a:rPr lang="en-US" dirty="0" err="1"/>
              <a:t>na</a:t>
            </a:r>
            <a:r>
              <a:rPr lang="en-US" dirty="0"/>
              <a:t> taj </a:t>
            </a:r>
            <a:r>
              <a:rPr lang="en-US" dirty="0" err="1"/>
              <a:t>način</a:t>
            </a:r>
            <a:r>
              <a:rPr lang="en-US" dirty="0"/>
              <a:t> u </a:t>
            </a:r>
            <a:r>
              <a:rPr lang="en-US" dirty="0" err="1"/>
              <a:t>obrani</a:t>
            </a:r>
            <a:r>
              <a:rPr lang="en-US" dirty="0"/>
              <a:t> </a:t>
            </a:r>
            <a:r>
              <a:rPr lang="en-US" dirty="0" err="1"/>
              <a:t>od</a:t>
            </a:r>
            <a:r>
              <a:rPr lang="en-US" dirty="0"/>
              <a:t> </a:t>
            </a:r>
            <a:r>
              <a:rPr lang="en-US" dirty="0" err="1"/>
              <a:t>nepoželjnih</a:t>
            </a:r>
            <a:r>
              <a:rPr lang="en-US" dirty="0"/>
              <a:t> </a:t>
            </a:r>
            <a:r>
              <a:rPr lang="en-US" dirty="0" err="1"/>
              <a:t>patogena</a:t>
            </a:r>
            <a:r>
              <a:rPr lang="en-US" dirty="0"/>
              <a:t> </a:t>
            </a:r>
            <a:r>
              <a:rPr lang="en-US" dirty="0" err="1"/>
              <a:t>i</a:t>
            </a:r>
            <a:r>
              <a:rPr lang="en-US" dirty="0"/>
              <a:t> </a:t>
            </a:r>
            <a:r>
              <a:rPr lang="en-US" dirty="0" err="1"/>
              <a:t>štetnih</a:t>
            </a:r>
            <a:r>
              <a:rPr lang="en-US" dirty="0"/>
              <a:t> </a:t>
            </a:r>
            <a:r>
              <a:rPr lang="en-US" dirty="0" err="1"/>
              <a:t>tvari</a:t>
            </a:r>
            <a:r>
              <a:rPr lang="en-US" dirty="0"/>
              <a:t>.</a:t>
            </a:r>
            <a:endParaRPr lang="sr-Latn-RS" dirty="0"/>
          </a:p>
          <a:p>
            <a:pPr algn="just"/>
            <a:br>
              <a:rPr lang="en-US" dirty="0"/>
            </a:br>
            <a:endParaRPr lang="en-US" dirty="0"/>
          </a:p>
          <a:p>
            <a:pPr algn="just"/>
            <a:r>
              <a:rPr lang="en-US" dirty="0" err="1"/>
              <a:t>Crijevne</a:t>
            </a:r>
            <a:r>
              <a:rPr lang="en-US" dirty="0"/>
              <a:t> </a:t>
            </a:r>
            <a:r>
              <a:rPr lang="en-US" dirty="0" err="1"/>
              <a:t>bakterije</a:t>
            </a:r>
            <a:r>
              <a:rPr lang="en-US" dirty="0"/>
              <a:t> </a:t>
            </a:r>
            <a:r>
              <a:rPr lang="en-US" dirty="0" err="1"/>
              <a:t>pomažu</a:t>
            </a:r>
            <a:r>
              <a:rPr lang="en-US" dirty="0"/>
              <a:t> </a:t>
            </a:r>
            <a:r>
              <a:rPr lang="en-US" dirty="0" err="1"/>
              <a:t>kod</a:t>
            </a:r>
            <a:r>
              <a:rPr lang="en-US" dirty="0"/>
              <a:t> </a:t>
            </a:r>
            <a:r>
              <a:rPr lang="en-US" dirty="0" err="1"/>
              <a:t>probave</a:t>
            </a:r>
            <a:r>
              <a:rPr lang="en-US" dirty="0"/>
              <a:t> </a:t>
            </a:r>
            <a:r>
              <a:rPr lang="en-US" dirty="0" err="1"/>
              <a:t>naše</a:t>
            </a:r>
            <a:r>
              <a:rPr lang="en-US" dirty="0"/>
              <a:t> </a:t>
            </a:r>
            <a:r>
              <a:rPr lang="en-US" dirty="0" err="1"/>
              <a:t>hrane</a:t>
            </a:r>
            <a:r>
              <a:rPr lang="en-US" dirty="0"/>
              <a:t> </a:t>
            </a:r>
            <a:r>
              <a:rPr lang="en-US" dirty="0" err="1"/>
              <a:t>i</a:t>
            </a:r>
            <a:r>
              <a:rPr lang="en-US" dirty="0"/>
              <a:t> </a:t>
            </a:r>
            <a:r>
              <a:rPr lang="en-US" dirty="0" err="1"/>
              <a:t>omogućuju</a:t>
            </a:r>
            <a:r>
              <a:rPr lang="en-US" dirty="0"/>
              <a:t> </a:t>
            </a:r>
            <a:r>
              <a:rPr lang="en-US" dirty="0" err="1"/>
              <a:t>kvalitetnu</a:t>
            </a:r>
            <a:r>
              <a:rPr lang="en-US" dirty="0"/>
              <a:t> </a:t>
            </a:r>
            <a:r>
              <a:rPr lang="en-US" dirty="0" err="1"/>
              <a:t>resorpciju</a:t>
            </a:r>
            <a:r>
              <a:rPr lang="en-US" dirty="0"/>
              <a:t> </a:t>
            </a:r>
            <a:r>
              <a:rPr lang="en-US" dirty="0" err="1"/>
              <a:t>hranjivih</a:t>
            </a:r>
            <a:r>
              <a:rPr lang="en-US" dirty="0"/>
              <a:t> </a:t>
            </a:r>
            <a:r>
              <a:rPr lang="en-US" dirty="0" err="1"/>
              <a:t>tvari</a:t>
            </a:r>
            <a:r>
              <a:rPr lang="en-US" dirty="0"/>
              <a:t>, </a:t>
            </a:r>
            <a:r>
              <a:rPr lang="en-US" dirty="0" err="1"/>
              <a:t>sudjeluju</a:t>
            </a:r>
            <a:r>
              <a:rPr lang="en-US" dirty="0"/>
              <a:t> u </a:t>
            </a:r>
            <a:r>
              <a:rPr lang="en-US" dirty="0" err="1"/>
              <a:t>regulaciji</a:t>
            </a:r>
            <a:r>
              <a:rPr lang="en-US" dirty="0"/>
              <a:t> </a:t>
            </a:r>
            <a:r>
              <a:rPr lang="en-US" dirty="0" err="1"/>
              <a:t>metabolizma</a:t>
            </a:r>
            <a:r>
              <a:rPr lang="en-US" dirty="0"/>
              <a:t> </a:t>
            </a:r>
            <a:r>
              <a:rPr lang="en-US" dirty="0" err="1"/>
              <a:t>i</a:t>
            </a:r>
            <a:r>
              <a:rPr lang="en-US" dirty="0"/>
              <a:t> </a:t>
            </a:r>
            <a:r>
              <a:rPr lang="en-US" dirty="0" err="1"/>
              <a:t>stoga</a:t>
            </a:r>
            <a:r>
              <a:rPr lang="en-US" dirty="0"/>
              <a:t> </a:t>
            </a:r>
            <a:r>
              <a:rPr lang="en-US" dirty="0" err="1"/>
              <a:t>predstavljaju</a:t>
            </a:r>
            <a:r>
              <a:rPr lang="en-US" dirty="0"/>
              <a:t> </a:t>
            </a:r>
            <a:r>
              <a:rPr lang="en-US" dirty="0" err="1"/>
              <a:t>važan</a:t>
            </a:r>
            <a:r>
              <a:rPr lang="en-US" dirty="0"/>
              <a:t> </a:t>
            </a:r>
            <a:r>
              <a:rPr lang="en-US" dirty="0" err="1"/>
              <a:t>faktor</a:t>
            </a:r>
            <a:r>
              <a:rPr lang="en-US" dirty="0"/>
              <a:t> </a:t>
            </a:r>
            <a:r>
              <a:rPr lang="en-US" dirty="0" err="1"/>
              <a:t>kod</a:t>
            </a:r>
            <a:r>
              <a:rPr lang="en-US" dirty="0"/>
              <a:t> </a:t>
            </a:r>
            <a:r>
              <a:rPr lang="en-US" dirty="0" err="1"/>
              <a:t>problema</a:t>
            </a:r>
            <a:r>
              <a:rPr lang="en-US" dirty="0"/>
              <a:t> s </a:t>
            </a:r>
            <a:r>
              <a:rPr lang="en-US" dirty="0" err="1"/>
              <a:t>tjelesnom</a:t>
            </a:r>
            <a:r>
              <a:rPr lang="en-US" dirty="0"/>
              <a:t> </a:t>
            </a:r>
            <a:r>
              <a:rPr lang="en-US" dirty="0" err="1"/>
              <a:t>težinom</a:t>
            </a:r>
            <a:r>
              <a:rPr lang="en-US" dirty="0"/>
              <a:t>.</a:t>
            </a:r>
            <a:endParaRPr lang="en-US" dirty="0">
              <a:cs typeface="Calibri"/>
            </a:endParaRPr>
          </a:p>
          <a:p>
            <a:pPr algn="just"/>
            <a:r>
              <a:rPr lang="en-US" dirty="0" err="1"/>
              <a:t>Postoji</a:t>
            </a:r>
            <a:r>
              <a:rPr lang="en-US" dirty="0"/>
              <a:t> </a:t>
            </a:r>
            <a:r>
              <a:rPr lang="en-US" dirty="0" err="1"/>
              <a:t>podskup</a:t>
            </a:r>
            <a:r>
              <a:rPr lang="en-US" dirty="0"/>
              <a:t> </a:t>
            </a:r>
            <a:r>
              <a:rPr lang="en-US" dirty="0" err="1"/>
              <a:t>bakterija</a:t>
            </a:r>
            <a:r>
              <a:rPr lang="en-US" dirty="0"/>
              <a:t> koji se </a:t>
            </a:r>
            <a:r>
              <a:rPr lang="en-US" dirty="0" err="1"/>
              <a:t>zove</a:t>
            </a:r>
            <a:r>
              <a:rPr lang="en-US" dirty="0"/>
              <a:t> </a:t>
            </a:r>
            <a:r>
              <a:rPr lang="en-US" b="1" dirty="0" err="1"/>
              <a:t>estrobolom</a:t>
            </a:r>
            <a:r>
              <a:rPr lang="en-US" dirty="0"/>
              <a:t> </a:t>
            </a:r>
            <a:r>
              <a:rPr lang="en-US" dirty="0" err="1"/>
              <a:t>i</a:t>
            </a:r>
            <a:r>
              <a:rPr lang="en-US" dirty="0"/>
              <a:t> koji </a:t>
            </a:r>
            <a:r>
              <a:rPr lang="en-US" dirty="0" err="1"/>
              <a:t>specifično</a:t>
            </a:r>
            <a:r>
              <a:rPr lang="en-US" dirty="0"/>
              <a:t> </a:t>
            </a:r>
            <a:r>
              <a:rPr lang="en-US" dirty="0" err="1"/>
              <a:t>radi</a:t>
            </a:r>
            <a:r>
              <a:rPr lang="en-US" dirty="0"/>
              <a:t> </a:t>
            </a:r>
            <a:r>
              <a:rPr lang="en-US" dirty="0" err="1"/>
              <a:t>na</a:t>
            </a:r>
            <a:r>
              <a:rPr lang="en-US" dirty="0"/>
              <a:t> </a:t>
            </a:r>
            <a:r>
              <a:rPr lang="en-US" dirty="0" err="1"/>
              <a:t>metabolizmu</a:t>
            </a:r>
            <a:r>
              <a:rPr lang="en-US" dirty="0"/>
              <a:t> </a:t>
            </a:r>
            <a:r>
              <a:rPr lang="en-US" dirty="0" err="1"/>
              <a:t>estrogena</a:t>
            </a:r>
            <a:r>
              <a:rPr lang="en-US" dirty="0"/>
              <a:t>. U </a:t>
            </a:r>
            <a:r>
              <a:rPr lang="en-US" dirty="0" err="1"/>
              <a:t>zdravom</a:t>
            </a:r>
            <a:r>
              <a:rPr lang="en-US" dirty="0"/>
              <a:t> </a:t>
            </a:r>
            <a:r>
              <a:rPr lang="en-US" dirty="0" err="1"/>
              <a:t>i</a:t>
            </a:r>
            <a:r>
              <a:rPr lang="en-US" dirty="0"/>
              <a:t> </a:t>
            </a:r>
            <a:r>
              <a:rPr lang="en-US" dirty="0" err="1"/>
              <a:t>uravnoteženom</a:t>
            </a:r>
            <a:r>
              <a:rPr lang="en-US" dirty="0"/>
              <a:t> </a:t>
            </a:r>
            <a:r>
              <a:rPr lang="en-US" dirty="0" err="1"/>
              <a:t>crijevu</a:t>
            </a:r>
            <a:r>
              <a:rPr lang="en-US" dirty="0"/>
              <a:t>, </a:t>
            </a:r>
            <a:r>
              <a:rPr lang="en-US" dirty="0" err="1"/>
              <a:t>estrobolom</a:t>
            </a:r>
            <a:r>
              <a:rPr lang="en-US" dirty="0"/>
              <a:t> </a:t>
            </a:r>
            <a:r>
              <a:rPr lang="en-US" dirty="0" err="1"/>
              <a:t>održava</a:t>
            </a:r>
            <a:r>
              <a:rPr lang="en-US" dirty="0"/>
              <a:t> </a:t>
            </a:r>
            <a:r>
              <a:rPr lang="en-US" dirty="0" err="1"/>
              <a:t>homeostazu</a:t>
            </a:r>
            <a:r>
              <a:rPr lang="en-US" dirty="0"/>
              <a:t>.</a:t>
            </a:r>
            <a:endParaRPr lang="en-US" dirty="0">
              <a:cs typeface="Calibri"/>
            </a:endParaRPr>
          </a:p>
          <a:p>
            <a:pPr algn="just"/>
            <a:br>
              <a:rPr lang="en-US" dirty="0"/>
            </a:br>
            <a:endParaRPr lang="en-US" dirty="0"/>
          </a:p>
          <a:p>
            <a:pPr algn="just"/>
            <a:r>
              <a:rPr lang="en-US" dirty="0" err="1"/>
              <a:t>Neuravnotežen</a:t>
            </a:r>
            <a:r>
              <a:rPr lang="en-US" dirty="0"/>
              <a:t> </a:t>
            </a:r>
            <a:r>
              <a:rPr lang="en-US" dirty="0" err="1"/>
              <a:t>i</a:t>
            </a:r>
            <a:r>
              <a:rPr lang="en-US" dirty="0"/>
              <a:t> </a:t>
            </a:r>
            <a:r>
              <a:rPr lang="en-US" dirty="0" err="1"/>
              <a:t>poremećen</a:t>
            </a:r>
            <a:r>
              <a:rPr lang="en-US" dirty="0"/>
              <a:t> </a:t>
            </a:r>
            <a:r>
              <a:rPr lang="en-US" dirty="0" err="1"/>
              <a:t>mikrobiom</a:t>
            </a:r>
            <a:r>
              <a:rPr lang="en-US" dirty="0"/>
              <a:t> </a:t>
            </a:r>
            <a:r>
              <a:rPr lang="en-US" dirty="0" err="1"/>
              <a:t>može</a:t>
            </a:r>
            <a:r>
              <a:rPr lang="en-US" dirty="0"/>
              <a:t> </a:t>
            </a:r>
            <a:r>
              <a:rPr lang="en-US" dirty="0" err="1"/>
              <a:t>uzrokovati</a:t>
            </a:r>
            <a:r>
              <a:rPr lang="en-US" dirty="0"/>
              <a:t> </a:t>
            </a:r>
            <a:r>
              <a:rPr lang="en-US" dirty="0" err="1"/>
              <a:t>nedostatak</a:t>
            </a:r>
            <a:r>
              <a:rPr lang="en-US" dirty="0"/>
              <a:t> </a:t>
            </a:r>
            <a:r>
              <a:rPr lang="en-US" dirty="0" err="1"/>
              <a:t>ili</a:t>
            </a:r>
            <a:r>
              <a:rPr lang="en-US" dirty="0"/>
              <a:t> </a:t>
            </a:r>
            <a:r>
              <a:rPr lang="en-US" dirty="0" err="1"/>
              <a:t>višak</a:t>
            </a:r>
            <a:r>
              <a:rPr lang="en-US" dirty="0"/>
              <a:t> </a:t>
            </a:r>
            <a:r>
              <a:rPr lang="en-US" dirty="0" err="1"/>
              <a:t>slobodnog</a:t>
            </a:r>
            <a:r>
              <a:rPr lang="en-US" dirty="0"/>
              <a:t> </a:t>
            </a:r>
            <a:r>
              <a:rPr lang="en-US" dirty="0" err="1"/>
              <a:t>estrogena</a:t>
            </a:r>
            <a:r>
              <a:rPr lang="en-US" dirty="0"/>
              <a:t>. </a:t>
            </a:r>
            <a:r>
              <a:rPr lang="en-US" dirty="0" err="1"/>
              <a:t>Slijedom</a:t>
            </a:r>
            <a:r>
              <a:rPr lang="en-US" dirty="0"/>
              <a:t> toga, </a:t>
            </a:r>
            <a:r>
              <a:rPr lang="en-US" dirty="0" err="1"/>
              <a:t>sigurno</a:t>
            </a:r>
            <a:r>
              <a:rPr lang="en-US" dirty="0"/>
              <a:t> </a:t>
            </a:r>
            <a:r>
              <a:rPr lang="en-US" dirty="0" err="1"/>
              <a:t>će</a:t>
            </a:r>
            <a:r>
              <a:rPr lang="en-US" dirty="0"/>
              <a:t> se </a:t>
            </a:r>
            <a:r>
              <a:rPr lang="en-US" dirty="0" err="1"/>
              <a:t>pojaviti</a:t>
            </a:r>
            <a:r>
              <a:rPr lang="en-US" dirty="0"/>
              <a:t> </a:t>
            </a:r>
            <a:r>
              <a:rPr lang="en-US" dirty="0" err="1"/>
              <a:t>zdravstveni</a:t>
            </a:r>
            <a:r>
              <a:rPr lang="en-US" dirty="0"/>
              <a:t> </a:t>
            </a:r>
            <a:r>
              <a:rPr lang="en-US" dirty="0" err="1"/>
              <a:t>problemi</a:t>
            </a:r>
            <a:r>
              <a:rPr lang="en-US" dirty="0"/>
              <a:t> </a:t>
            </a:r>
            <a:r>
              <a:rPr lang="en-US" dirty="0" err="1"/>
              <a:t>povezani</a:t>
            </a:r>
            <a:r>
              <a:rPr lang="en-US" dirty="0"/>
              <a:t> s </a:t>
            </a:r>
            <a:r>
              <a:rPr lang="en-US" dirty="0" err="1"/>
              <a:t>estrogenom</a:t>
            </a:r>
            <a:r>
              <a:rPr lang="en-US" dirty="0"/>
              <a:t>. To </a:t>
            </a:r>
            <a:r>
              <a:rPr lang="en-US" dirty="0" err="1"/>
              <a:t>uključuje</a:t>
            </a:r>
            <a:r>
              <a:rPr lang="en-US" dirty="0"/>
              <a:t> one </a:t>
            </a:r>
            <a:r>
              <a:rPr lang="en-US" dirty="0" err="1"/>
              <a:t>neugodne</a:t>
            </a:r>
            <a:r>
              <a:rPr lang="en-US" dirty="0"/>
              <a:t> </a:t>
            </a:r>
            <a:r>
              <a:rPr lang="en-US" dirty="0" err="1"/>
              <a:t>simptome</a:t>
            </a:r>
            <a:r>
              <a:rPr lang="en-US" dirty="0"/>
              <a:t> </a:t>
            </a:r>
            <a:r>
              <a:rPr lang="en-US" dirty="0" err="1"/>
              <a:t>menopauze</a:t>
            </a:r>
            <a:r>
              <a:rPr lang="en-US" dirty="0"/>
              <a:t>.</a:t>
            </a:r>
            <a:endParaRPr lang="en-US" dirty="0">
              <a:cs typeface="Calibri"/>
            </a:endParaRPr>
          </a:p>
          <a:p>
            <a:pPr algn="just"/>
            <a:br>
              <a:rPr lang="en-US" dirty="0"/>
            </a:br>
            <a:endParaRPr lang="en-US" dirty="0"/>
          </a:p>
          <a:p>
            <a:pPr algn="just"/>
            <a:r>
              <a:rPr lang="en-US" dirty="0" err="1"/>
              <a:t>Postoje</a:t>
            </a:r>
            <a:r>
              <a:rPr lang="en-US" dirty="0"/>
              <a:t> </a:t>
            </a:r>
            <a:r>
              <a:rPr lang="en-US" dirty="0" err="1"/>
              <a:t>i</a:t>
            </a:r>
            <a:r>
              <a:rPr lang="en-US" dirty="0"/>
              <a:t> </a:t>
            </a:r>
            <a:r>
              <a:rPr lang="en-US" dirty="0" err="1"/>
              <a:t>dokazi</a:t>
            </a:r>
            <a:r>
              <a:rPr lang="en-US" dirty="0"/>
              <a:t> da je </a:t>
            </a:r>
            <a:r>
              <a:rPr lang="en-US" dirty="0" err="1"/>
              <a:t>neuravnotežen</a:t>
            </a:r>
            <a:r>
              <a:rPr lang="en-US" dirty="0"/>
              <a:t> </a:t>
            </a:r>
            <a:r>
              <a:rPr lang="en-US" dirty="0" err="1"/>
              <a:t>estrobolom</a:t>
            </a:r>
            <a:r>
              <a:rPr lang="en-US" dirty="0"/>
              <a:t> u </a:t>
            </a:r>
            <a:r>
              <a:rPr lang="en-US" dirty="0" err="1"/>
              <a:t>žena</a:t>
            </a:r>
            <a:r>
              <a:rPr lang="en-US" dirty="0"/>
              <a:t> u </a:t>
            </a:r>
            <a:r>
              <a:rPr lang="en-US" dirty="0" err="1"/>
              <a:t>postmenopauzi</a:t>
            </a:r>
            <a:r>
              <a:rPr lang="en-US" dirty="0"/>
              <a:t> </a:t>
            </a:r>
            <a:r>
              <a:rPr lang="en-US" dirty="0" err="1"/>
              <a:t>povezan</a:t>
            </a:r>
            <a:r>
              <a:rPr lang="en-US" dirty="0"/>
              <a:t> s </a:t>
            </a:r>
            <a:r>
              <a:rPr lang="en-US" dirty="0" err="1"/>
              <a:t>povećanim</a:t>
            </a:r>
            <a:r>
              <a:rPr lang="en-US" dirty="0"/>
              <a:t> </a:t>
            </a:r>
            <a:r>
              <a:rPr lang="en-US" dirty="0" err="1"/>
              <a:t>rizikom</a:t>
            </a:r>
            <a:r>
              <a:rPr lang="en-US" dirty="0"/>
              <a:t> </a:t>
            </a:r>
            <a:r>
              <a:rPr lang="en-US" dirty="0" err="1"/>
              <a:t>od</a:t>
            </a:r>
            <a:r>
              <a:rPr lang="en-US" dirty="0"/>
              <a:t> </a:t>
            </a:r>
            <a:r>
              <a:rPr lang="en-US" dirty="0" err="1"/>
              <a:t>osteoporoze</a:t>
            </a:r>
            <a:r>
              <a:rPr lang="en-US" dirty="0"/>
              <a:t>, </a:t>
            </a:r>
            <a:r>
              <a:rPr lang="en-US" dirty="0" err="1"/>
              <a:t>pretilosti</a:t>
            </a:r>
            <a:r>
              <a:rPr lang="en-US" dirty="0"/>
              <a:t> </a:t>
            </a:r>
            <a:r>
              <a:rPr lang="en-US" dirty="0" err="1"/>
              <a:t>i</a:t>
            </a:r>
            <a:r>
              <a:rPr lang="en-US" dirty="0"/>
              <a:t> </a:t>
            </a:r>
            <a:r>
              <a:rPr lang="en-US" dirty="0" err="1"/>
              <a:t>kardiovaskularnih</a:t>
            </a:r>
            <a:r>
              <a:rPr lang="en-US" dirty="0"/>
              <a:t> </a:t>
            </a:r>
            <a:r>
              <a:rPr lang="en-US" dirty="0" err="1"/>
              <a:t>bolesti</a:t>
            </a:r>
            <a:r>
              <a:rPr lang="en-US" dirty="0"/>
              <a:t>. </a:t>
            </a:r>
            <a:r>
              <a:rPr lang="en-US" dirty="0" err="1"/>
              <a:t>Povećanje</a:t>
            </a:r>
            <a:r>
              <a:rPr lang="en-US" dirty="0"/>
              <a:t> </a:t>
            </a:r>
            <a:r>
              <a:rPr lang="en-US" dirty="0" err="1"/>
              <a:t>rizika</a:t>
            </a:r>
            <a:r>
              <a:rPr lang="en-US" dirty="0"/>
              <a:t> </a:t>
            </a:r>
            <a:r>
              <a:rPr lang="en-US" dirty="0" err="1"/>
              <a:t>uzrokovano</a:t>
            </a:r>
            <a:r>
              <a:rPr lang="en-US" dirty="0"/>
              <a:t> je </a:t>
            </a:r>
            <a:r>
              <a:rPr lang="en-US" dirty="0" err="1"/>
              <a:t>pogoršanjem</a:t>
            </a:r>
            <a:r>
              <a:rPr lang="en-US" dirty="0"/>
              <a:t> </a:t>
            </a:r>
            <a:r>
              <a:rPr lang="en-US" dirty="0" err="1"/>
              <a:t>stanja</a:t>
            </a:r>
            <a:r>
              <a:rPr lang="en-US" dirty="0"/>
              <a:t> </a:t>
            </a:r>
            <a:r>
              <a:rPr lang="en-US" dirty="0" err="1"/>
              <a:t>niske</a:t>
            </a:r>
            <a:r>
              <a:rPr lang="en-US" dirty="0"/>
              <a:t> </a:t>
            </a:r>
            <a:r>
              <a:rPr lang="en-US" dirty="0" err="1"/>
              <a:t>razine</a:t>
            </a:r>
            <a:r>
              <a:rPr lang="en-US" dirty="0"/>
              <a:t> </a:t>
            </a:r>
            <a:r>
              <a:rPr lang="en-US" dirty="0" err="1"/>
              <a:t>estrogena</a:t>
            </a:r>
            <a:r>
              <a:rPr lang="en-US" dirty="0"/>
              <a:t> </a:t>
            </a:r>
            <a:r>
              <a:rPr lang="en-US" dirty="0" err="1"/>
              <a:t>koje</a:t>
            </a:r>
            <a:r>
              <a:rPr lang="en-US" dirty="0"/>
              <a:t> </a:t>
            </a:r>
            <a:r>
              <a:rPr lang="en-US" dirty="0" err="1"/>
              <a:t>može</a:t>
            </a:r>
            <a:r>
              <a:rPr lang="en-US" dirty="0"/>
              <a:t> </a:t>
            </a:r>
            <a:r>
              <a:rPr lang="en-US" dirty="0" err="1"/>
              <a:t>biti</a:t>
            </a:r>
            <a:r>
              <a:rPr lang="en-US" dirty="0"/>
              <a:t>, </a:t>
            </a:r>
            <a:r>
              <a:rPr lang="en-US" dirty="0" err="1"/>
              <a:t>između</a:t>
            </a:r>
            <a:r>
              <a:rPr lang="en-US" dirty="0"/>
              <a:t> </a:t>
            </a:r>
            <a:r>
              <a:rPr lang="en-US" dirty="0" err="1"/>
              <a:t>ostalog</a:t>
            </a:r>
            <a:r>
              <a:rPr lang="en-US" dirty="0"/>
              <a:t>, </a:t>
            </a:r>
            <a:r>
              <a:rPr lang="en-US" dirty="0" err="1"/>
              <a:t>i</a:t>
            </a:r>
            <a:r>
              <a:rPr lang="en-US" dirty="0"/>
              <a:t> </a:t>
            </a:r>
            <a:r>
              <a:rPr lang="en-US" dirty="0" err="1"/>
              <a:t>zbog</a:t>
            </a:r>
            <a:r>
              <a:rPr lang="en-US" dirty="0"/>
              <a:t> </a:t>
            </a:r>
            <a:r>
              <a:rPr lang="en-US" dirty="0" err="1"/>
              <a:t>neuravnoteženog</a:t>
            </a:r>
            <a:r>
              <a:rPr lang="en-US" dirty="0"/>
              <a:t> </a:t>
            </a:r>
            <a:r>
              <a:rPr lang="en-US" dirty="0" err="1"/>
              <a:t>crijeva</a:t>
            </a:r>
            <a:r>
              <a:rPr lang="en-US" dirty="0"/>
              <a:t>.</a:t>
            </a:r>
            <a:endParaRPr lang="en-US" dirty="0">
              <a:cs typeface="Calibri"/>
            </a:endParaRPr>
          </a:p>
          <a:p>
            <a:pPr algn="just"/>
            <a:br>
              <a:rPr lang="en-US" dirty="0"/>
            </a:br>
            <a:endParaRPr lang="en-US" dirty="0"/>
          </a:p>
          <a:p>
            <a:pPr algn="just"/>
            <a:r>
              <a:rPr lang="en-US" dirty="0" err="1"/>
              <a:t>Baš</a:t>
            </a:r>
            <a:r>
              <a:rPr lang="en-US" dirty="0"/>
              <a:t> </a:t>
            </a:r>
            <a:r>
              <a:rPr lang="en-US" dirty="0" err="1"/>
              <a:t>kao</a:t>
            </a:r>
            <a:r>
              <a:rPr lang="en-US" dirty="0"/>
              <a:t> </a:t>
            </a:r>
            <a:r>
              <a:rPr lang="en-US" dirty="0" err="1"/>
              <a:t>što</a:t>
            </a:r>
            <a:r>
              <a:rPr lang="en-US" dirty="0"/>
              <a:t> </a:t>
            </a:r>
            <a:r>
              <a:rPr lang="en-US" dirty="0" err="1"/>
              <a:t>crijeva</a:t>
            </a:r>
            <a:r>
              <a:rPr lang="en-US" dirty="0"/>
              <a:t> </a:t>
            </a:r>
            <a:r>
              <a:rPr lang="en-US" dirty="0" err="1"/>
              <a:t>reguliraju</a:t>
            </a:r>
            <a:r>
              <a:rPr lang="en-US" dirty="0"/>
              <a:t> </a:t>
            </a:r>
            <a:r>
              <a:rPr lang="en-US" dirty="0" err="1"/>
              <a:t>i</a:t>
            </a:r>
            <a:r>
              <a:rPr lang="en-US" dirty="0"/>
              <a:t> </a:t>
            </a:r>
            <a:r>
              <a:rPr lang="en-US" dirty="0" err="1"/>
              <a:t>utječu</a:t>
            </a:r>
            <a:r>
              <a:rPr lang="en-US" dirty="0"/>
              <a:t> </a:t>
            </a:r>
            <a:r>
              <a:rPr lang="en-US" dirty="0" err="1"/>
              <a:t>na</a:t>
            </a:r>
            <a:r>
              <a:rPr lang="en-US" dirty="0"/>
              <a:t> </a:t>
            </a:r>
            <a:r>
              <a:rPr lang="en-US" dirty="0" err="1"/>
              <a:t>razinu</a:t>
            </a:r>
            <a:r>
              <a:rPr lang="en-US" dirty="0"/>
              <a:t> </a:t>
            </a:r>
            <a:r>
              <a:rPr lang="en-US" dirty="0" err="1"/>
              <a:t>estrogena</a:t>
            </a:r>
            <a:r>
              <a:rPr lang="en-US" dirty="0"/>
              <a:t>, </a:t>
            </a:r>
            <a:r>
              <a:rPr lang="en-US" dirty="0" err="1"/>
              <a:t>prirodni</a:t>
            </a:r>
            <a:r>
              <a:rPr lang="en-US" dirty="0"/>
              <a:t> pad </a:t>
            </a:r>
            <a:r>
              <a:rPr lang="en-US" dirty="0" err="1"/>
              <a:t>razine</a:t>
            </a:r>
            <a:r>
              <a:rPr lang="en-US" dirty="0"/>
              <a:t> </a:t>
            </a:r>
            <a:r>
              <a:rPr lang="en-US" dirty="0" err="1"/>
              <a:t>estrogena</a:t>
            </a:r>
            <a:r>
              <a:rPr lang="en-US" dirty="0"/>
              <a:t> </a:t>
            </a:r>
            <a:r>
              <a:rPr lang="en-US" dirty="0" err="1"/>
              <a:t>uzrokovan</a:t>
            </a:r>
            <a:r>
              <a:rPr lang="en-US" dirty="0"/>
              <a:t> </a:t>
            </a:r>
            <a:r>
              <a:rPr lang="en-US" dirty="0" err="1"/>
              <a:t>menopauzom</a:t>
            </a:r>
            <a:r>
              <a:rPr lang="en-US" dirty="0"/>
              <a:t> </a:t>
            </a:r>
            <a:r>
              <a:rPr lang="en-US" dirty="0" err="1"/>
              <a:t>ima</a:t>
            </a:r>
            <a:r>
              <a:rPr lang="en-US" dirty="0"/>
              <a:t> </a:t>
            </a:r>
            <a:r>
              <a:rPr lang="en-US" dirty="0" err="1"/>
              <a:t>izravan</a:t>
            </a:r>
            <a:r>
              <a:rPr lang="en-US" dirty="0"/>
              <a:t> </a:t>
            </a:r>
            <a:r>
              <a:rPr lang="en-US" dirty="0" err="1"/>
              <a:t>učinak</a:t>
            </a:r>
            <a:r>
              <a:rPr lang="en-US" dirty="0"/>
              <a:t> </a:t>
            </a:r>
            <a:r>
              <a:rPr lang="en-US" dirty="0" err="1"/>
              <a:t>na</a:t>
            </a:r>
            <a:r>
              <a:rPr lang="en-US" dirty="0"/>
              <a:t> </a:t>
            </a:r>
            <a:r>
              <a:rPr lang="en-US" dirty="0" err="1"/>
              <a:t>mikrobiom</a:t>
            </a:r>
            <a:r>
              <a:rPr lang="en-US" dirty="0"/>
              <a:t>. </a:t>
            </a:r>
            <a:r>
              <a:rPr lang="en-US" dirty="0" err="1"/>
              <a:t>Smatra</a:t>
            </a:r>
            <a:r>
              <a:rPr lang="en-US" dirty="0"/>
              <a:t> se da se </a:t>
            </a:r>
            <a:r>
              <a:rPr lang="en-US" dirty="0" err="1"/>
              <a:t>neugodnosti</a:t>
            </a:r>
            <a:r>
              <a:rPr lang="en-US" dirty="0"/>
              <a:t> </a:t>
            </a:r>
            <a:r>
              <a:rPr lang="en-US" dirty="0" err="1"/>
              <a:t>poput</a:t>
            </a:r>
            <a:r>
              <a:rPr lang="en-US" dirty="0"/>
              <a:t> </a:t>
            </a:r>
            <a:r>
              <a:rPr lang="en-US" dirty="0" err="1"/>
              <a:t>debljanja</a:t>
            </a:r>
            <a:r>
              <a:rPr lang="en-US" dirty="0"/>
              <a:t> </a:t>
            </a:r>
            <a:r>
              <a:rPr lang="en-US" dirty="0" err="1"/>
              <a:t>oko</a:t>
            </a:r>
            <a:r>
              <a:rPr lang="en-US" dirty="0"/>
              <a:t> </a:t>
            </a:r>
            <a:r>
              <a:rPr lang="en-US" dirty="0" err="1"/>
              <a:t>trbuha</a:t>
            </a:r>
            <a:r>
              <a:rPr lang="en-US" dirty="0"/>
              <a:t> </a:t>
            </a:r>
            <a:r>
              <a:rPr lang="en-US" dirty="0" err="1"/>
              <a:t>i</a:t>
            </a:r>
            <a:r>
              <a:rPr lang="en-US" dirty="0"/>
              <a:t> IBS-a </a:t>
            </a:r>
            <a:r>
              <a:rPr lang="en-US" dirty="0" err="1"/>
              <a:t>kod</a:t>
            </a:r>
            <a:r>
              <a:rPr lang="en-US" dirty="0"/>
              <a:t> </a:t>
            </a:r>
            <a:r>
              <a:rPr lang="en-US" dirty="0" err="1"/>
              <a:t>žena</a:t>
            </a:r>
            <a:r>
              <a:rPr lang="en-US" dirty="0"/>
              <a:t> u </a:t>
            </a:r>
            <a:r>
              <a:rPr lang="en-US" dirty="0" err="1"/>
              <a:t>menopauzi</a:t>
            </a:r>
            <a:r>
              <a:rPr lang="en-US" dirty="0"/>
              <a:t> </a:t>
            </a:r>
            <a:r>
              <a:rPr lang="en-US" dirty="0" err="1"/>
              <a:t>javljaju</a:t>
            </a:r>
            <a:r>
              <a:rPr lang="en-US" dirty="0"/>
              <a:t> </a:t>
            </a:r>
            <a:r>
              <a:rPr lang="en-US" dirty="0" err="1"/>
              <a:t>kao</a:t>
            </a:r>
            <a:r>
              <a:rPr lang="en-US" dirty="0"/>
              <a:t> </a:t>
            </a:r>
            <a:r>
              <a:rPr lang="en-US" dirty="0" err="1"/>
              <a:t>rezultat</a:t>
            </a:r>
            <a:r>
              <a:rPr lang="en-US" dirty="0"/>
              <a:t> </a:t>
            </a:r>
            <a:r>
              <a:rPr lang="en-US" dirty="0" err="1"/>
              <a:t>neravnoteže</a:t>
            </a:r>
            <a:r>
              <a:rPr lang="en-US" dirty="0"/>
              <a:t> </a:t>
            </a:r>
            <a:r>
              <a:rPr lang="en-US" dirty="0" err="1"/>
              <a:t>mikrobioma</a:t>
            </a:r>
            <a:r>
              <a:rPr lang="en-US" dirty="0"/>
              <a:t> </a:t>
            </a:r>
            <a:r>
              <a:rPr lang="en-US" dirty="0" err="1"/>
              <a:t>uzrokovane</a:t>
            </a:r>
            <a:r>
              <a:rPr lang="en-US" dirty="0"/>
              <a:t> </a:t>
            </a:r>
            <a:r>
              <a:rPr lang="en-US" dirty="0" err="1"/>
              <a:t>naglim</a:t>
            </a:r>
            <a:r>
              <a:rPr lang="en-US" dirty="0"/>
              <a:t> </a:t>
            </a:r>
            <a:r>
              <a:rPr lang="en-US" dirty="0" err="1"/>
              <a:t>padom</a:t>
            </a:r>
            <a:r>
              <a:rPr lang="en-US" dirty="0"/>
              <a:t> </a:t>
            </a:r>
            <a:r>
              <a:rPr lang="en-US" dirty="0" err="1"/>
              <a:t>razine</a:t>
            </a:r>
            <a:r>
              <a:rPr lang="en-US" dirty="0"/>
              <a:t> </a:t>
            </a:r>
            <a:r>
              <a:rPr lang="en-US" dirty="0" err="1"/>
              <a:t>estrogena</a:t>
            </a:r>
            <a:r>
              <a:rPr lang="en-US" dirty="0"/>
              <a:t>.</a:t>
            </a:r>
            <a:endParaRPr lang="en-US" dirty="0">
              <a:cs typeface="Calibri"/>
            </a:endParaRPr>
          </a:p>
          <a:p>
            <a:pPr algn="just"/>
            <a:br>
              <a:rPr lang="en-US" dirty="0"/>
            </a:br>
            <a:endParaRPr lang="en-US" dirty="0"/>
          </a:p>
          <a:p>
            <a:pPr algn="just"/>
            <a:r>
              <a:rPr lang="en-US" dirty="0" err="1"/>
              <a:t>Dakle</a:t>
            </a:r>
            <a:r>
              <a:rPr lang="en-US" dirty="0"/>
              <a:t>, </a:t>
            </a:r>
            <a:r>
              <a:rPr lang="en-US" dirty="0" err="1"/>
              <a:t>jačanje</a:t>
            </a:r>
            <a:r>
              <a:rPr lang="en-US" dirty="0"/>
              <a:t> </a:t>
            </a:r>
            <a:r>
              <a:rPr lang="en-US" dirty="0" err="1"/>
              <a:t>crijeva</a:t>
            </a:r>
            <a:r>
              <a:rPr lang="en-US" dirty="0"/>
              <a:t>, </a:t>
            </a:r>
            <a:r>
              <a:rPr lang="en-US" dirty="0" err="1"/>
              <a:t>odnosno</a:t>
            </a:r>
            <a:r>
              <a:rPr lang="en-US" dirty="0"/>
              <a:t> </a:t>
            </a:r>
            <a:r>
              <a:rPr lang="en-US" dirty="0" err="1"/>
              <a:t>zdravlja</a:t>
            </a:r>
            <a:r>
              <a:rPr lang="en-US" dirty="0"/>
              <a:t> </a:t>
            </a:r>
            <a:r>
              <a:rPr lang="en-US" dirty="0" err="1"/>
              <a:t>mikrobioma</a:t>
            </a:r>
            <a:r>
              <a:rPr lang="en-US" dirty="0"/>
              <a:t> </a:t>
            </a:r>
            <a:r>
              <a:rPr lang="en-US" dirty="0" err="1"/>
              <a:t>ima</a:t>
            </a:r>
            <a:r>
              <a:rPr lang="en-US" dirty="0"/>
              <a:t> </a:t>
            </a:r>
            <a:r>
              <a:rPr lang="en-US" dirty="0" err="1"/>
              <a:t>veliki</a:t>
            </a:r>
            <a:r>
              <a:rPr lang="en-US" dirty="0"/>
              <a:t> </a:t>
            </a:r>
            <a:r>
              <a:rPr lang="en-US" dirty="0" err="1"/>
              <a:t>učinak</a:t>
            </a:r>
            <a:r>
              <a:rPr lang="en-US" dirty="0"/>
              <a:t> </a:t>
            </a:r>
            <a:r>
              <a:rPr lang="en-US" dirty="0" err="1"/>
              <a:t>na</a:t>
            </a:r>
            <a:r>
              <a:rPr lang="en-US" dirty="0"/>
              <a:t> </a:t>
            </a:r>
            <a:r>
              <a:rPr lang="en-US" dirty="0" err="1"/>
              <a:t>simptome</a:t>
            </a:r>
            <a:r>
              <a:rPr lang="en-US" dirty="0"/>
              <a:t> </a:t>
            </a:r>
            <a:r>
              <a:rPr lang="en-US" dirty="0" err="1"/>
              <a:t>menopauze</a:t>
            </a:r>
            <a:r>
              <a:rPr lang="en-US" dirty="0"/>
              <a:t> </a:t>
            </a:r>
            <a:r>
              <a:rPr lang="en-US" dirty="0" err="1"/>
              <a:t>i</a:t>
            </a:r>
            <a:r>
              <a:rPr lang="en-US" dirty="0"/>
              <a:t> </a:t>
            </a:r>
            <a:r>
              <a:rPr lang="en-US" dirty="0" err="1"/>
              <a:t>cjelokupno</a:t>
            </a:r>
            <a:r>
              <a:rPr lang="en-US" dirty="0"/>
              <a:t> </a:t>
            </a:r>
            <a:r>
              <a:rPr lang="en-US" dirty="0" err="1"/>
              <a:t>zdravlje</a:t>
            </a:r>
            <a:r>
              <a:rPr lang="en-US" dirty="0"/>
              <a:t>.</a:t>
            </a:r>
            <a:endParaRPr lang="en-US" dirty="0">
              <a:cs typeface="Calibri"/>
            </a:endParaRPr>
          </a:p>
          <a:p>
            <a:pPr algn="just"/>
            <a:r>
              <a:rPr lang="en-US" dirty="0"/>
              <a:t> Druga </a:t>
            </a:r>
            <a:r>
              <a:rPr lang="en-US" dirty="0" err="1"/>
              <a:t>poveznica</a:t>
            </a:r>
            <a:r>
              <a:rPr lang="en-US" dirty="0"/>
              <a:t> </a:t>
            </a:r>
            <a:r>
              <a:rPr lang="en-US" dirty="0" err="1"/>
              <a:t>između</a:t>
            </a:r>
            <a:r>
              <a:rPr lang="en-US" dirty="0"/>
              <a:t> </a:t>
            </a:r>
            <a:r>
              <a:rPr lang="en-US" dirty="0" err="1"/>
              <a:t>crijevnog</a:t>
            </a:r>
            <a:r>
              <a:rPr lang="en-US" dirty="0"/>
              <a:t> </a:t>
            </a:r>
            <a:r>
              <a:rPr lang="en-US" dirty="0" err="1"/>
              <a:t>mikrobioma</a:t>
            </a:r>
            <a:r>
              <a:rPr lang="en-US" dirty="0"/>
              <a:t> </a:t>
            </a:r>
            <a:r>
              <a:rPr lang="en-US" dirty="0" err="1"/>
              <a:t>i</a:t>
            </a:r>
            <a:r>
              <a:rPr lang="en-US" dirty="0"/>
              <a:t> </a:t>
            </a:r>
            <a:r>
              <a:rPr lang="en-US" dirty="0" err="1"/>
              <a:t>ženskog</a:t>
            </a:r>
            <a:r>
              <a:rPr lang="en-US" dirty="0"/>
              <a:t> </a:t>
            </a:r>
            <a:r>
              <a:rPr lang="en-US" dirty="0" err="1"/>
              <a:t>zdravlja</a:t>
            </a:r>
            <a:r>
              <a:rPr lang="en-US" dirty="0"/>
              <a:t> </a:t>
            </a:r>
            <a:r>
              <a:rPr lang="en-US" dirty="0" err="1"/>
              <a:t>su</a:t>
            </a:r>
            <a:r>
              <a:rPr lang="en-US" dirty="0"/>
              <a:t> </a:t>
            </a:r>
            <a:r>
              <a:rPr lang="en-US" b="1" dirty="0" err="1"/>
              <a:t>spolni</a:t>
            </a:r>
            <a:r>
              <a:rPr lang="en-US" b="1" dirty="0"/>
              <a:t> </a:t>
            </a:r>
            <a:r>
              <a:rPr lang="en-US" b="1" dirty="0" err="1"/>
              <a:t>hormoni</a:t>
            </a:r>
            <a:r>
              <a:rPr lang="en-US" dirty="0"/>
              <a:t>. </a:t>
            </a:r>
            <a:r>
              <a:rPr lang="en-US" dirty="0" err="1"/>
              <a:t>Spolni</a:t>
            </a:r>
            <a:r>
              <a:rPr lang="en-US" dirty="0"/>
              <a:t> </a:t>
            </a:r>
            <a:r>
              <a:rPr lang="en-US" dirty="0" err="1"/>
              <a:t>hormoni</a:t>
            </a:r>
            <a:r>
              <a:rPr lang="en-US" dirty="0"/>
              <a:t> u </a:t>
            </a:r>
            <a:r>
              <a:rPr lang="en-US" dirty="0" err="1"/>
              <a:t>našoj</a:t>
            </a:r>
            <a:r>
              <a:rPr lang="en-US" dirty="0"/>
              <a:t> </a:t>
            </a:r>
            <a:r>
              <a:rPr lang="en-US" dirty="0" err="1"/>
              <a:t>sustavnoj</a:t>
            </a:r>
            <a:r>
              <a:rPr lang="en-US" dirty="0"/>
              <a:t> </a:t>
            </a:r>
            <a:r>
              <a:rPr lang="en-US" dirty="0" err="1"/>
              <a:t>cirkulaciji</a:t>
            </a:r>
            <a:r>
              <a:rPr lang="en-US" dirty="0"/>
              <a:t> </a:t>
            </a:r>
            <a:r>
              <a:rPr lang="en-US" dirty="0" err="1"/>
              <a:t>nisu</a:t>
            </a:r>
            <a:r>
              <a:rPr lang="en-US" dirty="0"/>
              <a:t> </a:t>
            </a:r>
            <a:r>
              <a:rPr lang="en-US" dirty="0" err="1"/>
              <a:t>ništa</a:t>
            </a:r>
            <a:r>
              <a:rPr lang="en-US" dirty="0"/>
              <a:t> </a:t>
            </a:r>
            <a:r>
              <a:rPr lang="en-US" dirty="0" err="1"/>
              <a:t>drugo</a:t>
            </a:r>
            <a:r>
              <a:rPr lang="en-US" dirty="0"/>
              <a:t> </a:t>
            </a:r>
            <a:r>
              <a:rPr lang="en-US" dirty="0" err="1"/>
              <a:t>nego</a:t>
            </a:r>
            <a:r>
              <a:rPr lang="en-US" dirty="0"/>
              <a:t> </a:t>
            </a:r>
            <a:r>
              <a:rPr lang="en-US" dirty="0" err="1"/>
              <a:t>informacije</a:t>
            </a:r>
            <a:r>
              <a:rPr lang="en-US" dirty="0"/>
              <a:t> </a:t>
            </a:r>
            <a:r>
              <a:rPr lang="en-US" dirty="0" err="1"/>
              <a:t>koje</a:t>
            </a:r>
            <a:r>
              <a:rPr lang="en-US" dirty="0"/>
              <a:t> </a:t>
            </a:r>
            <a:r>
              <a:rPr lang="en-US" dirty="0" err="1"/>
              <a:t>spolne</a:t>
            </a:r>
            <a:r>
              <a:rPr lang="en-US" dirty="0"/>
              <a:t> </a:t>
            </a:r>
            <a:r>
              <a:rPr lang="en-US" dirty="0" err="1"/>
              <a:t>žlijezde</a:t>
            </a:r>
            <a:r>
              <a:rPr lang="en-US" dirty="0"/>
              <a:t> </a:t>
            </a:r>
            <a:r>
              <a:rPr lang="en-US" dirty="0" err="1"/>
              <a:t>emitiraju</a:t>
            </a:r>
            <a:r>
              <a:rPr lang="en-US" dirty="0"/>
              <a:t> u </a:t>
            </a:r>
            <a:r>
              <a:rPr lang="en-US" dirty="0" err="1"/>
              <a:t>naš</a:t>
            </a:r>
            <a:r>
              <a:rPr lang="en-US" dirty="0"/>
              <a:t> </a:t>
            </a:r>
            <a:r>
              <a:rPr lang="en-US" dirty="0" err="1"/>
              <a:t>organizam</a:t>
            </a:r>
            <a:r>
              <a:rPr lang="en-US" dirty="0"/>
              <a:t>. Ne </a:t>
            </a:r>
            <a:r>
              <a:rPr lang="en-US" dirty="0" err="1"/>
              <a:t>čudi</a:t>
            </a:r>
            <a:r>
              <a:rPr lang="en-US" dirty="0"/>
              <a:t> </a:t>
            </a:r>
            <a:r>
              <a:rPr lang="en-US" dirty="0" err="1"/>
              <a:t>stoga</a:t>
            </a:r>
            <a:r>
              <a:rPr lang="en-US" dirty="0"/>
              <a:t> </a:t>
            </a:r>
            <a:r>
              <a:rPr lang="en-US" dirty="0" err="1"/>
              <a:t>kako</a:t>
            </a:r>
            <a:r>
              <a:rPr lang="en-US" dirty="0"/>
              <a:t> </a:t>
            </a:r>
            <a:r>
              <a:rPr lang="en-US" dirty="0" err="1"/>
              <a:t>su</a:t>
            </a:r>
            <a:r>
              <a:rPr lang="en-US" dirty="0"/>
              <a:t> </a:t>
            </a:r>
            <a:r>
              <a:rPr lang="en-US" dirty="0" err="1"/>
              <a:t>spolni</a:t>
            </a:r>
            <a:r>
              <a:rPr lang="en-US" dirty="0"/>
              <a:t> </a:t>
            </a:r>
            <a:r>
              <a:rPr lang="en-US" dirty="0" err="1"/>
              <a:t>hormoni</a:t>
            </a:r>
            <a:r>
              <a:rPr lang="en-US" dirty="0"/>
              <a:t> </a:t>
            </a:r>
            <a:r>
              <a:rPr lang="en-US" dirty="0" err="1"/>
              <a:t>ključne</a:t>
            </a:r>
            <a:r>
              <a:rPr lang="en-US" dirty="0"/>
              <a:t> </a:t>
            </a:r>
            <a:r>
              <a:rPr lang="en-US" dirty="0" err="1"/>
              <a:t>informacije</a:t>
            </a:r>
            <a:r>
              <a:rPr lang="en-US" dirty="0"/>
              <a:t> </a:t>
            </a:r>
            <a:r>
              <a:rPr lang="en-US" dirty="0" err="1"/>
              <a:t>i</a:t>
            </a:r>
            <a:r>
              <a:rPr lang="en-US" dirty="0"/>
              <a:t> za </a:t>
            </a:r>
            <a:r>
              <a:rPr lang="en-US" dirty="0" err="1"/>
              <a:t>naš</a:t>
            </a:r>
            <a:r>
              <a:rPr lang="en-US" dirty="0"/>
              <a:t> extra-organ, </a:t>
            </a:r>
            <a:r>
              <a:rPr lang="en-US" dirty="0" err="1"/>
              <a:t>ali</a:t>
            </a:r>
            <a:r>
              <a:rPr lang="en-US" dirty="0"/>
              <a:t> </a:t>
            </a:r>
            <a:r>
              <a:rPr lang="en-US" dirty="0" err="1"/>
              <a:t>i</a:t>
            </a:r>
            <a:r>
              <a:rPr lang="en-US" dirty="0"/>
              <a:t> </a:t>
            </a:r>
            <a:r>
              <a:rPr lang="en-US" dirty="0" err="1"/>
              <a:t>kako</a:t>
            </a:r>
            <a:r>
              <a:rPr lang="en-US" dirty="0"/>
              <a:t> </a:t>
            </a:r>
            <a:r>
              <a:rPr lang="en-US" dirty="0" err="1"/>
              <a:t>naš</a:t>
            </a:r>
            <a:r>
              <a:rPr lang="en-US" dirty="0"/>
              <a:t> extra-organ </a:t>
            </a:r>
            <a:r>
              <a:rPr lang="en-US" dirty="0" err="1"/>
              <a:t>može</a:t>
            </a:r>
            <a:r>
              <a:rPr lang="en-US" dirty="0"/>
              <a:t> </a:t>
            </a:r>
            <a:r>
              <a:rPr lang="en-US" dirty="0" err="1"/>
              <a:t>vlastitim</a:t>
            </a:r>
            <a:r>
              <a:rPr lang="en-US" dirty="0"/>
              <a:t> </a:t>
            </a:r>
            <a:r>
              <a:rPr lang="en-US" dirty="0" err="1"/>
              <a:t>informacijama</a:t>
            </a:r>
            <a:r>
              <a:rPr lang="en-US" dirty="0"/>
              <a:t> </a:t>
            </a:r>
            <a:r>
              <a:rPr lang="en-US" dirty="0" err="1"/>
              <a:t>utjecati</a:t>
            </a:r>
            <a:r>
              <a:rPr lang="en-US" dirty="0"/>
              <a:t> </a:t>
            </a:r>
            <a:r>
              <a:rPr lang="en-US" dirty="0" err="1"/>
              <a:t>na</a:t>
            </a:r>
            <a:r>
              <a:rPr lang="en-US" dirty="0"/>
              <a:t> </a:t>
            </a:r>
            <a:r>
              <a:rPr lang="en-US" dirty="0" err="1"/>
              <a:t>spolne</a:t>
            </a:r>
            <a:r>
              <a:rPr lang="en-US" dirty="0"/>
              <a:t> hormone. </a:t>
            </a:r>
            <a:r>
              <a:rPr lang="en-US" dirty="0" err="1"/>
              <a:t>Spolni</a:t>
            </a:r>
            <a:r>
              <a:rPr lang="en-US" dirty="0"/>
              <a:t> </a:t>
            </a:r>
            <a:r>
              <a:rPr lang="en-US" dirty="0" err="1"/>
              <a:t>hormoni</a:t>
            </a:r>
            <a:r>
              <a:rPr lang="en-US" dirty="0"/>
              <a:t> </a:t>
            </a:r>
            <a:r>
              <a:rPr lang="en-US" dirty="0" err="1"/>
              <a:t>kao</a:t>
            </a:r>
            <a:r>
              <a:rPr lang="en-US" dirty="0"/>
              <a:t> </a:t>
            </a:r>
            <a:r>
              <a:rPr lang="en-US" dirty="0" err="1"/>
              <a:t>što</a:t>
            </a:r>
            <a:r>
              <a:rPr lang="en-US" dirty="0"/>
              <a:t> </a:t>
            </a:r>
            <a:r>
              <a:rPr lang="en-US" dirty="0" err="1"/>
              <a:t>su</a:t>
            </a:r>
            <a:r>
              <a:rPr lang="en-US" dirty="0"/>
              <a:t> </a:t>
            </a:r>
            <a:r>
              <a:rPr lang="en-US" dirty="0" err="1"/>
              <a:t>progesteron</a:t>
            </a:r>
            <a:r>
              <a:rPr lang="en-US" dirty="0"/>
              <a:t>, estrogen </a:t>
            </a:r>
            <a:r>
              <a:rPr lang="en-US" dirty="0" err="1"/>
              <a:t>i</a:t>
            </a:r>
            <a:r>
              <a:rPr lang="en-US" dirty="0"/>
              <a:t> </a:t>
            </a:r>
            <a:r>
              <a:rPr lang="en-US" dirty="0" err="1"/>
              <a:t>testosteron</a:t>
            </a:r>
            <a:r>
              <a:rPr lang="en-US" dirty="0"/>
              <a:t> </a:t>
            </a:r>
            <a:r>
              <a:rPr lang="en-US" dirty="0" err="1"/>
              <a:t>sudjeluju</a:t>
            </a:r>
            <a:r>
              <a:rPr lang="en-US" dirty="0"/>
              <a:t> ne </a:t>
            </a:r>
            <a:r>
              <a:rPr lang="en-US" dirty="0" err="1"/>
              <a:t>samo</a:t>
            </a:r>
            <a:r>
              <a:rPr lang="en-US" dirty="0"/>
              <a:t> u </a:t>
            </a:r>
            <a:r>
              <a:rPr lang="en-US" dirty="0" err="1"/>
              <a:t>komunikaciji</a:t>
            </a:r>
            <a:r>
              <a:rPr lang="en-US" dirty="0"/>
              <a:t> </a:t>
            </a:r>
            <a:r>
              <a:rPr lang="en-US" dirty="0" err="1"/>
              <a:t>između</a:t>
            </a:r>
            <a:r>
              <a:rPr lang="en-US" dirty="0"/>
              <a:t> </a:t>
            </a:r>
            <a:r>
              <a:rPr lang="en-US" dirty="0" err="1"/>
              <a:t>mikrobioma</a:t>
            </a:r>
            <a:r>
              <a:rPr lang="en-US" dirty="0"/>
              <a:t> </a:t>
            </a:r>
            <a:r>
              <a:rPr lang="en-US" dirty="0" err="1"/>
              <a:t>i</a:t>
            </a:r>
            <a:r>
              <a:rPr lang="en-US" dirty="0"/>
              <a:t> </a:t>
            </a:r>
            <a:r>
              <a:rPr lang="en-US" dirty="0" err="1"/>
              <a:t>ostatka</a:t>
            </a:r>
            <a:r>
              <a:rPr lang="en-US" dirty="0"/>
              <a:t> </a:t>
            </a:r>
            <a:r>
              <a:rPr lang="en-US" dirty="0" err="1"/>
              <a:t>tijela</a:t>
            </a:r>
            <a:r>
              <a:rPr lang="en-US" dirty="0"/>
              <a:t>, </a:t>
            </a:r>
            <a:r>
              <a:rPr lang="en-US" dirty="0" err="1"/>
              <a:t>već</a:t>
            </a:r>
            <a:r>
              <a:rPr lang="en-US" dirty="0"/>
              <a:t> </a:t>
            </a:r>
            <a:r>
              <a:rPr lang="en-US" dirty="0" err="1"/>
              <a:t>mogu</a:t>
            </a:r>
            <a:r>
              <a:rPr lang="en-US" dirty="0"/>
              <a:t> </a:t>
            </a:r>
            <a:r>
              <a:rPr lang="en-US" dirty="0" err="1"/>
              <a:t>biti</a:t>
            </a:r>
            <a:r>
              <a:rPr lang="en-US" dirty="0"/>
              <a:t> </a:t>
            </a:r>
            <a:r>
              <a:rPr lang="en-US" dirty="0" err="1"/>
              <a:t>i</a:t>
            </a:r>
            <a:r>
              <a:rPr lang="en-US" dirty="0"/>
              <a:t> pod </a:t>
            </a:r>
            <a:r>
              <a:rPr lang="en-US" dirty="0" err="1"/>
              <a:t>izravnim</a:t>
            </a:r>
            <a:r>
              <a:rPr lang="en-US" dirty="0"/>
              <a:t> </a:t>
            </a:r>
            <a:r>
              <a:rPr lang="en-US" dirty="0" err="1"/>
              <a:t>utjecajem</a:t>
            </a:r>
            <a:r>
              <a:rPr lang="en-US" dirty="0"/>
              <a:t> </a:t>
            </a:r>
            <a:r>
              <a:rPr lang="en-US" dirty="0" err="1"/>
              <a:t>crijevnog</a:t>
            </a:r>
            <a:r>
              <a:rPr lang="en-US" dirty="0"/>
              <a:t> </a:t>
            </a:r>
            <a:r>
              <a:rPr lang="en-US" dirty="0" err="1"/>
              <a:t>mikrobioma</a:t>
            </a:r>
            <a:r>
              <a:rPr lang="en-US" dirty="0"/>
              <a:t>. </a:t>
            </a:r>
            <a:r>
              <a:rPr lang="en-US" b="1" dirty="0" err="1"/>
              <a:t>Dokazane</a:t>
            </a:r>
            <a:r>
              <a:rPr lang="en-US" b="1" dirty="0"/>
              <a:t> </a:t>
            </a:r>
            <a:r>
              <a:rPr lang="en-US" b="1" dirty="0" err="1"/>
              <a:t>su</a:t>
            </a:r>
            <a:r>
              <a:rPr lang="en-US" b="1" dirty="0"/>
              <a:t> </a:t>
            </a:r>
            <a:r>
              <a:rPr lang="en-US" b="1" dirty="0" err="1"/>
              <a:t>specifične</a:t>
            </a:r>
            <a:r>
              <a:rPr lang="en-US" b="1" dirty="0"/>
              <a:t> </a:t>
            </a:r>
            <a:r>
              <a:rPr lang="en-US" b="1" dirty="0" err="1"/>
              <a:t>linearne</a:t>
            </a:r>
            <a:r>
              <a:rPr lang="en-US" b="1" dirty="0"/>
              <a:t> </a:t>
            </a:r>
            <a:r>
              <a:rPr lang="en-US" b="1" dirty="0" err="1"/>
              <a:t>korelacije</a:t>
            </a:r>
            <a:r>
              <a:rPr lang="en-US" b="1" dirty="0"/>
              <a:t> </a:t>
            </a:r>
            <a:r>
              <a:rPr lang="en-US" b="1" dirty="0" err="1"/>
              <a:t>između</a:t>
            </a:r>
            <a:r>
              <a:rPr lang="en-US" b="1" dirty="0"/>
              <a:t> </a:t>
            </a:r>
            <a:r>
              <a:rPr lang="en-US" b="1" dirty="0" err="1"/>
              <a:t>crijevnog</a:t>
            </a:r>
            <a:r>
              <a:rPr lang="en-US" b="1" dirty="0"/>
              <a:t> </a:t>
            </a:r>
            <a:r>
              <a:rPr lang="en-US" b="1" dirty="0" err="1"/>
              <a:t>mikrobioma</a:t>
            </a:r>
            <a:r>
              <a:rPr lang="en-US" b="1" dirty="0"/>
              <a:t> </a:t>
            </a:r>
            <a:r>
              <a:rPr lang="en-US" b="1" dirty="0" err="1"/>
              <a:t>i</a:t>
            </a:r>
            <a:r>
              <a:rPr lang="en-US" b="1" dirty="0"/>
              <a:t> </a:t>
            </a:r>
            <a:r>
              <a:rPr lang="en-US" b="1" dirty="0" err="1"/>
              <a:t>razina</a:t>
            </a:r>
            <a:r>
              <a:rPr lang="en-US" b="1" dirty="0"/>
              <a:t> </a:t>
            </a:r>
            <a:r>
              <a:rPr lang="en-US" b="1" dirty="0" err="1"/>
              <a:t>spolnih</a:t>
            </a:r>
            <a:r>
              <a:rPr lang="en-US" b="1" dirty="0"/>
              <a:t> </a:t>
            </a:r>
            <a:r>
              <a:rPr lang="en-US" b="1" dirty="0" err="1"/>
              <a:t>hormona</a:t>
            </a:r>
            <a:r>
              <a:rPr lang="en-US" b="1" dirty="0"/>
              <a:t> u </a:t>
            </a:r>
            <a:r>
              <a:rPr lang="en-US" b="1" dirty="0" err="1"/>
              <a:t>krvi</a:t>
            </a:r>
            <a:r>
              <a:rPr lang="en-US" b="1" dirty="0"/>
              <a:t>, </a:t>
            </a:r>
            <a:r>
              <a:rPr lang="en-US" b="1" dirty="0" err="1"/>
              <a:t>koje</a:t>
            </a:r>
            <a:r>
              <a:rPr lang="en-US" b="1" dirty="0"/>
              <a:t> se </a:t>
            </a:r>
            <a:r>
              <a:rPr lang="en-US" b="1" dirty="0" err="1"/>
              <a:t>mogu</a:t>
            </a:r>
            <a:r>
              <a:rPr lang="en-US" b="1" dirty="0"/>
              <a:t> </a:t>
            </a:r>
            <a:r>
              <a:rPr lang="en-US" b="1" dirty="0" err="1"/>
              <a:t>manifestirati</a:t>
            </a:r>
            <a:r>
              <a:rPr lang="en-US" b="1" dirty="0"/>
              <a:t> u </a:t>
            </a:r>
            <a:r>
              <a:rPr lang="en-US" b="1" dirty="0" err="1"/>
              <a:t>zdravlju</a:t>
            </a:r>
            <a:r>
              <a:rPr lang="en-US" b="1" dirty="0"/>
              <a:t>, </a:t>
            </a:r>
            <a:r>
              <a:rPr lang="en-US" b="1" dirty="0" err="1"/>
              <a:t>ali</a:t>
            </a:r>
            <a:r>
              <a:rPr lang="en-US" b="1" dirty="0"/>
              <a:t> </a:t>
            </a:r>
            <a:r>
              <a:rPr lang="en-US" b="1" dirty="0" err="1"/>
              <a:t>i</a:t>
            </a:r>
            <a:r>
              <a:rPr lang="en-US" b="1" dirty="0"/>
              <a:t> u </a:t>
            </a:r>
            <a:r>
              <a:rPr lang="en-US" b="1" dirty="0" err="1"/>
              <a:t>bolesti</a:t>
            </a:r>
            <a:r>
              <a:rPr lang="en-US" b="1" dirty="0"/>
              <a:t>.</a:t>
            </a:r>
            <a:r>
              <a:rPr lang="en-US" dirty="0"/>
              <a:t> Danas se </a:t>
            </a:r>
            <a:r>
              <a:rPr lang="en-US" dirty="0" err="1"/>
              <a:t>koncept</a:t>
            </a:r>
            <a:r>
              <a:rPr lang="en-US" dirty="0"/>
              <a:t> </a:t>
            </a:r>
            <a:r>
              <a:rPr lang="en-US" dirty="0" err="1"/>
              <a:t>povezanosti</a:t>
            </a:r>
            <a:r>
              <a:rPr lang="en-US" dirty="0"/>
              <a:t> </a:t>
            </a:r>
            <a:r>
              <a:rPr lang="en-US" dirty="0" err="1"/>
              <a:t>crijevnog</a:t>
            </a:r>
            <a:r>
              <a:rPr lang="en-US" dirty="0"/>
              <a:t> </a:t>
            </a:r>
            <a:r>
              <a:rPr lang="en-US" dirty="0" err="1"/>
              <a:t>mikrobioma</a:t>
            </a:r>
            <a:r>
              <a:rPr lang="en-US" dirty="0"/>
              <a:t> </a:t>
            </a:r>
            <a:r>
              <a:rPr lang="en-US" dirty="0" err="1"/>
              <a:t>i</a:t>
            </a:r>
            <a:r>
              <a:rPr lang="en-US" dirty="0"/>
              <a:t> </a:t>
            </a:r>
            <a:r>
              <a:rPr lang="en-US" dirty="0" err="1"/>
              <a:t>spolnih</a:t>
            </a:r>
            <a:r>
              <a:rPr lang="en-US" dirty="0"/>
              <a:t> </a:t>
            </a:r>
            <a:r>
              <a:rPr lang="en-US" dirty="0" err="1"/>
              <a:t>hormona</a:t>
            </a:r>
            <a:r>
              <a:rPr lang="en-US" dirty="0"/>
              <a:t> </a:t>
            </a:r>
            <a:r>
              <a:rPr lang="en-US" dirty="0" err="1"/>
              <a:t>naziva</a:t>
            </a:r>
            <a:r>
              <a:rPr lang="en-US" dirty="0"/>
              <a:t> </a:t>
            </a:r>
            <a:r>
              <a:rPr lang="en-US" dirty="0" err="1"/>
              <a:t>i</a:t>
            </a:r>
            <a:r>
              <a:rPr lang="en-US" dirty="0"/>
              <a:t> </a:t>
            </a:r>
            <a:r>
              <a:rPr lang="en-US" b="1" dirty="0"/>
              <a:t>„</a:t>
            </a:r>
            <a:r>
              <a:rPr lang="en-US" b="1" dirty="0" err="1"/>
              <a:t>microgenderome</a:t>
            </a:r>
            <a:r>
              <a:rPr lang="en-US" dirty="0"/>
              <a:t>“. </a:t>
            </a:r>
            <a:r>
              <a:rPr lang="en-US" dirty="0" err="1"/>
              <a:t>Ovaj</a:t>
            </a:r>
            <a:r>
              <a:rPr lang="en-US" dirty="0"/>
              <a:t> </a:t>
            </a:r>
            <a:r>
              <a:rPr lang="en-US" dirty="0" err="1"/>
              <a:t>pojam</a:t>
            </a:r>
            <a:r>
              <a:rPr lang="en-US" dirty="0"/>
              <a:t> </a:t>
            </a:r>
            <a:r>
              <a:rPr lang="en-US" dirty="0" err="1"/>
              <a:t>dolazi</a:t>
            </a:r>
            <a:r>
              <a:rPr lang="en-US" dirty="0"/>
              <a:t> </a:t>
            </a:r>
            <a:r>
              <a:rPr lang="en-US" dirty="0" err="1"/>
              <a:t>iz</a:t>
            </a:r>
            <a:r>
              <a:rPr lang="en-US" dirty="0"/>
              <a:t> </a:t>
            </a:r>
            <a:r>
              <a:rPr lang="en-US" dirty="0" err="1"/>
              <a:t>područja</a:t>
            </a:r>
            <a:r>
              <a:rPr lang="en-US" dirty="0"/>
              <a:t> </a:t>
            </a:r>
            <a:r>
              <a:rPr lang="en-US" dirty="0" err="1"/>
              <a:t>autoimunih</a:t>
            </a:r>
            <a:r>
              <a:rPr lang="en-US" dirty="0"/>
              <a:t> </a:t>
            </a:r>
            <a:r>
              <a:rPr lang="en-US" dirty="0" err="1"/>
              <a:t>bolesti</a:t>
            </a:r>
            <a:r>
              <a:rPr lang="en-US" dirty="0"/>
              <a:t>. </a:t>
            </a:r>
            <a:r>
              <a:rPr lang="en-US" dirty="0" err="1"/>
              <a:t>Epidemiološki</a:t>
            </a:r>
            <a:r>
              <a:rPr lang="en-US" dirty="0"/>
              <a:t> se </a:t>
            </a:r>
            <a:r>
              <a:rPr lang="en-US" b="1" dirty="0" err="1"/>
              <a:t>autoimune</a:t>
            </a:r>
            <a:r>
              <a:rPr lang="en-US" b="1" dirty="0"/>
              <a:t> </a:t>
            </a:r>
            <a:r>
              <a:rPr lang="en-US" b="1" dirty="0" err="1"/>
              <a:t>bolesti</a:t>
            </a:r>
            <a:r>
              <a:rPr lang="en-US" b="1" dirty="0"/>
              <a:t> </a:t>
            </a:r>
            <a:r>
              <a:rPr lang="en-US" b="1" dirty="0" err="1"/>
              <a:t>češće</a:t>
            </a:r>
            <a:r>
              <a:rPr lang="en-US" b="1" dirty="0"/>
              <a:t> </a:t>
            </a:r>
            <a:r>
              <a:rPr lang="en-US" b="1" dirty="0" err="1"/>
              <a:t>razvijaju</a:t>
            </a:r>
            <a:r>
              <a:rPr lang="en-US" b="1" dirty="0"/>
              <a:t> </a:t>
            </a:r>
            <a:r>
              <a:rPr lang="en-US" b="1" dirty="0" err="1"/>
              <a:t>kod</a:t>
            </a:r>
            <a:r>
              <a:rPr lang="en-US" b="1" dirty="0"/>
              <a:t> </a:t>
            </a:r>
            <a:r>
              <a:rPr lang="en-US" b="1" dirty="0" err="1"/>
              <a:t>žena</a:t>
            </a:r>
            <a:r>
              <a:rPr lang="en-US" dirty="0"/>
              <a:t>. </a:t>
            </a:r>
            <a:r>
              <a:rPr lang="en-US" dirty="0" err="1"/>
              <a:t>Istraživanja</a:t>
            </a:r>
            <a:r>
              <a:rPr lang="en-US" dirty="0"/>
              <a:t> </a:t>
            </a:r>
            <a:r>
              <a:rPr lang="en-US" dirty="0" err="1"/>
              <a:t>su</a:t>
            </a:r>
            <a:r>
              <a:rPr lang="en-US" dirty="0"/>
              <a:t> </a:t>
            </a:r>
            <a:r>
              <a:rPr lang="en-US" dirty="0" err="1"/>
              <a:t>pokazala</a:t>
            </a:r>
            <a:r>
              <a:rPr lang="en-US" dirty="0"/>
              <a:t> </a:t>
            </a:r>
            <a:r>
              <a:rPr lang="en-US" dirty="0" err="1"/>
              <a:t>kako</a:t>
            </a:r>
            <a:r>
              <a:rPr lang="en-US" dirty="0"/>
              <a:t> je </a:t>
            </a:r>
            <a:r>
              <a:rPr lang="en-US" dirty="0" err="1"/>
              <a:t>razlog</a:t>
            </a:r>
            <a:r>
              <a:rPr lang="en-US" dirty="0"/>
              <a:t> </a:t>
            </a:r>
            <a:r>
              <a:rPr lang="en-US" dirty="0" err="1"/>
              <a:t>tomu</a:t>
            </a:r>
            <a:r>
              <a:rPr lang="en-US" dirty="0"/>
              <a:t> </a:t>
            </a:r>
            <a:r>
              <a:rPr lang="en-US" b="1" dirty="0" err="1"/>
              <a:t>međudjelovanje</a:t>
            </a:r>
            <a:r>
              <a:rPr lang="en-US" b="1" dirty="0"/>
              <a:t> </a:t>
            </a:r>
            <a:r>
              <a:rPr lang="en-US" b="1" dirty="0" err="1"/>
              <a:t>crijevnog</a:t>
            </a:r>
            <a:r>
              <a:rPr lang="en-US" b="1" dirty="0"/>
              <a:t> </a:t>
            </a:r>
            <a:r>
              <a:rPr lang="en-US" b="1" dirty="0" err="1"/>
              <a:t>mikrobioma</a:t>
            </a:r>
            <a:r>
              <a:rPr lang="en-US" b="1" dirty="0"/>
              <a:t>, </a:t>
            </a:r>
            <a:r>
              <a:rPr lang="en-US" b="1" dirty="0" err="1"/>
              <a:t>spolnih</a:t>
            </a:r>
            <a:r>
              <a:rPr lang="en-US" b="1" dirty="0"/>
              <a:t> </a:t>
            </a:r>
            <a:r>
              <a:rPr lang="en-US" b="1" dirty="0" err="1"/>
              <a:t>hormona</a:t>
            </a:r>
            <a:r>
              <a:rPr lang="en-US" b="1" dirty="0"/>
              <a:t> </a:t>
            </a:r>
            <a:r>
              <a:rPr lang="en-US" b="1" dirty="0" err="1"/>
              <a:t>i</a:t>
            </a:r>
            <a:r>
              <a:rPr lang="en-US" b="1" dirty="0"/>
              <a:t> </a:t>
            </a:r>
            <a:r>
              <a:rPr lang="en-US" b="1" dirty="0" err="1"/>
              <a:t>imunosnog</a:t>
            </a:r>
            <a:r>
              <a:rPr lang="en-US" b="1" dirty="0"/>
              <a:t> </a:t>
            </a:r>
            <a:r>
              <a:rPr lang="en-US" b="1" dirty="0" err="1"/>
              <a:t>sustava</a:t>
            </a:r>
            <a:r>
              <a:rPr lang="en-US" dirty="0"/>
              <a:t>. </a:t>
            </a:r>
            <a:r>
              <a:rPr lang="en-US" dirty="0" err="1"/>
              <a:t>Pokazalo</a:t>
            </a:r>
            <a:r>
              <a:rPr lang="en-US" dirty="0"/>
              <a:t> se, </a:t>
            </a:r>
            <a:r>
              <a:rPr lang="en-US" dirty="0" err="1"/>
              <a:t>naime</a:t>
            </a:r>
            <a:r>
              <a:rPr lang="en-US" dirty="0"/>
              <a:t>, </a:t>
            </a:r>
            <a:r>
              <a:rPr lang="en-US" dirty="0" err="1"/>
              <a:t>kako</a:t>
            </a:r>
            <a:r>
              <a:rPr lang="en-US" dirty="0"/>
              <a:t> u </a:t>
            </a:r>
            <a:r>
              <a:rPr lang="en-US" dirty="0" err="1"/>
              <a:t>pubertetu</a:t>
            </a:r>
            <a:r>
              <a:rPr lang="en-US" dirty="0"/>
              <a:t> </a:t>
            </a:r>
            <a:r>
              <a:rPr lang="en-US" dirty="0" err="1"/>
              <a:t>dolazi</a:t>
            </a:r>
            <a:r>
              <a:rPr lang="en-US" dirty="0"/>
              <a:t> do </a:t>
            </a:r>
            <a:r>
              <a:rPr lang="en-US" dirty="0" err="1"/>
              <a:t>promjena</a:t>
            </a:r>
            <a:r>
              <a:rPr lang="en-US" dirty="0"/>
              <a:t> </a:t>
            </a:r>
            <a:r>
              <a:rPr lang="en-US" dirty="0" err="1"/>
              <a:t>crijevnog</a:t>
            </a:r>
            <a:r>
              <a:rPr lang="en-US" dirty="0"/>
              <a:t> </a:t>
            </a:r>
            <a:r>
              <a:rPr lang="en-US" dirty="0" err="1"/>
              <a:t>mikrobioma</a:t>
            </a:r>
            <a:r>
              <a:rPr lang="en-US" dirty="0"/>
              <a:t> </a:t>
            </a:r>
            <a:r>
              <a:rPr lang="en-US" dirty="0" err="1"/>
              <a:t>muškaraca</a:t>
            </a:r>
            <a:r>
              <a:rPr lang="en-US" dirty="0"/>
              <a:t> koji </a:t>
            </a:r>
            <a:r>
              <a:rPr lang="en-US" dirty="0" err="1"/>
              <a:t>potiču</a:t>
            </a:r>
            <a:r>
              <a:rPr lang="en-US" dirty="0"/>
              <a:t> </a:t>
            </a:r>
            <a:r>
              <a:rPr lang="en-US" dirty="0" err="1"/>
              <a:t>dodatno</a:t>
            </a:r>
            <a:r>
              <a:rPr lang="en-US" dirty="0"/>
              <a:t> </a:t>
            </a:r>
            <a:r>
              <a:rPr lang="en-US" dirty="0" err="1"/>
              <a:t>stvaranje</a:t>
            </a:r>
            <a:r>
              <a:rPr lang="en-US" dirty="0"/>
              <a:t> </a:t>
            </a:r>
            <a:r>
              <a:rPr lang="en-US" dirty="0" err="1"/>
              <a:t>testosterona</a:t>
            </a:r>
            <a:r>
              <a:rPr lang="en-US" dirty="0"/>
              <a:t>, koji </a:t>
            </a:r>
            <a:r>
              <a:rPr lang="en-US" dirty="0" err="1"/>
              <a:t>pak</a:t>
            </a:r>
            <a:r>
              <a:rPr lang="en-US" dirty="0"/>
              <a:t> </a:t>
            </a:r>
            <a:r>
              <a:rPr lang="en-US" dirty="0" err="1"/>
              <a:t>regulira</a:t>
            </a:r>
            <a:r>
              <a:rPr lang="en-US" dirty="0"/>
              <a:t> </a:t>
            </a:r>
            <a:r>
              <a:rPr lang="en-US" dirty="0" err="1"/>
              <a:t>razvoj</a:t>
            </a:r>
            <a:r>
              <a:rPr lang="en-US" dirty="0"/>
              <a:t> T </a:t>
            </a:r>
            <a:r>
              <a:rPr lang="en-US" dirty="0" err="1"/>
              <a:t>i</a:t>
            </a:r>
            <a:r>
              <a:rPr lang="en-US" dirty="0"/>
              <a:t> B </a:t>
            </a:r>
            <a:r>
              <a:rPr lang="en-US" dirty="0" err="1"/>
              <a:t>limfocita</a:t>
            </a:r>
            <a:r>
              <a:rPr lang="en-US" dirty="0"/>
              <a:t> </a:t>
            </a:r>
            <a:r>
              <a:rPr lang="en-US" dirty="0" err="1"/>
              <a:t>kao</a:t>
            </a:r>
            <a:r>
              <a:rPr lang="en-US" dirty="0"/>
              <a:t> </a:t>
            </a:r>
            <a:r>
              <a:rPr lang="en-US" dirty="0" err="1"/>
              <a:t>glavnih</a:t>
            </a:r>
            <a:r>
              <a:rPr lang="en-US" dirty="0"/>
              <a:t> </a:t>
            </a:r>
            <a:r>
              <a:rPr lang="en-US" dirty="0" err="1"/>
              <a:t>pokretača</a:t>
            </a:r>
            <a:r>
              <a:rPr lang="en-US" dirty="0"/>
              <a:t> </a:t>
            </a:r>
            <a:r>
              <a:rPr lang="en-US" dirty="0" err="1"/>
              <a:t>autoimunosti</a:t>
            </a:r>
            <a:r>
              <a:rPr lang="en-US" dirty="0"/>
              <a:t>. </a:t>
            </a:r>
            <a:r>
              <a:rPr lang="en-US" dirty="0" err="1"/>
              <a:t>Zanimljivo</a:t>
            </a:r>
            <a:r>
              <a:rPr lang="en-US" dirty="0"/>
              <a:t> je </a:t>
            </a:r>
            <a:r>
              <a:rPr lang="en-US" dirty="0" err="1"/>
              <a:t>kako</a:t>
            </a:r>
            <a:r>
              <a:rPr lang="en-US" dirty="0"/>
              <a:t> je </a:t>
            </a:r>
            <a:r>
              <a:rPr lang="en-US" dirty="0" err="1"/>
              <a:t>jedna</a:t>
            </a:r>
            <a:r>
              <a:rPr lang="en-US" dirty="0"/>
              <a:t> </a:t>
            </a:r>
            <a:r>
              <a:rPr lang="en-US" dirty="0" err="1"/>
              <a:t>studija</a:t>
            </a:r>
            <a:r>
              <a:rPr lang="en-US" dirty="0"/>
              <a:t> </a:t>
            </a:r>
            <a:r>
              <a:rPr lang="en-US" dirty="0" err="1"/>
              <a:t>pokazala</a:t>
            </a:r>
            <a:r>
              <a:rPr lang="en-US" dirty="0"/>
              <a:t> da se </a:t>
            </a:r>
            <a:r>
              <a:rPr lang="en-US" dirty="0" err="1"/>
              <a:t>presađivanjem</a:t>
            </a:r>
            <a:r>
              <a:rPr lang="en-US" dirty="0"/>
              <a:t> </a:t>
            </a:r>
            <a:r>
              <a:rPr lang="en-US" dirty="0" err="1"/>
              <a:t>crijevnog</a:t>
            </a:r>
            <a:r>
              <a:rPr lang="en-US" dirty="0"/>
              <a:t> </a:t>
            </a:r>
            <a:r>
              <a:rPr lang="en-US" dirty="0" err="1"/>
              <a:t>mikrobioma</a:t>
            </a:r>
            <a:r>
              <a:rPr lang="en-US" dirty="0"/>
              <a:t> </a:t>
            </a:r>
            <a:r>
              <a:rPr lang="en-US" dirty="0" err="1"/>
              <a:t>muških</a:t>
            </a:r>
            <a:r>
              <a:rPr lang="en-US" dirty="0"/>
              <a:t> </a:t>
            </a:r>
            <a:r>
              <a:rPr lang="en-US" dirty="0" err="1"/>
              <a:t>srodnika</a:t>
            </a:r>
            <a:r>
              <a:rPr lang="en-US" dirty="0"/>
              <a:t> </a:t>
            </a:r>
            <a:r>
              <a:rPr lang="en-US" dirty="0" err="1"/>
              <a:t>žene</a:t>
            </a:r>
            <a:r>
              <a:rPr lang="en-US" dirty="0"/>
              <a:t> </a:t>
            </a:r>
            <a:r>
              <a:rPr lang="en-US" dirty="0" err="1"/>
              <a:t>može</a:t>
            </a:r>
            <a:r>
              <a:rPr lang="en-US" dirty="0"/>
              <a:t> </a:t>
            </a:r>
            <a:r>
              <a:rPr lang="en-US" dirty="0" err="1"/>
              <a:t>zaštiti</a:t>
            </a:r>
            <a:r>
              <a:rPr lang="en-US" dirty="0"/>
              <a:t> </a:t>
            </a:r>
            <a:r>
              <a:rPr lang="en-US" dirty="0" err="1"/>
              <a:t>od</a:t>
            </a:r>
            <a:r>
              <a:rPr lang="en-US" dirty="0"/>
              <a:t> </a:t>
            </a:r>
            <a:r>
              <a:rPr lang="en-US" dirty="0" err="1"/>
              <a:t>razvoja</a:t>
            </a:r>
            <a:r>
              <a:rPr lang="en-US" dirty="0"/>
              <a:t> </a:t>
            </a:r>
            <a:r>
              <a:rPr lang="en-US" dirty="0" err="1"/>
              <a:t>autoimunih</a:t>
            </a:r>
            <a:r>
              <a:rPr lang="en-US" dirty="0"/>
              <a:t> </a:t>
            </a:r>
            <a:r>
              <a:rPr lang="en-US" dirty="0" err="1"/>
              <a:t>bolesti</a:t>
            </a:r>
            <a:r>
              <a:rPr lang="en-US" dirty="0"/>
              <a:t>.</a:t>
            </a:r>
            <a:endParaRPr lang="en-US" dirty="0">
              <a:cs typeface="Calibri"/>
            </a:endParaRPr>
          </a:p>
          <a:p>
            <a:pPr algn="just"/>
            <a:r>
              <a:rPr lang="en-US" dirty="0" err="1"/>
              <a:t>Jedna</a:t>
            </a:r>
            <a:r>
              <a:rPr lang="en-US" dirty="0"/>
              <a:t> od </a:t>
            </a:r>
            <a:r>
              <a:rPr lang="en-US" dirty="0" err="1"/>
              <a:t>najvažnijih</a:t>
            </a:r>
            <a:r>
              <a:rPr lang="en-US" dirty="0"/>
              <a:t> </a:t>
            </a:r>
            <a:r>
              <a:rPr lang="en-US" dirty="0" err="1"/>
              <a:t>skupina</a:t>
            </a:r>
            <a:r>
              <a:rPr lang="en-US" dirty="0"/>
              <a:t> </a:t>
            </a:r>
            <a:r>
              <a:rPr lang="en-US" dirty="0" err="1"/>
              <a:t>spolnih</a:t>
            </a:r>
            <a:r>
              <a:rPr lang="en-US" dirty="0"/>
              <a:t> </a:t>
            </a:r>
            <a:r>
              <a:rPr lang="en-US" dirty="0" err="1"/>
              <a:t>hormona</a:t>
            </a:r>
            <a:r>
              <a:rPr lang="en-US" dirty="0"/>
              <a:t> u </a:t>
            </a:r>
            <a:r>
              <a:rPr lang="en-US" dirty="0" err="1"/>
              <a:t>okvirima</a:t>
            </a:r>
            <a:r>
              <a:rPr lang="en-US" dirty="0"/>
              <a:t> „</a:t>
            </a:r>
            <a:r>
              <a:rPr lang="en-US" dirty="0" err="1"/>
              <a:t>microgenderoma</a:t>
            </a:r>
            <a:r>
              <a:rPr lang="en-US" dirty="0"/>
              <a:t>“ </a:t>
            </a:r>
            <a:r>
              <a:rPr lang="en-US" dirty="0" err="1"/>
              <a:t>zasigurno</a:t>
            </a:r>
            <a:r>
              <a:rPr lang="en-US" dirty="0"/>
              <a:t> </a:t>
            </a:r>
            <a:r>
              <a:rPr lang="en-US" dirty="0" err="1"/>
              <a:t>su</a:t>
            </a:r>
            <a:r>
              <a:rPr lang="en-US" dirty="0"/>
              <a:t> </a:t>
            </a:r>
            <a:r>
              <a:rPr lang="en-US" dirty="0" err="1"/>
              <a:t>estrogeni</a:t>
            </a:r>
            <a:r>
              <a:rPr lang="en-US" dirty="0"/>
              <a:t>. </a:t>
            </a:r>
            <a:r>
              <a:rPr lang="en-US" dirty="0" err="1"/>
              <a:t>Estrogeni</a:t>
            </a:r>
            <a:r>
              <a:rPr lang="en-US" dirty="0"/>
              <a:t> </a:t>
            </a:r>
            <a:r>
              <a:rPr lang="en-US" dirty="0" err="1"/>
              <a:t>utječu</a:t>
            </a:r>
            <a:r>
              <a:rPr lang="en-US" dirty="0"/>
              <a:t> </a:t>
            </a:r>
            <a:r>
              <a:rPr lang="en-US" dirty="0" err="1"/>
              <a:t>na</a:t>
            </a:r>
            <a:r>
              <a:rPr lang="en-US" dirty="0"/>
              <a:t> </a:t>
            </a:r>
            <a:r>
              <a:rPr lang="en-US" dirty="0" err="1"/>
              <a:t>sastav</a:t>
            </a:r>
            <a:r>
              <a:rPr lang="en-US" dirty="0"/>
              <a:t> </a:t>
            </a:r>
            <a:r>
              <a:rPr lang="en-US" dirty="0" err="1"/>
              <a:t>crijevnog</a:t>
            </a:r>
            <a:r>
              <a:rPr lang="en-US" dirty="0"/>
              <a:t> </a:t>
            </a:r>
            <a:r>
              <a:rPr lang="en-US" dirty="0" err="1"/>
              <a:t>mikrobioma</a:t>
            </a:r>
            <a:r>
              <a:rPr lang="en-US" dirty="0"/>
              <a:t>, </a:t>
            </a:r>
            <a:r>
              <a:rPr lang="en-US" dirty="0" err="1"/>
              <a:t>ali</a:t>
            </a:r>
            <a:r>
              <a:rPr lang="en-US" dirty="0"/>
              <a:t> </a:t>
            </a:r>
            <a:r>
              <a:rPr lang="en-US" dirty="0" err="1"/>
              <a:t>i</a:t>
            </a:r>
            <a:r>
              <a:rPr lang="en-US" dirty="0"/>
              <a:t> </a:t>
            </a:r>
            <a:r>
              <a:rPr lang="en-US" dirty="0" err="1"/>
              <a:t>obrnuto</a:t>
            </a:r>
            <a:r>
              <a:rPr lang="en-US" dirty="0"/>
              <a:t> – </a:t>
            </a:r>
            <a:r>
              <a:rPr lang="en-US" dirty="0" err="1"/>
              <a:t>crijevni</a:t>
            </a:r>
            <a:r>
              <a:rPr lang="en-US" dirty="0"/>
              <a:t> </a:t>
            </a:r>
            <a:r>
              <a:rPr lang="en-US" dirty="0" err="1"/>
              <a:t>mikrobiom</a:t>
            </a:r>
            <a:r>
              <a:rPr lang="en-US" dirty="0"/>
              <a:t> </a:t>
            </a:r>
            <a:r>
              <a:rPr lang="en-US" dirty="0" err="1"/>
              <a:t>aktivno</a:t>
            </a:r>
            <a:r>
              <a:rPr lang="en-US" dirty="0"/>
              <a:t> </a:t>
            </a:r>
            <a:r>
              <a:rPr lang="en-US" dirty="0" err="1"/>
              <a:t>utječe</a:t>
            </a:r>
            <a:r>
              <a:rPr lang="en-US" dirty="0"/>
              <a:t> </a:t>
            </a:r>
            <a:r>
              <a:rPr lang="en-US" dirty="0" err="1"/>
              <a:t>na</a:t>
            </a:r>
            <a:r>
              <a:rPr lang="en-US" dirty="0"/>
              <a:t> </a:t>
            </a:r>
            <a:r>
              <a:rPr lang="en-US" dirty="0" err="1"/>
              <a:t>razine</a:t>
            </a:r>
            <a:r>
              <a:rPr lang="en-US" dirty="0"/>
              <a:t> </a:t>
            </a:r>
            <a:r>
              <a:rPr lang="en-US" dirty="0" err="1"/>
              <a:t>estrogena</a:t>
            </a:r>
            <a:r>
              <a:rPr lang="en-US" dirty="0"/>
              <a:t>. Jeste li </a:t>
            </a:r>
            <a:r>
              <a:rPr lang="en-US" dirty="0" err="1"/>
              <a:t>znali</a:t>
            </a:r>
            <a:r>
              <a:rPr lang="en-US" dirty="0"/>
              <a:t> </a:t>
            </a:r>
            <a:r>
              <a:rPr lang="en-US" dirty="0" err="1"/>
              <a:t>kako</a:t>
            </a:r>
            <a:r>
              <a:rPr lang="en-US" dirty="0"/>
              <a:t> </a:t>
            </a:r>
            <a:r>
              <a:rPr lang="en-US" dirty="0" err="1"/>
              <a:t>primjena</a:t>
            </a:r>
            <a:r>
              <a:rPr lang="en-US" dirty="0"/>
              <a:t> </a:t>
            </a:r>
            <a:r>
              <a:rPr lang="en-US" dirty="0" err="1"/>
              <a:t>antibiotika</a:t>
            </a:r>
            <a:r>
              <a:rPr lang="en-US" dirty="0"/>
              <a:t> </a:t>
            </a:r>
            <a:r>
              <a:rPr lang="en-US" dirty="0" err="1"/>
              <a:t>može</a:t>
            </a:r>
            <a:r>
              <a:rPr lang="en-US" dirty="0"/>
              <a:t> </a:t>
            </a:r>
            <a:r>
              <a:rPr lang="en-US" dirty="0" err="1"/>
              <a:t>smanjiti</a:t>
            </a:r>
            <a:r>
              <a:rPr lang="en-US" dirty="0"/>
              <a:t> </a:t>
            </a:r>
            <a:r>
              <a:rPr lang="en-US" dirty="0" err="1"/>
              <a:t>razine</a:t>
            </a:r>
            <a:r>
              <a:rPr lang="en-US" dirty="0"/>
              <a:t> </a:t>
            </a:r>
            <a:r>
              <a:rPr lang="en-US" dirty="0" err="1"/>
              <a:t>estrogena</a:t>
            </a:r>
            <a:r>
              <a:rPr lang="en-US" dirty="0"/>
              <a:t> u </a:t>
            </a:r>
            <a:r>
              <a:rPr lang="en-US" dirty="0" err="1"/>
              <a:t>krvi</a:t>
            </a:r>
            <a:r>
              <a:rPr lang="en-US" dirty="0"/>
              <a:t>? </a:t>
            </a:r>
            <a:r>
              <a:rPr lang="en-US" b="1" dirty="0"/>
              <a:t>Danas se </a:t>
            </a:r>
            <a:r>
              <a:rPr lang="en-US" b="1" dirty="0" err="1"/>
              <a:t>smatra</a:t>
            </a:r>
            <a:r>
              <a:rPr lang="en-US" b="1" dirty="0"/>
              <a:t> </a:t>
            </a:r>
            <a:r>
              <a:rPr lang="en-US" b="1" dirty="0" err="1"/>
              <a:t>da</a:t>
            </a:r>
            <a:r>
              <a:rPr lang="en-US" b="1" dirty="0"/>
              <a:t> </a:t>
            </a:r>
            <a:r>
              <a:rPr lang="en-US" b="1" dirty="0" err="1"/>
              <a:t>su</a:t>
            </a:r>
            <a:r>
              <a:rPr lang="en-US" b="1" dirty="0"/>
              <a:t> </a:t>
            </a:r>
            <a:r>
              <a:rPr lang="en-US" b="1" dirty="0" err="1"/>
              <a:t>estrogeni</a:t>
            </a:r>
            <a:r>
              <a:rPr lang="en-US" b="1" dirty="0"/>
              <a:t> </a:t>
            </a:r>
            <a:r>
              <a:rPr lang="en-US" b="1" dirty="0" err="1"/>
              <a:t>ključni</a:t>
            </a:r>
            <a:r>
              <a:rPr lang="en-US" b="1" dirty="0"/>
              <a:t> </a:t>
            </a:r>
            <a:r>
              <a:rPr lang="en-US" b="1" dirty="0" err="1"/>
              <a:t>regulatori</a:t>
            </a:r>
            <a:r>
              <a:rPr lang="en-US" b="1" dirty="0"/>
              <a:t> </a:t>
            </a:r>
            <a:r>
              <a:rPr lang="en-US" b="1" dirty="0" err="1"/>
              <a:t>crijevnog</a:t>
            </a:r>
            <a:r>
              <a:rPr lang="en-US" b="1" dirty="0"/>
              <a:t> </a:t>
            </a:r>
            <a:r>
              <a:rPr lang="en-US" b="1" dirty="0" err="1"/>
              <a:t>mikrobioma</a:t>
            </a:r>
            <a:r>
              <a:rPr lang="en-US" b="1" dirty="0"/>
              <a:t>, </a:t>
            </a:r>
            <a:r>
              <a:rPr lang="en-US" b="1" dirty="0" err="1"/>
              <a:t>posebice</a:t>
            </a:r>
            <a:r>
              <a:rPr lang="en-US" b="1" dirty="0"/>
              <a:t> </a:t>
            </a:r>
            <a:r>
              <a:rPr lang="en-US" b="1" dirty="0" err="1"/>
              <a:t>njegove</a:t>
            </a:r>
            <a:r>
              <a:rPr lang="en-US" b="1" dirty="0"/>
              <a:t> </a:t>
            </a:r>
            <a:r>
              <a:rPr lang="en-US" b="1" dirty="0" err="1"/>
              <a:t>raznolikosti</a:t>
            </a:r>
            <a:r>
              <a:rPr lang="en-US" b="1" dirty="0"/>
              <a:t>.</a:t>
            </a:r>
            <a:r>
              <a:rPr lang="en-US" dirty="0"/>
              <a:t> S </a:t>
            </a:r>
            <a:r>
              <a:rPr lang="en-US" dirty="0" err="1"/>
              <a:t>druge</a:t>
            </a:r>
            <a:r>
              <a:rPr lang="en-US" dirty="0"/>
              <a:t> </a:t>
            </a:r>
            <a:r>
              <a:rPr lang="en-US" dirty="0" err="1"/>
              <a:t>strane</a:t>
            </a:r>
            <a:r>
              <a:rPr lang="en-US" dirty="0"/>
              <a:t> se </a:t>
            </a:r>
            <a:r>
              <a:rPr lang="en-US" dirty="0" err="1"/>
              <a:t>sve</a:t>
            </a:r>
            <a:r>
              <a:rPr lang="en-US" dirty="0"/>
              <a:t> </a:t>
            </a:r>
            <a:r>
              <a:rPr lang="en-US" dirty="0" err="1"/>
              <a:t>bakterije</a:t>
            </a:r>
            <a:r>
              <a:rPr lang="en-US" dirty="0"/>
              <a:t>, </a:t>
            </a:r>
            <a:r>
              <a:rPr lang="en-US" dirty="0" err="1"/>
              <a:t>koje</a:t>
            </a:r>
            <a:r>
              <a:rPr lang="en-US" dirty="0"/>
              <a:t> </a:t>
            </a:r>
            <a:r>
              <a:rPr lang="en-US" dirty="0" err="1"/>
              <a:t>imaju</a:t>
            </a:r>
            <a:r>
              <a:rPr lang="en-US" dirty="0"/>
              <a:t> </a:t>
            </a:r>
            <a:r>
              <a:rPr lang="en-US" dirty="0" err="1"/>
              <a:t>genetske</a:t>
            </a:r>
            <a:r>
              <a:rPr lang="en-US" dirty="0"/>
              <a:t> </a:t>
            </a:r>
            <a:r>
              <a:rPr lang="en-US" dirty="0" err="1"/>
              <a:t>informacije</a:t>
            </a:r>
            <a:r>
              <a:rPr lang="en-US" dirty="0"/>
              <a:t> za „</a:t>
            </a:r>
            <a:r>
              <a:rPr lang="en-US" dirty="0" err="1"/>
              <a:t>proizvodnju</a:t>
            </a:r>
            <a:r>
              <a:rPr lang="en-US" dirty="0"/>
              <a:t>“ </a:t>
            </a:r>
            <a:r>
              <a:rPr lang="en-US" dirty="0" err="1"/>
              <a:t>estrogena</a:t>
            </a:r>
            <a:r>
              <a:rPr lang="en-US" dirty="0"/>
              <a:t> </a:t>
            </a:r>
            <a:r>
              <a:rPr lang="en-US" dirty="0" err="1"/>
              <a:t>nazivaju</a:t>
            </a:r>
            <a:r>
              <a:rPr lang="en-US" dirty="0"/>
              <a:t> </a:t>
            </a:r>
            <a:r>
              <a:rPr lang="en-US" b="1" dirty="0"/>
              <a:t>„</a:t>
            </a:r>
            <a:r>
              <a:rPr lang="en-US" b="1" dirty="0" err="1"/>
              <a:t>estrobolom</a:t>
            </a:r>
            <a:r>
              <a:rPr lang="en-US" b="1" dirty="0"/>
              <a:t>“</a:t>
            </a:r>
            <a:r>
              <a:rPr lang="en-US" dirty="0"/>
              <a:t>. Naime, </a:t>
            </a:r>
            <a:r>
              <a:rPr lang="en-US" dirty="0" err="1"/>
              <a:t>određene</a:t>
            </a:r>
            <a:r>
              <a:rPr lang="en-US" dirty="0"/>
              <a:t> </a:t>
            </a:r>
            <a:r>
              <a:rPr lang="en-US" dirty="0" err="1"/>
              <a:t>crijevne</a:t>
            </a:r>
            <a:r>
              <a:rPr lang="en-US" dirty="0"/>
              <a:t> </a:t>
            </a:r>
            <a:r>
              <a:rPr lang="en-US" dirty="0" err="1"/>
              <a:t>bakterije</a:t>
            </a:r>
            <a:r>
              <a:rPr lang="en-US" dirty="0"/>
              <a:t> </a:t>
            </a:r>
            <a:r>
              <a:rPr lang="en-US" dirty="0" err="1"/>
              <a:t>posjeduju</a:t>
            </a:r>
            <a:r>
              <a:rPr lang="en-US" dirty="0"/>
              <a:t> gene za </a:t>
            </a:r>
            <a:r>
              <a:rPr lang="en-US" dirty="0" err="1"/>
              <a:t>izradu</a:t>
            </a:r>
            <a:r>
              <a:rPr lang="en-US" dirty="0"/>
              <a:t> </a:t>
            </a:r>
            <a:r>
              <a:rPr lang="en-US" dirty="0" err="1"/>
              <a:t>enzima</a:t>
            </a:r>
            <a:r>
              <a:rPr lang="en-US" dirty="0"/>
              <a:t> </a:t>
            </a:r>
            <a:r>
              <a:rPr lang="en-US" dirty="0" err="1"/>
              <a:t>zvanog</a:t>
            </a:r>
            <a:r>
              <a:rPr lang="en-US" dirty="0"/>
              <a:t> beta-</a:t>
            </a:r>
            <a:r>
              <a:rPr lang="en-US" dirty="0" err="1"/>
              <a:t>glukuronidaza</a:t>
            </a:r>
            <a:r>
              <a:rPr lang="en-US" dirty="0"/>
              <a:t>, koji estrogen </a:t>
            </a:r>
            <a:r>
              <a:rPr lang="en-US" dirty="0" err="1"/>
              <a:t>unutar</a:t>
            </a:r>
            <a:r>
              <a:rPr lang="en-US" dirty="0"/>
              <a:t> </a:t>
            </a:r>
            <a:r>
              <a:rPr lang="en-US" dirty="0" err="1"/>
              <a:t>crijeva</a:t>
            </a:r>
            <a:r>
              <a:rPr lang="en-US" dirty="0"/>
              <a:t> </a:t>
            </a:r>
            <a:r>
              <a:rPr lang="en-US" dirty="0" err="1"/>
              <a:t>kemijski</a:t>
            </a:r>
            <a:r>
              <a:rPr lang="en-US" dirty="0"/>
              <a:t> </a:t>
            </a:r>
            <a:r>
              <a:rPr lang="en-US" dirty="0" err="1"/>
              <a:t>aktivira</a:t>
            </a:r>
            <a:r>
              <a:rPr lang="en-US" dirty="0"/>
              <a:t> </a:t>
            </a:r>
            <a:r>
              <a:rPr lang="en-US" dirty="0" err="1"/>
              <a:t>i</a:t>
            </a:r>
            <a:r>
              <a:rPr lang="en-US" dirty="0"/>
              <a:t> time </a:t>
            </a:r>
            <a:r>
              <a:rPr lang="en-US" dirty="0" err="1"/>
              <a:t>vraća</a:t>
            </a:r>
            <a:r>
              <a:rPr lang="en-US" dirty="0"/>
              <a:t> u </a:t>
            </a:r>
            <a:r>
              <a:rPr lang="en-US" dirty="0" err="1"/>
              <a:t>cirkulaciju</a:t>
            </a:r>
            <a:r>
              <a:rPr lang="en-US" dirty="0"/>
              <a:t>.</a:t>
            </a:r>
            <a:endParaRPr lang="en-US" dirty="0">
              <a:cs typeface="Calibri"/>
            </a:endParaRPr>
          </a:p>
          <a:p>
            <a:pPr algn="just"/>
            <a:r>
              <a:rPr lang="en-US" dirty="0" err="1"/>
              <a:t>Upravo</a:t>
            </a:r>
            <a:r>
              <a:rPr lang="en-US" dirty="0"/>
              <a:t> je </a:t>
            </a:r>
            <a:r>
              <a:rPr lang="en-US" b="1" dirty="0" err="1"/>
              <a:t>estrobolom</a:t>
            </a:r>
            <a:r>
              <a:rPr lang="en-US" b="1" dirty="0"/>
              <a:t> </a:t>
            </a:r>
            <a:r>
              <a:rPr lang="en-US" b="1" dirty="0" err="1"/>
              <a:t>glavni</a:t>
            </a:r>
            <a:r>
              <a:rPr lang="en-US" b="1" dirty="0"/>
              <a:t> </a:t>
            </a:r>
            <a:r>
              <a:rPr lang="en-US" b="1" dirty="0" err="1"/>
              <a:t>krivac</a:t>
            </a:r>
            <a:r>
              <a:rPr lang="en-US" b="1" dirty="0"/>
              <a:t> </a:t>
            </a:r>
            <a:r>
              <a:rPr lang="en-US" b="1" dirty="0" err="1"/>
              <a:t>zašto</a:t>
            </a:r>
            <a:r>
              <a:rPr lang="en-US" b="1" dirty="0"/>
              <a:t> se </a:t>
            </a:r>
            <a:r>
              <a:rPr lang="en-US" b="1" dirty="0" err="1"/>
              <a:t>gubitak</a:t>
            </a:r>
            <a:r>
              <a:rPr lang="en-US" b="1" dirty="0"/>
              <a:t> </a:t>
            </a:r>
            <a:r>
              <a:rPr lang="en-US" b="1" dirty="0" err="1"/>
              <a:t>ravnoteže</a:t>
            </a:r>
            <a:r>
              <a:rPr lang="en-US" b="1" dirty="0"/>
              <a:t> </a:t>
            </a:r>
            <a:r>
              <a:rPr lang="en-US" b="1" dirty="0" err="1"/>
              <a:t>crijevnog</a:t>
            </a:r>
            <a:r>
              <a:rPr lang="en-US" b="1" dirty="0"/>
              <a:t> </a:t>
            </a:r>
            <a:r>
              <a:rPr lang="en-US" b="1" dirty="0" err="1"/>
              <a:t>mikrobioma</a:t>
            </a:r>
            <a:r>
              <a:rPr lang="en-US" b="1" dirty="0"/>
              <a:t> </a:t>
            </a:r>
            <a:r>
              <a:rPr lang="en-US" b="1" dirty="0" err="1"/>
              <a:t>povezuje</a:t>
            </a:r>
            <a:r>
              <a:rPr lang="en-US" b="1" dirty="0"/>
              <a:t> s </a:t>
            </a:r>
            <a:r>
              <a:rPr lang="en-US" b="1" dirty="0" err="1"/>
              <a:t>razvojem</a:t>
            </a:r>
            <a:r>
              <a:rPr lang="en-US" b="1" dirty="0"/>
              <a:t> </a:t>
            </a:r>
            <a:r>
              <a:rPr lang="en-US" b="1" dirty="0" err="1"/>
              <a:t>ginekoloških</a:t>
            </a:r>
            <a:r>
              <a:rPr lang="en-US" b="1" dirty="0"/>
              <a:t> </a:t>
            </a:r>
            <a:r>
              <a:rPr lang="en-US" b="1" dirty="0" err="1"/>
              <a:t>bolesti</a:t>
            </a:r>
            <a:r>
              <a:rPr lang="en-US" b="1" dirty="0"/>
              <a:t> </a:t>
            </a:r>
            <a:r>
              <a:rPr lang="en-US" b="1" dirty="0" err="1"/>
              <a:t>endometrioze</a:t>
            </a:r>
            <a:r>
              <a:rPr lang="en-US" b="1" dirty="0"/>
              <a:t>, </a:t>
            </a:r>
            <a:r>
              <a:rPr lang="en-US" b="1" dirty="0" err="1"/>
              <a:t>policističnih</a:t>
            </a:r>
            <a:r>
              <a:rPr lang="en-US" b="1" dirty="0"/>
              <a:t> </a:t>
            </a:r>
            <a:r>
              <a:rPr lang="en-US" b="1" dirty="0" err="1"/>
              <a:t>jajnika</a:t>
            </a:r>
            <a:r>
              <a:rPr lang="en-US" b="1" dirty="0"/>
              <a:t>, </a:t>
            </a:r>
            <a:r>
              <a:rPr lang="en-US" b="1" dirty="0" err="1"/>
              <a:t>karcinoma</a:t>
            </a:r>
            <a:r>
              <a:rPr lang="en-US" b="1" dirty="0"/>
              <a:t>, </a:t>
            </a:r>
            <a:r>
              <a:rPr lang="en-US" b="1" dirty="0" err="1"/>
              <a:t>ali</a:t>
            </a:r>
            <a:r>
              <a:rPr lang="en-US" b="1" dirty="0"/>
              <a:t> </a:t>
            </a:r>
            <a:r>
              <a:rPr lang="en-US" b="1" dirty="0" err="1"/>
              <a:t>i</a:t>
            </a:r>
            <a:r>
              <a:rPr lang="en-US" b="1" dirty="0"/>
              <a:t> s </a:t>
            </a:r>
            <a:r>
              <a:rPr lang="en-US" b="1" dirty="0" err="1"/>
              <a:t>neplodnošću</a:t>
            </a:r>
            <a:r>
              <a:rPr lang="en-US" b="1" dirty="0"/>
              <a:t> </a:t>
            </a:r>
            <a:r>
              <a:rPr lang="en-US" b="1" dirty="0" err="1"/>
              <a:t>i</a:t>
            </a:r>
            <a:r>
              <a:rPr lang="en-US" b="1" dirty="0"/>
              <a:t> </a:t>
            </a:r>
            <a:r>
              <a:rPr lang="en-US" b="1" dirty="0" err="1"/>
              <a:t>komplikacijama</a:t>
            </a:r>
            <a:r>
              <a:rPr lang="en-US" b="1" dirty="0"/>
              <a:t> u </a:t>
            </a:r>
            <a:r>
              <a:rPr lang="en-US" b="1" dirty="0" err="1"/>
              <a:t>trudnoći</a:t>
            </a:r>
            <a:r>
              <a:rPr lang="en-US" b="1" dirty="0"/>
              <a:t>.</a:t>
            </a:r>
            <a:r>
              <a:rPr lang="en-US" dirty="0"/>
              <a:t> </a:t>
            </a:r>
            <a:r>
              <a:rPr lang="en-US" dirty="0" err="1"/>
              <a:t>Poremećaj</a:t>
            </a:r>
            <a:r>
              <a:rPr lang="en-US" dirty="0"/>
              <a:t> </a:t>
            </a:r>
            <a:r>
              <a:rPr lang="en-US" dirty="0" err="1"/>
              <a:t>crijevnog</a:t>
            </a:r>
            <a:r>
              <a:rPr lang="en-US" dirty="0"/>
              <a:t> </a:t>
            </a:r>
            <a:r>
              <a:rPr lang="en-US" dirty="0" err="1"/>
              <a:t>mikrobioma</a:t>
            </a:r>
            <a:r>
              <a:rPr lang="en-US" dirty="0"/>
              <a:t> </a:t>
            </a:r>
            <a:r>
              <a:rPr lang="en-US" dirty="0" err="1"/>
              <a:t>može</a:t>
            </a:r>
            <a:r>
              <a:rPr lang="en-US" dirty="0"/>
              <a:t> se </a:t>
            </a:r>
            <a:r>
              <a:rPr lang="en-US" dirty="0" err="1"/>
              <a:t>odraziti</a:t>
            </a:r>
            <a:r>
              <a:rPr lang="en-US" dirty="0"/>
              <a:t> </a:t>
            </a:r>
            <a:r>
              <a:rPr lang="en-US" dirty="0" err="1"/>
              <a:t>i</a:t>
            </a:r>
            <a:r>
              <a:rPr lang="en-US" dirty="0"/>
              <a:t> </a:t>
            </a:r>
            <a:r>
              <a:rPr lang="en-US" dirty="0" err="1"/>
              <a:t>izmijenjenim</a:t>
            </a:r>
            <a:r>
              <a:rPr lang="en-US" dirty="0"/>
              <a:t> </a:t>
            </a:r>
            <a:r>
              <a:rPr lang="en-US" dirty="0" err="1"/>
              <a:t>estrobolomom</a:t>
            </a:r>
            <a:r>
              <a:rPr lang="en-US" dirty="0"/>
              <a:t>. Tako </a:t>
            </a:r>
            <a:r>
              <a:rPr lang="en-US" dirty="0" err="1"/>
              <a:t>će</a:t>
            </a:r>
            <a:r>
              <a:rPr lang="en-US" dirty="0"/>
              <a:t> </a:t>
            </a:r>
            <a:r>
              <a:rPr lang="en-US" dirty="0" err="1"/>
              <a:t>snižene</a:t>
            </a:r>
            <a:r>
              <a:rPr lang="en-US" dirty="0"/>
              <a:t> </a:t>
            </a:r>
            <a:r>
              <a:rPr lang="en-US" dirty="0" err="1"/>
              <a:t>razine</a:t>
            </a:r>
            <a:r>
              <a:rPr lang="en-US" dirty="0"/>
              <a:t> </a:t>
            </a:r>
            <a:r>
              <a:rPr lang="en-US" dirty="0" err="1"/>
              <a:t>estrogena</a:t>
            </a:r>
            <a:r>
              <a:rPr lang="en-US" dirty="0"/>
              <a:t> u </a:t>
            </a:r>
            <a:r>
              <a:rPr lang="en-US" dirty="0" err="1"/>
              <a:t>cirkulaciji</a:t>
            </a:r>
            <a:r>
              <a:rPr lang="en-US" dirty="0"/>
              <a:t> </a:t>
            </a:r>
            <a:r>
              <a:rPr lang="en-US" dirty="0" err="1"/>
              <a:t>dovesti</a:t>
            </a:r>
            <a:r>
              <a:rPr lang="en-US" dirty="0"/>
              <a:t> do </a:t>
            </a:r>
            <a:r>
              <a:rPr lang="en-US" dirty="0" err="1"/>
              <a:t>razvoja</a:t>
            </a:r>
            <a:r>
              <a:rPr lang="en-US" dirty="0"/>
              <a:t> </a:t>
            </a:r>
            <a:r>
              <a:rPr lang="en-US" dirty="0" err="1"/>
              <a:t>takozvanih</a:t>
            </a:r>
            <a:r>
              <a:rPr lang="en-US" dirty="0"/>
              <a:t>  „</a:t>
            </a:r>
            <a:r>
              <a:rPr lang="en-US" dirty="0" err="1"/>
              <a:t>hipoestrogenskih</a:t>
            </a:r>
            <a:r>
              <a:rPr lang="en-US" dirty="0"/>
              <a:t>“ </a:t>
            </a:r>
            <a:r>
              <a:rPr lang="en-US" dirty="0" err="1"/>
              <a:t>bolesti</a:t>
            </a:r>
            <a:r>
              <a:rPr lang="en-US" dirty="0"/>
              <a:t>: </a:t>
            </a:r>
            <a:r>
              <a:rPr lang="en-US" dirty="0" err="1"/>
              <a:t>pretilosti</a:t>
            </a:r>
            <a:r>
              <a:rPr lang="en-US" dirty="0"/>
              <a:t>, </a:t>
            </a:r>
            <a:r>
              <a:rPr lang="en-US" dirty="0" err="1"/>
              <a:t>arterijske</a:t>
            </a:r>
            <a:r>
              <a:rPr lang="en-US" dirty="0"/>
              <a:t> </a:t>
            </a:r>
            <a:r>
              <a:rPr lang="en-US" dirty="0" err="1"/>
              <a:t>hipertenzije</a:t>
            </a:r>
            <a:r>
              <a:rPr lang="en-US" dirty="0"/>
              <a:t>, </a:t>
            </a:r>
            <a:r>
              <a:rPr lang="en-US" dirty="0" err="1"/>
              <a:t>dislipidemije</a:t>
            </a:r>
            <a:r>
              <a:rPr lang="en-US" dirty="0"/>
              <a:t>, </a:t>
            </a:r>
            <a:r>
              <a:rPr lang="en-US" dirty="0" err="1"/>
              <a:t>ali</a:t>
            </a:r>
            <a:r>
              <a:rPr lang="en-US" dirty="0"/>
              <a:t> </a:t>
            </a:r>
            <a:r>
              <a:rPr lang="en-US" dirty="0" err="1"/>
              <a:t>i</a:t>
            </a:r>
            <a:r>
              <a:rPr lang="en-US" dirty="0"/>
              <a:t> </a:t>
            </a:r>
            <a:r>
              <a:rPr lang="en-US" dirty="0" err="1"/>
              <a:t>osteoporoze</a:t>
            </a:r>
            <a:r>
              <a:rPr lang="en-US" dirty="0"/>
              <a:t>, </a:t>
            </a:r>
            <a:r>
              <a:rPr lang="en-US" dirty="0" err="1"/>
              <a:t>kardiovaskularnih</a:t>
            </a:r>
            <a:r>
              <a:rPr lang="en-US" dirty="0"/>
              <a:t> </a:t>
            </a:r>
            <a:r>
              <a:rPr lang="en-US" dirty="0" err="1"/>
              <a:t>bolesti</a:t>
            </a:r>
            <a:r>
              <a:rPr lang="en-US" dirty="0"/>
              <a:t> </a:t>
            </a:r>
            <a:r>
              <a:rPr lang="en-US" dirty="0" err="1"/>
              <a:t>i</a:t>
            </a:r>
            <a:r>
              <a:rPr lang="en-US" dirty="0"/>
              <a:t> </a:t>
            </a:r>
            <a:r>
              <a:rPr lang="en-US" dirty="0" err="1"/>
              <a:t>demencije</a:t>
            </a:r>
            <a:r>
              <a:rPr lang="en-US" dirty="0"/>
              <a:t>. No, </a:t>
            </a:r>
            <a:r>
              <a:rPr lang="en-US" dirty="0" err="1"/>
              <a:t>isto</a:t>
            </a:r>
            <a:r>
              <a:rPr lang="en-US" dirty="0"/>
              <a:t> </a:t>
            </a:r>
            <a:r>
              <a:rPr lang="en-US" dirty="0" err="1"/>
              <a:t>tako</a:t>
            </a:r>
            <a:r>
              <a:rPr lang="en-US" dirty="0"/>
              <a:t> </a:t>
            </a:r>
            <a:r>
              <a:rPr lang="en-US" dirty="0" err="1"/>
              <a:t>mogu</a:t>
            </a:r>
            <a:r>
              <a:rPr lang="en-US" dirty="0"/>
              <a:t> </a:t>
            </a:r>
            <a:r>
              <a:rPr lang="en-US" dirty="0" err="1"/>
              <a:t>povećani</a:t>
            </a:r>
            <a:r>
              <a:rPr lang="en-US" dirty="0"/>
              <a:t> </a:t>
            </a:r>
            <a:r>
              <a:rPr lang="en-US" dirty="0" err="1"/>
              <a:t>udjeli</a:t>
            </a:r>
            <a:r>
              <a:rPr lang="en-US" dirty="0"/>
              <a:t> </a:t>
            </a:r>
            <a:r>
              <a:rPr lang="en-US" dirty="0" err="1"/>
              <a:t>bakterije</a:t>
            </a:r>
            <a:r>
              <a:rPr lang="en-US" dirty="0"/>
              <a:t> </a:t>
            </a:r>
            <a:r>
              <a:rPr lang="en-US" dirty="0" err="1"/>
              <a:t>iz</a:t>
            </a:r>
            <a:r>
              <a:rPr lang="en-US" dirty="0"/>
              <a:t> </a:t>
            </a:r>
            <a:r>
              <a:rPr lang="en-US" dirty="0" err="1"/>
              <a:t>estroboloma</a:t>
            </a:r>
            <a:r>
              <a:rPr lang="en-US" dirty="0"/>
              <a:t> </a:t>
            </a:r>
            <a:r>
              <a:rPr lang="en-US" dirty="0" err="1"/>
              <a:t>dovesti</a:t>
            </a:r>
            <a:r>
              <a:rPr lang="en-US" dirty="0"/>
              <a:t> do </a:t>
            </a:r>
            <a:r>
              <a:rPr lang="en-US" dirty="0" err="1"/>
              <a:t>povećanih</a:t>
            </a:r>
            <a:r>
              <a:rPr lang="en-US" dirty="0"/>
              <a:t> </a:t>
            </a:r>
            <a:r>
              <a:rPr lang="en-US" dirty="0" err="1"/>
              <a:t>razina</a:t>
            </a:r>
            <a:r>
              <a:rPr lang="en-US" dirty="0"/>
              <a:t> </a:t>
            </a:r>
            <a:r>
              <a:rPr lang="en-US" dirty="0" err="1"/>
              <a:t>estrogena</a:t>
            </a:r>
            <a:r>
              <a:rPr lang="en-US" dirty="0"/>
              <a:t> u </a:t>
            </a:r>
            <a:r>
              <a:rPr lang="en-US" dirty="0" err="1"/>
              <a:t>cirkulaciji</a:t>
            </a:r>
            <a:r>
              <a:rPr lang="en-US" dirty="0"/>
              <a:t> koji </a:t>
            </a:r>
            <a:r>
              <a:rPr lang="en-US" dirty="0" err="1"/>
              <a:t>pak</a:t>
            </a:r>
            <a:r>
              <a:rPr lang="en-US" dirty="0"/>
              <a:t> </a:t>
            </a:r>
            <a:r>
              <a:rPr lang="en-US" dirty="0" err="1"/>
              <a:t>doprinose</a:t>
            </a:r>
            <a:r>
              <a:rPr lang="en-US" dirty="0"/>
              <a:t> </a:t>
            </a:r>
            <a:r>
              <a:rPr lang="en-US" dirty="0" err="1"/>
              <a:t>razvoju</a:t>
            </a:r>
            <a:r>
              <a:rPr lang="en-US" dirty="0"/>
              <a:t> </a:t>
            </a:r>
            <a:r>
              <a:rPr lang="en-US" dirty="0" err="1"/>
              <a:t>endometrioze</a:t>
            </a:r>
            <a:r>
              <a:rPr lang="en-US" dirty="0"/>
              <a:t> </a:t>
            </a:r>
            <a:r>
              <a:rPr lang="en-US" dirty="0" err="1"/>
              <a:t>i</a:t>
            </a:r>
            <a:r>
              <a:rPr lang="en-US" dirty="0"/>
              <a:t> </a:t>
            </a:r>
            <a:r>
              <a:rPr lang="en-US" dirty="0" err="1"/>
              <a:t>karcinoma</a:t>
            </a:r>
            <a:r>
              <a:rPr lang="en-US" dirty="0"/>
              <a:t> </a:t>
            </a:r>
            <a:r>
              <a:rPr lang="en-US" dirty="0" err="1"/>
              <a:t>jajnika</a:t>
            </a:r>
            <a:r>
              <a:rPr lang="en-US" dirty="0"/>
              <a:t>. </a:t>
            </a:r>
            <a:r>
              <a:rPr lang="en-US" b="1" dirty="0" err="1"/>
              <a:t>Mnoge</a:t>
            </a:r>
            <a:r>
              <a:rPr lang="en-US" b="1" dirty="0"/>
              <a:t> </a:t>
            </a:r>
            <a:r>
              <a:rPr lang="en-US" b="1" dirty="0" err="1"/>
              <a:t>ginekološke</a:t>
            </a:r>
            <a:r>
              <a:rPr lang="en-US" b="1" dirty="0"/>
              <a:t> </a:t>
            </a:r>
            <a:r>
              <a:rPr lang="en-US" b="1" dirty="0" err="1"/>
              <a:t>bolesti</a:t>
            </a:r>
            <a:r>
              <a:rPr lang="en-US" b="1" dirty="0"/>
              <a:t> </a:t>
            </a:r>
            <a:r>
              <a:rPr lang="en-US" b="1" dirty="0" err="1"/>
              <a:t>baš</a:t>
            </a:r>
            <a:r>
              <a:rPr lang="en-US" b="1" dirty="0"/>
              <a:t> </a:t>
            </a:r>
            <a:r>
              <a:rPr lang="en-US" b="1" dirty="0" err="1"/>
              <a:t>kao</a:t>
            </a:r>
            <a:r>
              <a:rPr lang="en-US" b="1" dirty="0"/>
              <a:t> </a:t>
            </a:r>
            <a:r>
              <a:rPr lang="en-US" b="1" dirty="0" err="1"/>
              <a:t>i</a:t>
            </a:r>
            <a:r>
              <a:rPr lang="en-US" b="1" dirty="0"/>
              <a:t> </a:t>
            </a:r>
            <a:r>
              <a:rPr lang="en-US" b="1" dirty="0" err="1"/>
              <a:t>plodnost</a:t>
            </a:r>
            <a:r>
              <a:rPr lang="en-US" b="1" dirty="0"/>
              <a:t> </a:t>
            </a:r>
            <a:r>
              <a:rPr lang="en-US" b="1" dirty="0" err="1"/>
              <a:t>ovise</a:t>
            </a:r>
            <a:r>
              <a:rPr lang="en-US" b="1" dirty="0"/>
              <a:t> o </a:t>
            </a:r>
            <a:r>
              <a:rPr lang="en-US" b="1" dirty="0" err="1"/>
              <a:t>razinama</a:t>
            </a:r>
            <a:r>
              <a:rPr lang="en-US" b="1" dirty="0"/>
              <a:t> </a:t>
            </a:r>
            <a:r>
              <a:rPr lang="en-US" b="1" dirty="0" err="1"/>
              <a:t>estrogena</a:t>
            </a:r>
            <a:r>
              <a:rPr lang="en-US" b="1" dirty="0"/>
              <a:t> u </a:t>
            </a:r>
            <a:r>
              <a:rPr lang="en-US" b="1" dirty="0" err="1"/>
              <a:t>krvi</a:t>
            </a:r>
            <a:r>
              <a:rPr lang="en-US" b="1" dirty="0"/>
              <a:t>.</a:t>
            </a:r>
            <a:endParaRPr lang="en-US" dirty="0"/>
          </a:p>
          <a:p>
            <a:pPr algn="just"/>
            <a:r>
              <a:rPr lang="en-US" dirty="0" err="1"/>
              <a:t>Zbog</a:t>
            </a:r>
            <a:r>
              <a:rPr lang="en-US" dirty="0"/>
              <a:t> </a:t>
            </a:r>
            <a:r>
              <a:rPr lang="en-US" dirty="0" err="1"/>
              <a:t>funkcionalne</a:t>
            </a:r>
            <a:r>
              <a:rPr lang="en-US" dirty="0"/>
              <a:t> </a:t>
            </a:r>
            <a:r>
              <a:rPr lang="en-US" dirty="0" err="1"/>
              <a:t>povezanosti</a:t>
            </a:r>
            <a:r>
              <a:rPr lang="en-US" dirty="0"/>
              <a:t> </a:t>
            </a:r>
            <a:r>
              <a:rPr lang="en-US" dirty="0" err="1"/>
              <a:t>crijevnog</a:t>
            </a:r>
            <a:r>
              <a:rPr lang="en-US" dirty="0"/>
              <a:t> </a:t>
            </a:r>
            <a:r>
              <a:rPr lang="en-US" dirty="0" err="1"/>
              <a:t>i</a:t>
            </a:r>
            <a:r>
              <a:rPr lang="en-US" dirty="0"/>
              <a:t> </a:t>
            </a:r>
            <a:r>
              <a:rPr lang="en-US" dirty="0" err="1"/>
              <a:t>vaginalnog</a:t>
            </a:r>
            <a:r>
              <a:rPr lang="en-US" dirty="0"/>
              <a:t> </a:t>
            </a:r>
            <a:r>
              <a:rPr lang="en-US" dirty="0" err="1"/>
              <a:t>mikrobioma</a:t>
            </a:r>
            <a:r>
              <a:rPr lang="en-US" dirty="0"/>
              <a:t> </a:t>
            </a:r>
            <a:r>
              <a:rPr lang="en-US" dirty="0" err="1"/>
              <a:t>te</a:t>
            </a:r>
            <a:r>
              <a:rPr lang="en-US" dirty="0"/>
              <a:t> </a:t>
            </a:r>
            <a:r>
              <a:rPr lang="en-US" dirty="0" err="1"/>
              <a:t>povezanosti</a:t>
            </a:r>
            <a:r>
              <a:rPr lang="en-US" dirty="0"/>
              <a:t> </a:t>
            </a:r>
            <a:r>
              <a:rPr lang="en-US" dirty="0" err="1"/>
              <a:t>crijevnog</a:t>
            </a:r>
            <a:r>
              <a:rPr lang="en-US" dirty="0"/>
              <a:t> </a:t>
            </a:r>
            <a:r>
              <a:rPr lang="en-US" dirty="0" err="1"/>
              <a:t>mikrobioma</a:t>
            </a:r>
            <a:r>
              <a:rPr lang="en-US" dirty="0"/>
              <a:t> </a:t>
            </a:r>
            <a:r>
              <a:rPr lang="en-US" dirty="0" err="1"/>
              <a:t>i</a:t>
            </a:r>
            <a:r>
              <a:rPr lang="en-US" dirty="0"/>
              <a:t> </a:t>
            </a:r>
            <a:r>
              <a:rPr lang="en-US" dirty="0" err="1"/>
              <a:t>spolnih</a:t>
            </a:r>
            <a:r>
              <a:rPr lang="en-US" dirty="0"/>
              <a:t> </a:t>
            </a:r>
            <a:r>
              <a:rPr lang="en-US" dirty="0" err="1"/>
              <a:t>hormona</a:t>
            </a:r>
            <a:r>
              <a:rPr lang="en-US" dirty="0"/>
              <a:t>, </a:t>
            </a:r>
            <a:r>
              <a:rPr lang="en-US" dirty="0" err="1"/>
              <a:t>microgenderoma</a:t>
            </a:r>
            <a:r>
              <a:rPr lang="en-US" dirty="0"/>
              <a:t> </a:t>
            </a:r>
            <a:r>
              <a:rPr lang="en-US" dirty="0" err="1"/>
              <a:t>i</a:t>
            </a:r>
            <a:r>
              <a:rPr lang="en-US" dirty="0"/>
              <a:t> </a:t>
            </a:r>
            <a:r>
              <a:rPr lang="en-US" dirty="0" err="1"/>
              <a:t>estroboloma</a:t>
            </a:r>
            <a:r>
              <a:rPr lang="en-US" dirty="0"/>
              <a:t>, </a:t>
            </a:r>
            <a:r>
              <a:rPr lang="en-US" dirty="0" err="1"/>
              <a:t>jasno</a:t>
            </a:r>
            <a:r>
              <a:rPr lang="en-US" dirty="0"/>
              <a:t> je </a:t>
            </a:r>
            <a:r>
              <a:rPr lang="en-US" dirty="0" err="1"/>
              <a:t>kako</a:t>
            </a:r>
            <a:r>
              <a:rPr lang="en-US" dirty="0"/>
              <a:t> </a:t>
            </a:r>
            <a:r>
              <a:rPr lang="en-US" dirty="0" err="1"/>
              <a:t>su</a:t>
            </a:r>
            <a:r>
              <a:rPr lang="en-US" dirty="0"/>
              <a:t> </a:t>
            </a:r>
            <a:r>
              <a:rPr lang="en-US" b="1" dirty="0" err="1"/>
              <a:t>crijevne</a:t>
            </a:r>
            <a:r>
              <a:rPr lang="en-US" b="1" dirty="0"/>
              <a:t> </a:t>
            </a:r>
            <a:r>
              <a:rPr lang="en-US" b="1" dirty="0" err="1"/>
              <a:t>bakterije</a:t>
            </a:r>
            <a:r>
              <a:rPr lang="en-US" b="1" dirty="0"/>
              <a:t> </a:t>
            </a:r>
            <a:r>
              <a:rPr lang="en-US" b="1" dirty="0" err="1"/>
              <a:t>bitan</a:t>
            </a:r>
            <a:r>
              <a:rPr lang="en-US" b="1" dirty="0"/>
              <a:t> </a:t>
            </a:r>
            <a:r>
              <a:rPr lang="en-US" b="1" dirty="0" err="1"/>
              <a:t>čimbenik</a:t>
            </a:r>
            <a:r>
              <a:rPr lang="en-US" b="1" dirty="0"/>
              <a:t> u </a:t>
            </a:r>
            <a:r>
              <a:rPr lang="en-US" b="1" dirty="0" err="1"/>
              <a:t>mnogim</a:t>
            </a:r>
            <a:r>
              <a:rPr lang="en-US" b="1" dirty="0"/>
              <a:t> </a:t>
            </a:r>
            <a:r>
              <a:rPr lang="en-US" b="1" dirty="0" err="1"/>
              <a:t>ženskim</a:t>
            </a:r>
            <a:r>
              <a:rPr lang="en-US" b="1" dirty="0"/>
              <a:t> </a:t>
            </a:r>
            <a:r>
              <a:rPr lang="en-US" b="1" dirty="0" err="1"/>
              <a:t>bolestima</a:t>
            </a:r>
            <a:r>
              <a:rPr lang="en-US" dirty="0"/>
              <a:t>. No, </a:t>
            </a:r>
            <a:r>
              <a:rPr lang="en-US" dirty="0" err="1"/>
              <a:t>potrebna</a:t>
            </a:r>
            <a:r>
              <a:rPr lang="en-US" dirty="0"/>
              <a:t> </a:t>
            </a:r>
            <a:r>
              <a:rPr lang="en-US" dirty="0" err="1"/>
              <a:t>su</a:t>
            </a:r>
            <a:r>
              <a:rPr lang="en-US" dirty="0"/>
              <a:t> </a:t>
            </a:r>
            <a:r>
              <a:rPr lang="en-US" dirty="0" err="1"/>
              <a:t>dodatna</a:t>
            </a:r>
            <a:r>
              <a:rPr lang="en-US" dirty="0"/>
              <a:t> </a:t>
            </a:r>
            <a:r>
              <a:rPr lang="en-US" dirty="0" err="1"/>
              <a:t>istraživanja</a:t>
            </a:r>
            <a:r>
              <a:rPr lang="en-US" dirty="0"/>
              <a:t> </a:t>
            </a:r>
            <a:r>
              <a:rPr lang="en-US" dirty="0" err="1"/>
              <a:t>koja</a:t>
            </a:r>
            <a:r>
              <a:rPr lang="en-US" dirty="0"/>
              <a:t> bi </a:t>
            </a:r>
            <a:r>
              <a:rPr lang="en-US" dirty="0" err="1"/>
              <a:t>ispitala</a:t>
            </a:r>
            <a:r>
              <a:rPr lang="en-US" dirty="0"/>
              <a:t> </a:t>
            </a:r>
            <a:r>
              <a:rPr lang="en-US" dirty="0" err="1"/>
              <a:t>uzročno-posljedičnu</a:t>
            </a:r>
            <a:r>
              <a:rPr lang="en-US" dirty="0"/>
              <a:t> </a:t>
            </a:r>
            <a:r>
              <a:rPr lang="en-US" dirty="0" err="1"/>
              <a:t>vezu</a:t>
            </a:r>
            <a:r>
              <a:rPr lang="en-US" dirty="0"/>
              <a:t> </a:t>
            </a:r>
            <a:r>
              <a:rPr lang="en-US" dirty="0" err="1"/>
              <a:t>ovog</a:t>
            </a:r>
            <a:r>
              <a:rPr lang="en-US" dirty="0"/>
              <a:t> </a:t>
            </a:r>
            <a:r>
              <a:rPr lang="en-US" dirty="0" err="1"/>
              <a:t>odnosa</a:t>
            </a:r>
            <a:r>
              <a:rPr lang="en-US" dirty="0"/>
              <a:t> </a:t>
            </a:r>
            <a:r>
              <a:rPr lang="en-US" dirty="0" err="1"/>
              <a:t>i</a:t>
            </a:r>
            <a:r>
              <a:rPr lang="en-US" dirty="0"/>
              <a:t> </a:t>
            </a:r>
            <a:r>
              <a:rPr lang="en-US" dirty="0" err="1"/>
              <a:t>precizne</a:t>
            </a:r>
            <a:r>
              <a:rPr lang="en-US" dirty="0"/>
              <a:t> </a:t>
            </a:r>
            <a:r>
              <a:rPr lang="en-US" dirty="0" err="1"/>
              <a:t>mehanizme</a:t>
            </a:r>
            <a:r>
              <a:rPr lang="en-US" dirty="0"/>
              <a:t> </a:t>
            </a:r>
            <a:r>
              <a:rPr lang="en-US" dirty="0" err="1"/>
              <a:t>kojima</a:t>
            </a:r>
            <a:r>
              <a:rPr lang="en-US" dirty="0"/>
              <a:t> se </a:t>
            </a:r>
            <a:r>
              <a:rPr lang="en-US" dirty="0" err="1"/>
              <a:t>ovaj</a:t>
            </a:r>
            <a:r>
              <a:rPr lang="en-US" dirty="0"/>
              <a:t> </a:t>
            </a:r>
            <a:r>
              <a:rPr lang="en-US" dirty="0" err="1"/>
              <a:t>odnos</a:t>
            </a:r>
            <a:r>
              <a:rPr lang="en-US" dirty="0"/>
              <a:t> </a:t>
            </a:r>
            <a:r>
              <a:rPr lang="en-US" dirty="0" err="1"/>
              <a:t>odvija</a:t>
            </a:r>
            <a:r>
              <a:rPr lang="en-US" dirty="0"/>
              <a:t>. Ne </a:t>
            </a:r>
            <a:r>
              <a:rPr lang="en-US" dirty="0" err="1"/>
              <a:t>samo</a:t>
            </a:r>
            <a:r>
              <a:rPr lang="en-US" dirty="0"/>
              <a:t> </a:t>
            </a:r>
            <a:r>
              <a:rPr lang="en-US" dirty="0" err="1"/>
              <a:t>kako</a:t>
            </a:r>
            <a:r>
              <a:rPr lang="en-US" dirty="0"/>
              <a:t> </a:t>
            </a:r>
            <a:r>
              <a:rPr lang="en-US" dirty="0" err="1"/>
              <a:t>bismo</a:t>
            </a:r>
            <a:r>
              <a:rPr lang="en-US" dirty="0"/>
              <a:t> </a:t>
            </a:r>
            <a:r>
              <a:rPr lang="en-US" dirty="0" err="1"/>
              <a:t>precizno</a:t>
            </a:r>
            <a:r>
              <a:rPr lang="en-US" dirty="0"/>
              <a:t> </a:t>
            </a:r>
            <a:r>
              <a:rPr lang="en-US" dirty="0" err="1"/>
              <a:t>znali</a:t>
            </a:r>
            <a:r>
              <a:rPr lang="en-US" dirty="0"/>
              <a:t> </a:t>
            </a:r>
            <a:r>
              <a:rPr lang="en-US" dirty="0" err="1"/>
              <a:t>koje</a:t>
            </a:r>
            <a:r>
              <a:rPr lang="en-US" dirty="0"/>
              <a:t> </a:t>
            </a:r>
            <a:r>
              <a:rPr lang="en-US" dirty="0" err="1"/>
              <a:t>su</a:t>
            </a:r>
            <a:r>
              <a:rPr lang="en-US" dirty="0"/>
              <a:t> </a:t>
            </a:r>
            <a:r>
              <a:rPr lang="en-US" dirty="0" err="1"/>
              <a:t>specifične</a:t>
            </a:r>
            <a:r>
              <a:rPr lang="en-US" dirty="0"/>
              <a:t> </a:t>
            </a:r>
            <a:r>
              <a:rPr lang="en-US" dirty="0" err="1"/>
              <a:t>bakterije</a:t>
            </a:r>
            <a:r>
              <a:rPr lang="en-US" dirty="0"/>
              <a:t> </a:t>
            </a:r>
            <a:r>
              <a:rPr lang="en-US" dirty="0" err="1"/>
              <a:t>povezane</a:t>
            </a:r>
            <a:r>
              <a:rPr lang="en-US" dirty="0"/>
              <a:t> s </a:t>
            </a:r>
            <a:r>
              <a:rPr lang="en-US" dirty="0" err="1"/>
              <a:t>narušenim</a:t>
            </a:r>
            <a:r>
              <a:rPr lang="en-US" dirty="0"/>
              <a:t> </a:t>
            </a:r>
            <a:r>
              <a:rPr lang="en-US" dirty="0" err="1"/>
              <a:t>zdravljem</a:t>
            </a:r>
            <a:r>
              <a:rPr lang="en-US" dirty="0"/>
              <a:t> </a:t>
            </a:r>
            <a:r>
              <a:rPr lang="en-US" dirty="0" err="1"/>
              <a:t>reproduktivnog</a:t>
            </a:r>
            <a:r>
              <a:rPr lang="en-US" dirty="0"/>
              <a:t> </a:t>
            </a:r>
            <a:r>
              <a:rPr lang="en-US" dirty="0" err="1"/>
              <a:t>sustava</a:t>
            </a:r>
            <a:r>
              <a:rPr lang="en-US" dirty="0"/>
              <a:t>. </a:t>
            </a:r>
            <a:r>
              <a:rPr lang="en-US" b="1" dirty="0" err="1"/>
              <a:t>Velike</a:t>
            </a:r>
            <a:r>
              <a:rPr lang="en-US" b="1" dirty="0"/>
              <a:t> </a:t>
            </a:r>
            <a:r>
              <a:rPr lang="en-US" b="1" dirty="0" err="1"/>
              <a:t>nade</a:t>
            </a:r>
            <a:r>
              <a:rPr lang="en-US" b="1" dirty="0"/>
              <a:t> </a:t>
            </a:r>
            <a:r>
              <a:rPr lang="en-US" b="1" dirty="0" err="1"/>
              <a:t>polažu</a:t>
            </a:r>
            <a:r>
              <a:rPr lang="en-US" b="1" dirty="0"/>
              <a:t> se u </a:t>
            </a:r>
            <a:r>
              <a:rPr lang="en-US" b="1" dirty="0" err="1"/>
              <a:t>modulaciju</a:t>
            </a:r>
            <a:r>
              <a:rPr lang="en-US" b="1" dirty="0"/>
              <a:t> </a:t>
            </a:r>
            <a:r>
              <a:rPr lang="en-US" b="1" dirty="0" err="1"/>
              <a:t>crijevnog</a:t>
            </a:r>
            <a:r>
              <a:rPr lang="en-US" b="1" dirty="0"/>
              <a:t> </a:t>
            </a:r>
            <a:r>
              <a:rPr lang="en-US" b="1" dirty="0" err="1"/>
              <a:t>mikrobioma</a:t>
            </a:r>
            <a:r>
              <a:rPr lang="en-US" b="1" dirty="0"/>
              <a:t> </a:t>
            </a:r>
            <a:r>
              <a:rPr lang="en-US" b="1" dirty="0" err="1"/>
              <a:t>kao</a:t>
            </a:r>
            <a:r>
              <a:rPr lang="en-US" b="1" dirty="0"/>
              <a:t> </a:t>
            </a:r>
            <a:r>
              <a:rPr lang="en-US" b="1" dirty="0" err="1"/>
              <a:t>nove</a:t>
            </a:r>
            <a:r>
              <a:rPr lang="en-US" b="1" dirty="0"/>
              <a:t> </a:t>
            </a:r>
            <a:r>
              <a:rPr lang="en-US" b="1" dirty="0" err="1"/>
              <a:t>terapijske</a:t>
            </a:r>
            <a:r>
              <a:rPr lang="en-US" b="1" dirty="0"/>
              <a:t> </a:t>
            </a:r>
            <a:r>
              <a:rPr lang="en-US" b="1" dirty="0" err="1"/>
              <a:t>i</a:t>
            </a:r>
            <a:r>
              <a:rPr lang="en-US" b="1" dirty="0"/>
              <a:t> </a:t>
            </a:r>
            <a:r>
              <a:rPr lang="en-US" b="1" dirty="0" err="1"/>
              <a:t>preventivne</a:t>
            </a:r>
            <a:r>
              <a:rPr lang="en-US" b="1" dirty="0"/>
              <a:t> </a:t>
            </a:r>
            <a:r>
              <a:rPr lang="en-US" b="1" dirty="0" err="1"/>
              <a:t>strategije</a:t>
            </a:r>
            <a:r>
              <a:rPr lang="en-US" b="1" dirty="0"/>
              <a:t> za </a:t>
            </a:r>
            <a:r>
              <a:rPr lang="en-US" b="1" dirty="0" err="1"/>
              <a:t>različite</a:t>
            </a:r>
            <a:r>
              <a:rPr lang="en-US" b="1" dirty="0"/>
              <a:t> </a:t>
            </a:r>
            <a:r>
              <a:rPr lang="en-US" b="1" dirty="0" err="1"/>
              <a:t>ginekološke</a:t>
            </a:r>
            <a:r>
              <a:rPr lang="en-US" b="1" dirty="0"/>
              <a:t> </a:t>
            </a:r>
            <a:r>
              <a:rPr lang="en-US" b="1" dirty="0" err="1"/>
              <a:t>bolesti</a:t>
            </a:r>
            <a:r>
              <a:rPr lang="en-US" b="1" dirty="0"/>
              <a:t>.</a:t>
            </a:r>
            <a:r>
              <a:rPr lang="en-US" dirty="0"/>
              <a:t> </a:t>
            </a:r>
            <a:r>
              <a:rPr lang="en-US" dirty="0" err="1"/>
              <a:t>Istraživanja</a:t>
            </a:r>
            <a:r>
              <a:rPr lang="en-US" dirty="0"/>
              <a:t> </a:t>
            </a:r>
            <a:r>
              <a:rPr lang="en-US" dirty="0" err="1"/>
              <a:t>su</a:t>
            </a:r>
            <a:r>
              <a:rPr lang="en-US" dirty="0"/>
              <a:t> </a:t>
            </a:r>
            <a:r>
              <a:rPr lang="en-US" dirty="0" err="1"/>
              <a:t>pokazala</a:t>
            </a:r>
            <a:r>
              <a:rPr lang="en-US" dirty="0"/>
              <a:t> </a:t>
            </a:r>
            <a:r>
              <a:rPr lang="en-US" dirty="0" err="1"/>
              <a:t>kako</a:t>
            </a:r>
            <a:r>
              <a:rPr lang="en-US" dirty="0"/>
              <a:t> </a:t>
            </a:r>
            <a:r>
              <a:rPr lang="en-US" dirty="0" err="1"/>
              <a:t>optimizacija</a:t>
            </a:r>
            <a:r>
              <a:rPr lang="en-US" dirty="0"/>
              <a:t>, </a:t>
            </a:r>
            <a:r>
              <a:rPr lang="en-US" dirty="0" err="1"/>
              <a:t>odnosno</a:t>
            </a:r>
            <a:r>
              <a:rPr lang="en-US" dirty="0"/>
              <a:t> </a:t>
            </a:r>
            <a:r>
              <a:rPr lang="en-US" dirty="0" err="1"/>
              <a:t>korekcija</a:t>
            </a:r>
            <a:r>
              <a:rPr lang="en-US" dirty="0"/>
              <a:t> </a:t>
            </a:r>
            <a:r>
              <a:rPr lang="en-US" dirty="0" err="1"/>
              <a:t>crijevnog</a:t>
            </a:r>
            <a:r>
              <a:rPr lang="en-US" dirty="0"/>
              <a:t> </a:t>
            </a:r>
            <a:r>
              <a:rPr lang="en-US" dirty="0" err="1"/>
              <a:t>mikrobioma</a:t>
            </a:r>
            <a:r>
              <a:rPr lang="en-US" dirty="0"/>
              <a:t>, </a:t>
            </a:r>
            <a:r>
              <a:rPr lang="en-US" dirty="0" err="1"/>
              <a:t>dovodi</a:t>
            </a:r>
            <a:r>
              <a:rPr lang="en-US" dirty="0"/>
              <a:t> po </a:t>
            </a:r>
            <a:r>
              <a:rPr lang="en-US" dirty="0" err="1"/>
              <a:t>boljih</a:t>
            </a:r>
            <a:r>
              <a:rPr lang="en-US" dirty="0"/>
              <a:t> </a:t>
            </a:r>
            <a:r>
              <a:rPr lang="en-US" dirty="0" err="1"/>
              <a:t>ishoda</a:t>
            </a:r>
            <a:r>
              <a:rPr lang="en-US" dirty="0"/>
              <a:t> po </a:t>
            </a:r>
            <a:r>
              <a:rPr lang="en-US" dirty="0" err="1"/>
              <a:t>pitanju</a:t>
            </a:r>
            <a:r>
              <a:rPr lang="en-US" dirty="0"/>
              <a:t> </a:t>
            </a:r>
            <a:r>
              <a:rPr lang="en-US" dirty="0" err="1"/>
              <a:t>ženskog</a:t>
            </a:r>
            <a:r>
              <a:rPr lang="en-US" dirty="0"/>
              <a:t> </a:t>
            </a:r>
            <a:r>
              <a:rPr lang="en-US" dirty="0" err="1"/>
              <a:t>reproduktivnog</a:t>
            </a:r>
            <a:r>
              <a:rPr lang="en-US" dirty="0"/>
              <a:t> </a:t>
            </a:r>
            <a:r>
              <a:rPr lang="en-US" dirty="0" err="1"/>
              <a:t>zdravlja</a:t>
            </a:r>
            <a:r>
              <a:rPr lang="en-US" dirty="0"/>
              <a:t>. Tako se </a:t>
            </a:r>
            <a:r>
              <a:rPr lang="en-US" dirty="0" err="1"/>
              <a:t>danas</a:t>
            </a:r>
            <a:r>
              <a:rPr lang="en-US" dirty="0"/>
              <a:t> </a:t>
            </a:r>
            <a:r>
              <a:rPr lang="en-US" dirty="0" err="1"/>
              <a:t>sve</a:t>
            </a:r>
            <a:r>
              <a:rPr lang="en-US" dirty="0"/>
              <a:t> </a:t>
            </a:r>
            <a:r>
              <a:rPr lang="en-US" dirty="0" err="1"/>
              <a:t>više</a:t>
            </a:r>
            <a:r>
              <a:rPr lang="en-US" dirty="0"/>
              <a:t> </a:t>
            </a:r>
            <a:r>
              <a:rPr lang="en-US" dirty="0" err="1"/>
              <a:t>govori</a:t>
            </a:r>
            <a:r>
              <a:rPr lang="en-US" dirty="0"/>
              <a:t> o </a:t>
            </a:r>
            <a:r>
              <a:rPr lang="en-US" b="1" dirty="0" err="1"/>
              <a:t>posebnim</a:t>
            </a:r>
            <a:r>
              <a:rPr lang="en-US" b="1" dirty="0"/>
              <a:t> pro- </a:t>
            </a:r>
            <a:r>
              <a:rPr lang="en-US" b="1" dirty="0" err="1"/>
              <a:t>i</a:t>
            </a:r>
            <a:r>
              <a:rPr lang="en-US" b="1" dirty="0"/>
              <a:t> </a:t>
            </a:r>
            <a:r>
              <a:rPr lang="en-US" b="1" dirty="0" err="1"/>
              <a:t>prebioticima</a:t>
            </a:r>
            <a:r>
              <a:rPr lang="en-US" b="1" dirty="0"/>
              <a:t> za </a:t>
            </a:r>
            <a:r>
              <a:rPr lang="en-US" b="1" dirty="0" err="1"/>
              <a:t>regulaciju</a:t>
            </a:r>
            <a:r>
              <a:rPr lang="en-US" b="1" dirty="0"/>
              <a:t> </a:t>
            </a:r>
            <a:r>
              <a:rPr lang="en-US" b="1" dirty="0" err="1"/>
              <a:t>estroboloma</a:t>
            </a:r>
            <a:r>
              <a:rPr lang="en-US" dirty="0"/>
              <a:t>. </a:t>
            </a:r>
            <a:r>
              <a:rPr lang="en-US" dirty="0" err="1"/>
              <a:t>Znanstvenici</a:t>
            </a:r>
            <a:r>
              <a:rPr lang="en-US" dirty="0"/>
              <a:t> </a:t>
            </a:r>
            <a:r>
              <a:rPr lang="en-US" dirty="0" err="1"/>
              <a:t>nastoje</a:t>
            </a:r>
            <a:r>
              <a:rPr lang="en-US" dirty="0"/>
              <a:t> </a:t>
            </a:r>
            <a:r>
              <a:rPr lang="en-US" dirty="0" err="1"/>
              <a:t>upregnuti</a:t>
            </a:r>
            <a:r>
              <a:rPr lang="en-US" dirty="0"/>
              <a:t> </a:t>
            </a:r>
            <a:r>
              <a:rPr lang="en-US" dirty="0" err="1"/>
              <a:t>djelovanje</a:t>
            </a:r>
            <a:r>
              <a:rPr lang="en-US" dirty="0"/>
              <a:t> </a:t>
            </a:r>
            <a:r>
              <a:rPr lang="en-US" dirty="0" err="1"/>
              <a:t>crijevnog</a:t>
            </a:r>
            <a:r>
              <a:rPr lang="en-US" dirty="0"/>
              <a:t> </a:t>
            </a:r>
            <a:r>
              <a:rPr lang="en-US" dirty="0" err="1"/>
              <a:t>mikrobioma</a:t>
            </a:r>
            <a:r>
              <a:rPr lang="en-US" dirty="0"/>
              <a:t> u </a:t>
            </a:r>
            <a:r>
              <a:rPr lang="en-US" dirty="0" err="1"/>
              <a:t>korist</a:t>
            </a:r>
            <a:r>
              <a:rPr lang="en-US" dirty="0"/>
              <a:t> </a:t>
            </a:r>
            <a:r>
              <a:rPr lang="en-US" dirty="0" err="1"/>
              <a:t>ženskog</a:t>
            </a:r>
            <a:r>
              <a:rPr lang="en-US" dirty="0"/>
              <a:t> </a:t>
            </a:r>
            <a:r>
              <a:rPr lang="en-US" dirty="0" err="1"/>
              <a:t>zdravlja</a:t>
            </a:r>
            <a:r>
              <a:rPr lang="en-US" dirty="0"/>
              <a:t>. Jer </a:t>
            </a:r>
            <a:r>
              <a:rPr lang="en-US" dirty="0" err="1"/>
              <a:t>naš</a:t>
            </a:r>
            <a:r>
              <a:rPr lang="en-US" dirty="0"/>
              <a:t> extra-organ ne </a:t>
            </a:r>
            <a:r>
              <a:rPr lang="en-US" dirty="0" err="1"/>
              <a:t>šalje</a:t>
            </a:r>
            <a:r>
              <a:rPr lang="en-US" dirty="0"/>
              <a:t> </a:t>
            </a:r>
            <a:r>
              <a:rPr lang="en-US" dirty="0" err="1"/>
              <a:t>samo</a:t>
            </a:r>
            <a:r>
              <a:rPr lang="en-US" dirty="0"/>
              <a:t> </a:t>
            </a:r>
            <a:r>
              <a:rPr lang="en-US" dirty="0" err="1"/>
              <a:t>kemijske</a:t>
            </a:r>
            <a:r>
              <a:rPr lang="en-US" dirty="0"/>
              <a:t> </a:t>
            </a:r>
            <a:r>
              <a:rPr lang="en-US" dirty="0" err="1"/>
              <a:t>poruke</a:t>
            </a:r>
            <a:r>
              <a:rPr lang="en-US" dirty="0"/>
              <a:t> </a:t>
            </a:r>
            <a:r>
              <a:rPr lang="en-US" dirty="0" err="1"/>
              <a:t>važne</a:t>
            </a:r>
            <a:r>
              <a:rPr lang="en-US" dirty="0"/>
              <a:t> za </a:t>
            </a:r>
            <a:r>
              <a:rPr lang="en-US" dirty="0" err="1"/>
              <a:t>našu</a:t>
            </a:r>
            <a:r>
              <a:rPr lang="en-US" dirty="0"/>
              <a:t> </a:t>
            </a:r>
            <a:r>
              <a:rPr lang="en-US" dirty="0" err="1"/>
              <a:t>probavu</a:t>
            </a:r>
            <a:r>
              <a:rPr lang="en-US" dirty="0"/>
              <a:t> </a:t>
            </a:r>
            <a:r>
              <a:rPr lang="en-US" dirty="0" err="1"/>
              <a:t>nego</a:t>
            </a:r>
            <a:r>
              <a:rPr lang="en-US" dirty="0"/>
              <a:t> </a:t>
            </a:r>
            <a:r>
              <a:rPr lang="en-US" dirty="0" err="1"/>
              <a:t>i</a:t>
            </a:r>
            <a:r>
              <a:rPr lang="en-US" dirty="0"/>
              <a:t> za </a:t>
            </a:r>
            <a:r>
              <a:rPr lang="en-US" dirty="0" err="1"/>
              <a:t>reprodukciju</a:t>
            </a:r>
            <a:r>
              <a:rPr lang="en-US" dirty="0"/>
              <a:t>. Danas </a:t>
            </a:r>
            <a:r>
              <a:rPr lang="en-US" dirty="0" err="1"/>
              <a:t>znamo</a:t>
            </a:r>
            <a:r>
              <a:rPr lang="en-US" dirty="0"/>
              <a:t> </a:t>
            </a:r>
            <a:r>
              <a:rPr lang="en-US" dirty="0" err="1"/>
              <a:t>kako</a:t>
            </a:r>
            <a:r>
              <a:rPr lang="en-US" dirty="0"/>
              <a:t> </a:t>
            </a:r>
            <a:r>
              <a:rPr lang="en-US" dirty="0" err="1"/>
              <a:t>žensko</a:t>
            </a:r>
            <a:r>
              <a:rPr lang="en-US" dirty="0"/>
              <a:t> </a:t>
            </a:r>
            <a:r>
              <a:rPr lang="en-US" dirty="0" err="1"/>
              <a:t>zdravlje</a:t>
            </a:r>
            <a:r>
              <a:rPr lang="en-US" dirty="0"/>
              <a:t> </a:t>
            </a:r>
            <a:r>
              <a:rPr lang="en-US" dirty="0" err="1"/>
              <a:t>uvelike</a:t>
            </a:r>
            <a:r>
              <a:rPr lang="en-US" dirty="0"/>
              <a:t> </a:t>
            </a:r>
            <a:r>
              <a:rPr lang="en-US" dirty="0" err="1"/>
              <a:t>ovisi</a:t>
            </a:r>
            <a:r>
              <a:rPr lang="en-US" dirty="0"/>
              <a:t> o </a:t>
            </a:r>
            <a:r>
              <a:rPr lang="en-US" dirty="0" err="1"/>
              <a:t>informacijama</a:t>
            </a:r>
            <a:r>
              <a:rPr lang="en-US" dirty="0"/>
              <a:t> </a:t>
            </a:r>
            <a:r>
              <a:rPr lang="en-US" dirty="0" err="1"/>
              <a:t>iz</a:t>
            </a:r>
            <a:r>
              <a:rPr lang="en-US" dirty="0"/>
              <a:t> </a:t>
            </a:r>
            <a:r>
              <a:rPr lang="en-US" dirty="0" err="1"/>
              <a:t>naših</a:t>
            </a:r>
            <a:r>
              <a:rPr lang="en-US" dirty="0"/>
              <a:t> </a:t>
            </a:r>
            <a:r>
              <a:rPr lang="en-US" dirty="0" err="1"/>
              <a:t>crijeva</a:t>
            </a:r>
            <a:r>
              <a:rPr lang="en-US" dirty="0"/>
              <a:t>, </a:t>
            </a:r>
            <a:r>
              <a:rPr lang="en-US" dirty="0" err="1"/>
              <a:t>zato</a:t>
            </a:r>
            <a:r>
              <a:rPr lang="en-US" dirty="0"/>
              <a:t> </a:t>
            </a:r>
            <a:r>
              <a:rPr lang="en-US" dirty="0" err="1"/>
              <a:t>pripazimo</a:t>
            </a:r>
            <a:r>
              <a:rPr lang="en-US" dirty="0"/>
              <a:t> </a:t>
            </a:r>
            <a:r>
              <a:rPr lang="en-US" dirty="0" err="1"/>
              <a:t>kako</a:t>
            </a:r>
            <a:r>
              <a:rPr lang="en-US" dirty="0"/>
              <a:t> mi </a:t>
            </a:r>
            <a:r>
              <a:rPr lang="en-US" dirty="0" err="1"/>
              <a:t>sami</a:t>
            </a:r>
            <a:r>
              <a:rPr lang="en-US" dirty="0"/>
              <a:t> </a:t>
            </a:r>
            <a:r>
              <a:rPr lang="en-US" dirty="0" err="1"/>
              <a:t>informiramo</a:t>
            </a:r>
            <a:r>
              <a:rPr lang="en-US" dirty="0"/>
              <a:t> </a:t>
            </a:r>
            <a:r>
              <a:rPr lang="en-US" dirty="0" err="1"/>
              <a:t>svoj</a:t>
            </a:r>
            <a:r>
              <a:rPr lang="en-US" dirty="0"/>
              <a:t> </a:t>
            </a:r>
            <a:r>
              <a:rPr lang="en-US" dirty="0" err="1"/>
              <a:t>crijevni</a:t>
            </a:r>
            <a:r>
              <a:rPr lang="en-US" dirty="0"/>
              <a:t> </a:t>
            </a:r>
            <a:r>
              <a:rPr lang="en-US" dirty="0" err="1"/>
              <a:t>mikrobiom</a:t>
            </a:r>
            <a:endParaRPr lang="en-US" dirty="0" err="1">
              <a:cs typeface="Calibri"/>
            </a:endParaRPr>
          </a:p>
          <a:p>
            <a:pPr algn="just"/>
            <a:endParaRPr lang="en-US" dirty="0">
              <a:cs typeface="Calibri"/>
            </a:endParaRPr>
          </a:p>
          <a:p>
            <a:pPr algn="just"/>
            <a:br>
              <a:rPr lang="en-US" dirty="0">
                <a:cs typeface="+mn-lt"/>
              </a:rPr>
            </a:br>
            <a:endParaRPr lang="en-US" dirty="0">
              <a:cs typeface="Calibri"/>
            </a:endParaRPr>
          </a:p>
          <a:p>
            <a:pPr algn="just"/>
            <a:r>
              <a:rPr lang="en-US" dirty="0" err="1"/>
              <a:t>Određene</a:t>
            </a:r>
            <a:r>
              <a:rPr lang="en-US" dirty="0"/>
              <a:t> </a:t>
            </a:r>
            <a:r>
              <a:rPr lang="en-US" dirty="0" err="1"/>
              <a:t>bakterije</a:t>
            </a:r>
            <a:r>
              <a:rPr lang="en-US" dirty="0"/>
              <a:t> </a:t>
            </a:r>
            <a:r>
              <a:rPr lang="en-US" dirty="0" err="1"/>
              <a:t>crijevne</a:t>
            </a:r>
            <a:r>
              <a:rPr lang="en-US" dirty="0"/>
              <a:t> </a:t>
            </a:r>
            <a:r>
              <a:rPr lang="en-US" dirty="0" err="1"/>
              <a:t>mikroflore</a:t>
            </a:r>
            <a:r>
              <a:rPr lang="en-US" dirty="0"/>
              <a:t> </a:t>
            </a:r>
            <a:r>
              <a:rPr lang="en-US" dirty="0" err="1"/>
              <a:t>oslobađaju</a:t>
            </a:r>
            <a:r>
              <a:rPr lang="en-US" dirty="0"/>
              <a:t> </a:t>
            </a:r>
            <a:r>
              <a:rPr lang="en-US" dirty="0" err="1"/>
              <a:t>kratkolančane</a:t>
            </a:r>
            <a:r>
              <a:rPr lang="en-US" dirty="0"/>
              <a:t> </a:t>
            </a:r>
            <a:r>
              <a:rPr lang="en-US" dirty="0" err="1"/>
              <a:t>masne</a:t>
            </a:r>
            <a:r>
              <a:rPr lang="en-US" dirty="0"/>
              <a:t> </a:t>
            </a:r>
            <a:r>
              <a:rPr lang="en-US" dirty="0" err="1"/>
              <a:t>kiseline</a:t>
            </a:r>
            <a:r>
              <a:rPr lang="en-US" dirty="0"/>
              <a:t> </a:t>
            </a:r>
            <a:r>
              <a:rPr lang="en-US" dirty="0" err="1"/>
              <a:t>koje</a:t>
            </a:r>
            <a:r>
              <a:rPr lang="en-US" dirty="0"/>
              <a:t> </a:t>
            </a:r>
            <a:r>
              <a:rPr lang="en-US" dirty="0" err="1"/>
              <a:t>su</a:t>
            </a:r>
            <a:r>
              <a:rPr lang="en-US" dirty="0"/>
              <a:t> od </a:t>
            </a:r>
            <a:r>
              <a:rPr lang="en-US" dirty="0" err="1"/>
              <a:t>velike</a:t>
            </a:r>
            <a:r>
              <a:rPr lang="en-US" dirty="0"/>
              <a:t> </a:t>
            </a:r>
            <a:r>
              <a:rPr lang="en-US" dirty="0" err="1"/>
              <a:t>važnosti</a:t>
            </a:r>
            <a:r>
              <a:rPr lang="en-US" dirty="0"/>
              <a:t> za </a:t>
            </a:r>
            <a:r>
              <a:rPr lang="en-US" dirty="0" err="1"/>
              <a:t>opskrbu</a:t>
            </a:r>
            <a:r>
              <a:rPr lang="en-US" dirty="0"/>
              <a:t> </a:t>
            </a:r>
            <a:r>
              <a:rPr lang="en-US" dirty="0" err="1"/>
              <a:t>sluznice</a:t>
            </a:r>
            <a:r>
              <a:rPr lang="en-US" dirty="0"/>
              <a:t> </a:t>
            </a:r>
            <a:r>
              <a:rPr lang="en-US" dirty="0" err="1"/>
              <a:t>crijeva</a:t>
            </a:r>
            <a:r>
              <a:rPr lang="en-US" dirty="0"/>
              <a:t>.</a:t>
            </a:r>
            <a:endParaRPr lang="en-US" dirty="0">
              <a:cs typeface="Calibri"/>
            </a:endParaRPr>
          </a:p>
          <a:p>
            <a:pPr algn="just"/>
            <a:br>
              <a:rPr lang="en-US" dirty="0"/>
            </a:br>
            <a:endParaRPr lang="en-US" dirty="0"/>
          </a:p>
          <a:p>
            <a:pPr algn="just"/>
            <a:r>
              <a:rPr lang="en-US" dirty="0"/>
              <a:t>Nova </a:t>
            </a:r>
            <a:r>
              <a:rPr lang="en-US" dirty="0" err="1"/>
              <a:t>saznanja</a:t>
            </a:r>
            <a:r>
              <a:rPr lang="en-US" dirty="0"/>
              <a:t> </a:t>
            </a:r>
            <a:r>
              <a:rPr lang="en-US" dirty="0" err="1"/>
              <a:t>pokazuju</a:t>
            </a:r>
            <a:r>
              <a:rPr lang="en-US" dirty="0"/>
              <a:t> da </a:t>
            </a:r>
            <a:r>
              <a:rPr lang="en-US" dirty="0" err="1"/>
              <a:t>naše</a:t>
            </a:r>
            <a:r>
              <a:rPr lang="en-US" dirty="0"/>
              <a:t> </a:t>
            </a:r>
            <a:r>
              <a:rPr lang="en-US" dirty="0" err="1"/>
              <a:t>crijevne</a:t>
            </a:r>
            <a:r>
              <a:rPr lang="en-US" dirty="0"/>
              <a:t> </a:t>
            </a:r>
            <a:r>
              <a:rPr lang="en-US" dirty="0" err="1"/>
              <a:t>bakterije</a:t>
            </a:r>
            <a:r>
              <a:rPr lang="en-US" dirty="0"/>
              <a:t> </a:t>
            </a:r>
            <a:r>
              <a:rPr lang="en-US" dirty="0" err="1"/>
              <a:t>preko</a:t>
            </a:r>
            <a:r>
              <a:rPr lang="en-US" dirty="0"/>
              <a:t> </a:t>
            </a:r>
            <a:r>
              <a:rPr lang="en-US" dirty="0" err="1"/>
              <a:t>različitih</a:t>
            </a:r>
            <a:r>
              <a:rPr lang="en-US" dirty="0"/>
              <a:t> </a:t>
            </a:r>
            <a:r>
              <a:rPr lang="en-US" dirty="0" err="1"/>
              <a:t>komunikacijskih</a:t>
            </a:r>
            <a:r>
              <a:rPr lang="en-US" dirty="0"/>
              <a:t> </a:t>
            </a:r>
            <a:r>
              <a:rPr lang="en-US" dirty="0" err="1"/>
              <a:t>putova</a:t>
            </a:r>
            <a:r>
              <a:rPr lang="en-US" dirty="0"/>
              <a:t> </a:t>
            </a:r>
            <a:r>
              <a:rPr lang="en-US" dirty="0" err="1"/>
              <a:t>osi</a:t>
            </a:r>
            <a:r>
              <a:rPr lang="en-US" dirty="0"/>
              <a:t>, </a:t>
            </a:r>
            <a:r>
              <a:rPr lang="en-US" dirty="0" err="1"/>
              <a:t>koja</a:t>
            </a:r>
            <a:r>
              <a:rPr lang="en-US" dirty="0"/>
              <a:t> </a:t>
            </a:r>
            <a:r>
              <a:rPr lang="en-US" dirty="0" err="1"/>
              <a:t>povezuje</a:t>
            </a:r>
            <a:r>
              <a:rPr lang="en-US" dirty="0"/>
              <a:t> </a:t>
            </a:r>
            <a:r>
              <a:rPr lang="en-US" dirty="0" err="1"/>
              <a:t>crijevo</a:t>
            </a:r>
            <a:r>
              <a:rPr lang="en-US" dirty="0"/>
              <a:t> </a:t>
            </a:r>
            <a:r>
              <a:rPr lang="en-US" dirty="0" err="1"/>
              <a:t>i</a:t>
            </a:r>
            <a:r>
              <a:rPr lang="en-US" dirty="0"/>
              <a:t> </a:t>
            </a:r>
            <a:r>
              <a:rPr lang="en-US" dirty="0" err="1"/>
              <a:t>mozak</a:t>
            </a:r>
            <a:r>
              <a:rPr lang="en-US" dirty="0"/>
              <a:t>, </a:t>
            </a:r>
            <a:r>
              <a:rPr lang="en-US" dirty="0" err="1"/>
              <a:t>mogu</a:t>
            </a:r>
            <a:r>
              <a:rPr lang="en-US" dirty="0"/>
              <a:t> </a:t>
            </a:r>
            <a:r>
              <a:rPr lang="en-US" dirty="0" err="1"/>
              <a:t>utjecati</a:t>
            </a:r>
            <a:r>
              <a:rPr lang="en-US" dirty="0"/>
              <a:t> </a:t>
            </a:r>
            <a:r>
              <a:rPr lang="en-US" dirty="0" err="1"/>
              <a:t>na</a:t>
            </a:r>
            <a:r>
              <a:rPr lang="en-US" dirty="0"/>
              <a:t> </a:t>
            </a:r>
            <a:r>
              <a:rPr lang="en-US" dirty="0" err="1"/>
              <a:t>neurokemiju</a:t>
            </a:r>
            <a:r>
              <a:rPr lang="en-US" dirty="0"/>
              <a:t> </a:t>
            </a:r>
            <a:r>
              <a:rPr lang="en-US" dirty="0" err="1"/>
              <a:t>našeg</a:t>
            </a:r>
            <a:r>
              <a:rPr lang="en-US" dirty="0"/>
              <a:t> </a:t>
            </a:r>
            <a:r>
              <a:rPr lang="en-US" dirty="0" err="1"/>
              <a:t>mozga</a:t>
            </a:r>
            <a:r>
              <a:rPr lang="en-US" dirty="0"/>
              <a:t>. To </a:t>
            </a:r>
            <a:r>
              <a:rPr lang="en-US" dirty="0" err="1"/>
              <a:t>znači</a:t>
            </a:r>
            <a:r>
              <a:rPr lang="en-US" dirty="0"/>
              <a:t> da </a:t>
            </a:r>
            <a:r>
              <a:rPr lang="en-US" dirty="0" err="1"/>
              <a:t>mikrobiota</a:t>
            </a:r>
            <a:r>
              <a:rPr lang="en-US" dirty="0"/>
              <a:t> </a:t>
            </a:r>
            <a:r>
              <a:rPr lang="en-US" dirty="0" err="1"/>
              <a:t>može</a:t>
            </a:r>
            <a:r>
              <a:rPr lang="en-US" dirty="0"/>
              <a:t> </a:t>
            </a:r>
            <a:r>
              <a:rPr lang="en-US" dirty="0" err="1"/>
              <a:t>na</a:t>
            </a:r>
            <a:r>
              <a:rPr lang="en-US" dirty="0"/>
              <a:t> </a:t>
            </a:r>
            <a:r>
              <a:rPr lang="en-US" dirty="0" err="1"/>
              <a:t>značajni</a:t>
            </a:r>
            <a:r>
              <a:rPr lang="en-US" dirty="0"/>
              <a:t> </a:t>
            </a:r>
            <a:r>
              <a:rPr lang="en-US" dirty="0" err="1"/>
              <a:t>način</a:t>
            </a:r>
            <a:r>
              <a:rPr lang="en-US" dirty="0"/>
              <a:t> </a:t>
            </a:r>
            <a:r>
              <a:rPr lang="en-US" dirty="0" err="1"/>
              <a:t>doprinijeti</a:t>
            </a:r>
            <a:r>
              <a:rPr lang="en-US" dirty="0"/>
              <a:t> </a:t>
            </a:r>
            <a:r>
              <a:rPr lang="en-US" dirty="0" err="1"/>
              <a:t>našem</a:t>
            </a:r>
            <a:r>
              <a:rPr lang="en-US" dirty="0"/>
              <a:t> </a:t>
            </a:r>
            <a:r>
              <a:rPr lang="en-US" dirty="0" err="1"/>
              <a:t>psihičkom</a:t>
            </a:r>
            <a:r>
              <a:rPr lang="en-US" dirty="0"/>
              <a:t> </a:t>
            </a:r>
            <a:r>
              <a:rPr lang="en-US" dirty="0" err="1"/>
              <a:t>zdravlju</a:t>
            </a:r>
            <a:r>
              <a:rPr lang="en-US" dirty="0"/>
              <a:t>.</a:t>
            </a:r>
            <a:endParaRPr lang="en-US" dirty="0">
              <a:cs typeface="Calibri"/>
            </a:endParaRPr>
          </a:p>
          <a:p>
            <a:pPr algn="just"/>
            <a:br>
              <a:rPr lang="en-US" dirty="0"/>
            </a:br>
            <a:endParaRPr lang="en-US" dirty="0"/>
          </a:p>
          <a:p>
            <a:pPr algn="just"/>
            <a:r>
              <a:rPr lang="en-US" dirty="0" err="1"/>
              <a:t>Naša</a:t>
            </a:r>
            <a:r>
              <a:rPr lang="en-US" dirty="0"/>
              <a:t> </a:t>
            </a:r>
            <a:r>
              <a:rPr lang="en-US" dirty="0" err="1"/>
              <a:t>mikrobiota</a:t>
            </a:r>
            <a:r>
              <a:rPr lang="en-US" dirty="0"/>
              <a:t> </a:t>
            </a:r>
            <a:r>
              <a:rPr lang="en-US" dirty="0" err="1"/>
              <a:t>modulira</a:t>
            </a:r>
            <a:r>
              <a:rPr lang="en-US" dirty="0"/>
              <a:t> </a:t>
            </a:r>
            <a:r>
              <a:rPr lang="en-US" dirty="0" err="1"/>
              <a:t>lučenje</a:t>
            </a:r>
            <a:r>
              <a:rPr lang="en-US" dirty="0"/>
              <a:t> </a:t>
            </a:r>
            <a:r>
              <a:rPr lang="en-US" dirty="0" err="1"/>
              <a:t>hormona</a:t>
            </a:r>
            <a:r>
              <a:rPr lang="en-US" dirty="0"/>
              <a:t> (</a:t>
            </a:r>
            <a:r>
              <a:rPr lang="en-US" dirty="0" err="1"/>
              <a:t>npr</a:t>
            </a:r>
            <a:r>
              <a:rPr lang="en-US" dirty="0"/>
              <a:t>. </a:t>
            </a:r>
            <a:r>
              <a:rPr lang="en-US" dirty="0" err="1"/>
              <a:t>serotonina</a:t>
            </a:r>
            <a:r>
              <a:rPr lang="en-US" dirty="0"/>
              <a:t>) </a:t>
            </a:r>
            <a:r>
              <a:rPr lang="en-US" dirty="0" err="1"/>
              <a:t>i</a:t>
            </a:r>
            <a:r>
              <a:rPr lang="en-US" dirty="0"/>
              <a:t> </a:t>
            </a:r>
            <a:r>
              <a:rPr lang="en-US" dirty="0" err="1"/>
              <a:t>proizvodnju</a:t>
            </a:r>
            <a:r>
              <a:rPr lang="en-US" dirty="0"/>
              <a:t> </a:t>
            </a:r>
            <a:r>
              <a:rPr lang="en-US" dirty="0" err="1"/>
              <a:t>esencijalnih</a:t>
            </a:r>
            <a:r>
              <a:rPr lang="en-US" dirty="0"/>
              <a:t> </a:t>
            </a:r>
            <a:r>
              <a:rPr lang="en-US" dirty="0" err="1"/>
              <a:t>mikronutrijenta</a:t>
            </a:r>
            <a:r>
              <a:rPr lang="en-US" dirty="0"/>
              <a:t> (</a:t>
            </a:r>
            <a:r>
              <a:rPr lang="en-US" dirty="0" err="1"/>
              <a:t>vitamini</a:t>
            </a:r>
            <a:r>
              <a:rPr lang="en-US" dirty="0"/>
              <a:t> B </a:t>
            </a:r>
            <a:r>
              <a:rPr lang="en-US" dirty="0" err="1"/>
              <a:t>i</a:t>
            </a:r>
            <a:r>
              <a:rPr lang="en-US" dirty="0"/>
              <a:t> K).</a:t>
            </a:r>
            <a:endParaRPr lang="en-US" dirty="0">
              <a:cs typeface="Calibri"/>
            </a:endParaRPr>
          </a:p>
          <a:p>
            <a:pPr algn="just"/>
            <a:br>
              <a:rPr lang="en-US" dirty="0"/>
            </a:br>
            <a:endParaRPr lang="en-US" dirty="0"/>
          </a:p>
          <a:p>
            <a:pPr algn="just"/>
            <a:r>
              <a:rPr lang="en-US" dirty="0" err="1"/>
              <a:t>Promjenjive</a:t>
            </a:r>
            <a:r>
              <a:rPr lang="en-US" dirty="0"/>
              <a:t> </a:t>
            </a:r>
            <a:r>
              <a:rPr lang="en-US" dirty="0" err="1"/>
              <a:t>razine</a:t>
            </a:r>
            <a:r>
              <a:rPr lang="en-US" dirty="0"/>
              <a:t> </a:t>
            </a:r>
            <a:r>
              <a:rPr lang="en-US" dirty="0" err="1"/>
              <a:t>estrogena</a:t>
            </a:r>
            <a:r>
              <a:rPr lang="en-US" dirty="0"/>
              <a:t> </a:t>
            </a:r>
            <a:r>
              <a:rPr lang="en-US" dirty="0" err="1"/>
              <a:t>osnovni</a:t>
            </a:r>
            <a:r>
              <a:rPr lang="en-US" dirty="0"/>
              <a:t> </a:t>
            </a:r>
            <a:r>
              <a:rPr lang="en-US" dirty="0" err="1"/>
              <a:t>su</a:t>
            </a:r>
            <a:r>
              <a:rPr lang="en-US" dirty="0"/>
              <a:t> </a:t>
            </a:r>
            <a:r>
              <a:rPr lang="en-US" dirty="0" err="1"/>
              <a:t>uzroci</a:t>
            </a:r>
            <a:r>
              <a:rPr lang="en-US" dirty="0"/>
              <a:t> </a:t>
            </a:r>
            <a:r>
              <a:rPr lang="en-US" dirty="0" err="1"/>
              <a:t>menopauzalnih</a:t>
            </a:r>
            <a:r>
              <a:rPr lang="en-US" dirty="0"/>
              <a:t> </a:t>
            </a:r>
            <a:r>
              <a:rPr lang="en-US" dirty="0" err="1"/>
              <a:t>i</a:t>
            </a:r>
            <a:r>
              <a:rPr lang="en-US" dirty="0"/>
              <a:t> </a:t>
            </a:r>
            <a:r>
              <a:rPr lang="en-US" dirty="0" err="1"/>
              <a:t>perimenopauzalnih</a:t>
            </a:r>
            <a:r>
              <a:rPr lang="en-US" dirty="0"/>
              <a:t> </a:t>
            </a:r>
            <a:r>
              <a:rPr lang="en-US" dirty="0" err="1"/>
              <a:t>simptoma</a:t>
            </a:r>
            <a:r>
              <a:rPr lang="en-US" dirty="0"/>
              <a:t> </a:t>
            </a:r>
            <a:r>
              <a:rPr lang="en-US" dirty="0" err="1"/>
              <a:t>poput</a:t>
            </a:r>
            <a:r>
              <a:rPr lang="en-US" dirty="0"/>
              <a:t> </a:t>
            </a:r>
            <a:r>
              <a:rPr lang="en-US" dirty="0" err="1"/>
              <a:t>navale</a:t>
            </a:r>
            <a:r>
              <a:rPr lang="en-US" dirty="0"/>
              <a:t> </a:t>
            </a:r>
            <a:r>
              <a:rPr lang="en-US" dirty="0" err="1"/>
              <a:t>vrućine</a:t>
            </a:r>
            <a:r>
              <a:rPr lang="en-US" dirty="0"/>
              <a:t>, </a:t>
            </a:r>
            <a:r>
              <a:rPr lang="en-US" dirty="0" err="1"/>
              <a:t>depresije</a:t>
            </a:r>
            <a:r>
              <a:rPr lang="en-US" dirty="0"/>
              <a:t>, </a:t>
            </a:r>
            <a:r>
              <a:rPr lang="en-US" dirty="0" err="1"/>
              <a:t>promjena</a:t>
            </a:r>
            <a:r>
              <a:rPr lang="en-US" dirty="0"/>
              <a:t> </a:t>
            </a:r>
            <a:r>
              <a:rPr lang="en-US" dirty="0" err="1"/>
              <a:t>raspoloženja</a:t>
            </a:r>
            <a:r>
              <a:rPr lang="en-US" dirty="0"/>
              <a:t>, </a:t>
            </a:r>
            <a:r>
              <a:rPr lang="en-US" dirty="0" err="1"/>
              <a:t>bol</a:t>
            </a:r>
            <a:r>
              <a:rPr lang="en-US" dirty="0"/>
              <a:t> u </a:t>
            </a:r>
            <a:r>
              <a:rPr lang="en-US" dirty="0" err="1"/>
              <a:t>grudima</a:t>
            </a:r>
            <a:r>
              <a:rPr lang="en-US" dirty="0"/>
              <a:t>, </a:t>
            </a:r>
            <a:r>
              <a:rPr lang="en-US" dirty="0" err="1"/>
              <a:t>nesanice</a:t>
            </a:r>
            <a:r>
              <a:rPr lang="en-US" dirty="0"/>
              <a:t>… </a:t>
            </a:r>
            <a:r>
              <a:rPr lang="en-US" dirty="0" err="1"/>
              <a:t>Novijim</a:t>
            </a:r>
            <a:r>
              <a:rPr lang="en-US" dirty="0"/>
              <a:t> </a:t>
            </a:r>
            <a:r>
              <a:rPr lang="en-US" dirty="0" err="1"/>
              <a:t>istraživanjima</a:t>
            </a:r>
            <a:r>
              <a:rPr lang="en-US" dirty="0"/>
              <a:t> </a:t>
            </a:r>
            <a:r>
              <a:rPr lang="en-US" dirty="0" err="1"/>
              <a:t>dokazano</a:t>
            </a:r>
            <a:r>
              <a:rPr lang="en-US" dirty="0"/>
              <a:t> je da </a:t>
            </a:r>
            <a:r>
              <a:rPr lang="en-US" dirty="0" err="1"/>
              <a:t>crijevo</a:t>
            </a:r>
            <a:r>
              <a:rPr lang="en-US" dirty="0"/>
              <a:t>, </a:t>
            </a:r>
            <a:r>
              <a:rPr lang="en-US" dirty="0" err="1"/>
              <a:t>između</a:t>
            </a:r>
            <a:r>
              <a:rPr lang="en-US" dirty="0"/>
              <a:t> </a:t>
            </a:r>
            <a:r>
              <a:rPr lang="en-US" dirty="0" err="1"/>
              <a:t>ostalog</a:t>
            </a:r>
            <a:r>
              <a:rPr lang="en-US" dirty="0"/>
              <a:t>, </a:t>
            </a:r>
            <a:r>
              <a:rPr lang="en-US" dirty="0" err="1"/>
              <a:t>ima</a:t>
            </a:r>
            <a:r>
              <a:rPr lang="en-US" dirty="0"/>
              <a:t> </a:t>
            </a:r>
            <a:r>
              <a:rPr lang="en-US" dirty="0" err="1"/>
              <a:t>ključnu</a:t>
            </a:r>
            <a:r>
              <a:rPr lang="en-US" dirty="0"/>
              <a:t> </a:t>
            </a:r>
            <a:r>
              <a:rPr lang="en-US" dirty="0" err="1"/>
              <a:t>ulogu</a:t>
            </a:r>
            <a:r>
              <a:rPr lang="en-US" dirty="0"/>
              <a:t> u </a:t>
            </a:r>
            <a:r>
              <a:rPr lang="en-US" dirty="0" err="1"/>
              <a:t>proizvodnji</a:t>
            </a:r>
            <a:r>
              <a:rPr lang="en-US" dirty="0"/>
              <a:t> </a:t>
            </a:r>
            <a:r>
              <a:rPr lang="en-US" dirty="0" err="1"/>
              <a:t>estrogena</a:t>
            </a:r>
            <a:endParaRPr lang="en-US" dirty="0" err="1">
              <a:cs typeface="Calibri"/>
            </a:endParaRPr>
          </a:p>
          <a:p>
            <a:endParaRPr lang="en-US" dirty="0">
              <a:cs typeface="Calibri"/>
            </a:endParaRPr>
          </a:p>
        </p:txBody>
      </p:sp>
      <p:sp>
        <p:nvSpPr>
          <p:cNvPr id="4" name="Rezervirano mjesto broja slajda 3"/>
          <p:cNvSpPr>
            <a:spLocks noGrp="1"/>
          </p:cNvSpPr>
          <p:nvPr>
            <p:ph type="sldNum" sz="quarter" idx="5"/>
          </p:nvPr>
        </p:nvSpPr>
        <p:spPr/>
        <p:txBody>
          <a:bodyPr/>
          <a:lstStyle/>
          <a:p>
            <a:fld id="{23A20CB0-A717-4DEF-84BA-44249F5974D6}" type="slidenum">
              <a:rPr lang="hr-HR" smtClean="0"/>
              <a:t>3</a:t>
            </a:fld>
            <a:endParaRPr lang="hr-HR"/>
          </a:p>
        </p:txBody>
      </p:sp>
    </p:spTree>
    <p:extLst>
      <p:ext uri="{BB962C8B-B14F-4D97-AF65-F5344CB8AC3E}">
        <p14:creationId xmlns:p14="http://schemas.microsoft.com/office/powerpoint/2010/main" val="411291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Čarobni hormon </a:t>
            </a:r>
          </a:p>
        </p:txBody>
      </p:sp>
      <p:sp>
        <p:nvSpPr>
          <p:cNvPr id="4" name="Slide Number Placeholder 3"/>
          <p:cNvSpPr>
            <a:spLocks noGrp="1"/>
          </p:cNvSpPr>
          <p:nvPr>
            <p:ph type="sldNum" sz="quarter" idx="10"/>
          </p:nvPr>
        </p:nvSpPr>
        <p:spPr/>
        <p:txBody>
          <a:bodyPr/>
          <a:lstStyle/>
          <a:p>
            <a:fld id="{58B1AA75-34E6-42D9-B832-08A2F9065E15}" type="slidenum">
              <a:rPr lang="hr-HR" smtClean="0"/>
              <a:t>6</a:t>
            </a:fld>
            <a:endParaRPr lang="hr-HR"/>
          </a:p>
        </p:txBody>
      </p:sp>
    </p:spTree>
    <p:extLst>
      <p:ext uri="{BB962C8B-B14F-4D97-AF65-F5344CB8AC3E}">
        <p14:creationId xmlns:p14="http://schemas.microsoft.com/office/powerpoint/2010/main" val="3025550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kern="1200" dirty="0">
                <a:solidFill>
                  <a:schemeClr val="tx1"/>
                </a:solidFill>
                <a:effectLst/>
                <a:latin typeface="+mn-lt"/>
                <a:ea typeface="+mn-ea"/>
                <a:cs typeface="+mn-cs"/>
              </a:rPr>
              <a:t>Normalan iscjedak vagine je bijel, bez mirisa čine ga odbačene stanice vagine, grlića maternice pomiješane s cervikalnom sluzi, elektroliti, obim i izgled u izravnoj su korelaciji s dinamikom estrogena i progesterona tijekom ciklusa stoga se količina i konzistencija mijenjaju od oskudnog bjelkastog početkom ciklusa, do viskoznog obilnog i rastezljivog tijekom ovulacijskog prozora kao odraz vršnog estrogenskog rasta do gušćeg bjelkastog bez mirisa u drugoj fazi ciklusa pod utjecajem progesterona. Obim odnosno količna vaginalnog iscjetka se povećava kako se bliži vrijeme ovluacije, gačice postaju vlažne. Seksulani podražaj bitno može potaknuti vaginalnu sekrecijuu dinamičnoj korelaciji s emocionalnom željom žene. Ulaskom u razdoblje vršnosti progesterona mijenja se konzsitencija postaje gušći suhlji. Sam obim može biti posve različit od žene do žene.  Praćenjem njegove dinamike jasno možemo ocijeniti dane ciklusa, razdoblje plodnosti ali i indirektno stanje našeg hormonalnog statusa. Upravo  nedostatak estrogena i progesterona razlog su oskudnog iscjetka u razdoblju predpuberteta i ulaskom u drugu hormonsku tranziciju razdoblje perimenopauze i postmenopauze. </a:t>
            </a:r>
          </a:p>
          <a:p>
            <a:r>
              <a:rPr lang="hr-HR" sz="1200" kern="1200" dirty="0">
                <a:solidFill>
                  <a:schemeClr val="tx1"/>
                </a:solidFill>
                <a:effectLst/>
                <a:latin typeface="+mn-lt"/>
                <a:ea typeface="+mn-ea"/>
                <a:cs typeface="+mn-cs"/>
              </a:rPr>
              <a:t>Gaćice često daju odgovore !</a:t>
            </a:r>
          </a:p>
          <a:p>
            <a:endParaRPr lang="hr-HR" dirty="0"/>
          </a:p>
        </p:txBody>
      </p:sp>
      <p:sp>
        <p:nvSpPr>
          <p:cNvPr id="4" name="Slide Number Placeholder 3"/>
          <p:cNvSpPr>
            <a:spLocks noGrp="1"/>
          </p:cNvSpPr>
          <p:nvPr>
            <p:ph type="sldNum" sz="quarter" idx="10"/>
          </p:nvPr>
        </p:nvSpPr>
        <p:spPr/>
        <p:txBody>
          <a:bodyPr/>
          <a:lstStyle/>
          <a:p>
            <a:fld id="{4506A21A-7F28-4DA8-9706-A79C6BB6208F}" type="slidenum">
              <a:rPr lang="hr-HR" smtClean="0"/>
              <a:t>8</a:t>
            </a:fld>
            <a:endParaRPr lang="hr-HR"/>
          </a:p>
        </p:txBody>
      </p:sp>
    </p:spTree>
    <p:extLst>
      <p:ext uri="{BB962C8B-B14F-4D97-AF65-F5344CB8AC3E}">
        <p14:creationId xmlns:p14="http://schemas.microsoft.com/office/powerpoint/2010/main" val="2364795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EE739A74-5E1C-4787-BE08-4F7C76DB104E}" type="slidenum">
              <a:rPr lang="hr-HR" smtClean="0"/>
              <a:pPr/>
              <a:t>10</a:t>
            </a:fld>
            <a:endParaRPr lang="hr-HR"/>
          </a:p>
        </p:txBody>
      </p:sp>
    </p:spTree>
    <p:extLst>
      <p:ext uri="{BB962C8B-B14F-4D97-AF65-F5344CB8AC3E}">
        <p14:creationId xmlns:p14="http://schemas.microsoft.com/office/powerpoint/2010/main" val="2567049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Najčešći uzročnik akutne nekomplicirane infekcije donjeg dijela mokraćnog sustava (cistitis) žena u premenopauzi, a koje nisu trudne, je E.coli (80% slučajeva). Staphylococcus saprophyticus se također ubraja među primarne uzročnike infekcije kod mlađih žena (5-10% IMS u ovoj skupini). 32,33 U Hrvatskoj, učestalost S. saprophyticus je niska (manje od 5%). 34 Drugi mikroorganizmi (druge enterobakterije, enterokoki) većinom uzrokuju infekcije uz prisustvo drugih temeljnih bolesti. 23.35 U žena s jasnim simptomima nekompliciranog cistitisa, nalaz od ≥ 10 3 bakterija po mL čistog srednjeg mlaza urina smatra se granicom za signifikantnu bakteriuriju uz osjetljivost testa od oko 80%, a specifičnost oko 90%. 5,36,37 (IV, C) U slučaju nejasnih simptoma IMS, treba imati na umu da se niski broj bakterija (10 3 /mL) često nalazi i u zdravih žena kao posljedica kontaminacije urina tijekom mokrenja. Urinokulturu ne treba raditi u zdravih žena sa sporadičnim nekompliciranim cistitisom, budući je uzročnik lako predvidiv.2,3,5,6,23 (IV, C) Ako se stanje bolesnice ne poboljša tijekom empirijske terapije, uzima se uzorak urina za analizu. Dijagnoza se postavlja na temelju karakterističnih simptoma i nalaza “dipstick” testa. Prema navodima iz literature na infekciju upućuje pozitivan test nitrita i/ili test leukocitne esteraze. 38 (Ia). Stoga RG predlaže korištenje i „dipstick“ testa za analizu leukocitne esteraze i testa nitrita (A). Iako nalaz leukociturije govori u prilog dijagnozi infekcije, ne znači uvijek da taj nalaz potvrđuje infekciju, niti ju odsutnost eukociturije isključuje. 39 U laboratorijskoj praksi se kao metoda detekcije eukociturije najčešće primjenjuje detekcija leukocita u velikom vidnom polju sedimenta urina (povećanje 10x40), pri čemu se nalaz od 5-10 leukocita u velikom vidnom polju, smatra gornjom granicom normalnog nalaza u urinu zdravih osoba. 40 Koristeći ovu metodu dokazivanja eukociturije velik broj bolesnika sa signifikantnom bakteriurijom ima negativan nalaz eukociturije te se ova metoda ne smatra dovoljno osjetljivom. Osjetljivijom se smatra metoda brojanja leukocita u necentrifugiranom urinu, gdje broj &gt;10 leukocita/mm3 predstavlja patološki nalaz.15 Najjednostavnija metoda određivanja eukociturije je detekcija leukocitne esteraze. Test leukocitne esteraze je visoko osjetljiv i specifičan ako se obavlja kod simptomatskih bolesnika (osjetljivost 75-96%, a specifičnost 94-98%). 36,37 Iako negativan nalaz “dipstick” testa smanjuje vjerojatnost za IMS na manje od 20%, IMS se ne može isključiti u simptomatskih žena 38 , stoga se kliničkom procjenom stanja bolesnika treba odlučiti da li uzeti uzorak urina za urinokulturu ili naručiti bolesnika na kontrolu, ako se simpotmi nastave ili pogoršaju. Povećan broj leukocita u urinu je obično znak infekcije mokraćnog sustava, no može biti i odraz nekih drugih čimbenika kao što su npr. prisutnost katetera, kamenaca, vulvovaginitis, erozije vaginalne i cervikalne sluznice ili dehidracija. 41 U takvim slučajevima treba dalje istražiti postojanje spolno prenosivih bolesti ili ginekološku patologiju bolesti. </a:t>
            </a:r>
          </a:p>
        </p:txBody>
      </p:sp>
      <p:sp>
        <p:nvSpPr>
          <p:cNvPr id="4" name="Slide Number Placeholder 3"/>
          <p:cNvSpPr>
            <a:spLocks noGrp="1"/>
          </p:cNvSpPr>
          <p:nvPr>
            <p:ph type="sldNum" sz="quarter" idx="10"/>
          </p:nvPr>
        </p:nvSpPr>
        <p:spPr/>
        <p:txBody>
          <a:bodyPr/>
          <a:lstStyle/>
          <a:p>
            <a:fld id="{91DED571-9DD5-4225-9D6F-A6C9DA638C83}" type="slidenum">
              <a:rPr lang="hr-HR" smtClean="0"/>
              <a:t>15</a:t>
            </a:fld>
            <a:endParaRPr lang="hr-HR"/>
          </a:p>
        </p:txBody>
      </p:sp>
    </p:spTree>
    <p:extLst>
      <p:ext uri="{BB962C8B-B14F-4D97-AF65-F5344CB8AC3E}">
        <p14:creationId xmlns:p14="http://schemas.microsoft.com/office/powerpoint/2010/main" val="4097902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D0B71-1501-4507-8742-8412036608D3}" type="slidenum">
              <a:rPr lang="hr-HR" altLang="sr-Latn-RS"/>
              <a:pPr/>
              <a:t>22</a:t>
            </a:fld>
            <a:endParaRPr lang="hr-HR" altLang="sr-Latn-R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pPr>
              <a:lnSpc>
                <a:spcPct val="90000"/>
              </a:lnSpc>
            </a:pPr>
            <a:r>
              <a:rPr lang="hr-HR" altLang="sr-Latn-RS" sz="1000"/>
              <a:t>40 predstavljaju plejadu kliničkih nalaza </a:t>
            </a:r>
          </a:p>
          <a:p>
            <a:pPr>
              <a:lnSpc>
                <a:spcPct val="90000"/>
              </a:lnSpc>
            </a:pPr>
            <a:r>
              <a:rPr lang="hr-HR" altLang="sr-Latn-RS" sz="1000"/>
              <a:t>Promjenom socio ekonomskim prilika žena zapadne kulture dovelo je do pomicanje granica i odluka o ostvarenje reprodukcije u kasnim tridesetima i ulaskom u rane 40 otvara ostakje otvorena brojan pitanja omnoga pitanja o ocjeni fekunditeta, sam procjena može se osloniti na vrijednost ponavljanje ocjene vrijednosti FSH &lt; 12 ij/l u kraćim vremenskim razmacima (3-6 mj) ali i ocjenom vrijednosti glikoproteina AMH omogućuje procjenu ulaska u menopauzu odnos time procjenu količine primordijalnih i antralnih folikula</a:t>
            </a:r>
          </a:p>
          <a:p>
            <a:pPr>
              <a:lnSpc>
                <a:spcPct val="90000"/>
              </a:lnSpc>
            </a:pPr>
            <a:r>
              <a:rPr lang="hr-HR" altLang="sr-Latn-RS" sz="1000"/>
              <a:t>Nažalost 40 određenoj populaciji žena predstavlja vrijeme gubitak reproduktivne sposobnosti, incipijenti gubitak ovarijske funkcije s kompromitiranom fertilnošću već u početnoj fazi bolesti s izostankom kliničke slike  početnom neregularnošću ciklusa uz početni rast FSH 3-10 godina prije nastupa gubitaka ovarijske funkcije odnosno starenje jajnika  </a:t>
            </a:r>
          </a:p>
          <a:p>
            <a:pPr>
              <a:lnSpc>
                <a:spcPct val="90000"/>
              </a:lnSpc>
            </a:pPr>
            <a:r>
              <a:rPr lang="hr-HR" altLang="sr-Latn-RS" sz="1000"/>
              <a:t>etiološki nije posve razjašnjen razvoj POF/POI-a udruženost ostalim autoimnum poremećajima (SLE, DM, tireoiditis) primrani prijevremene deplecija ovarijskim folikula, polimorfizam FSH receptora, mutacija inhibina B, kromosomske aberacije (47 xxx) 45 X0, sekundarni uzrok 25% , adjuvanta terapija zbog primarne maligne bolesti kiruške kastracije ili histrektomije bez adenkestomije,</a:t>
            </a:r>
          </a:p>
          <a:p>
            <a:pPr>
              <a:lnSpc>
                <a:spcPct val="90000"/>
              </a:lnSpc>
            </a:pPr>
            <a:r>
              <a:rPr lang="hr-HR" altLang="sr-Latn-RS" sz="1000"/>
              <a:t>Oštećenjem granulaa stanice smanjenje br primordijalnih folikula , dolazi do pada E2, pada razine SMH i inhibina B što rezultira porastom FSH porast aktivnošću aromataze, TGF IGF aktivacija autokrine i parakrine kativnosti što dovodi do regrutacije folikula i time do trošnej oštećenja folikula osjetljivih na kemoterapeutike ili stanje nakon teškog PID-a dok 50% je i dalje nepoznate etiologije</a:t>
            </a:r>
          </a:p>
          <a:p>
            <a:pPr>
              <a:lnSpc>
                <a:spcPct val="90000"/>
              </a:lnSpc>
            </a:pPr>
            <a:r>
              <a:rPr lang="hr-HR" altLang="sr-Latn-RS" sz="1000"/>
              <a:t>Znastvena debata vrlo snažan o reverziblnosti POF uvođenje DHEAS u dnevnu terapiju, poticanje žena na zanošenje metodama potpomognute reprodukcijednsvetna debata se vodi </a:t>
            </a:r>
          </a:p>
          <a:p>
            <a:pPr>
              <a:lnSpc>
                <a:spcPct val="90000"/>
              </a:lnSpc>
            </a:pPr>
            <a:endParaRPr lang="hr-HR" altLang="sr-Latn-RS" sz="1000"/>
          </a:p>
          <a:p>
            <a:pPr>
              <a:lnSpc>
                <a:spcPct val="90000"/>
              </a:lnSpc>
            </a:pPr>
            <a:r>
              <a:rPr lang="hr-HR" altLang="sr-Latn-RS" sz="1000"/>
              <a:t>Populacija žena koja započinje svoju traznicijksu priču poračenu objektivin i subjektivnim znakovima ovarijske smanjenje produkcije,  </a:t>
            </a:r>
          </a:p>
          <a:p>
            <a:pPr>
              <a:lnSpc>
                <a:spcPct val="90000"/>
              </a:lnSpc>
            </a:pPr>
            <a:endParaRPr lang="hr-HR" altLang="sr-Latn-RS" sz="1000"/>
          </a:p>
        </p:txBody>
      </p:sp>
    </p:spTree>
    <p:extLst>
      <p:ext uri="{BB962C8B-B14F-4D97-AF65-F5344CB8AC3E}">
        <p14:creationId xmlns:p14="http://schemas.microsoft.com/office/powerpoint/2010/main" val="1863853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rtl="0" fontAlgn="base"/>
            <a:r>
              <a:rPr lang="hr-HR" sz="1200" b="0" i="0" kern="1200" dirty="0">
                <a:solidFill>
                  <a:schemeClr val="tx1"/>
                </a:solidFill>
                <a:effectLst/>
                <a:latin typeface="+mn-lt"/>
                <a:ea typeface="+mn-ea"/>
                <a:cs typeface="+mn-cs"/>
              </a:rPr>
              <a:t>Postoji podskup bakterija koji se zove </a:t>
            </a:r>
            <a:r>
              <a:rPr lang="hr-HR" sz="1200" b="1" i="0" kern="1200" dirty="0">
                <a:solidFill>
                  <a:schemeClr val="tx1"/>
                </a:solidFill>
                <a:effectLst/>
                <a:latin typeface="+mn-lt"/>
                <a:ea typeface="+mn-ea"/>
                <a:cs typeface="+mn-cs"/>
              </a:rPr>
              <a:t>estrobolom</a:t>
            </a:r>
            <a:r>
              <a:rPr lang="hr-HR" sz="1200" b="0" i="0" kern="1200" dirty="0">
                <a:solidFill>
                  <a:schemeClr val="tx1"/>
                </a:solidFill>
                <a:effectLst/>
                <a:latin typeface="+mn-lt"/>
                <a:ea typeface="+mn-ea"/>
                <a:cs typeface="+mn-cs"/>
              </a:rPr>
              <a:t> i koji specifično radi na metabolizmu estrogena. U zdravom i uravnoteženom crijevu, estrobolom održava homeostazu.</a:t>
            </a:r>
          </a:p>
          <a:p>
            <a:pPr rtl="0" fontAlgn="base"/>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Neuravnotežen i poremećen mikrobiom može uzrokovati nedostatak ili višak slobodnog estrogena. Slijedom toga, sigurno će se pojaviti zdravstveni problemi povezani s estrogenom. To uključuje one neugodne simptome menopauze.</a:t>
            </a:r>
          </a:p>
          <a:p>
            <a:pPr rtl="0" fontAlgn="base"/>
            <a:br>
              <a:rPr lang="hr-HR" sz="1200" b="0" i="0" kern="1200" dirty="0">
                <a:solidFill>
                  <a:schemeClr val="tx1"/>
                </a:solidFill>
                <a:effectLst/>
                <a:latin typeface="+mn-lt"/>
                <a:ea typeface="+mn-ea"/>
                <a:cs typeface="+mn-cs"/>
              </a:rPr>
            </a:br>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Postoje i dokazi da je neuravnotežen estrobolom u žena u postmenopauzi povezan s povećanim rizikom od osteoporoze, pretilosti i kardiovaskularnih bolesti. Povećanje rizika uzrokovano je pogoršanjem stanja niske razine estrogena koje može biti, između ostalog, i zbog neuravnoteženog crijeva.</a:t>
            </a:r>
          </a:p>
          <a:p>
            <a:pPr rtl="0" fontAlgn="base"/>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Baš kao što crijeva reguliraju i utječu na razinu estrogena, prirodni pad razine estrogena uzrokovan menopauzom ima izravan učinak na mikrobiom. Smatra se da se neugodnosti poput debljanja oko trbuha i IBS-a kod žena u menopauzi javljaju kao rezultat neravnoteže mikrobioma uzrokovane naglim padom razine estrogena.</a:t>
            </a:r>
          </a:p>
          <a:p>
            <a:pPr rtl="0" fontAlgn="base"/>
            <a:r>
              <a:rPr lang="hr-HR" sz="1200" b="0" i="0" kern="1200" dirty="0">
                <a:solidFill>
                  <a:schemeClr val="tx1"/>
                </a:solidFill>
                <a:effectLst/>
                <a:latin typeface="+mn-lt"/>
                <a:ea typeface="+mn-ea"/>
                <a:cs typeface="+mn-cs"/>
              </a:rPr>
              <a:t>Dakle, jačanje crijeva, odnosno zdravlja mikrobioma ima veliki učinak na simptome menopauze i cjelokupno zdravlje</a:t>
            </a:r>
          </a:p>
          <a:p>
            <a:pPr rtl="0" fontAlgn="base"/>
            <a:r>
              <a:rPr lang="hr-HR" sz="1200" b="0" i="0" kern="1200" dirty="0">
                <a:solidFill>
                  <a:schemeClr val="tx1"/>
                </a:solidFill>
                <a:effectLst/>
                <a:latin typeface="+mn-lt"/>
                <a:ea typeface="+mn-ea"/>
                <a:cs typeface="+mn-cs"/>
              </a:rPr>
              <a:t>Postoji podskup bakterija koji se zove </a:t>
            </a:r>
            <a:r>
              <a:rPr lang="hr-HR" sz="1200" b="1" i="0" kern="1200" dirty="0">
                <a:solidFill>
                  <a:schemeClr val="tx1"/>
                </a:solidFill>
                <a:effectLst/>
                <a:latin typeface="+mn-lt"/>
                <a:ea typeface="+mn-ea"/>
                <a:cs typeface="+mn-cs"/>
              </a:rPr>
              <a:t>estrobolom</a:t>
            </a:r>
            <a:r>
              <a:rPr lang="hr-HR" sz="1200" b="0" i="0" kern="1200" dirty="0">
                <a:solidFill>
                  <a:schemeClr val="tx1"/>
                </a:solidFill>
                <a:effectLst/>
                <a:latin typeface="+mn-lt"/>
                <a:ea typeface="+mn-ea"/>
                <a:cs typeface="+mn-cs"/>
              </a:rPr>
              <a:t> i koji specifično radi na metabolizmu estrogena. U zdravom i uravnoteženom crijevu, estrobolom održava homeostazu.</a:t>
            </a:r>
          </a:p>
          <a:p>
            <a:pPr rtl="0" fontAlgn="base"/>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Neuravnotežen i poremećen mikrobiom može uzrokovati nedostatak ili višak slobodnog estrogena. Slijedom toga, sigurno će se pojaviti zdravstveni problemi povezani s estrogenom. To uključuje one neugodne simptome menopauze.</a:t>
            </a:r>
          </a:p>
          <a:p>
            <a:pPr rtl="0" fontAlgn="base"/>
            <a:r>
              <a:rPr lang="hr-HR" sz="1200" b="0" i="0" kern="1200" dirty="0">
                <a:solidFill>
                  <a:schemeClr val="tx1"/>
                </a:solidFill>
                <a:effectLst/>
                <a:latin typeface="+mn-lt"/>
                <a:ea typeface="+mn-ea"/>
                <a:cs typeface="+mn-cs"/>
              </a:rPr>
              <a:t>Postoji podskup bakterija koji se zove </a:t>
            </a:r>
            <a:r>
              <a:rPr lang="hr-HR" sz="1200" b="1" i="0" kern="1200" dirty="0">
                <a:solidFill>
                  <a:schemeClr val="tx1"/>
                </a:solidFill>
                <a:effectLst/>
                <a:latin typeface="+mn-lt"/>
                <a:ea typeface="+mn-ea"/>
                <a:cs typeface="+mn-cs"/>
              </a:rPr>
              <a:t>estrobolom </a:t>
            </a:r>
            <a:r>
              <a:rPr lang="hr-HR" sz="1200" b="0" i="0" kern="1200" dirty="0">
                <a:solidFill>
                  <a:schemeClr val="tx1"/>
                </a:solidFill>
                <a:effectLst/>
                <a:latin typeface="+mn-lt"/>
                <a:ea typeface="+mn-ea"/>
                <a:cs typeface="+mn-cs"/>
              </a:rPr>
              <a:t>i koji specifično radi na metabolizmu estrogena. U zdravom i uravnoteženom crijevu, estrobolom održava homeostazu.</a:t>
            </a:r>
            <a:r>
              <a:rPr lang="hr-HR" sz="1200" kern="1200" dirty="0">
                <a:solidFill>
                  <a:schemeClr val="tx1"/>
                </a:solidFill>
                <a:effectLst/>
                <a:latin typeface="+mn-lt"/>
                <a:ea typeface="+mn-ea"/>
                <a:cs typeface="+mn-cs"/>
              </a:rPr>
              <a:t> Postoje i dokazi da je neuravnotežen estrobolom u žena u postmenopauzi povezan s povećanim rizikom od osteoporoze, pretilosti i kardiovaskularnih bolesti. Povećanje rizika uzrokovano je pogoršanjem stanja niske razine estrogena koje može biti, između ostalog, i zbog neuravnoteženog crijeva.</a:t>
            </a:r>
          </a:p>
          <a:p>
            <a:pPr fontAlgn="base"/>
            <a:br>
              <a:rPr lang="hr-HR" sz="1200" kern="1200" dirty="0">
                <a:solidFill>
                  <a:schemeClr val="tx1"/>
                </a:solidFill>
                <a:effectLst/>
                <a:latin typeface="+mn-lt"/>
                <a:ea typeface="+mn-ea"/>
                <a:cs typeface="+mn-cs"/>
              </a:rPr>
            </a:br>
            <a:endParaRPr lang="hr-HR" sz="1200" kern="1200" dirty="0">
              <a:solidFill>
                <a:schemeClr val="tx1"/>
              </a:solidFill>
              <a:effectLst/>
              <a:latin typeface="+mn-lt"/>
              <a:ea typeface="+mn-ea"/>
              <a:cs typeface="+mn-cs"/>
            </a:endParaRPr>
          </a:p>
          <a:p>
            <a:pPr rtl="0" fontAlgn="base"/>
            <a:r>
              <a:rPr lang="hr-HR" sz="1200" kern="1200" dirty="0">
                <a:solidFill>
                  <a:schemeClr val="tx1"/>
                </a:solidFill>
                <a:effectLst/>
                <a:latin typeface="+mn-lt"/>
                <a:ea typeface="+mn-ea"/>
                <a:cs typeface="+mn-cs"/>
              </a:rPr>
              <a:t>Baš kao što crijeva reguliraju i utječu na razinu estrogena, prirodni pad razine estrogena uzrokovan menopauzom ima izravan učinak na mikrobiom. Smatra se da se neugodnosti poput debljanja oko trbuha i IBS-a kod žena u menopauzi javljaju kao rezultat neravnoteže mikrobioma uzrokovane naglim padom razine estrogena.</a:t>
            </a:r>
          </a:p>
          <a:p>
            <a:br>
              <a:rPr lang="hr-HR" sz="1200" kern="1200" dirty="0">
                <a:solidFill>
                  <a:schemeClr val="tx1"/>
                </a:solidFill>
                <a:effectLst/>
                <a:latin typeface="+mn-lt"/>
                <a:ea typeface="+mn-ea"/>
                <a:cs typeface="+mn-cs"/>
              </a:rPr>
            </a:br>
            <a:endParaRPr lang="hr-HR" sz="1200" b="0" i="0" kern="1200" dirty="0">
              <a:solidFill>
                <a:schemeClr val="tx1"/>
              </a:solidFill>
              <a:effectLst/>
              <a:latin typeface="+mn-lt"/>
              <a:ea typeface="+mn-ea"/>
              <a:cs typeface="+mn-cs"/>
            </a:endParaRPr>
          </a:p>
          <a:p>
            <a:pPr fontAlgn="base"/>
            <a:br>
              <a:rPr lang="hr-HR" sz="1200" b="0" i="0" kern="1200" dirty="0">
                <a:solidFill>
                  <a:schemeClr val="tx1"/>
                </a:solidFill>
                <a:effectLst/>
                <a:latin typeface="+mn-lt"/>
                <a:ea typeface="+mn-ea"/>
                <a:cs typeface="+mn-cs"/>
              </a:rPr>
            </a:br>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Neuravnotežen i poremećen mikrobiom može uzrokovati nedostatak ili višak slobodnog estrogena. Slijedom toga, sigurno će se pojaviti zdravstveni problemi povezani s estrogenom.</a:t>
            </a:r>
            <a:r>
              <a:rPr lang="hr-HR" sz="1200" b="0" i="0" kern="1200" dirty="0">
                <a:solidFill>
                  <a:schemeClr val="tx1"/>
                </a:solidFill>
                <a:effectLst/>
                <a:latin typeface="+mn-lt"/>
                <a:ea typeface="+mn-ea"/>
                <a:cs typeface="+mn-cs"/>
                <a:hlinkClick r:id="rId3"/>
              </a:rPr>
              <a:t> To</a:t>
            </a:r>
            <a:r>
              <a:rPr lang="hr-HR" sz="1200" b="0" i="0" kern="1200" dirty="0">
                <a:solidFill>
                  <a:schemeClr val="tx1"/>
                </a:solidFill>
                <a:effectLst/>
                <a:latin typeface="+mn-lt"/>
                <a:ea typeface="+mn-ea"/>
                <a:cs typeface="+mn-cs"/>
              </a:rPr>
              <a:t> uključuje one neugodne simptome menopauze.</a:t>
            </a:r>
          </a:p>
          <a:p>
            <a:pPr rtl="0" fontAlgn="base"/>
            <a:br>
              <a:rPr lang="hr-HR" sz="1200" b="0" i="0" kern="1200" dirty="0">
                <a:solidFill>
                  <a:schemeClr val="tx1"/>
                </a:solidFill>
                <a:effectLst/>
                <a:latin typeface="+mn-lt"/>
                <a:ea typeface="+mn-ea"/>
                <a:cs typeface="+mn-cs"/>
              </a:rPr>
            </a:br>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Postoje i dokazi da je neuravnotežen estrobolom u žena u postmenopauzi povezan s povećanim rizikom od osteoporoze, pretilosti i kardiovaskularnih bolesti. Povećanje rizika uzrokovano je pogoršanjem stanja niske razine estrogena koje može biti, između ostalog, i zbog neuravnoteženog crijeva.</a:t>
            </a:r>
          </a:p>
          <a:p>
            <a:pPr rtl="0" fontAlgn="base"/>
            <a:endParaRPr lang="hr-HR" sz="1200" b="0" i="0" kern="1200" dirty="0">
              <a:solidFill>
                <a:schemeClr val="tx1"/>
              </a:solidFill>
              <a:effectLst/>
              <a:latin typeface="+mn-lt"/>
              <a:ea typeface="+mn-ea"/>
              <a:cs typeface="+mn-cs"/>
            </a:endParaRPr>
          </a:p>
          <a:p>
            <a:pPr rtl="0" fontAlgn="base"/>
            <a:r>
              <a:rPr lang="hr-HR" sz="1200" b="0" i="0" kern="1200" dirty="0">
                <a:solidFill>
                  <a:schemeClr val="tx1"/>
                </a:solidFill>
                <a:effectLst/>
                <a:latin typeface="+mn-lt"/>
                <a:ea typeface="+mn-ea"/>
                <a:cs typeface="+mn-cs"/>
              </a:rPr>
              <a:t>Baš kao što crijeva reguliraju i utječu na razinu estrogena, prirodni pad razine estrogena uzrokovan menopauzom ima izravan učinak na mikrobiom. Smatra se da se neugodnosti poput debljanja oko trbuha i IBS-a kod žena u menopauzi javljaju kao rezultat neravnoteže mikrobioma uzrokovane naglim padom razine estrogena.</a:t>
            </a:r>
          </a:p>
          <a:p>
            <a:pPr rtl="0" fontAlgn="base"/>
            <a:r>
              <a:rPr lang="hr-HR" sz="1200" b="0" i="0" kern="1200" dirty="0">
                <a:solidFill>
                  <a:schemeClr val="tx1"/>
                </a:solidFill>
                <a:effectLst/>
                <a:latin typeface="+mn-lt"/>
                <a:ea typeface="+mn-ea"/>
                <a:cs typeface="+mn-cs"/>
              </a:rPr>
              <a:t>Dakle, jačanje crijeva, odnosno zdravlja mikrobioma ima veliki učinak na simptome menopauze i cjelokupno zdravlje</a:t>
            </a:r>
          </a:p>
          <a:p>
            <a:endParaRPr lang="hr-HR" dirty="0"/>
          </a:p>
          <a:p>
            <a:pPr rtl="0" fontAlgn="base"/>
            <a:endParaRPr lang="hr-HR" sz="1200" b="0" i="0" kern="1200" dirty="0">
              <a:solidFill>
                <a:schemeClr val="tx1"/>
              </a:solidFill>
              <a:effectLst/>
              <a:latin typeface="+mn-lt"/>
              <a:ea typeface="+mn-ea"/>
              <a:cs typeface="+mn-cs"/>
            </a:endParaRPr>
          </a:p>
          <a:p>
            <a:endParaRPr lang="hr-HR" dirty="0"/>
          </a:p>
        </p:txBody>
      </p:sp>
      <p:sp>
        <p:nvSpPr>
          <p:cNvPr id="4" name="Slide Number Placeholder 3"/>
          <p:cNvSpPr>
            <a:spLocks noGrp="1"/>
          </p:cNvSpPr>
          <p:nvPr>
            <p:ph type="sldNum" sz="quarter" idx="10"/>
          </p:nvPr>
        </p:nvSpPr>
        <p:spPr/>
        <p:txBody>
          <a:bodyPr/>
          <a:lstStyle/>
          <a:p>
            <a:fld id="{EE739A74-5E1C-4787-BE08-4F7C76DB104E}" type="slidenum">
              <a:rPr lang="hr-HR" smtClean="0"/>
              <a:pPr/>
              <a:t>24</a:t>
            </a:fld>
            <a:endParaRPr lang="hr-HR"/>
          </a:p>
        </p:txBody>
      </p:sp>
    </p:spTree>
    <p:extLst>
      <p:ext uri="{BB962C8B-B14F-4D97-AF65-F5344CB8AC3E}">
        <p14:creationId xmlns:p14="http://schemas.microsoft.com/office/powerpoint/2010/main" val="55511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0" i="0" kern="1200" dirty="0">
                <a:solidFill>
                  <a:schemeClr val="tx1"/>
                </a:solidFill>
                <a:effectLst/>
                <a:latin typeface="+mn-lt"/>
                <a:ea typeface="+mn-ea"/>
                <a:cs typeface="+mn-cs"/>
              </a:rPr>
              <a:t>Pokazalo se da mikrobiom i u ginekološkim bolestima igra vrlo značajnu ulogu. Danas je poznato da u crijevu postoje specifične nakupine mikroba, tzv. estrobolomi. Oni moduliraju cirkulaciju estrogena između jetre i crijeva te reguliraju razinu estrogena u tijelu. Mikrobi u estrobolomu proizvode beta glukuronidazu, enzim koji regulira aktivnost estrogena. Ukoliko postoji disbioza crijeva, dolazi i do poremećaja  aktivnosti beta glukuronidaze. Estrobolom u žena s endometriozom luči povećane količine beta glukuronidaze, što dovodi do povećane razine estrogena sa svim negativnim posljedicama. Kod endometrioze je dokazana snižena razina Lactobacillusa, a povišena razina patogenih gram-negativnih bakterija, što dovodi do daljnjeg poremećaja hormona. Uzimanje estrogenskih preparata i fitohormona može donijeti samo kratkotrajno poboljšanje, nakon čega se simptomi dalje pogoršavaju.</a:t>
            </a:r>
          </a:p>
          <a:p>
            <a:r>
              <a:rPr lang="hr-HR" sz="1200" b="0" i="0" kern="1200" dirty="0">
                <a:solidFill>
                  <a:schemeClr val="tx1"/>
                </a:solidFill>
                <a:effectLst/>
                <a:latin typeface="+mn-lt"/>
                <a:ea typeface="+mn-ea"/>
                <a:cs typeface="+mn-cs"/>
              </a:rPr>
              <a:t>Suvremeni način života pogoduje stvaranju velikih količina slobodnih radikala koji pospješuju oksidativne procese u tijelu i starenje stanica. Na taj se način proces regeneracije stanica crijeva, kao i obnova crijevnog mikrobioma, usporava.</a:t>
            </a:r>
          </a:p>
          <a:p>
            <a:r>
              <a:rPr lang="hr-HR" sz="1200" b="0" i="0" kern="1200" dirty="0">
                <a:solidFill>
                  <a:schemeClr val="tx1"/>
                </a:solidFill>
                <a:effectLst/>
                <a:latin typeface="+mn-lt"/>
                <a:ea typeface="+mn-ea"/>
                <a:cs typeface="+mn-cs"/>
              </a:rPr>
              <a:t>Endometrioza zbog složenosti problema zahtijeva kompleksan i višeslojan pristup. Već su u tradicionalnoj kineskoj medicini crijevo opisivali kao sjedište našeg zdravlja. Danas pouzdano znamo da je to zaista tako. Vjerojatno dobro poznajete problem nadutosti, pritiska u trbuhu, žgaravice, osjećaj umora i depresije, pada koncentracije, te pojave nečiste kože bez sjaja – sve to mogu biti popratne pojave poremećenog rada crijeva.</a:t>
            </a:r>
          </a:p>
          <a:p>
            <a:endParaRPr lang="hr-HR" dirty="0"/>
          </a:p>
        </p:txBody>
      </p:sp>
      <p:sp>
        <p:nvSpPr>
          <p:cNvPr id="4" name="Slide Number Placeholder 3"/>
          <p:cNvSpPr>
            <a:spLocks noGrp="1"/>
          </p:cNvSpPr>
          <p:nvPr>
            <p:ph type="sldNum" sz="quarter" idx="10"/>
          </p:nvPr>
        </p:nvSpPr>
        <p:spPr/>
        <p:txBody>
          <a:bodyPr/>
          <a:lstStyle/>
          <a:p>
            <a:fld id="{9FC07D37-233E-484E-85FE-C2E4F94F480D}" type="slidenum">
              <a:rPr lang="hr-HR" smtClean="0"/>
              <a:t>25</a:t>
            </a:fld>
            <a:endParaRPr lang="hr-HR"/>
          </a:p>
        </p:txBody>
      </p:sp>
    </p:spTree>
    <p:extLst>
      <p:ext uri="{BB962C8B-B14F-4D97-AF65-F5344CB8AC3E}">
        <p14:creationId xmlns:p14="http://schemas.microsoft.com/office/powerpoint/2010/main" val="2714440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b="1" u="sng" dirty="0"/>
              <a:t>Objektivno</a:t>
            </a:r>
          </a:p>
          <a:p>
            <a:r>
              <a:rPr lang="hr-HR" dirty="0"/>
              <a:t>Stanje epitela atrofične promjene gubitak elastičnosti</a:t>
            </a:r>
          </a:p>
          <a:p>
            <a:r>
              <a:rPr lang="hr-HR" dirty="0"/>
              <a:t>Dispareunija</a:t>
            </a:r>
          </a:p>
          <a:p>
            <a:r>
              <a:rPr lang="hr-HR" dirty="0"/>
              <a:t>Gubitak masnoće potkožnog masnog tkiva promjene anatomije promjene kolagena</a:t>
            </a:r>
          </a:p>
          <a:p>
            <a:r>
              <a:rPr lang="hr-HR" dirty="0"/>
              <a:t>Prolaps vagine i uterusa, inkontinencja </a:t>
            </a:r>
          </a:p>
          <a:p>
            <a:r>
              <a:rPr lang="hr-HR" dirty="0"/>
              <a:t>Povratne upalne promjene rodnice, mjehura (E coli)</a:t>
            </a:r>
          </a:p>
          <a:p>
            <a:r>
              <a:rPr lang="hr-HR" dirty="0"/>
              <a:t>  </a:t>
            </a:r>
            <a:r>
              <a:rPr lang="hr-HR" b="1" u="sng" dirty="0"/>
              <a:t>Subjektivno</a:t>
            </a:r>
          </a:p>
          <a:p>
            <a:r>
              <a:rPr lang="hr-HR" dirty="0"/>
              <a:t>Nelagodna tijekom odnosa</a:t>
            </a:r>
          </a:p>
          <a:p>
            <a:r>
              <a:rPr lang="hr-HR" dirty="0"/>
              <a:t>Suhoća, bol, žarenje, svrbež</a:t>
            </a:r>
          </a:p>
          <a:p>
            <a:r>
              <a:rPr lang="hr-HR" dirty="0"/>
              <a:t>Promjena u partnerskim odnosima u percepciji osobne seksualnosti</a:t>
            </a:r>
          </a:p>
          <a:p>
            <a:r>
              <a:rPr lang="hr-HR" dirty="0"/>
              <a:t>Strah od boli  </a:t>
            </a:r>
          </a:p>
          <a:p>
            <a:endParaRPr lang="hr-HR" dirty="0"/>
          </a:p>
        </p:txBody>
      </p:sp>
      <p:sp>
        <p:nvSpPr>
          <p:cNvPr id="4" name="Slide Number Placeholder 3"/>
          <p:cNvSpPr>
            <a:spLocks noGrp="1"/>
          </p:cNvSpPr>
          <p:nvPr>
            <p:ph type="sldNum" sz="quarter" idx="10"/>
          </p:nvPr>
        </p:nvSpPr>
        <p:spPr/>
        <p:txBody>
          <a:bodyPr/>
          <a:lstStyle/>
          <a:p>
            <a:fld id="{91DED571-9DD5-4225-9D6F-A6C9DA638C83}" type="slidenum">
              <a:rPr lang="hr-HR" smtClean="0"/>
              <a:t>28</a:t>
            </a:fld>
            <a:endParaRPr lang="hr-HR"/>
          </a:p>
        </p:txBody>
      </p:sp>
    </p:spTree>
    <p:extLst>
      <p:ext uri="{BB962C8B-B14F-4D97-AF65-F5344CB8AC3E}">
        <p14:creationId xmlns:p14="http://schemas.microsoft.com/office/powerpoint/2010/main" val="2781140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10"/>
          </p:nvPr>
        </p:nvSpPr>
        <p:spPr/>
        <p:txBody>
          <a:bodyPr/>
          <a:lstStyle/>
          <a:p>
            <a:fld id="{4506A21A-7F28-4DA8-9706-A79C6BB6208F}" type="slidenum">
              <a:rPr lang="hr-HR" smtClean="0"/>
              <a:t>30</a:t>
            </a:fld>
            <a:endParaRPr lang="hr-HR"/>
          </a:p>
        </p:txBody>
      </p:sp>
    </p:spTree>
    <p:extLst>
      <p:ext uri="{BB962C8B-B14F-4D97-AF65-F5344CB8AC3E}">
        <p14:creationId xmlns:p14="http://schemas.microsoft.com/office/powerpoint/2010/main" val="4223883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r-H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r-HR"/>
          </a:p>
        </p:txBody>
      </p:sp>
      <p:sp>
        <p:nvSpPr>
          <p:cNvPr id="4" name="Date Placeholder 3"/>
          <p:cNvSpPr>
            <a:spLocks noGrp="1"/>
          </p:cNvSpPr>
          <p:nvPr>
            <p:ph type="dt" sz="half" idx="10"/>
          </p:nvPr>
        </p:nvSpPr>
        <p:spPr/>
        <p:txBody>
          <a:bodyPr/>
          <a:lstStyle/>
          <a:p>
            <a:fld id="{F6949B03-D2C4-425D-8290-2FDEEA374DCF}"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3433782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949B03-D2C4-425D-8290-2FDEEA374DCF}"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396546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r-H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949B03-D2C4-425D-8290-2FDEEA374DCF}"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6651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p:cNvSpPr>
            <a:spLocks noGrp="1"/>
          </p:cNvSpPr>
          <p:nvPr>
            <p:ph type="dt" sz="half" idx="10"/>
          </p:nvPr>
        </p:nvSpPr>
        <p:spPr/>
        <p:txBody>
          <a:bodyPr/>
          <a:lstStyle/>
          <a:p>
            <a:fld id="{F6949B03-D2C4-425D-8290-2FDEEA374DCF}"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409345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hr-H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p:cNvSpPr>
            <a:spLocks noGrp="1"/>
          </p:cNvSpPr>
          <p:nvPr>
            <p:ph type="dt" sz="half" idx="10"/>
          </p:nvPr>
        </p:nvSpPr>
        <p:spPr/>
        <p:txBody>
          <a:bodyPr/>
          <a:lstStyle/>
          <a:p>
            <a:fld id="{F6949B03-D2C4-425D-8290-2FDEEA374DCF}" type="datetimeFigureOut">
              <a:rPr lang="hr-HR" smtClean="0"/>
              <a:t>19.11.2024.</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202596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Date Placeholder 2"/>
          <p:cNvSpPr>
            <a:spLocks noGrp="1"/>
          </p:cNvSpPr>
          <p:nvPr>
            <p:ph type="dt" sz="half" idx="10"/>
          </p:nvPr>
        </p:nvSpPr>
        <p:spPr/>
        <p:txBody>
          <a:bodyPr/>
          <a:lstStyle/>
          <a:p>
            <a:fld id="{F6949B03-D2C4-425D-8290-2FDEEA374DCF}" type="datetimeFigureOut">
              <a:rPr lang="hr-HR" smtClean="0"/>
              <a:t>19.11.2024.</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145726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949B03-D2C4-425D-8290-2FDEEA374DCF}" type="datetimeFigureOut">
              <a:rPr lang="hr-HR" smtClean="0"/>
              <a:t>19.11.2024.</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307795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949B03-D2C4-425D-8290-2FDEEA374DCF}"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723869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r-H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6949B03-D2C4-425D-8290-2FDEEA374DCF}" type="datetimeFigureOut">
              <a:rPr lang="hr-HR" smtClean="0"/>
              <a:t>19.11.2024.</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670457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949B03-D2C4-425D-8290-2FDEEA374DCF}"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190321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hr-H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949B03-D2C4-425D-8290-2FDEEA374DCF}" type="datetimeFigureOut">
              <a:rPr lang="hr-HR" smtClean="0"/>
              <a:t>19.11.2024.</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7DEF0AE8-5E4C-4998-8055-93BBB646C45C}" type="slidenum">
              <a:rPr lang="hr-HR" smtClean="0"/>
              <a:t>‹#›</a:t>
            </a:fld>
            <a:endParaRPr lang="hr-HR"/>
          </a:p>
        </p:txBody>
      </p:sp>
    </p:spTree>
    <p:extLst>
      <p:ext uri="{BB962C8B-B14F-4D97-AF65-F5344CB8AC3E}">
        <p14:creationId xmlns:p14="http://schemas.microsoft.com/office/powerpoint/2010/main" val="2421512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949B03-D2C4-425D-8290-2FDEEA374DCF}" type="datetimeFigureOut">
              <a:rPr lang="hr-HR" smtClean="0"/>
              <a:t>19.11.2024.</a:t>
            </a:fld>
            <a:endParaRPr lang="hr-H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EF0AE8-5E4C-4998-8055-93BBB646C45C}" type="slidenum">
              <a:rPr lang="hr-HR" smtClean="0"/>
              <a:t>‹#›</a:t>
            </a:fld>
            <a:endParaRPr lang="hr-HR"/>
          </a:p>
        </p:txBody>
      </p:sp>
    </p:spTree>
    <p:extLst>
      <p:ext uri="{BB962C8B-B14F-4D97-AF65-F5344CB8AC3E}">
        <p14:creationId xmlns:p14="http://schemas.microsoft.com/office/powerpoint/2010/main" val="1417435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rcak.srce.hr/59787"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8" Type="http://schemas.openxmlformats.org/officeDocument/2006/relationships/hyperlink" Target="https://www.sciencedirect.com/journal/fertility-and-sterility/vol/120/issue/3/part/P2" TargetMode="External"/><Relationship Id="rId3" Type="http://schemas.openxmlformats.org/officeDocument/2006/relationships/hyperlink" Target="https://pubmed.ncbi.nlm.nih.gov/?term=Muraoka%20A%5bAuthor%5d" TargetMode="External"/><Relationship Id="rId7" Type="http://schemas.openxmlformats.org/officeDocument/2006/relationships/hyperlink" Target="https://www.sciencedirect.com/journal/fertility-and-sterilit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ncbi.nlm.nih.gov/pmc/articles/PMC10805679/" TargetMode="External"/><Relationship Id="rId5" Type="http://schemas.openxmlformats.org/officeDocument/2006/relationships/hyperlink" Target="https://pubmed.ncbi.nlm.nih.gov/?term=Kajiyama%20H%5bAuthor%5d" TargetMode="External"/><Relationship Id="rId10" Type="http://schemas.openxmlformats.org/officeDocument/2006/relationships/image" Target="../media/image28.jpeg"/><Relationship Id="rId4" Type="http://schemas.openxmlformats.org/officeDocument/2006/relationships/hyperlink" Target="https://pubmed.ncbi.nlm.nih.gov/?term=Yokoi%20A%5bAuthor%5d" TargetMode="External"/><Relationship Id="rId9"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27D7A02-907B-496F-BA7E-AA3780733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FBA5268-0AE7-4CAD-9537-D0EB09E76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88D065B-39DA-4077-B9CF-E489CE4C0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76549" y="2299064"/>
            <a:ext cx="8621485" cy="1872342"/>
          </a:xfrm>
        </p:spPr>
        <p:txBody>
          <a:bodyPr vert="horz" lIns="91440" tIns="45720" rIns="91440" bIns="45720" rtlCol="0" anchor="b">
            <a:noAutofit/>
          </a:bodyPr>
          <a:lstStyle/>
          <a:p>
            <a:r>
              <a:rPr lang="hr-HR" sz="4400" b="1" dirty="0">
                <a:solidFill>
                  <a:schemeClr val="tx1">
                    <a:lumMod val="65000"/>
                    <a:lumOff val="35000"/>
                  </a:schemeClr>
                </a:solidFill>
                <a:effectLst>
                  <a:outerShdw blurRad="38100" dist="38100" dir="2700000" algn="tl">
                    <a:srgbClr val="000000">
                      <a:alpha val="43137"/>
                    </a:srgbClr>
                  </a:outerShdw>
                </a:effectLst>
              </a:rPr>
              <a:t>Ženski mikrobiom</a:t>
            </a:r>
            <a:br>
              <a:rPr lang="hr-HR" sz="4400" b="1" dirty="0">
                <a:effectLst>
                  <a:outerShdw blurRad="38100" dist="38100" dir="2700000" algn="tl">
                    <a:srgbClr val="000000">
                      <a:alpha val="43137"/>
                    </a:srgbClr>
                  </a:outerShdw>
                </a:effectLst>
              </a:rPr>
            </a:br>
            <a:r>
              <a:rPr lang="hr-HR" sz="4400" b="1" dirty="0">
                <a:solidFill>
                  <a:schemeClr val="tx1">
                    <a:lumMod val="65000"/>
                    <a:lumOff val="35000"/>
                  </a:schemeClr>
                </a:solidFill>
                <a:effectLst>
                  <a:outerShdw blurRad="38100" dist="38100" dir="2700000" algn="tl">
                    <a:srgbClr val="000000">
                      <a:alpha val="43137"/>
                    </a:srgbClr>
                  </a:outerShdw>
                </a:effectLst>
              </a:rPr>
              <a:t>ulaznica za reproduktivno zdravlje </a:t>
            </a:r>
            <a:br>
              <a:rPr lang="hr-HR" sz="4400" b="1" dirty="0"/>
            </a:br>
            <a:endParaRPr lang="hr-HR" sz="4400" b="1" dirty="0">
              <a:solidFill>
                <a:schemeClr val="tx1">
                  <a:lumMod val="65000"/>
                  <a:lumOff val="35000"/>
                </a:schemeClr>
              </a:solidFill>
              <a:cs typeface="Calibri Light"/>
            </a:endParaRPr>
          </a:p>
        </p:txBody>
      </p:sp>
      <p:sp>
        <p:nvSpPr>
          <p:cNvPr id="3" name="Subtitle 2"/>
          <p:cNvSpPr>
            <a:spLocks noGrp="1"/>
          </p:cNvSpPr>
          <p:nvPr>
            <p:ph type="subTitle" idx="1"/>
          </p:nvPr>
        </p:nvSpPr>
        <p:spPr>
          <a:xfrm>
            <a:off x="2098768" y="4717551"/>
            <a:ext cx="8177347" cy="830134"/>
          </a:xfrm>
        </p:spPr>
        <p:txBody>
          <a:bodyPr anchor="t">
            <a:normAutofit/>
          </a:bodyPr>
          <a:lstStyle/>
          <a:p>
            <a:r>
              <a:rPr lang="hr-HR" sz="2000" dirty="0">
                <a:solidFill>
                  <a:schemeClr val="tx1">
                    <a:lumMod val="65000"/>
                    <a:lumOff val="35000"/>
                  </a:schemeClr>
                </a:solidFill>
              </a:rPr>
              <a:t>doc. dr. sc. Ulla Marton, prim. dr. med., spec. ginekologije i porodništva</a:t>
            </a:r>
            <a:endParaRPr lang="hr-HR" sz="2000" dirty="0">
              <a:solidFill>
                <a:schemeClr val="tx1">
                  <a:lumMod val="65000"/>
                  <a:lumOff val="35000"/>
                </a:schemeClr>
              </a:solidFill>
              <a:cs typeface="Calibri"/>
            </a:endParaRPr>
          </a:p>
        </p:txBody>
      </p:sp>
    </p:spTree>
    <p:extLst>
      <p:ext uri="{BB962C8B-B14F-4D97-AF65-F5344CB8AC3E}">
        <p14:creationId xmlns:p14="http://schemas.microsoft.com/office/powerpoint/2010/main" val="210107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5996" y="365125"/>
            <a:ext cx="6315873" cy="1807305"/>
          </a:xfrm>
        </p:spPr>
        <p:txBody>
          <a:bodyPr>
            <a:normAutofit/>
          </a:bodyPr>
          <a:lstStyle/>
          <a:p>
            <a:r>
              <a:rPr lang="hr-HR" sz="2000" b="1" dirty="0">
                <a:effectLst>
                  <a:outerShdw blurRad="38100" dist="38100" dir="2700000" algn="tl">
                    <a:srgbClr val="000000">
                      <a:alpha val="43137"/>
                    </a:srgbClr>
                  </a:outerShdw>
                </a:effectLst>
                <a:latin typeface="Candara"/>
              </a:rPr>
              <a:t>Vagina</a:t>
            </a:r>
            <a:br>
              <a:rPr lang="hr-HR" sz="1400" dirty="0">
                <a:effectLst>
                  <a:outerShdw blurRad="38100" dist="38100" dir="2700000" algn="tl">
                    <a:srgbClr val="000000">
                      <a:alpha val="43137"/>
                    </a:srgbClr>
                  </a:outerShdw>
                </a:effectLst>
              </a:rPr>
            </a:br>
            <a:br>
              <a:rPr lang="hr-HR" sz="1400" dirty="0"/>
            </a:br>
            <a:r>
              <a:rPr lang="en-US" sz="1400" dirty="0">
                <a:effectLst>
                  <a:outerShdw blurRad="38100" dist="38100" dir="2700000" algn="tl">
                    <a:srgbClr val="000000">
                      <a:alpha val="43137"/>
                    </a:srgbClr>
                  </a:outerShdw>
                </a:effectLst>
                <a:latin typeface="Candara"/>
              </a:rPr>
              <a:t>The vagina connects the uterus to the outside world</a:t>
            </a:r>
            <a:r>
              <a:rPr lang="hr-HR" sz="1400" dirty="0">
                <a:effectLst>
                  <a:outerShdw blurRad="38100" dist="38100" dir="2700000" algn="tl">
                    <a:srgbClr val="000000">
                      <a:alpha val="43137"/>
                    </a:srgbClr>
                  </a:outerShdw>
                </a:effectLst>
                <a:latin typeface="Candara"/>
              </a:rPr>
              <a:t> ...</a:t>
            </a:r>
            <a:r>
              <a:rPr lang="en-US" sz="1400" dirty="0">
                <a:effectLst>
                  <a:outerShdw blurRad="38100" dist="38100" dir="2700000" algn="tl">
                    <a:srgbClr val="000000">
                      <a:alpha val="43137"/>
                    </a:srgbClr>
                  </a:outerShdw>
                </a:effectLst>
                <a:latin typeface="Candara"/>
              </a:rPr>
              <a:t> </a:t>
            </a:r>
            <a:br>
              <a:rPr lang="hr-HR" sz="1400" dirty="0">
                <a:effectLst>
                  <a:outerShdw blurRad="38100" dist="38100" dir="2700000" algn="tl">
                    <a:srgbClr val="000000">
                      <a:alpha val="43137"/>
                    </a:srgbClr>
                  </a:outerShdw>
                </a:effectLst>
                <a:latin typeface="Candara" panose="020E0502030303020204" pitchFamily="34" charset="0"/>
              </a:rPr>
            </a:br>
            <a:r>
              <a:rPr lang="en-US" sz="1400" dirty="0">
                <a:effectLst>
                  <a:outerShdw blurRad="38100" dist="38100" dir="2700000" algn="tl">
                    <a:srgbClr val="000000">
                      <a:alpha val="43137"/>
                    </a:srgbClr>
                  </a:outerShdw>
                </a:effectLst>
                <a:latin typeface="Candara"/>
              </a:rPr>
              <a:t>The vagina receives the penis during sexual intercourse and also serves as a conduit for menstrual flow from the uterus</a:t>
            </a:r>
            <a:r>
              <a:rPr lang="hr-HR" sz="1400" dirty="0">
                <a:effectLst>
                  <a:outerShdw blurRad="38100" dist="38100" dir="2700000" algn="tl">
                    <a:srgbClr val="000000">
                      <a:alpha val="43137"/>
                    </a:srgbClr>
                  </a:outerShdw>
                </a:effectLst>
                <a:latin typeface="Candara"/>
              </a:rPr>
              <a:t>, ... </a:t>
            </a:r>
            <a:r>
              <a:rPr lang="hr-HR" sz="1400" dirty="0" err="1">
                <a:effectLst>
                  <a:outerShdw blurRad="38100" dist="38100" dir="2700000" algn="tl">
                    <a:srgbClr val="000000">
                      <a:alpha val="43137"/>
                    </a:srgbClr>
                  </a:outerShdw>
                </a:effectLst>
                <a:latin typeface="Candara"/>
              </a:rPr>
              <a:t>birth</a:t>
            </a:r>
            <a:r>
              <a:rPr lang="hr-HR" sz="1400" dirty="0">
                <a:effectLst>
                  <a:outerShdw blurRad="38100" dist="38100" dir="2700000" algn="tl">
                    <a:srgbClr val="000000">
                      <a:alpha val="43137"/>
                    </a:srgbClr>
                  </a:outerShdw>
                </a:effectLst>
                <a:latin typeface="Candara"/>
              </a:rPr>
              <a:t> </a:t>
            </a:r>
            <a:r>
              <a:rPr lang="hr-HR" sz="1400" dirty="0" err="1">
                <a:effectLst>
                  <a:outerShdw blurRad="38100" dist="38100" dir="2700000" algn="tl">
                    <a:srgbClr val="000000">
                      <a:alpha val="43137"/>
                    </a:srgbClr>
                  </a:outerShdw>
                </a:effectLst>
                <a:latin typeface="Candara"/>
              </a:rPr>
              <a:t>canal</a:t>
            </a:r>
            <a:r>
              <a:rPr lang="hr-HR" sz="1400" dirty="0">
                <a:effectLst>
                  <a:outerShdw blurRad="38100" dist="38100" dir="2700000" algn="tl">
                    <a:srgbClr val="000000">
                      <a:alpha val="43137"/>
                    </a:srgbClr>
                  </a:outerShdw>
                </a:effectLst>
                <a:latin typeface="Candara"/>
              </a:rPr>
              <a:t> ... </a:t>
            </a:r>
            <a:r>
              <a:rPr lang="hr-HR" sz="1400" u="sng" dirty="0">
                <a:effectLst>
                  <a:outerShdw blurRad="38100" dist="38100" dir="2700000" algn="tl">
                    <a:srgbClr val="000000">
                      <a:alpha val="43137"/>
                    </a:srgbClr>
                  </a:outerShdw>
                </a:effectLst>
                <a:latin typeface="Candara"/>
              </a:rPr>
              <a:t>Webmed.2020</a:t>
            </a:r>
          </a:p>
        </p:txBody>
      </p:sp>
      <p:sp>
        <p:nvSpPr>
          <p:cNvPr id="3" name="Content Placeholder 2"/>
          <p:cNvSpPr>
            <a:spLocks noGrp="1"/>
          </p:cNvSpPr>
          <p:nvPr>
            <p:ph idx="1"/>
          </p:nvPr>
        </p:nvSpPr>
        <p:spPr>
          <a:xfrm>
            <a:off x="445995" y="2165208"/>
            <a:ext cx="6009151" cy="4011755"/>
          </a:xfrm>
        </p:spPr>
        <p:txBody>
          <a:bodyPr vert="horz" lIns="91440" tIns="45720" rIns="91440" bIns="45720" rtlCol="0" anchor="t">
            <a:noAutofit/>
          </a:bodyPr>
          <a:lstStyle/>
          <a:p>
            <a:r>
              <a:rPr lang="hr-HR" sz="1600" dirty="0">
                <a:effectLst>
                  <a:outerShdw blurRad="38100" dist="38100" dir="2700000" algn="tl">
                    <a:srgbClr val="000000">
                      <a:alpha val="43137"/>
                    </a:srgbClr>
                  </a:outerShdw>
                </a:effectLst>
                <a:latin typeface="Candara"/>
              </a:rPr>
              <a:t>Tobolac – korice mača </a:t>
            </a:r>
          </a:p>
          <a:p>
            <a:r>
              <a:rPr lang="hr-HR" sz="1600" dirty="0">
                <a:effectLst>
                  <a:outerShdw blurRad="38100" dist="38100" dir="2700000" algn="tl">
                    <a:srgbClr val="000000">
                      <a:alpha val="43137"/>
                    </a:srgbClr>
                  </a:outerShdw>
                </a:effectLst>
                <a:latin typeface="Candara"/>
              </a:rPr>
              <a:t>Poveznica vanjskog svijeta s </a:t>
            </a:r>
            <a:r>
              <a:rPr lang="hr-HR" sz="1600" err="1">
                <a:effectLst>
                  <a:outerShdw blurRad="38100" dist="38100" dir="2700000" algn="tl">
                    <a:srgbClr val="000000">
                      <a:alpha val="43137"/>
                    </a:srgbClr>
                  </a:outerShdw>
                </a:effectLst>
                <a:latin typeface="Candara"/>
              </a:rPr>
              <a:t>unutranjim</a:t>
            </a:r>
            <a:r>
              <a:rPr lang="hr-HR" sz="1600" dirty="0">
                <a:effectLst>
                  <a:outerShdw blurRad="38100" dist="38100" dir="2700000" algn="tl">
                    <a:srgbClr val="000000">
                      <a:alpha val="43137"/>
                    </a:srgbClr>
                  </a:outerShdw>
                </a:effectLst>
                <a:latin typeface="Candara"/>
              </a:rPr>
              <a:t> reproduktivnim organima </a:t>
            </a:r>
          </a:p>
          <a:p>
            <a:r>
              <a:rPr lang="hr-HR" sz="1600" dirty="0">
                <a:effectLst>
                  <a:outerShdw blurRad="38100" dist="38100" dir="2700000" algn="tl">
                    <a:srgbClr val="000000">
                      <a:alpha val="43137"/>
                    </a:srgbClr>
                  </a:outerShdw>
                </a:effectLst>
                <a:latin typeface="Candara"/>
              </a:rPr>
              <a:t>Svestran organ s iznimnim dinamičkim promjenama, s izravnim reproduktivnim </a:t>
            </a:r>
            <a:r>
              <a:rPr lang="hr-HR" sz="1600" err="1">
                <a:effectLst>
                  <a:outerShdw blurRad="38100" dist="38100" dir="2700000" algn="tl">
                    <a:srgbClr val="000000">
                      <a:alpha val="43137"/>
                    </a:srgbClr>
                  </a:outerShdw>
                </a:effectLst>
                <a:latin typeface="Candara"/>
              </a:rPr>
              <a:t>posljedicima</a:t>
            </a:r>
            <a:r>
              <a:rPr lang="hr-HR" sz="1600" dirty="0">
                <a:effectLst>
                  <a:outerShdw blurRad="38100" dist="38100" dir="2700000" algn="tl">
                    <a:srgbClr val="000000">
                      <a:alpha val="43137"/>
                    </a:srgbClr>
                  </a:outerShdw>
                </a:effectLst>
                <a:latin typeface="Candara"/>
              </a:rPr>
              <a:t> na mogućnost zanošenja, iznošenja trudnoće, sa </a:t>
            </a:r>
            <a:r>
              <a:rPr lang="hr-HR" sz="1600" err="1">
                <a:effectLst>
                  <a:outerShdw blurRad="38100" dist="38100" dir="2700000" algn="tl">
                    <a:srgbClr val="000000">
                      <a:alpha val="43137"/>
                    </a:srgbClr>
                  </a:outerShdw>
                </a:effectLst>
                <a:latin typeface="Candara"/>
              </a:rPr>
              <a:t>zdrastvenim</a:t>
            </a:r>
            <a:r>
              <a:rPr lang="hr-HR" sz="1600" dirty="0">
                <a:effectLst>
                  <a:outerShdw blurRad="38100" dist="38100" dir="2700000" algn="tl">
                    <a:srgbClr val="000000">
                      <a:alpha val="43137"/>
                    </a:srgbClr>
                  </a:outerShdw>
                </a:effectLst>
                <a:latin typeface="Candara"/>
              </a:rPr>
              <a:t> </a:t>
            </a:r>
            <a:r>
              <a:rPr lang="hr-HR" sz="1600" err="1">
                <a:effectLst>
                  <a:outerShdw blurRad="38100" dist="38100" dir="2700000" algn="tl">
                    <a:srgbClr val="000000">
                      <a:alpha val="43137"/>
                    </a:srgbClr>
                  </a:outerShdw>
                </a:effectLst>
                <a:latin typeface="Candara"/>
              </a:rPr>
              <a:t>implikacijima</a:t>
            </a:r>
            <a:r>
              <a:rPr lang="hr-HR" sz="1600" dirty="0">
                <a:effectLst>
                  <a:outerShdw blurRad="38100" dist="38100" dir="2700000" algn="tl">
                    <a:srgbClr val="000000">
                      <a:alpha val="43137"/>
                    </a:srgbClr>
                  </a:outerShdw>
                </a:effectLst>
                <a:latin typeface="Candara"/>
              </a:rPr>
              <a:t> na zdravlje ploda-novorođenčeta, </a:t>
            </a:r>
            <a:r>
              <a:rPr lang="hr-HR" sz="1600" err="1">
                <a:effectLst>
                  <a:outerShdw blurRad="38100" dist="38100" dir="2700000" algn="tl">
                    <a:srgbClr val="000000">
                      <a:alpha val="43137"/>
                    </a:srgbClr>
                  </a:outerShdw>
                </a:effectLst>
                <a:latin typeface="Candara"/>
              </a:rPr>
              <a:t>reporduktivno</a:t>
            </a:r>
            <a:r>
              <a:rPr lang="hr-HR" sz="1600" dirty="0">
                <a:effectLst>
                  <a:outerShdw blurRad="38100" dist="38100" dir="2700000" algn="tl">
                    <a:srgbClr val="000000">
                      <a:alpha val="43137"/>
                    </a:srgbClr>
                  </a:outerShdw>
                </a:effectLst>
                <a:latin typeface="Candara"/>
              </a:rPr>
              <a:t> i cjelovito žene </a:t>
            </a:r>
          </a:p>
          <a:p>
            <a:r>
              <a:rPr lang="hr-HR" sz="1600" dirty="0">
                <a:effectLst>
                  <a:outerShdw blurRad="38100" dist="38100" dir="2700000" algn="tl">
                    <a:srgbClr val="000000">
                      <a:alpha val="43137"/>
                    </a:srgbClr>
                  </a:outerShdw>
                </a:effectLst>
                <a:latin typeface="Candara"/>
              </a:rPr>
              <a:t>SPB (</a:t>
            </a:r>
            <a:r>
              <a:rPr lang="hr-HR" sz="1600" err="1">
                <a:effectLst>
                  <a:outerShdw blurRad="38100" dist="38100" dir="2700000" algn="tl">
                    <a:srgbClr val="000000">
                      <a:alpha val="43137"/>
                    </a:srgbClr>
                  </a:outerShdw>
                </a:effectLst>
                <a:latin typeface="Candara"/>
              </a:rPr>
              <a:t>infertilitet</a:t>
            </a:r>
            <a:r>
              <a:rPr lang="hr-HR" sz="1600" dirty="0">
                <a:effectLst>
                  <a:outerShdw blurRad="38100" dist="38100" dir="2700000" algn="tl">
                    <a:srgbClr val="000000">
                      <a:alpha val="43137"/>
                    </a:srgbClr>
                  </a:outerShdw>
                </a:effectLst>
                <a:latin typeface="Candara"/>
              </a:rPr>
              <a:t>, gubitak trudnoća, </a:t>
            </a:r>
            <a:r>
              <a:rPr lang="hr-HR" sz="1600" err="1">
                <a:effectLst>
                  <a:outerShdw blurRad="38100" dist="38100" dir="2700000" algn="tl">
                    <a:srgbClr val="000000">
                      <a:alpha val="43137"/>
                    </a:srgbClr>
                  </a:outerShdw>
                </a:effectLst>
                <a:latin typeface="Candara"/>
              </a:rPr>
              <a:t>prijvremeni</a:t>
            </a:r>
            <a:r>
              <a:rPr lang="hr-HR" sz="1600" dirty="0">
                <a:effectLst>
                  <a:outerShdw blurRad="38100" dist="38100" dir="2700000" algn="tl">
                    <a:srgbClr val="000000">
                      <a:alpha val="43137"/>
                    </a:srgbClr>
                  </a:outerShdw>
                </a:effectLst>
                <a:latin typeface="Candara"/>
              </a:rPr>
              <a:t> porod, ginekološki rak) </a:t>
            </a:r>
          </a:p>
          <a:p>
            <a:r>
              <a:rPr lang="hr-HR" sz="1600" dirty="0">
                <a:effectLst>
                  <a:outerShdw blurRad="38100" dist="38100" dir="2700000" algn="tl">
                    <a:srgbClr val="000000">
                      <a:alpha val="43137"/>
                    </a:srgbClr>
                  </a:outerShdw>
                </a:effectLst>
                <a:latin typeface="Candara"/>
              </a:rPr>
              <a:t>Spolno zdravlje - </a:t>
            </a:r>
            <a:r>
              <a:rPr lang="hr-HR" sz="1600" err="1">
                <a:effectLst>
                  <a:outerShdw blurRad="38100" dist="38100" dir="2700000" algn="tl">
                    <a:srgbClr val="000000">
                      <a:alpha val="43137"/>
                    </a:srgbClr>
                  </a:outerShdw>
                </a:effectLst>
                <a:latin typeface="Candara"/>
              </a:rPr>
              <a:t>zdrastvene</a:t>
            </a:r>
            <a:r>
              <a:rPr lang="hr-HR" sz="1600" dirty="0">
                <a:effectLst>
                  <a:outerShdw blurRad="38100" dist="38100" dir="2700000" algn="tl">
                    <a:srgbClr val="000000">
                      <a:alpha val="43137"/>
                    </a:srgbClr>
                  </a:outerShdw>
                </a:effectLst>
                <a:latin typeface="Candara"/>
              </a:rPr>
              <a:t> </a:t>
            </a:r>
            <a:r>
              <a:rPr lang="hr-HR" sz="1600" err="1">
                <a:effectLst>
                  <a:outerShdw blurRad="38100" dist="38100" dir="2700000" algn="tl">
                    <a:srgbClr val="000000">
                      <a:alpha val="43137"/>
                    </a:srgbClr>
                  </a:outerShdw>
                </a:effectLst>
                <a:latin typeface="Candara"/>
              </a:rPr>
              <a:t>karktokočne</a:t>
            </a:r>
            <a:r>
              <a:rPr lang="hr-HR" sz="1600" dirty="0">
                <a:effectLst>
                  <a:outerShdw blurRad="38100" dist="38100" dir="2700000" algn="tl">
                    <a:srgbClr val="000000">
                      <a:alpha val="43137"/>
                    </a:srgbClr>
                  </a:outerShdw>
                </a:effectLst>
                <a:latin typeface="Candara"/>
              </a:rPr>
              <a:t> i </a:t>
            </a:r>
            <a:r>
              <a:rPr lang="hr-HR" sz="1600" err="1">
                <a:effectLst>
                  <a:outerShdw blurRad="38100" dist="38100" dir="2700000" algn="tl">
                    <a:srgbClr val="000000">
                      <a:alpha val="43137"/>
                    </a:srgbClr>
                  </a:outerShdw>
                </a:effectLst>
                <a:latin typeface="Candara"/>
              </a:rPr>
              <a:t>dugorične</a:t>
            </a:r>
            <a:r>
              <a:rPr lang="hr-HR" sz="1600" dirty="0">
                <a:effectLst>
                  <a:outerShdw blurRad="38100" dist="38100" dir="2700000" algn="tl">
                    <a:srgbClr val="000000">
                      <a:alpha val="43137"/>
                    </a:srgbClr>
                  </a:outerShdw>
                </a:effectLst>
                <a:latin typeface="Candara"/>
              </a:rPr>
              <a:t> </a:t>
            </a:r>
            <a:r>
              <a:rPr lang="hr-HR" sz="1600" err="1">
                <a:effectLst>
                  <a:outerShdw blurRad="38100" dist="38100" dir="2700000" algn="tl">
                    <a:srgbClr val="000000">
                      <a:alpha val="43137"/>
                    </a:srgbClr>
                  </a:outerShdw>
                </a:effectLst>
                <a:latin typeface="Candara"/>
              </a:rPr>
              <a:t>zdrastvene</a:t>
            </a:r>
            <a:r>
              <a:rPr lang="hr-HR" sz="1600" dirty="0">
                <a:effectLst>
                  <a:outerShdw blurRad="38100" dist="38100" dir="2700000" algn="tl">
                    <a:srgbClr val="000000">
                      <a:alpha val="43137"/>
                    </a:srgbClr>
                  </a:outerShdw>
                </a:effectLst>
                <a:latin typeface="Candara"/>
              </a:rPr>
              <a:t> implikacije </a:t>
            </a:r>
            <a:r>
              <a:rPr lang="hr-HR" sz="1600" err="1">
                <a:effectLst>
                  <a:outerShdw blurRad="38100" dist="38100" dir="2700000" algn="tl">
                    <a:srgbClr val="000000">
                      <a:alpha val="43137"/>
                    </a:srgbClr>
                  </a:outerShdw>
                </a:effectLst>
                <a:latin typeface="Candara"/>
                <a:cs typeface="Arial"/>
              </a:rPr>
              <a:t>Sekvele</a:t>
            </a:r>
            <a:r>
              <a:rPr lang="hr-HR" sz="1600" dirty="0">
                <a:effectLst>
                  <a:outerShdw blurRad="38100" dist="38100" dir="2700000" algn="tl">
                    <a:srgbClr val="000000">
                      <a:alpha val="43137"/>
                    </a:srgbClr>
                  </a:outerShdw>
                </a:effectLst>
                <a:latin typeface="Candara"/>
                <a:cs typeface="Arial"/>
              </a:rPr>
              <a:t> – emocionalne, </a:t>
            </a:r>
            <a:r>
              <a:rPr lang="hr-HR" sz="1600" err="1">
                <a:effectLst>
                  <a:outerShdw blurRad="38100" dist="38100" dir="2700000" algn="tl">
                    <a:srgbClr val="000000">
                      <a:alpha val="43137"/>
                    </a:srgbClr>
                  </a:outerShdw>
                </a:effectLst>
                <a:latin typeface="Candara"/>
                <a:cs typeface="Arial"/>
              </a:rPr>
              <a:t>zdrastvene</a:t>
            </a:r>
            <a:r>
              <a:rPr lang="hr-HR" sz="1600" dirty="0">
                <a:effectLst>
                  <a:outerShdw blurRad="38100" dist="38100" dir="2700000" algn="tl">
                    <a:srgbClr val="000000">
                      <a:alpha val="43137"/>
                    </a:srgbClr>
                  </a:outerShdw>
                </a:effectLst>
                <a:latin typeface="Candara"/>
                <a:cs typeface="Arial"/>
              </a:rPr>
              <a:t> s odrazom na socioekonomsku društvenu </a:t>
            </a:r>
            <a:r>
              <a:rPr lang="hr-HR" sz="1600" err="1">
                <a:effectLst>
                  <a:outerShdw blurRad="38100" dist="38100" dir="2700000" algn="tl">
                    <a:srgbClr val="000000">
                      <a:alpha val="43137"/>
                    </a:srgbClr>
                  </a:outerShdw>
                </a:effectLst>
                <a:latin typeface="Candara"/>
                <a:cs typeface="Arial"/>
              </a:rPr>
              <a:t>dinamku</a:t>
            </a:r>
            <a:r>
              <a:rPr lang="hr-HR" sz="1600" dirty="0">
                <a:effectLst>
                  <a:outerShdw blurRad="38100" dist="38100" dir="2700000" algn="tl">
                    <a:srgbClr val="000000">
                      <a:alpha val="43137"/>
                    </a:srgbClr>
                  </a:outerShdw>
                </a:effectLst>
                <a:latin typeface="Candara"/>
                <a:cs typeface="Arial"/>
              </a:rPr>
              <a:t>, javno </a:t>
            </a:r>
            <a:r>
              <a:rPr lang="hr-HR" sz="1600" err="1">
                <a:effectLst>
                  <a:outerShdw blurRad="38100" dist="38100" dir="2700000" algn="tl">
                    <a:srgbClr val="000000">
                      <a:alpha val="43137"/>
                    </a:srgbClr>
                  </a:outerShdw>
                </a:effectLst>
                <a:latin typeface="Candara"/>
                <a:cs typeface="Arial"/>
              </a:rPr>
              <a:t>zdrastvene</a:t>
            </a:r>
            <a:r>
              <a:rPr lang="hr-HR" sz="1600" dirty="0">
                <a:effectLst>
                  <a:outerShdw blurRad="38100" dist="38100" dir="2700000" algn="tl">
                    <a:srgbClr val="000000">
                      <a:alpha val="43137"/>
                    </a:srgbClr>
                  </a:outerShdw>
                </a:effectLst>
                <a:latin typeface="Candara"/>
                <a:cs typeface="Arial"/>
              </a:rPr>
              <a:t> implikacije </a:t>
            </a:r>
          </a:p>
          <a:p>
            <a:r>
              <a:rPr lang="hr-HR" sz="1600" dirty="0">
                <a:effectLst>
                  <a:outerShdw blurRad="38100" dist="38100" dir="2700000" algn="tl">
                    <a:srgbClr val="000000">
                      <a:alpha val="43137"/>
                    </a:srgbClr>
                  </a:outerShdw>
                </a:effectLst>
                <a:latin typeface="Candara"/>
              </a:rPr>
              <a:t>Vagina je dinamični ekosistem,  u izravnoj korelaciji sa životnom dobi,  odnosno hormonskim statusom aktivnošću E2/P4 izravni utjecaj E2 na vaginalni okoliš – vaginalnu </a:t>
            </a:r>
            <a:r>
              <a:rPr lang="hr-HR" sz="1600" err="1">
                <a:effectLst>
                  <a:outerShdw blurRad="38100" dist="38100" dir="2700000" algn="tl">
                    <a:srgbClr val="000000">
                      <a:alpha val="43137"/>
                    </a:srgbClr>
                  </a:outerShdw>
                </a:effectLst>
                <a:latin typeface="Candara"/>
              </a:rPr>
              <a:t>mikrobiotu</a:t>
            </a:r>
            <a:endParaRPr lang="hr-HR" sz="1600">
              <a:effectLst>
                <a:outerShdw blurRad="38100" dist="38100" dir="2700000" algn="tl">
                  <a:srgbClr val="000000">
                    <a:alpha val="43137"/>
                  </a:srgbClr>
                </a:outerShdw>
              </a:effectLst>
              <a:latin typeface="Candara"/>
            </a:endParaRPr>
          </a:p>
        </p:txBody>
      </p:sp>
      <p:pic>
        <p:nvPicPr>
          <p:cNvPr id="1026" name="Picture 2" descr="https://images.theconversation.com/files/118513/original/image-20160413-18129-2q8dlh.png?ixlib=rb-1.1.0&amp;q=45&amp;auto=format&amp;w=926&amp;fit=cli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58" r="20098" b="2"/>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062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7188"/>
            <a:ext cx="10515600" cy="1133499"/>
          </a:xfrm>
        </p:spPr>
        <p:txBody>
          <a:bodyPr>
            <a:normAutofit/>
          </a:bodyPr>
          <a:lstStyle/>
          <a:p>
            <a:pPr algn="ctr"/>
            <a:r>
              <a:rPr lang="hr-HR" sz="3600">
                <a:effectLst>
                  <a:outerShdw blurRad="38100" dist="38100" dir="2700000" algn="tl">
                    <a:srgbClr val="000000">
                      <a:alpha val="43137"/>
                    </a:srgbClr>
                  </a:outerShdw>
                </a:effectLst>
                <a:latin typeface="Candara"/>
              </a:rPr>
              <a:t>Zdravlje vagine </a:t>
            </a:r>
            <a:br>
              <a:rPr lang="hr-HR" sz="3600">
                <a:effectLst>
                  <a:outerShdw blurRad="38100" dist="38100" dir="2700000" algn="tl">
                    <a:srgbClr val="000000">
                      <a:alpha val="43137"/>
                    </a:srgbClr>
                  </a:outerShdw>
                </a:effectLst>
                <a:latin typeface="Candara"/>
              </a:rPr>
            </a:br>
            <a:r>
              <a:rPr lang="hr-HR" sz="3600">
                <a:effectLst>
                  <a:outerShdw blurRad="38100" dist="38100" dir="2700000" algn="tl">
                    <a:srgbClr val="000000">
                      <a:alpha val="43137"/>
                    </a:srgbClr>
                  </a:outerShdw>
                </a:effectLst>
                <a:latin typeface="Candara"/>
              </a:rPr>
              <a:t> reproduktivni mikrobiom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71534631"/>
              </p:ext>
            </p:extLst>
          </p:nvPr>
        </p:nvGraphicFramePr>
        <p:xfrm>
          <a:off x="635445" y="1828800"/>
          <a:ext cx="10903412" cy="4807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7410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2475898527"/>
              </p:ext>
            </p:extLst>
          </p:nvPr>
        </p:nvGraphicFramePr>
        <p:xfrm>
          <a:off x="728150" y="418184"/>
          <a:ext cx="10758455" cy="624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2067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60690" y="1519282"/>
            <a:ext cx="3670620" cy="341632"/>
          </a:xfrm>
          <a:prstGeom prst="rect">
            <a:avLst/>
          </a:prstGeom>
        </p:spPr>
        <p:txBody>
          <a:bodyPr wrap="none">
            <a:spAutoFit/>
          </a:bodyPr>
          <a:lstStyle/>
          <a:p>
            <a:pPr lvl="0" algn="ctr" defTabSz="933450">
              <a:lnSpc>
                <a:spcPct val="90000"/>
              </a:lnSpc>
              <a:spcBef>
                <a:spcPct val="0"/>
              </a:spcBef>
              <a:spcAft>
                <a:spcPct val="35000"/>
              </a:spcAft>
            </a:pPr>
            <a:r>
              <a:rPr lang="hr-HR" b="1" dirty="0"/>
              <a:t>Mentruacija</a:t>
            </a:r>
            <a:r>
              <a:rPr lang="hr-HR" dirty="0"/>
              <a:t> – crijevni mikrobiom ???</a:t>
            </a:r>
            <a:endParaRPr lang="en-US" dirty="0"/>
          </a:p>
        </p:txBody>
      </p:sp>
      <p:sp>
        <p:nvSpPr>
          <p:cNvPr id="8" name="Rectangle 7"/>
          <p:cNvSpPr/>
          <p:nvPr/>
        </p:nvSpPr>
        <p:spPr>
          <a:xfrm>
            <a:off x="2662519" y="1895233"/>
            <a:ext cx="6974540" cy="1186479"/>
          </a:xfrm>
          <a:prstGeom prst="rect">
            <a:avLst/>
          </a:prstGeom>
        </p:spPr>
        <p:txBody>
          <a:bodyPr wrap="square">
            <a:spAutoFit/>
          </a:bodyPr>
          <a:lstStyle/>
          <a:p>
            <a:pPr lvl="0" algn="ctr" defTabSz="933450">
              <a:lnSpc>
                <a:spcPct val="90000"/>
              </a:lnSpc>
              <a:spcBef>
                <a:spcPct val="0"/>
              </a:spcBef>
              <a:spcAft>
                <a:spcPct val="35000"/>
              </a:spcAft>
            </a:pPr>
            <a:r>
              <a:rPr lang="hr-HR" b="1" dirty="0"/>
              <a:t>Trudnoća</a:t>
            </a:r>
          </a:p>
          <a:p>
            <a:pPr lvl="0" algn="ctr" defTabSz="933450">
              <a:lnSpc>
                <a:spcPct val="90000"/>
              </a:lnSpc>
              <a:spcBef>
                <a:spcPct val="0"/>
              </a:spcBef>
              <a:spcAft>
                <a:spcPct val="35000"/>
              </a:spcAft>
            </a:pPr>
            <a:r>
              <a:rPr lang="hr-HR" dirty="0"/>
              <a:t>Promjena mikrobiote tijekom razvoja trudnoće, </a:t>
            </a:r>
            <a:r>
              <a:rPr lang="hr-HR" dirty="0">
                <a:latin typeface="Calibri" panose="020F0502020204030204" pitchFamily="34" charset="0"/>
                <a:cs typeface="Calibri" panose="020F0502020204030204" pitchFamily="34" charset="0"/>
              </a:rPr>
              <a:t>↑Actinobacteria, Proteobacteria i oportunih patogena, ↓ u SCFA proizvođačima i gubitak raznolikosti </a:t>
            </a:r>
            <a:r>
              <a:rPr lang="hr-HR" dirty="0"/>
              <a:t> </a:t>
            </a:r>
            <a:endParaRPr lang="en-US" dirty="0"/>
          </a:p>
        </p:txBody>
      </p:sp>
      <p:sp>
        <p:nvSpPr>
          <p:cNvPr id="9" name="Rectangle 8"/>
          <p:cNvSpPr/>
          <p:nvPr/>
        </p:nvSpPr>
        <p:spPr>
          <a:xfrm>
            <a:off x="2662518" y="3179656"/>
            <a:ext cx="6866964" cy="937180"/>
          </a:xfrm>
          <a:prstGeom prst="rect">
            <a:avLst/>
          </a:prstGeom>
        </p:spPr>
        <p:txBody>
          <a:bodyPr wrap="square">
            <a:spAutoFit/>
          </a:bodyPr>
          <a:lstStyle/>
          <a:p>
            <a:pPr lvl="0" algn="ctr" defTabSz="933450">
              <a:lnSpc>
                <a:spcPct val="90000"/>
              </a:lnSpc>
              <a:spcBef>
                <a:spcPct val="0"/>
              </a:spcBef>
              <a:spcAft>
                <a:spcPct val="35000"/>
              </a:spcAft>
            </a:pPr>
            <a:r>
              <a:rPr lang="hr-HR" b="1" dirty="0"/>
              <a:t>PCOS</a:t>
            </a:r>
          </a:p>
          <a:p>
            <a:pPr lvl="0" algn="ctr" defTabSz="933450">
              <a:lnSpc>
                <a:spcPct val="90000"/>
              </a:lnSpc>
              <a:spcBef>
                <a:spcPct val="0"/>
              </a:spcBef>
              <a:spcAft>
                <a:spcPct val="35000"/>
              </a:spcAft>
            </a:pPr>
            <a:r>
              <a:rPr lang="hr-HR" dirty="0"/>
              <a:t>Gubitak raznolikosti crijvene mikrobote promjena Bacteroides vulgaris, Firmicutes, Streptoccous  odnosa E coli/Shigelle</a:t>
            </a:r>
            <a:endParaRPr lang="en-US" dirty="0"/>
          </a:p>
        </p:txBody>
      </p:sp>
      <p:sp>
        <p:nvSpPr>
          <p:cNvPr id="10" name="Rectangle 9"/>
          <p:cNvSpPr/>
          <p:nvPr/>
        </p:nvSpPr>
        <p:spPr>
          <a:xfrm>
            <a:off x="2268071" y="378224"/>
            <a:ext cx="7826188" cy="886397"/>
          </a:xfrm>
          <a:prstGeom prst="rect">
            <a:avLst/>
          </a:prstGeom>
        </p:spPr>
        <p:txBody>
          <a:bodyPr wrap="square">
            <a:spAutoFit/>
          </a:bodyPr>
          <a:lstStyle/>
          <a:p>
            <a:pPr lvl="0" algn="ctr" defTabSz="933450">
              <a:lnSpc>
                <a:spcPct val="90000"/>
              </a:lnSpc>
              <a:spcBef>
                <a:spcPct val="0"/>
              </a:spcBef>
              <a:spcAft>
                <a:spcPct val="35000"/>
              </a:spcAft>
            </a:pPr>
            <a:r>
              <a:rPr lang="hr-HR" sz="2400" dirty="0">
                <a:effectLst>
                  <a:outerShdw blurRad="38100" dist="38100" dir="2700000" algn="tl">
                    <a:srgbClr val="000000">
                      <a:alpha val="43137"/>
                    </a:srgbClr>
                  </a:outerShdw>
                </a:effectLst>
              </a:rPr>
              <a:t>Zdravi crijevi mikrobiom </a:t>
            </a:r>
            <a:r>
              <a:rPr lang="hr-HR"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Ꝗ</a:t>
            </a:r>
          </a:p>
          <a:p>
            <a:pPr lvl="0" algn="ctr" defTabSz="933450">
              <a:lnSpc>
                <a:spcPct val="90000"/>
              </a:lnSpc>
              <a:spcBef>
                <a:spcPct val="0"/>
              </a:spcBef>
              <a:spcAft>
                <a:spcPct val="35000"/>
              </a:spcAft>
            </a:pPr>
            <a:r>
              <a:rPr lang="hr-HR" sz="2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↓Bacteroides izobilja, ↑raznolikost u odnosu na muškarce</a:t>
            </a:r>
            <a:endParaRPr lang="en-US" sz="2400" dirty="0">
              <a:effectLst>
                <a:outerShdw blurRad="38100" dist="38100" dir="2700000" algn="tl">
                  <a:srgbClr val="000000">
                    <a:alpha val="43137"/>
                  </a:srgbClr>
                </a:outerShdw>
              </a:effectLst>
            </a:endParaRPr>
          </a:p>
        </p:txBody>
      </p:sp>
      <p:sp>
        <p:nvSpPr>
          <p:cNvPr id="2" name="Rectangle 1"/>
          <p:cNvSpPr/>
          <p:nvPr/>
        </p:nvSpPr>
        <p:spPr>
          <a:xfrm>
            <a:off x="2268071" y="4099449"/>
            <a:ext cx="7563905" cy="646331"/>
          </a:xfrm>
          <a:prstGeom prst="rect">
            <a:avLst/>
          </a:prstGeom>
        </p:spPr>
        <p:txBody>
          <a:bodyPr wrap="square">
            <a:spAutoFit/>
          </a:bodyPr>
          <a:lstStyle/>
          <a:p>
            <a:pPr lvl="0" algn="ctr"/>
            <a:r>
              <a:rPr lang="hr-HR" b="1" dirty="0"/>
              <a:t>Karcinom dojke</a:t>
            </a:r>
          </a:p>
          <a:p>
            <a:pPr lvl="0" algn="ctr"/>
            <a:r>
              <a:rPr lang="hr-HR" dirty="0"/>
              <a:t>Promjena raznolikosti crijevene mikrobiote, </a:t>
            </a:r>
            <a:r>
              <a:rPr lang="hr-HR" dirty="0">
                <a:latin typeface="Calibri" panose="020F0502020204030204" pitchFamily="34" charset="0"/>
                <a:cs typeface="Calibri" panose="020F0502020204030204" pitchFamily="34" charset="0"/>
              </a:rPr>
              <a:t>↑ clostridiales</a:t>
            </a:r>
            <a:endParaRPr lang="en-US" dirty="0"/>
          </a:p>
        </p:txBody>
      </p:sp>
      <p:sp>
        <p:nvSpPr>
          <p:cNvPr id="3" name="Rectangle 2"/>
          <p:cNvSpPr/>
          <p:nvPr/>
        </p:nvSpPr>
        <p:spPr>
          <a:xfrm>
            <a:off x="113211" y="4840516"/>
            <a:ext cx="11817531" cy="646331"/>
          </a:xfrm>
          <a:prstGeom prst="rect">
            <a:avLst/>
          </a:prstGeom>
        </p:spPr>
        <p:txBody>
          <a:bodyPr wrap="square">
            <a:spAutoFit/>
          </a:bodyPr>
          <a:lstStyle/>
          <a:p>
            <a:pPr lvl="0" algn="ctr"/>
            <a:r>
              <a:rPr lang="hr-HR" b="1" dirty="0"/>
              <a:t>Menopauza i crijevna mikrobota, </a:t>
            </a:r>
          </a:p>
          <a:p>
            <a:pPr lvl="0" algn="ctr"/>
            <a:r>
              <a:rPr lang="hr-HR" dirty="0"/>
              <a:t>promjena raznolikosti mikrobiote, metabolita udruženost s pretilošću, osteoporozom, KVB, karcinomom dojke, Alzheimerom  </a:t>
            </a:r>
            <a:endParaRPr lang="en-US" dirty="0"/>
          </a:p>
        </p:txBody>
      </p:sp>
      <p:sp>
        <p:nvSpPr>
          <p:cNvPr id="4" name="Rectangle 3"/>
          <p:cNvSpPr/>
          <p:nvPr/>
        </p:nvSpPr>
        <p:spPr>
          <a:xfrm>
            <a:off x="113211" y="5563337"/>
            <a:ext cx="11895909" cy="923330"/>
          </a:xfrm>
          <a:prstGeom prst="rect">
            <a:avLst/>
          </a:prstGeom>
        </p:spPr>
        <p:txBody>
          <a:bodyPr wrap="square">
            <a:spAutoFit/>
          </a:bodyPr>
          <a:lstStyle/>
          <a:p>
            <a:pPr lvl="0" algn="ctr"/>
            <a:r>
              <a:rPr lang="hr-HR" b="1" dirty="0"/>
              <a:t>Karcinom cerviksa</a:t>
            </a:r>
          </a:p>
          <a:p>
            <a:pPr lvl="0" algn="ctr"/>
            <a:r>
              <a:rPr lang="hr-HR" dirty="0"/>
              <a:t>Promjene u </a:t>
            </a:r>
            <a:r>
              <a:rPr lang="el-GR" dirty="0"/>
              <a:t>α</a:t>
            </a:r>
            <a:r>
              <a:rPr lang="hr-HR" dirty="0"/>
              <a:t> i </a:t>
            </a:r>
            <a:r>
              <a:rPr lang="el-GR" dirty="0"/>
              <a:t>β</a:t>
            </a:r>
            <a:r>
              <a:rPr lang="hr-HR" dirty="0"/>
              <a:t> raznolikosti u pacijtica s karcinomom cx-a </a:t>
            </a:r>
            <a:r>
              <a:rPr lang="hr-HR" dirty="0">
                <a:latin typeface="Calibri" panose="020F0502020204030204" pitchFamily="34" charset="0"/>
                <a:cs typeface="Calibri" panose="020F0502020204030204" pitchFamily="34" charset="0"/>
              </a:rPr>
              <a:t>↑proteobacteria, prevotella, pophyromas ↓</a:t>
            </a:r>
          </a:p>
          <a:p>
            <a:pPr lvl="0" algn="ctr"/>
            <a:r>
              <a:rPr lang="hr-HR" dirty="0">
                <a:latin typeface="Calibri" panose="020F0502020204030204" pitchFamily="34" charset="0"/>
                <a:cs typeface="Calibri" panose="020F0502020204030204" pitchFamily="34" charset="0"/>
              </a:rPr>
              <a:t>Bacteroides, Alistipes i članovi Lachnospiracea</a:t>
            </a:r>
          </a:p>
        </p:txBody>
      </p:sp>
    </p:spTree>
    <p:extLst>
      <p:ext uri="{BB962C8B-B14F-4D97-AF65-F5344CB8AC3E}">
        <p14:creationId xmlns:p14="http://schemas.microsoft.com/office/powerpoint/2010/main" val="4183232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estradiol hormone molecule - estradiol molecule stock illustrations"/>
          <p:cNvPicPr>
            <a:picLocks noChangeAspect="1" noChangeArrowheads="1"/>
          </p:cNvPicPr>
          <p:nvPr/>
        </p:nvPicPr>
        <p:blipFill>
          <a:blip r:embed="rId3">
            <a:extLst>
              <a:ext uri="{28A0092B-C50C-407E-A947-70E740481C1C}">
                <a14:useLocalDpi xmlns:a14="http://schemas.microsoft.com/office/drawing/2010/main" val="0"/>
              </a:ext>
            </a:extLst>
          </a:blip>
          <a:srcRect t="16900" b="81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102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microbiome and gynaecological cancer development, prevention and  therapy | Nature Reviews Urology"/>
          <p:cNvPicPr>
            <a:picLocks noChangeAspect="1" noChangeArrowheads="1"/>
          </p:cNvPicPr>
          <p:nvPr/>
        </p:nvPicPr>
        <p:blipFill rotWithShape="1">
          <a:blip r:embed="rId2">
            <a:extLst>
              <a:ext uri="{28A0092B-C50C-407E-A947-70E740481C1C}">
                <a14:useLocalDpi xmlns:a14="http://schemas.microsoft.com/office/drawing/2010/main" val="0"/>
              </a:ext>
            </a:extLst>
          </a:blip>
          <a:srcRect b="8190"/>
          <a:stretch/>
        </p:blipFill>
        <p:spPr bwMode="auto">
          <a:xfrm>
            <a:off x="4368800" y="10"/>
            <a:ext cx="7823198"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15636" y="365125"/>
            <a:ext cx="4747491" cy="1899912"/>
          </a:xfrm>
        </p:spPr>
        <p:txBody>
          <a:bodyPr>
            <a:normAutofit/>
          </a:bodyPr>
          <a:lstStyle/>
          <a:p>
            <a:r>
              <a:rPr lang="hr-HR" sz="3600" dirty="0">
                <a:effectLst>
                  <a:outerShdw blurRad="38100" dist="38100" dir="2700000" algn="tl">
                    <a:srgbClr val="000000">
                      <a:alpha val="43137"/>
                    </a:srgbClr>
                  </a:outerShdw>
                </a:effectLst>
              </a:rPr>
              <a:t>Ženski reproduktivni sustav </a:t>
            </a:r>
          </a:p>
        </p:txBody>
      </p:sp>
      <p:sp>
        <p:nvSpPr>
          <p:cNvPr id="3" name="Content Placeholder 2"/>
          <p:cNvSpPr>
            <a:spLocks noGrp="1"/>
          </p:cNvSpPr>
          <p:nvPr>
            <p:ph idx="1"/>
          </p:nvPr>
        </p:nvSpPr>
        <p:spPr>
          <a:xfrm>
            <a:off x="314036" y="2087418"/>
            <a:ext cx="5828146" cy="4089545"/>
          </a:xfrm>
        </p:spPr>
        <p:txBody>
          <a:bodyPr>
            <a:noAutofit/>
          </a:bodyPr>
          <a:lstStyle/>
          <a:p>
            <a:r>
              <a:rPr lang="hr-HR" sz="1800" dirty="0">
                <a:latin typeface="Candara" panose="020E0502030303020204" pitchFamily="34" charset="0"/>
              </a:rPr>
              <a:t>Vagina</a:t>
            </a:r>
          </a:p>
          <a:p>
            <a:r>
              <a:rPr lang="hr-HR" sz="1800" dirty="0">
                <a:latin typeface="Candara" panose="020E0502030303020204" pitchFamily="34" charset="0"/>
              </a:rPr>
              <a:t>Uterus – endometrij</a:t>
            </a:r>
          </a:p>
          <a:p>
            <a:r>
              <a:rPr lang="hr-HR" sz="1800" dirty="0">
                <a:latin typeface="Candara" panose="020E0502030303020204" pitchFamily="34" charset="0"/>
              </a:rPr>
              <a:t>Put širenja / kolonizacije kavuma uterusa hematogeno iz crijeva, oralno iz usta, perkontinuitatem oralna i perianlane mukoze jedinke, vaginalna ascenzija, seksualna aktivnost mikrobiota iz sjemena partnera</a:t>
            </a:r>
          </a:p>
          <a:p>
            <a:r>
              <a:rPr lang="hr-HR" sz="1800" dirty="0">
                <a:latin typeface="Candara" panose="020E0502030303020204" pitchFamily="34" charset="0"/>
              </a:rPr>
              <a:t>Endometrijski mikrobiom pod utjecam hormonske aktivnosti</a:t>
            </a:r>
          </a:p>
          <a:p>
            <a:r>
              <a:rPr lang="hr-HR" sz="1800" dirty="0">
                <a:latin typeface="Candara" panose="020E0502030303020204" pitchFamily="34" charset="0"/>
              </a:rPr>
              <a:t>Hipoteza o kavum kao ne sterilnom okruženju, ukazuje na značaj uterine mikrobiote na cjelovito ženskog zdravlje, održavanje i ishod imunološki okoliš endometrija služi za odgovor za različite mikroogranizme uz modeliranje imunološkog odgovora što moramogledati u kontekstu implantacije embrija, IVF postupcima i reproduktivnim ishodima</a:t>
            </a:r>
          </a:p>
          <a:p>
            <a:r>
              <a:rPr lang="hr-HR" sz="1800" dirty="0">
                <a:latin typeface="Candara" panose="020E0502030303020204" pitchFamily="34" charset="0"/>
              </a:rPr>
              <a:t>Jajovodi</a:t>
            </a:r>
          </a:p>
          <a:p>
            <a:endParaRPr lang="hr-HR" sz="1600" dirty="0">
              <a:latin typeface="Candara" panose="020E0502030303020204" pitchFamily="34" charset="0"/>
            </a:endParaRPr>
          </a:p>
          <a:p>
            <a:endParaRPr lang="hr-HR" sz="1600" dirty="0">
              <a:latin typeface="Candara" panose="020E0502030303020204" pitchFamily="34" charset="0"/>
            </a:endParaRPr>
          </a:p>
        </p:txBody>
      </p:sp>
    </p:spTree>
    <p:extLst>
      <p:ext uri="{BB962C8B-B14F-4D97-AF65-F5344CB8AC3E}">
        <p14:creationId xmlns:p14="http://schemas.microsoft.com/office/powerpoint/2010/main" val="3287411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5" name="Rectangle 410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9CDE6D2A-4FBA-6D45-FC41-D53FEF836058}"/>
              </a:ext>
            </a:extLst>
          </p:cNvPr>
          <p:cNvSpPr>
            <a:spLocks noGrp="1"/>
          </p:cNvSpPr>
          <p:nvPr>
            <p:ph idx="1"/>
          </p:nvPr>
        </p:nvSpPr>
        <p:spPr>
          <a:xfrm>
            <a:off x="378759" y="748208"/>
            <a:ext cx="7569658" cy="5481169"/>
          </a:xfrm>
        </p:spPr>
        <p:txBody>
          <a:bodyPr vert="horz" lIns="91440" tIns="45720" rIns="91440" bIns="45720" rtlCol="0" anchor="t">
            <a:noAutofit/>
          </a:bodyPr>
          <a:lstStyle/>
          <a:p>
            <a:r>
              <a:rPr lang="hr-HR" sz="1600" dirty="0">
                <a:latin typeface="Candara"/>
              </a:rPr>
              <a:t>Vaginalni sekret- iscjedak preslika zbivanja unutar vagine, boja, izgled i miris, lakmus  stanja vagine</a:t>
            </a:r>
          </a:p>
          <a:p>
            <a:r>
              <a:rPr lang="hr-HR" sz="1600" dirty="0">
                <a:latin typeface="Candara"/>
              </a:rPr>
              <a:t>Vaginalna mikroflora – prirodni put zaštite temelji se na dominacija </a:t>
            </a:r>
            <a:r>
              <a:rPr lang="hr-HR" sz="1600" err="1">
                <a:latin typeface="Candara"/>
              </a:rPr>
              <a:t>lactobacillus</a:t>
            </a:r>
            <a:r>
              <a:rPr lang="hr-HR" sz="1600" dirty="0">
                <a:latin typeface="Candara"/>
              </a:rPr>
              <a:t> </a:t>
            </a:r>
            <a:r>
              <a:rPr lang="hr-HR" sz="1600" err="1">
                <a:latin typeface="Candara"/>
              </a:rPr>
              <a:t>sp</a:t>
            </a:r>
            <a:r>
              <a:rPr lang="hr-HR" sz="1600" dirty="0">
                <a:latin typeface="Candara"/>
              </a:rPr>
              <a:t>.; stvaranje kiselog vaginalnog miljea pH 4,0-4,5 → </a:t>
            </a:r>
            <a:r>
              <a:rPr lang="hr-HR" sz="1600" err="1">
                <a:latin typeface="Candara"/>
              </a:rPr>
              <a:t>metabolizacija</a:t>
            </a:r>
            <a:r>
              <a:rPr lang="hr-HR" sz="1600" dirty="0">
                <a:latin typeface="Candara"/>
              </a:rPr>
              <a:t> glikogena </a:t>
            </a:r>
            <a:r>
              <a:rPr lang="hr-HR" sz="1600" err="1">
                <a:latin typeface="Candara"/>
              </a:rPr>
              <a:t>mlječna</a:t>
            </a:r>
            <a:r>
              <a:rPr lang="hr-HR" sz="1600" dirty="0">
                <a:latin typeface="Candara"/>
              </a:rPr>
              <a:t> kiselina, pod izravnim utjecajem E2 </a:t>
            </a:r>
            <a:endParaRPr lang="hr-HR" sz="1600" dirty="0">
              <a:latin typeface="Candara"/>
              <a:cs typeface="Calibri Light"/>
            </a:endParaRPr>
          </a:p>
          <a:p>
            <a:r>
              <a:rPr lang="en-US" sz="1600" dirty="0">
                <a:latin typeface="Candara"/>
                <a:cs typeface="Calibri Light"/>
              </a:rPr>
              <a:t>Lactobacilli </a:t>
            </a:r>
            <a:r>
              <a:rPr lang="hr-HR" sz="1600" dirty="0">
                <a:latin typeface="Candara"/>
                <a:cs typeface="Calibri Light"/>
              </a:rPr>
              <a:t>s </a:t>
            </a:r>
            <a:r>
              <a:rPr lang="hr-HR" sz="1600" err="1">
                <a:latin typeface="Candara"/>
                <a:cs typeface="Calibri Light"/>
              </a:rPr>
              <a:t>predomiatnim</a:t>
            </a:r>
            <a:r>
              <a:rPr lang="hr-HR" sz="1600" dirty="0">
                <a:latin typeface="Candara"/>
                <a:cs typeface="Calibri Light"/>
              </a:rPr>
              <a:t> sojevima </a:t>
            </a:r>
            <a:r>
              <a:rPr lang="hr-HR" sz="1600" err="1">
                <a:latin typeface="Candara"/>
                <a:cs typeface="Calibri Light"/>
              </a:rPr>
              <a:t>lactobacillus</a:t>
            </a:r>
            <a:r>
              <a:rPr lang="hr-HR" sz="1600" dirty="0">
                <a:latin typeface="Candara"/>
                <a:cs typeface="Calibri Light"/>
              </a:rPr>
              <a:t> </a:t>
            </a:r>
            <a:r>
              <a:rPr lang="hr-HR" sz="1600" err="1">
                <a:latin typeface="Candara"/>
                <a:cs typeface="Calibri Light"/>
              </a:rPr>
              <a:t>crispartus</a:t>
            </a:r>
            <a:r>
              <a:rPr lang="hr-HR" sz="1600" dirty="0">
                <a:latin typeface="Candara"/>
                <a:cs typeface="Calibri Light"/>
              </a:rPr>
              <a:t>, </a:t>
            </a:r>
            <a:r>
              <a:rPr lang="hr-HR" sz="1600" err="1">
                <a:latin typeface="Candara"/>
                <a:cs typeface="Calibri Light"/>
              </a:rPr>
              <a:t>rhamnosus</a:t>
            </a:r>
            <a:r>
              <a:rPr lang="hr-HR" sz="1600" dirty="0">
                <a:latin typeface="Candara"/>
                <a:cs typeface="Calibri Light"/>
              </a:rPr>
              <a:t>, </a:t>
            </a:r>
            <a:r>
              <a:rPr lang="hr-HR" sz="1600" err="1">
                <a:latin typeface="Candara"/>
                <a:cs typeface="Calibri Light"/>
              </a:rPr>
              <a:t>gasseri</a:t>
            </a:r>
            <a:r>
              <a:rPr lang="hr-HR" sz="1600" dirty="0">
                <a:latin typeface="Candara"/>
                <a:cs typeface="Calibri Light"/>
              </a:rPr>
              <a:t> i </a:t>
            </a:r>
            <a:r>
              <a:rPr lang="hr-HR" sz="1600" err="1">
                <a:latin typeface="Candara"/>
                <a:cs typeface="Calibri Light"/>
              </a:rPr>
              <a:t>jensenni</a:t>
            </a:r>
            <a:r>
              <a:rPr lang="hr-HR" sz="1600" dirty="0">
                <a:latin typeface="Candara"/>
                <a:cs typeface="Calibri Light"/>
              </a:rPr>
              <a:t>  </a:t>
            </a:r>
          </a:p>
          <a:p>
            <a:r>
              <a:rPr lang="sr-Latn-RS" sz="1600" dirty="0">
                <a:latin typeface="Candara"/>
                <a:cs typeface="Calibri Light"/>
              </a:rPr>
              <a:t>k</a:t>
            </a:r>
            <a:r>
              <a:rPr lang="en-US" sz="1600" dirty="0" err="1">
                <a:latin typeface="Candara"/>
                <a:cs typeface="Calibri Light"/>
              </a:rPr>
              <a:t>isela</a:t>
            </a:r>
            <a:r>
              <a:rPr lang="en-US" sz="1600" dirty="0">
                <a:latin typeface="Candara"/>
                <a:cs typeface="Calibri Light"/>
              </a:rPr>
              <a:t> </a:t>
            </a:r>
            <a:r>
              <a:rPr lang="en-US" sz="1600" dirty="0" err="1">
                <a:latin typeface="Candara"/>
                <a:cs typeface="Calibri Light"/>
              </a:rPr>
              <a:t>sredina</a:t>
            </a:r>
            <a:r>
              <a:rPr lang="hr-HR" sz="1600" dirty="0">
                <a:latin typeface="Candara"/>
                <a:cs typeface="Calibri Light"/>
              </a:rPr>
              <a:t>, proizvodnja </a:t>
            </a:r>
            <a:r>
              <a:rPr lang="hr-HR" sz="1600" dirty="0">
                <a:effectLst>
                  <a:outerShdw blurRad="38100" dist="38100" dir="2700000" algn="tl">
                    <a:srgbClr val="000000">
                      <a:alpha val="43137"/>
                    </a:srgbClr>
                  </a:outerShdw>
                </a:effectLst>
                <a:latin typeface="Candara"/>
                <a:cs typeface="Calibri Light"/>
              </a:rPr>
              <a:t>NO i </a:t>
            </a:r>
            <a:r>
              <a:rPr lang="hr-HR" sz="1600" dirty="0">
                <a:effectLst>
                  <a:outerShdw blurRad="38100" dist="38100" dir="2700000" algn="tl">
                    <a:srgbClr val="000000">
                      <a:alpha val="43137"/>
                    </a:srgbClr>
                  </a:outerShdw>
                </a:effectLst>
                <a:latin typeface="Candara"/>
                <a:cs typeface="Calibri"/>
              </a:rPr>
              <a:t>H</a:t>
            </a:r>
            <a:r>
              <a:rPr lang="hr-HR" sz="1600" baseline="-25000" dirty="0">
                <a:effectLst>
                  <a:outerShdw blurRad="38100" dist="38100" dir="2700000" algn="tl">
                    <a:srgbClr val="000000">
                      <a:alpha val="43137"/>
                    </a:srgbClr>
                  </a:outerShdw>
                </a:effectLst>
                <a:latin typeface="Candara"/>
                <a:cs typeface="Calibri"/>
              </a:rPr>
              <a:t>2</a:t>
            </a:r>
            <a:r>
              <a:rPr lang="hr-HR" sz="1600" dirty="0">
                <a:effectLst>
                  <a:outerShdw blurRad="38100" dist="38100" dir="2700000" algn="tl">
                    <a:srgbClr val="000000">
                      <a:alpha val="43137"/>
                    </a:srgbClr>
                  </a:outerShdw>
                </a:effectLst>
                <a:latin typeface="Candara"/>
                <a:cs typeface="Calibri"/>
              </a:rPr>
              <a:t>O</a:t>
            </a:r>
            <a:r>
              <a:rPr lang="hr-HR" sz="1600" baseline="-25000" dirty="0">
                <a:effectLst>
                  <a:outerShdw blurRad="38100" dist="38100" dir="2700000" algn="tl">
                    <a:srgbClr val="000000">
                      <a:alpha val="43137"/>
                    </a:srgbClr>
                  </a:outerShdw>
                </a:effectLst>
                <a:latin typeface="Candara"/>
                <a:cs typeface="Calibri"/>
              </a:rPr>
              <a:t>2</a:t>
            </a:r>
            <a:r>
              <a:rPr lang="en-US" sz="1600" dirty="0">
                <a:latin typeface="Candara"/>
                <a:cs typeface="Calibri Light"/>
              </a:rPr>
              <a:t> </a:t>
            </a:r>
            <a:r>
              <a:rPr lang="en-US" sz="1600" dirty="0" err="1">
                <a:latin typeface="Candara"/>
                <a:cs typeface="Calibri Light"/>
              </a:rPr>
              <a:t>rodnice</a:t>
            </a:r>
            <a:r>
              <a:rPr lang="en-US" sz="1600" dirty="0">
                <a:latin typeface="Candara"/>
                <a:cs typeface="Calibri Light"/>
              </a:rPr>
              <a:t> </a:t>
            </a:r>
            <a:r>
              <a:rPr lang="en-US" sz="1600" dirty="0" err="1">
                <a:latin typeface="Candara"/>
                <a:cs typeface="Calibri Light"/>
              </a:rPr>
              <a:t>prirodna</a:t>
            </a:r>
            <a:r>
              <a:rPr lang="en-US" sz="1600" dirty="0">
                <a:latin typeface="Candara"/>
                <a:cs typeface="Calibri Light"/>
              </a:rPr>
              <a:t> je </a:t>
            </a:r>
            <a:r>
              <a:rPr lang="en-US" sz="1600" dirty="0" err="1">
                <a:latin typeface="Candara"/>
                <a:cs typeface="Calibri Light"/>
              </a:rPr>
              <a:t>barijera</a:t>
            </a:r>
            <a:r>
              <a:rPr lang="en-US" sz="1600" dirty="0">
                <a:latin typeface="Candara"/>
                <a:cs typeface="Calibri Light"/>
              </a:rPr>
              <a:t> za </a:t>
            </a:r>
            <a:r>
              <a:rPr lang="hr-HR" sz="1600" dirty="0">
                <a:latin typeface="Candara"/>
                <a:cs typeface="Calibri Light"/>
              </a:rPr>
              <a:t>razvoj </a:t>
            </a:r>
            <a:r>
              <a:rPr lang="en-US" sz="1600" dirty="0" err="1">
                <a:latin typeface="Candara"/>
                <a:cs typeface="Calibri Light"/>
              </a:rPr>
              <a:t>infekcij</a:t>
            </a:r>
            <a:r>
              <a:rPr lang="hr-HR" sz="1600" dirty="0">
                <a:latin typeface="Candara"/>
                <a:cs typeface="Calibri Light"/>
              </a:rPr>
              <a:t>e</a:t>
            </a:r>
            <a:r>
              <a:rPr lang="en-US" sz="1600" dirty="0">
                <a:latin typeface="Candara"/>
                <a:cs typeface="Calibri Light"/>
              </a:rPr>
              <a:t> </a:t>
            </a:r>
            <a:r>
              <a:rPr lang="en-US" sz="1600" dirty="0" err="1">
                <a:latin typeface="Candara"/>
                <a:cs typeface="Calibri Light"/>
              </a:rPr>
              <a:t>i</a:t>
            </a:r>
            <a:r>
              <a:rPr lang="en-US" sz="1600" dirty="0">
                <a:latin typeface="Candara"/>
                <a:cs typeface="Calibri Light"/>
              </a:rPr>
              <a:t> </a:t>
            </a:r>
            <a:r>
              <a:rPr lang="en-US" sz="1600" dirty="0" err="1">
                <a:latin typeface="Candara"/>
                <a:cs typeface="Calibri Light"/>
              </a:rPr>
              <a:t>iritacij</a:t>
            </a:r>
            <a:r>
              <a:rPr lang="hr-HR" sz="1600" dirty="0">
                <a:latin typeface="Candara"/>
                <a:cs typeface="Calibri Light"/>
              </a:rPr>
              <a:t>e</a:t>
            </a:r>
            <a:r>
              <a:rPr lang="en-US" sz="1600" dirty="0">
                <a:latin typeface="Candara"/>
                <a:cs typeface="Calibri Light"/>
              </a:rPr>
              <a:t>, </a:t>
            </a:r>
            <a:r>
              <a:rPr lang="en-US" sz="1600" dirty="0" err="1">
                <a:latin typeface="Candara"/>
                <a:cs typeface="Calibri Light"/>
              </a:rPr>
              <a:t>potiskuje</a:t>
            </a:r>
            <a:r>
              <a:rPr lang="en-US" sz="1600" dirty="0">
                <a:latin typeface="Candara"/>
                <a:cs typeface="Calibri Light"/>
              </a:rPr>
              <a:t> </a:t>
            </a:r>
            <a:r>
              <a:rPr lang="en-US" sz="1600" dirty="0" err="1">
                <a:latin typeface="Candara"/>
                <a:cs typeface="Calibri Light"/>
              </a:rPr>
              <a:t>rast</a:t>
            </a:r>
            <a:r>
              <a:rPr lang="en-US" sz="1600" dirty="0">
                <a:latin typeface="Candara"/>
                <a:cs typeface="Calibri Light"/>
              </a:rPr>
              <a:t> </a:t>
            </a:r>
            <a:r>
              <a:rPr lang="en-US" sz="1600" dirty="0" err="1">
                <a:latin typeface="Candara"/>
                <a:cs typeface="Calibri Light"/>
              </a:rPr>
              <a:t>loših</a:t>
            </a:r>
            <a:r>
              <a:rPr lang="en-US" sz="1600" dirty="0">
                <a:latin typeface="Candara"/>
                <a:cs typeface="Calibri Light"/>
              </a:rPr>
              <a:t> </a:t>
            </a:r>
            <a:r>
              <a:rPr lang="en-US" sz="1600" dirty="0" err="1">
                <a:latin typeface="Candara"/>
                <a:cs typeface="Calibri Light"/>
              </a:rPr>
              <a:t>bakterija</a:t>
            </a:r>
            <a:r>
              <a:rPr lang="hr-HR" sz="1600" dirty="0">
                <a:latin typeface="Candara"/>
                <a:cs typeface="Calibri Light"/>
              </a:rPr>
              <a:t>, održava </a:t>
            </a:r>
            <a:r>
              <a:rPr lang="hr-HR" sz="1600" dirty="0" err="1">
                <a:latin typeface="Candara"/>
                <a:cs typeface="Calibri Light"/>
              </a:rPr>
              <a:t>stabilet</a:t>
            </a:r>
            <a:r>
              <a:rPr lang="hr-HR" sz="1600" dirty="0">
                <a:latin typeface="Candara"/>
                <a:cs typeface="Calibri Light"/>
              </a:rPr>
              <a:t> vagine i sluzi</a:t>
            </a:r>
            <a:endParaRPr lang="sr-Latn-RS" sz="1600" dirty="0">
              <a:latin typeface="Candara"/>
              <a:cs typeface="Calibri Light"/>
            </a:endParaRPr>
          </a:p>
          <a:p>
            <a:r>
              <a:rPr lang="hr-HR" sz="1600" dirty="0">
                <a:latin typeface="Candara"/>
                <a:cs typeface="Calibri Light"/>
              </a:rPr>
              <a:t>kliničke implikacije: sprečavanje </a:t>
            </a:r>
            <a:r>
              <a:rPr lang="hr-HR" sz="1600" err="1">
                <a:latin typeface="Candara"/>
                <a:cs typeface="Calibri Light"/>
              </a:rPr>
              <a:t>rekuretnih</a:t>
            </a:r>
            <a:r>
              <a:rPr lang="hr-HR" sz="1600" dirty="0">
                <a:latin typeface="Candara"/>
                <a:cs typeface="Calibri Light"/>
              </a:rPr>
              <a:t> vaginalnih infekcija, održavanje vaginalne </a:t>
            </a:r>
            <a:r>
              <a:rPr lang="hr-HR" sz="1600" err="1">
                <a:latin typeface="Candara"/>
                <a:cs typeface="Calibri Light"/>
              </a:rPr>
              <a:t>homeostaze</a:t>
            </a:r>
            <a:r>
              <a:rPr lang="hr-HR" sz="1600" dirty="0">
                <a:latin typeface="Candara"/>
                <a:cs typeface="Calibri Light"/>
              </a:rPr>
              <a:t> za sprečavanje kliničkih kratkoročnih i dugoročnih posljedica (</a:t>
            </a:r>
            <a:r>
              <a:rPr lang="hr-HR" sz="1600" err="1">
                <a:latin typeface="Candara"/>
                <a:cs typeface="Calibri Light"/>
              </a:rPr>
              <a:t>infertilitet</a:t>
            </a:r>
            <a:r>
              <a:rPr lang="hr-HR" sz="1600" dirty="0">
                <a:latin typeface="Candara"/>
                <a:cs typeface="Calibri Light"/>
              </a:rPr>
              <a:t>, sterilitet, PP, IUGR, dugoročne razvojne </a:t>
            </a:r>
            <a:r>
              <a:rPr lang="hr-HR" sz="1600" err="1">
                <a:latin typeface="Candara"/>
                <a:cs typeface="Calibri Light"/>
              </a:rPr>
              <a:t>sekvle</a:t>
            </a:r>
            <a:r>
              <a:rPr lang="hr-HR" sz="1600" dirty="0">
                <a:latin typeface="Candara"/>
                <a:cs typeface="Calibri Light"/>
              </a:rPr>
              <a:t> kod djece, </a:t>
            </a:r>
            <a:r>
              <a:rPr lang="hr-HR" sz="1600" err="1">
                <a:latin typeface="Candara"/>
                <a:cs typeface="Calibri Light"/>
              </a:rPr>
              <a:t>socio</a:t>
            </a:r>
            <a:r>
              <a:rPr lang="hr-HR" sz="1600" dirty="0">
                <a:latin typeface="Candara"/>
                <a:cs typeface="Calibri Light"/>
              </a:rPr>
              <a:t> ekonomski efekti)</a:t>
            </a:r>
            <a:endParaRPr lang="en-US" sz="1600" dirty="0">
              <a:latin typeface="Candara"/>
              <a:cs typeface="Calibri Light"/>
            </a:endParaRPr>
          </a:p>
          <a:p>
            <a:r>
              <a:rPr lang="hr-HR" sz="1600" dirty="0">
                <a:latin typeface="Candara"/>
                <a:cs typeface="Calibri Light"/>
              </a:rPr>
              <a:t>Znanstveno dokazna veza </a:t>
            </a:r>
            <a:r>
              <a:rPr lang="hr-HR" sz="1600" err="1">
                <a:latin typeface="Candara"/>
                <a:cs typeface="Calibri Light"/>
              </a:rPr>
              <a:t>suboptimalne</a:t>
            </a:r>
            <a:r>
              <a:rPr lang="hr-HR" sz="1600" dirty="0">
                <a:latin typeface="Candara"/>
                <a:cs typeface="Calibri Light"/>
              </a:rPr>
              <a:t> prehrane i </a:t>
            </a:r>
            <a:r>
              <a:rPr lang="hr-HR" sz="1600" dirty="0">
                <a:latin typeface="Candara"/>
                <a:cs typeface="Calibri"/>
              </a:rPr>
              <a:t>↑ </a:t>
            </a:r>
            <a:r>
              <a:rPr lang="hr-HR" sz="1600" dirty="0">
                <a:latin typeface="Candara"/>
                <a:cs typeface="Calibri Light"/>
              </a:rPr>
              <a:t>rizik od nepovoljne ravnoteže bakterija u rodnici, povišeni unos energije (</a:t>
            </a:r>
            <a:r>
              <a:rPr lang="hr-HR" sz="1600" err="1">
                <a:latin typeface="Candara"/>
                <a:cs typeface="Calibri Light"/>
              </a:rPr>
              <a:t>šečera</a:t>
            </a:r>
            <a:r>
              <a:rPr lang="hr-HR" sz="1600" dirty="0">
                <a:latin typeface="Candara"/>
                <a:cs typeface="Calibri Light"/>
              </a:rPr>
              <a:t>) ↑ rizik od bakterijske </a:t>
            </a:r>
            <a:r>
              <a:rPr lang="hr-HR" sz="1600" err="1">
                <a:latin typeface="Candara"/>
                <a:cs typeface="Calibri Light"/>
              </a:rPr>
              <a:t>vaginoze</a:t>
            </a:r>
            <a:r>
              <a:rPr lang="hr-HR" sz="1600" dirty="0">
                <a:latin typeface="Candara"/>
                <a:cs typeface="Calibri Light"/>
              </a:rPr>
              <a:t> za 40 %</a:t>
            </a:r>
            <a:endParaRPr lang="en-US" sz="1600" dirty="0">
              <a:latin typeface="Candara"/>
              <a:cs typeface="Calibri Light"/>
            </a:endParaRPr>
          </a:p>
          <a:p>
            <a:r>
              <a:rPr lang="hr-HR" sz="1600" dirty="0">
                <a:latin typeface="Candara"/>
                <a:cs typeface="Calibri Light"/>
              </a:rPr>
              <a:t>Preporučeni način primjene </a:t>
            </a:r>
            <a:r>
              <a:rPr lang="hr-HR" sz="1600" dirty="0" err="1">
                <a:latin typeface="Candara"/>
                <a:cs typeface="Calibri Light"/>
              </a:rPr>
              <a:t>probiotičkih</a:t>
            </a:r>
            <a:r>
              <a:rPr lang="hr-HR" sz="1600" dirty="0">
                <a:latin typeface="Candara"/>
                <a:cs typeface="Calibri Light"/>
              </a:rPr>
              <a:t> pripravaka je </a:t>
            </a:r>
            <a:r>
              <a:rPr lang="hr-HR" sz="1600" dirty="0" err="1">
                <a:latin typeface="Candara"/>
                <a:cs typeface="Calibri Light"/>
              </a:rPr>
              <a:t>peroralnim</a:t>
            </a:r>
            <a:r>
              <a:rPr lang="hr-HR" sz="1600" dirty="0">
                <a:latin typeface="Candara"/>
                <a:cs typeface="Calibri Light"/>
              </a:rPr>
              <a:t> putem, Kolonizacija </a:t>
            </a:r>
            <a:r>
              <a:rPr lang="hr-HR" sz="1600" dirty="0" err="1">
                <a:latin typeface="Candara"/>
                <a:cs typeface="Calibri Light"/>
              </a:rPr>
              <a:t>laktobacila</a:t>
            </a:r>
            <a:r>
              <a:rPr lang="hr-HR" sz="1600" dirty="0">
                <a:latin typeface="Candara"/>
                <a:cs typeface="Calibri Light"/>
              </a:rPr>
              <a:t> unutar GI uz dodatne </a:t>
            </a:r>
            <a:r>
              <a:rPr lang="hr-HR" sz="1600" dirty="0" err="1">
                <a:latin typeface="Candara"/>
                <a:cs typeface="Calibri Light"/>
              </a:rPr>
              <a:t>imunomodulatorne</a:t>
            </a:r>
            <a:r>
              <a:rPr lang="hr-HR" sz="1600" dirty="0">
                <a:latin typeface="Candara"/>
                <a:cs typeface="Calibri Light"/>
              </a:rPr>
              <a:t> </a:t>
            </a:r>
          </a:p>
          <a:p>
            <a:r>
              <a:rPr lang="hr-HR" sz="1100" err="1">
                <a:latin typeface="Arial"/>
                <a:cs typeface="Arial"/>
              </a:rPr>
              <a:t>Škerk</a:t>
            </a:r>
            <a:r>
              <a:rPr lang="hr-HR" sz="1100" dirty="0">
                <a:latin typeface="Arial"/>
                <a:cs typeface="Arial"/>
              </a:rPr>
              <a:t>, V., </a:t>
            </a:r>
            <a:r>
              <a:rPr lang="hr-HR" sz="1100" err="1">
                <a:latin typeface="Arial"/>
                <a:cs typeface="Arial"/>
              </a:rPr>
              <a:t>Ferinčević</a:t>
            </a:r>
            <a:r>
              <a:rPr lang="hr-HR" sz="1100" dirty="0">
                <a:latin typeface="Arial"/>
                <a:cs typeface="Arial"/>
              </a:rPr>
              <a:t>, R., </a:t>
            </a:r>
            <a:r>
              <a:rPr lang="hr-HR" sz="1100" err="1">
                <a:latin typeface="Arial"/>
                <a:cs typeface="Arial"/>
              </a:rPr>
              <a:t>Markotić</a:t>
            </a:r>
            <a:r>
              <a:rPr lang="hr-HR" sz="1100" dirty="0">
                <a:latin typeface="Arial"/>
                <a:cs typeface="Arial"/>
              </a:rPr>
              <a:t>, A., </a:t>
            </a:r>
            <a:r>
              <a:rPr lang="hr-HR" sz="1100" err="1">
                <a:latin typeface="Arial"/>
                <a:cs typeface="Arial"/>
              </a:rPr>
              <a:t>Andrašević</a:t>
            </a:r>
            <a:r>
              <a:rPr lang="hr-HR" sz="1100" dirty="0">
                <a:latin typeface="Arial"/>
                <a:cs typeface="Arial"/>
              </a:rPr>
              <a:t>, S., Milošević, V., </a:t>
            </a:r>
            <a:r>
              <a:rPr lang="hr-HR" sz="1100" err="1">
                <a:latin typeface="Arial"/>
                <a:cs typeface="Arial"/>
              </a:rPr>
              <a:t>Vargović</a:t>
            </a:r>
            <a:r>
              <a:rPr lang="hr-HR" sz="1100" dirty="0">
                <a:latin typeface="Arial"/>
                <a:cs typeface="Arial"/>
              </a:rPr>
              <a:t>, M., </a:t>
            </a:r>
            <a:r>
              <a:rPr lang="hr-HR" sz="1100" err="1">
                <a:latin typeface="Arial"/>
                <a:cs typeface="Arial"/>
              </a:rPr>
              <a:t>Begovac</a:t>
            </a:r>
            <a:r>
              <a:rPr lang="hr-HR" sz="1100" dirty="0">
                <a:latin typeface="Arial"/>
                <a:cs typeface="Arial"/>
              </a:rPr>
              <a:t>, J. (2010). Research on </a:t>
            </a:r>
            <a:r>
              <a:rPr lang="hr-HR" sz="1100" err="1">
                <a:latin typeface="Arial"/>
                <a:cs typeface="Arial"/>
              </a:rPr>
              <a:t>the</a:t>
            </a:r>
            <a:r>
              <a:rPr lang="hr-HR" sz="1100" dirty="0">
                <a:latin typeface="Arial"/>
                <a:cs typeface="Arial"/>
              </a:rPr>
              <a:t> </a:t>
            </a:r>
            <a:r>
              <a:rPr lang="hr-HR" sz="1100" err="1">
                <a:latin typeface="Arial"/>
                <a:cs typeface="Arial"/>
              </a:rPr>
              <a:t>efficacy</a:t>
            </a:r>
            <a:r>
              <a:rPr lang="hr-HR" sz="1100" dirty="0">
                <a:latin typeface="Arial"/>
                <a:cs typeface="Arial"/>
              </a:rPr>
              <a:t> </a:t>
            </a:r>
            <a:r>
              <a:rPr lang="hr-HR" sz="1100" err="1">
                <a:latin typeface="Arial"/>
                <a:cs typeface="Arial"/>
              </a:rPr>
              <a:t>of</a:t>
            </a:r>
            <a:r>
              <a:rPr lang="hr-HR" sz="1100" dirty="0">
                <a:latin typeface="Arial"/>
                <a:cs typeface="Arial"/>
              </a:rPr>
              <a:t> </a:t>
            </a:r>
            <a:r>
              <a:rPr lang="hr-HR" sz="1100" err="1">
                <a:latin typeface="Arial"/>
                <a:cs typeface="Arial"/>
              </a:rPr>
              <a:t>prophylactic</a:t>
            </a:r>
            <a:r>
              <a:rPr lang="hr-HR" sz="1100" dirty="0">
                <a:latin typeface="Arial"/>
                <a:cs typeface="Arial"/>
              </a:rPr>
              <a:t> use </a:t>
            </a:r>
            <a:r>
              <a:rPr lang="hr-HR" sz="1100" err="1">
                <a:latin typeface="Arial"/>
                <a:cs typeface="Arial"/>
              </a:rPr>
              <a:t>of</a:t>
            </a:r>
            <a:r>
              <a:rPr lang="hr-HR" sz="1100" dirty="0">
                <a:latin typeface="Arial"/>
                <a:cs typeface="Arial"/>
              </a:rPr>
              <a:t> </a:t>
            </a:r>
            <a:r>
              <a:rPr lang="hr-HR" sz="1100" err="1">
                <a:latin typeface="Arial"/>
                <a:cs typeface="Arial"/>
              </a:rPr>
              <a:t>Acidosalus</a:t>
            </a:r>
            <a:r>
              <a:rPr lang="hr-HR" sz="1100" dirty="0">
                <a:latin typeface="Arial"/>
                <a:cs typeface="Arial"/>
              </a:rPr>
              <a:t>® </a:t>
            </a:r>
            <a:r>
              <a:rPr lang="hr-HR" sz="1100" err="1">
                <a:latin typeface="Arial"/>
                <a:cs typeface="Arial"/>
              </a:rPr>
              <a:t>probiotic</a:t>
            </a:r>
            <a:r>
              <a:rPr lang="hr-HR" sz="1100" dirty="0">
                <a:latin typeface="Arial"/>
                <a:cs typeface="Arial"/>
              </a:rPr>
              <a:t> </a:t>
            </a:r>
            <a:r>
              <a:rPr lang="hr-HR" sz="1100" err="1">
                <a:latin typeface="Arial"/>
                <a:cs typeface="Arial"/>
              </a:rPr>
              <a:t>in</a:t>
            </a:r>
            <a:r>
              <a:rPr lang="hr-HR" sz="1100" dirty="0">
                <a:latin typeface="Arial"/>
                <a:cs typeface="Arial"/>
              </a:rPr>
              <a:t> </a:t>
            </a:r>
            <a:r>
              <a:rPr lang="hr-HR" sz="1100" err="1">
                <a:latin typeface="Arial"/>
                <a:cs typeface="Arial"/>
              </a:rPr>
              <a:t>women</a:t>
            </a:r>
            <a:r>
              <a:rPr lang="hr-HR" sz="1100" dirty="0">
                <a:latin typeface="Arial"/>
                <a:cs typeface="Arial"/>
              </a:rPr>
              <a:t> </a:t>
            </a:r>
            <a:r>
              <a:rPr lang="hr-HR" sz="1100" err="1">
                <a:latin typeface="Arial"/>
                <a:cs typeface="Arial"/>
              </a:rPr>
              <a:t>with</a:t>
            </a:r>
            <a:r>
              <a:rPr lang="hr-HR" sz="1100" dirty="0">
                <a:latin typeface="Arial"/>
                <a:cs typeface="Arial"/>
              </a:rPr>
              <a:t> </a:t>
            </a:r>
            <a:r>
              <a:rPr lang="hr-HR" sz="1100" err="1">
                <a:latin typeface="Arial"/>
                <a:cs typeface="Arial"/>
              </a:rPr>
              <a:t>recurrent</a:t>
            </a:r>
            <a:r>
              <a:rPr lang="hr-HR" sz="1100" dirty="0">
                <a:latin typeface="Arial"/>
                <a:cs typeface="Arial"/>
              </a:rPr>
              <a:t> </a:t>
            </a:r>
            <a:r>
              <a:rPr lang="hr-HR" sz="1100" err="1">
                <a:latin typeface="Arial"/>
                <a:cs typeface="Arial"/>
              </a:rPr>
              <a:t>cystitis</a:t>
            </a:r>
            <a:r>
              <a:rPr lang="hr-HR" sz="1100" dirty="0">
                <a:latin typeface="Arial"/>
                <a:cs typeface="Arial"/>
              </a:rPr>
              <a:t>. </a:t>
            </a:r>
            <a:r>
              <a:rPr lang="hr-HR" sz="1100" i="1" dirty="0">
                <a:latin typeface="Arial"/>
                <a:cs typeface="Arial"/>
              </a:rPr>
              <a:t>Infektološki glasnik, 30</a:t>
            </a:r>
            <a:r>
              <a:rPr lang="hr-HR" sz="1100" dirty="0">
                <a:latin typeface="Arial"/>
                <a:cs typeface="Arial"/>
              </a:rPr>
              <a:t> (1), 21-25. Preuzeto s </a:t>
            </a:r>
            <a:r>
              <a:rPr lang="hr-HR" sz="1100" dirty="0">
                <a:latin typeface="Arial"/>
                <a:cs typeface="Arial"/>
                <a:hlinkClick r:id="rId3"/>
              </a:rPr>
              <a:t>https://hrcak.srce.hr/59787</a:t>
            </a:r>
            <a:endParaRPr lang="hr-HR" sz="1100" dirty="0">
              <a:latin typeface="Arial"/>
              <a:cs typeface="Arial"/>
            </a:endParaRPr>
          </a:p>
          <a:p>
            <a:endParaRPr lang="hr-HR" sz="1200" dirty="0">
              <a:latin typeface="Calibri Light"/>
              <a:cs typeface="Calibri Light"/>
            </a:endParaRPr>
          </a:p>
          <a:p>
            <a:endParaRPr lang="en-US" sz="800">
              <a:cs typeface="Calibri"/>
            </a:endParaRPr>
          </a:p>
        </p:txBody>
      </p:sp>
      <p:pic>
        <p:nvPicPr>
          <p:cNvPr id="4100" name="Picture 4" descr="Ask Dr. Tooni: What is Female Anatomy? - Dr. Tooni"/>
          <p:cNvPicPr>
            <a:picLocks noChangeAspect="1" noChangeArrowheads="1"/>
          </p:cNvPicPr>
          <p:nvPr/>
        </p:nvPicPr>
        <p:blipFill>
          <a:blip r:embed="rId4">
            <a:extLst>
              <a:ext uri="{28A0092B-C50C-407E-A947-70E740481C1C}">
                <a14:useLocalDpi xmlns:a14="http://schemas.microsoft.com/office/drawing/2010/main" val="0"/>
              </a:ext>
            </a:extLst>
          </a:blip>
          <a:srcRect l="17340" r="13103"/>
          <a:stretch/>
        </p:blipFill>
        <p:spPr bwMode="auto">
          <a:xfrm>
            <a:off x="7927085" y="749719"/>
            <a:ext cx="4264915" cy="5481475"/>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506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673" y="249383"/>
            <a:ext cx="11700895" cy="1468582"/>
          </a:xfrm>
        </p:spPr>
        <p:txBody>
          <a:bodyPr>
            <a:normAutofit/>
          </a:bodyPr>
          <a:lstStyle/>
          <a:p>
            <a:pPr algn="ctr"/>
            <a:r>
              <a:rPr lang="hr-HR" sz="3200" dirty="0">
                <a:effectLst>
                  <a:outerShdw blurRad="38100" dist="38100" dir="2700000" algn="tl">
                    <a:srgbClr val="000000">
                      <a:alpha val="43137"/>
                    </a:srgbClr>
                  </a:outerShdw>
                </a:effectLst>
                <a:latin typeface="Candara" panose="020E0502030303020204" pitchFamily="34" charset="0"/>
              </a:rPr>
              <a:t>Vaginalni ekosistem </a:t>
            </a:r>
            <a:br>
              <a:rPr lang="hr-HR" sz="3200" dirty="0">
                <a:effectLst>
                  <a:outerShdw blurRad="38100" dist="38100" dir="2700000" algn="tl">
                    <a:srgbClr val="000000">
                      <a:alpha val="43137"/>
                    </a:srgbClr>
                  </a:outerShdw>
                </a:effectLst>
                <a:latin typeface="Candara" panose="020E0502030303020204" pitchFamily="34" charset="0"/>
              </a:rPr>
            </a:br>
            <a:r>
              <a:rPr lang="hr-HR" sz="3200" dirty="0">
                <a:effectLst>
                  <a:outerShdw blurRad="38100" dist="38100" dir="2700000" algn="tl">
                    <a:srgbClr val="000000">
                      <a:alpha val="43137"/>
                    </a:srgbClr>
                  </a:outerShdw>
                </a:effectLst>
                <a:latin typeface="Candara" panose="020E0502030303020204" pitchFamily="34" charset="0"/>
              </a:rPr>
              <a:t>odraz dramatičnih hormonskih promjena kroz životne cikluse žena</a:t>
            </a:r>
          </a:p>
        </p:txBody>
      </p:sp>
      <p:sp>
        <p:nvSpPr>
          <p:cNvPr id="3" name="Content Placeholder 2"/>
          <p:cNvSpPr>
            <a:spLocks noGrp="1"/>
          </p:cNvSpPr>
          <p:nvPr>
            <p:ph idx="1"/>
          </p:nvPr>
        </p:nvSpPr>
        <p:spPr>
          <a:xfrm>
            <a:off x="325746" y="1717965"/>
            <a:ext cx="7562109" cy="4824751"/>
          </a:xfrm>
        </p:spPr>
        <p:txBody>
          <a:bodyPr vert="horz" lIns="91440" tIns="45720" rIns="91440" bIns="45720" rtlCol="0" anchor="t">
            <a:noAutofit/>
          </a:bodyPr>
          <a:lstStyle/>
          <a:p>
            <a:r>
              <a:rPr lang="hr-HR" sz="1600" dirty="0">
                <a:latin typeface="Candara" panose="020E0502030303020204" pitchFamily="34" charset="0"/>
              </a:rPr>
              <a:t>V</a:t>
            </a:r>
            <a:r>
              <a:rPr lang="en-US" sz="1600" dirty="0" err="1">
                <a:latin typeface="Candara" panose="020E0502030303020204" pitchFamily="34" charset="0"/>
              </a:rPr>
              <a:t>aginal</a:t>
            </a:r>
            <a:r>
              <a:rPr lang="hr-HR" sz="1600" dirty="0">
                <a:latin typeface="Candara" panose="020E0502030303020204" pitchFamily="34" charset="0"/>
              </a:rPr>
              <a:t>na mikrobiota slika životnih ciklusa u žena, djetinjstvo, adolescencija, reproduktivno razdoblje, trudnoća, menopauza i senij, fluktuirajuća razina hormona koja regulira MC s izravnim utjecajem na promjenu pH vagine</a:t>
            </a:r>
          </a:p>
          <a:p>
            <a:r>
              <a:rPr lang="hr-HR" sz="1600" dirty="0">
                <a:latin typeface="Candara" panose="020E0502030303020204" pitchFamily="34" charset="0"/>
              </a:rPr>
              <a:t>U ranoj neonatalnoj dobi, vaginalni epitel sadrži visoke razine glikogena kao posljedice ekpozicije visokim razina posteljičnog estrogena (</a:t>
            </a:r>
            <a:r>
              <a:rPr lang="hr-HR" sz="1600" dirty="0">
                <a:effectLst>
                  <a:outerShdw blurRad="38100" dist="38100" dir="2700000" algn="tl">
                    <a:srgbClr val="000000">
                      <a:alpha val="43137"/>
                    </a:srgbClr>
                  </a:outerShdw>
                </a:effectLst>
                <a:latin typeface="Candara" panose="020E0502030303020204" pitchFamily="34" charset="0"/>
              </a:rPr>
              <a:t>estriol</a:t>
            </a:r>
            <a:r>
              <a:rPr lang="hr-HR" sz="1600" dirty="0">
                <a:latin typeface="Candara" panose="020E0502030303020204" pitchFamily="34" charset="0"/>
              </a:rPr>
              <a:t>), stvarajući okoliš koji omogučuje stvaranje mlječne kiseline</a:t>
            </a:r>
          </a:p>
          <a:p>
            <a:r>
              <a:rPr lang="hr-HR" sz="1600" dirty="0">
                <a:latin typeface="Candara" panose="020E0502030303020204" pitchFamily="34" charset="0"/>
              </a:rPr>
              <a:t>Nakon 6. postpartalnog tjedna gubi se razina laktobacila time se mijenja i razina pH, v</a:t>
            </a:r>
            <a:r>
              <a:rPr lang="en-US" sz="1600" dirty="0" err="1">
                <a:latin typeface="Candara" panose="020E0502030303020204" pitchFamily="34" charset="0"/>
              </a:rPr>
              <a:t>aginal</a:t>
            </a:r>
            <a:r>
              <a:rPr lang="hr-HR" sz="1600" dirty="0">
                <a:latin typeface="Candara" panose="020E0502030303020204" pitchFamily="34" charset="0"/>
              </a:rPr>
              <a:t>ni</a:t>
            </a:r>
            <a:r>
              <a:rPr lang="en-US" sz="1600" dirty="0">
                <a:latin typeface="Candara" panose="020E0502030303020204" pitchFamily="34" charset="0"/>
              </a:rPr>
              <a:t> pH</a:t>
            </a:r>
            <a:r>
              <a:rPr lang="hr-HR" sz="1600" dirty="0">
                <a:latin typeface="Candara" panose="020E0502030303020204" pitchFamily="34" charset="0"/>
              </a:rPr>
              <a:t> tijekom djetinjstva je neutralan, blago alkaličan kao posljedica gubitka E2 maternalnog porijekla uz izostanka adrenalne i gonadalne aktivnosti</a:t>
            </a:r>
            <a:r>
              <a:rPr lang="en-US" sz="1600" dirty="0">
                <a:latin typeface="Candara" panose="020E0502030303020204" pitchFamily="34" charset="0"/>
              </a:rPr>
              <a:t>, </a:t>
            </a:r>
            <a:r>
              <a:rPr lang="hr-HR" sz="1600" dirty="0">
                <a:latin typeface="Candara" panose="020E0502030303020204" pitchFamily="34" charset="0"/>
              </a:rPr>
              <a:t>uz posljedični gubitak laktobacila koji stvaraju mlječnu kiselinu (u neonatusa)</a:t>
            </a:r>
          </a:p>
          <a:p>
            <a:r>
              <a:rPr lang="hr-HR" sz="1600" dirty="0">
                <a:latin typeface="Candara" panose="020E0502030303020204" pitchFamily="34" charset="0"/>
              </a:rPr>
              <a:t>Porast vršne vrijendosti E2 unutar MC-a za posljedicu ima porast vaginalnog glikogena kao posljedica poratsa razine laktobacila u vaginalnoj mikrobioti s posljedičnom promjenom pH 4,5-5,0</a:t>
            </a:r>
          </a:p>
          <a:p>
            <a:r>
              <a:rPr lang="hr-HR" sz="1600" dirty="0">
                <a:latin typeface="Candara" panose="020E0502030303020204" pitchFamily="34" charset="0"/>
              </a:rPr>
              <a:t>Ulaskom u II hormonsku tranziciju kao posljedica pada E2, dolazi do posljedičnog pada glikogena time i razine laktobacila odnosno produkcije mlječne kiseline s posljedičnom promjenom pH gubitak kisleinosti i porasta lakaličnom miljea</a:t>
            </a:r>
          </a:p>
          <a:p>
            <a:r>
              <a:rPr lang="hr-HR" sz="1600" dirty="0">
                <a:latin typeface="Candara" panose="020E0502030303020204" pitchFamily="34" charset="0"/>
              </a:rPr>
              <a:t>Istraživanja vaginalnog mikrobioma žene fertilne dobi</a:t>
            </a:r>
            <a:endParaRPr lang="hr-HR" sz="1600" dirty="0">
              <a:latin typeface="Candara" panose="020E0502030303020204" pitchFamily="34" charset="0"/>
              <a:ea typeface="Calibri"/>
              <a:cs typeface="Calibri"/>
            </a:endParaRPr>
          </a:p>
          <a:p>
            <a:endParaRPr lang="hr-HR" sz="1600" dirty="0">
              <a:latin typeface="Candara" panose="020E0502030303020204" pitchFamily="34" charset="0"/>
            </a:endParaRPr>
          </a:p>
          <a:p>
            <a:endParaRPr lang="hr-HR" sz="1600" dirty="0">
              <a:latin typeface="Candara" panose="020E0502030303020204" pitchFamily="34" charset="0"/>
            </a:endParaRPr>
          </a:p>
        </p:txBody>
      </p:sp>
      <p:pic>
        <p:nvPicPr>
          <p:cNvPr id="4" name="Picture 8" descr="Age-related changes, influencing factors and crosstalk between vaginal and  gut microbiota: a cross-sectional comparative study of pre- and  postmenopausal women | medRxiv"/>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998690" y="1730425"/>
            <a:ext cx="3923877" cy="406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72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863" y="365126"/>
            <a:ext cx="11090274" cy="1020330"/>
          </a:xfrm>
        </p:spPr>
        <p:txBody>
          <a:bodyPr>
            <a:normAutofit fontScale="90000"/>
          </a:bodyPr>
          <a:lstStyle/>
          <a:p>
            <a:pPr algn="ctr"/>
            <a:r>
              <a:rPr lang="hr-HR" sz="4000" b="1" dirty="0">
                <a:effectLst>
                  <a:outerShdw blurRad="38100" dist="38100" dir="2700000" algn="tl">
                    <a:srgbClr val="000000">
                      <a:alpha val="43137"/>
                    </a:srgbClr>
                  </a:outerShdw>
                </a:effectLst>
                <a:latin typeface="Candara" panose="020E0502030303020204" pitchFamily="34" charset="0"/>
              </a:rPr>
              <a:t>Estrogen i progesteron – reproduktivni mikorbiom</a:t>
            </a:r>
          </a:p>
        </p:txBody>
      </p:sp>
      <p:graphicFrame>
        <p:nvGraphicFramePr>
          <p:cNvPr id="4" name="Content Placeholder 3"/>
          <p:cNvGraphicFramePr>
            <a:graphicFrameLocks noGrp="1"/>
          </p:cNvGraphicFramePr>
          <p:nvPr>
            <p:ph idx="1"/>
          </p:nvPr>
        </p:nvGraphicFramePr>
        <p:xfrm>
          <a:off x="394645" y="1297716"/>
          <a:ext cx="11402710" cy="5413024"/>
        </p:xfrm>
        <a:graphic>
          <a:graphicData uri="http://schemas.openxmlformats.org/drawingml/2006/table">
            <a:tbl>
              <a:tblPr firstRow="1" bandRow="1">
                <a:tableStyleId>{5C22544A-7EE6-4342-B048-85BDC9FD1C3A}</a:tableStyleId>
              </a:tblPr>
              <a:tblGrid>
                <a:gridCol w="5451973">
                  <a:extLst>
                    <a:ext uri="{9D8B030D-6E8A-4147-A177-3AD203B41FA5}">
                      <a16:colId xmlns:a16="http://schemas.microsoft.com/office/drawing/2014/main" val="2831418448"/>
                    </a:ext>
                  </a:extLst>
                </a:gridCol>
                <a:gridCol w="5950737">
                  <a:extLst>
                    <a:ext uri="{9D8B030D-6E8A-4147-A177-3AD203B41FA5}">
                      <a16:colId xmlns:a16="http://schemas.microsoft.com/office/drawing/2014/main" val="1930632747"/>
                    </a:ext>
                  </a:extLst>
                </a:gridCol>
              </a:tblGrid>
              <a:tr h="357646">
                <a:tc>
                  <a:txBody>
                    <a:bodyPr/>
                    <a:lstStyle/>
                    <a:p>
                      <a:r>
                        <a:rPr lang="hr-HR" sz="2000" dirty="0">
                          <a:latin typeface="Candara" panose="020E0502030303020204" pitchFamily="34" charset="0"/>
                        </a:rPr>
                        <a:t>Estrogen E2</a:t>
                      </a:r>
                    </a:p>
                  </a:txBody>
                  <a:tcPr marL="95400" marR="95400" marT="47700" marB="47700">
                    <a:solidFill>
                      <a:schemeClr val="bg2">
                        <a:lumMod val="90000"/>
                      </a:schemeClr>
                    </a:solidFill>
                  </a:tcPr>
                </a:tc>
                <a:tc>
                  <a:txBody>
                    <a:bodyPr/>
                    <a:lstStyle/>
                    <a:p>
                      <a:r>
                        <a:rPr lang="hr-HR" sz="2000" dirty="0">
                          <a:latin typeface="Candara" panose="020E0502030303020204" pitchFamily="34" charset="0"/>
                        </a:rPr>
                        <a:t>Progesteron P4</a:t>
                      </a:r>
                    </a:p>
                  </a:txBody>
                  <a:tcPr marL="95400" marR="95400" marT="47700" marB="47700">
                    <a:solidFill>
                      <a:schemeClr val="bg2">
                        <a:lumMod val="90000"/>
                      </a:schemeClr>
                    </a:solidFill>
                  </a:tcPr>
                </a:tc>
                <a:extLst>
                  <a:ext uri="{0D108BD9-81ED-4DB2-BD59-A6C34878D82A}">
                    <a16:rowId xmlns:a16="http://schemas.microsoft.com/office/drawing/2014/main" val="4112074493"/>
                  </a:ext>
                </a:extLst>
              </a:tr>
              <a:tr h="1174816">
                <a:tc>
                  <a:txBody>
                    <a:bodyPr/>
                    <a:lstStyle/>
                    <a:p>
                      <a:pPr algn="l"/>
                      <a:r>
                        <a:rPr lang="hr-HR" sz="1200" dirty="0">
                          <a:effectLst>
                            <a:outerShdw blurRad="38100" dist="38100" dir="2700000" algn="tl">
                              <a:srgbClr val="000000">
                                <a:alpha val="43137"/>
                              </a:srgbClr>
                            </a:outerShdw>
                          </a:effectLst>
                          <a:latin typeface="Candara" panose="020E0502030303020204" pitchFamily="34" charset="0"/>
                        </a:rPr>
                        <a:t>Proliferacija i diferencijacija epitelnih stanica vagine, gubitak međustaničnih veza</a:t>
                      </a:r>
                    </a:p>
                    <a:p>
                      <a:pPr marL="0" marR="0" indent="0" algn="l" defTabSz="914400" rtl="0" eaLnBrk="1" fontAlgn="auto" latinLnBrk="0" hangingPunct="1">
                        <a:lnSpc>
                          <a:spcPct val="100000"/>
                        </a:lnSpc>
                        <a:spcBef>
                          <a:spcPts val="0"/>
                        </a:spcBef>
                        <a:spcAft>
                          <a:spcPts val="0"/>
                        </a:spcAft>
                        <a:buClrTx/>
                        <a:buSzTx/>
                        <a:buFontTx/>
                        <a:buNone/>
                        <a:tabLst/>
                        <a:defRPr/>
                      </a:pPr>
                      <a:r>
                        <a:rPr lang="hr-HR" sz="1200" dirty="0">
                          <a:effectLst>
                            <a:outerShdw blurRad="38100" dist="38100" dir="2700000" algn="tl">
                              <a:srgbClr val="000000">
                                <a:alpha val="43137"/>
                              </a:srgbClr>
                            </a:outerShdw>
                          </a:effectLst>
                          <a:latin typeface="Candara" panose="020E0502030303020204" pitchFamily="34" charset="0"/>
                        </a:rPr>
                        <a:t>Proliferativna faza ciklusa pod direktnim utjecajem E2, </a:t>
                      </a:r>
                      <a:r>
                        <a:rPr lang="hr-HR" sz="1200" dirty="0">
                          <a:effectLst>
                            <a:outerShdw blurRad="38100" dist="38100" dir="2700000" algn="tl">
                              <a:srgbClr val="000000">
                                <a:alpha val="43137"/>
                              </a:srgbClr>
                            </a:outerShdw>
                          </a:effectLst>
                          <a:latin typeface="Candara" panose="020E0502030303020204" pitchFamily="34" charset="0"/>
                          <a:cs typeface="Calibri"/>
                        </a:rPr>
                        <a:t>↑ rast endometralnog mikrobioma, ↑lactobacillus, </a:t>
                      </a:r>
                      <a:endParaRPr lang="hr-HR" sz="1200" dirty="0">
                        <a:effectLst>
                          <a:outerShdw blurRad="38100" dist="38100" dir="2700000" algn="tl">
                            <a:srgbClr val="000000">
                              <a:alpha val="43137"/>
                            </a:srgbClr>
                          </a:outerShdw>
                        </a:effectLst>
                        <a:latin typeface="Candara" panose="020E0502030303020204" pitchFamily="34" charset="0"/>
                        <a:ea typeface="Calibri Light"/>
                        <a:cs typeface="Calibri" panose="020F0502020204030204" pitchFamily="34" charset="0"/>
                      </a:endParaRPr>
                    </a:p>
                    <a:p>
                      <a:pPr algn="l"/>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tc>
                  <a:txBody>
                    <a:bodyPr/>
                    <a:lstStyle/>
                    <a:p>
                      <a:r>
                        <a:rPr lang="hr-HR" sz="1200" dirty="0">
                          <a:effectLst>
                            <a:outerShdw blurRad="38100" dist="38100" dir="2700000" algn="tl">
                              <a:srgbClr val="000000">
                                <a:alpha val="43137"/>
                              </a:srgbClr>
                            </a:outerShdw>
                          </a:effectLst>
                          <a:latin typeface="Candara" panose="020E0502030303020204" pitchFamily="34" charset="0"/>
                        </a:rPr>
                        <a:t>Različiti učinak </a:t>
                      </a:r>
                      <a:r>
                        <a:rPr lang="hr-HR" sz="1200" baseline="0" dirty="0">
                          <a:effectLst>
                            <a:outerShdw blurRad="38100" dist="38100" dir="2700000" algn="tl">
                              <a:srgbClr val="000000">
                                <a:alpha val="43137"/>
                              </a:srgbClr>
                            </a:outerShdw>
                          </a:effectLst>
                          <a:latin typeface="Candara" panose="020E0502030303020204" pitchFamily="34" charset="0"/>
                        </a:rPr>
                        <a:t>na vaginalnog mikrobioma u odnosu na estrogen domintan u sekretronoj fazi ciklusa u etrosnim ciklusima stanjenje epitela vagine, </a:t>
                      </a:r>
                      <a:r>
                        <a:rPr lang="hr-HR" sz="1200" b="1" baseline="0" dirty="0">
                          <a:effectLst>
                            <a:outerShdw blurRad="38100" dist="38100" dir="2700000" algn="tl">
                              <a:srgbClr val="000000">
                                <a:alpha val="43137"/>
                              </a:srgbClr>
                            </a:outerShdw>
                          </a:effectLst>
                          <a:latin typeface="Candara" panose="020E0502030303020204" pitchFamily="34" charset="0"/>
                        </a:rPr>
                        <a:t>porast leukocita </a:t>
                      </a:r>
                      <a:r>
                        <a:rPr lang="hr-HR" sz="1200" baseline="0" dirty="0">
                          <a:effectLst>
                            <a:outerShdw blurRad="38100" dist="38100" dir="2700000" algn="tl">
                              <a:srgbClr val="000000">
                                <a:alpha val="43137"/>
                              </a:srgbClr>
                            </a:outerShdw>
                          </a:effectLst>
                          <a:latin typeface="Candara" panose="020E0502030303020204" pitchFamily="34" charset="0"/>
                        </a:rPr>
                        <a:t>koji migriraju kroz vginalni epitel porast sukceptibilnosti na SPB čibenike u II fazi ciklusa</a:t>
                      </a:r>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extLst>
                  <a:ext uri="{0D108BD9-81ED-4DB2-BD59-A6C34878D82A}">
                    <a16:rowId xmlns:a16="http://schemas.microsoft.com/office/drawing/2014/main" val="688775549"/>
                  </a:ext>
                </a:extLst>
              </a:tr>
              <a:tr h="1174816">
                <a:tc>
                  <a:txBody>
                    <a:bodyPr/>
                    <a:lstStyle/>
                    <a:p>
                      <a:pPr algn="l"/>
                      <a:r>
                        <a:rPr lang="hr-HR" sz="1200" dirty="0">
                          <a:effectLst>
                            <a:outerShdw blurRad="38100" dist="38100" dir="2700000" algn="tl">
                              <a:srgbClr val="000000">
                                <a:alpha val="43137"/>
                              </a:srgbClr>
                            </a:outerShdw>
                          </a:effectLst>
                          <a:latin typeface="Candara" panose="020E0502030303020204" pitchFamily="34" charset="0"/>
                        </a:rPr>
                        <a:t>Hormonalna aktivnost omogučuje razvoj barijerne aktivnosti putem,</a:t>
                      </a:r>
                      <a:r>
                        <a:rPr lang="hr-HR" sz="1200" baseline="0" dirty="0">
                          <a:effectLst>
                            <a:outerShdw blurRad="38100" dist="38100" dir="2700000" algn="tl">
                              <a:srgbClr val="000000">
                                <a:alpha val="43137"/>
                              </a:srgbClr>
                            </a:outerShdw>
                          </a:effectLst>
                          <a:latin typeface="Candara" panose="020E0502030303020204" pitchFamily="34" charset="0"/>
                        </a:rPr>
                        <a:t> potiče se rast i razvoj laktobacila te g</a:t>
                      </a:r>
                      <a:r>
                        <a:rPr lang="hr-HR" sz="1200" dirty="0">
                          <a:effectLst>
                            <a:outerShdw blurRad="38100" dist="38100" dir="2700000" algn="tl">
                              <a:srgbClr val="000000">
                                <a:alpha val="43137"/>
                              </a:srgbClr>
                            </a:outerShdw>
                          </a:effectLst>
                          <a:latin typeface="Candara" panose="020E0502030303020204" pitchFamily="34" charset="0"/>
                        </a:rPr>
                        <a:t>likogen iz epitelinih stanica pod utjecajem lactobacilla razvija</a:t>
                      </a:r>
                      <a:r>
                        <a:rPr lang="hr-HR" sz="1200" baseline="0" dirty="0">
                          <a:effectLst>
                            <a:outerShdw blurRad="38100" dist="38100" dir="2700000" algn="tl">
                              <a:srgbClr val="000000">
                                <a:alpha val="43137"/>
                              </a:srgbClr>
                            </a:outerShdw>
                          </a:effectLst>
                          <a:latin typeface="Candara" panose="020E0502030303020204" pitchFamily="34" charset="0"/>
                        </a:rPr>
                        <a:t> mliječnu kiselinu kiseli pH 4,5-5,0 i onemogučuje rast patogena </a:t>
                      </a:r>
                      <a:r>
                        <a:rPr lang="en-US" sz="1200" b="0" i="1"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G.</a:t>
                      </a:r>
                      <a:r>
                        <a:rPr lang="hr-HR" sz="1200" b="0" i="1"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v</a:t>
                      </a:r>
                      <a:r>
                        <a:rPr lang="en-US" sz="1200" b="0" i="1" kern="1200" dirty="0" err="1">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aginalis</a:t>
                      </a:r>
                      <a:r>
                        <a:rPr lang="en-US" sz="1200" b="0"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 and </a:t>
                      </a:r>
                      <a:r>
                        <a:rPr lang="en-US" sz="1200" b="0" i="1"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N. </a:t>
                      </a:r>
                      <a:r>
                        <a:rPr lang="en-US" sz="1200" b="0" i="1" kern="1200" dirty="0" err="1">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Gonorrhoeae</a:t>
                      </a:r>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tc>
                  <a:txBody>
                    <a:bodyPr/>
                    <a:lstStyle/>
                    <a:p>
                      <a:r>
                        <a:rPr lang="hr-HR" sz="1200" dirty="0">
                          <a:effectLst>
                            <a:outerShdw blurRad="38100" dist="38100" dir="2700000" algn="tl">
                              <a:srgbClr val="000000">
                                <a:alpha val="43137"/>
                              </a:srgbClr>
                            </a:outerShdw>
                          </a:effectLst>
                          <a:latin typeface="Candara" panose="020E0502030303020204" pitchFamily="34" charset="0"/>
                        </a:rPr>
                        <a:t>Nemaju svi </a:t>
                      </a:r>
                      <a:r>
                        <a:rPr lang="hr-HR" sz="1200" dirty="0" err="1">
                          <a:effectLst>
                            <a:outerShdw blurRad="38100" dist="38100" dir="2700000" algn="tl">
                              <a:srgbClr val="000000">
                                <a:alpha val="43137"/>
                              </a:srgbClr>
                            </a:outerShdw>
                          </a:effectLst>
                          <a:latin typeface="Candara" panose="020E0502030303020204" pitchFamily="34" charset="0"/>
                        </a:rPr>
                        <a:t>gestageni</a:t>
                      </a:r>
                      <a:r>
                        <a:rPr lang="hr-HR" sz="1200" dirty="0">
                          <a:effectLst>
                            <a:outerShdw blurRad="38100" dist="38100" dir="2700000" algn="tl">
                              <a:srgbClr val="000000">
                                <a:alpha val="43137"/>
                              </a:srgbClr>
                            </a:outerShdw>
                          </a:effectLst>
                          <a:latin typeface="Candara" panose="020E0502030303020204" pitchFamily="34" charset="0"/>
                        </a:rPr>
                        <a:t> jednak učinka na </a:t>
                      </a:r>
                      <a:r>
                        <a:rPr lang="hr-HR" sz="1200" dirty="0" err="1">
                          <a:effectLst>
                            <a:outerShdw blurRad="38100" dist="38100" dir="2700000" algn="tl">
                              <a:srgbClr val="000000">
                                <a:alpha val="43137"/>
                              </a:srgbClr>
                            </a:outerShdw>
                          </a:effectLst>
                          <a:latin typeface="Candara" panose="020E0502030303020204" pitchFamily="34" charset="0"/>
                        </a:rPr>
                        <a:t>mikrobiom</a:t>
                      </a:r>
                      <a:r>
                        <a:rPr lang="hr-HR" sz="1200" dirty="0">
                          <a:effectLst>
                            <a:outerShdw blurRad="38100" dist="38100" dir="2700000" algn="tl">
                              <a:srgbClr val="000000">
                                <a:alpha val="43137"/>
                              </a:srgbClr>
                            </a:outerShdw>
                          </a:effectLst>
                          <a:latin typeface="Candara" panose="020E0502030303020204" pitchFamily="34" charset="0"/>
                        </a:rPr>
                        <a:t> vagine, ovismo</a:t>
                      </a:r>
                      <a:r>
                        <a:rPr lang="hr-HR" sz="1200" baseline="0" dirty="0">
                          <a:effectLst>
                            <a:outerShdw blurRad="38100" dist="38100" dir="2700000" algn="tl">
                              <a:srgbClr val="000000">
                                <a:alpha val="43137"/>
                              </a:srgbClr>
                            </a:outerShdw>
                          </a:effectLst>
                          <a:latin typeface="Candara" panose="020E0502030303020204" pitchFamily="34" charset="0"/>
                        </a:rPr>
                        <a:t> o učinku na estrogenske receptore</a:t>
                      </a:r>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extLst>
                  <a:ext uri="{0D108BD9-81ED-4DB2-BD59-A6C34878D82A}">
                    <a16:rowId xmlns:a16="http://schemas.microsoft.com/office/drawing/2014/main" val="3391137679"/>
                  </a:ext>
                </a:extLst>
              </a:tr>
              <a:tr h="738992">
                <a:tc>
                  <a:txBody>
                    <a:bodyPr/>
                    <a:lstStyle/>
                    <a:p>
                      <a:pPr algn="l"/>
                      <a:r>
                        <a:rPr lang="hr-HR" sz="1200" dirty="0">
                          <a:effectLst>
                            <a:outerShdw blurRad="38100" dist="38100" dir="2700000" algn="tl">
                              <a:srgbClr val="000000">
                                <a:alpha val="43137"/>
                              </a:srgbClr>
                            </a:outerShdw>
                          </a:effectLst>
                          <a:latin typeface="Candara" panose="020E0502030303020204" pitchFamily="34" charset="0"/>
                        </a:rPr>
                        <a:t>Nastaju </a:t>
                      </a:r>
                      <a:r>
                        <a:rPr lang="hr-HR" sz="1200" err="1">
                          <a:effectLst>
                            <a:outerShdw blurRad="38100" dist="38100" dir="2700000" algn="tl">
                              <a:srgbClr val="000000">
                                <a:alpha val="43137"/>
                              </a:srgbClr>
                            </a:outerShdw>
                          </a:effectLst>
                          <a:latin typeface="Candara" panose="020E0502030303020204" pitchFamily="34" charset="0"/>
                        </a:rPr>
                        <a:t>biosurfaktanti</a:t>
                      </a:r>
                      <a:r>
                        <a:rPr lang="hr-HR" sz="1200" dirty="0">
                          <a:effectLst>
                            <a:outerShdw blurRad="38100" dist="38100" dir="2700000" algn="tl">
                              <a:srgbClr val="000000">
                                <a:alpha val="43137"/>
                              </a:srgbClr>
                            </a:outerShdw>
                          </a:effectLst>
                          <a:latin typeface="Candara" panose="020E0502030303020204" pitchFamily="34" charset="0"/>
                        </a:rPr>
                        <a:t>, </a:t>
                      </a:r>
                      <a:r>
                        <a:rPr lang="hr-HR" sz="1200" err="1">
                          <a:effectLst>
                            <a:outerShdw blurRad="38100" dist="38100" dir="2700000" algn="tl">
                              <a:srgbClr val="000000">
                                <a:alpha val="43137"/>
                              </a:srgbClr>
                            </a:outerShdw>
                          </a:effectLst>
                          <a:latin typeface="Candara" panose="020E0502030303020204" pitchFamily="34" charset="0"/>
                        </a:rPr>
                        <a:t>bakteriostatske</a:t>
                      </a:r>
                      <a:r>
                        <a:rPr lang="hr-HR" sz="1200" dirty="0">
                          <a:effectLst>
                            <a:outerShdw blurRad="38100" dist="38100" dir="2700000" algn="tl">
                              <a:srgbClr val="000000">
                                <a:alpha val="43137"/>
                              </a:srgbClr>
                            </a:outerShdw>
                          </a:effectLst>
                          <a:latin typeface="Candara" panose="020E0502030303020204" pitchFamily="34" charset="0"/>
                        </a:rPr>
                        <a:t> molekule te</a:t>
                      </a:r>
                      <a:r>
                        <a:rPr lang="hr-HR" sz="1200" baseline="0" dirty="0">
                          <a:effectLst>
                            <a:outerShdw blurRad="38100" dist="38100" dir="2700000" algn="tl">
                              <a:srgbClr val="000000">
                                <a:alpha val="43137"/>
                              </a:srgbClr>
                            </a:outerShdw>
                          </a:effectLst>
                          <a:latin typeface="Candara" panose="020E0502030303020204" pitchFamily="34" charset="0"/>
                        </a:rPr>
                        <a:t> NO, </a:t>
                      </a:r>
                      <a:r>
                        <a:rPr lang="hr-HR" sz="1200" dirty="0">
                          <a:effectLst>
                            <a:outerShdw blurRad="38100" dist="38100" dir="2700000" algn="tl">
                              <a:srgbClr val="000000">
                                <a:alpha val="43137"/>
                              </a:srgbClr>
                            </a:outerShdw>
                          </a:effectLst>
                          <a:latin typeface="Candara" panose="020E0502030303020204" pitchFamily="34" charset="0"/>
                        </a:rPr>
                        <a:t>H</a:t>
                      </a:r>
                      <a:r>
                        <a:rPr lang="hr-HR" sz="1200" baseline="-25000" dirty="0">
                          <a:effectLst>
                            <a:outerShdw blurRad="38100" dist="38100" dir="2700000" algn="tl">
                              <a:srgbClr val="000000">
                                <a:alpha val="43137"/>
                              </a:srgbClr>
                            </a:outerShdw>
                          </a:effectLst>
                          <a:latin typeface="Candara" panose="020E0502030303020204" pitchFamily="34" charset="0"/>
                        </a:rPr>
                        <a:t>2</a:t>
                      </a:r>
                      <a:r>
                        <a:rPr lang="hr-HR" sz="1200" dirty="0">
                          <a:effectLst>
                            <a:outerShdw blurRad="38100" dist="38100" dir="2700000" algn="tl">
                              <a:srgbClr val="000000">
                                <a:alpha val="43137"/>
                              </a:srgbClr>
                            </a:outerShdw>
                          </a:effectLst>
                          <a:latin typeface="Candara" panose="020E0502030303020204" pitchFamily="34" charset="0"/>
                        </a:rPr>
                        <a:t>O</a:t>
                      </a:r>
                      <a:r>
                        <a:rPr lang="hr-HR" sz="1200" baseline="-25000" dirty="0">
                          <a:effectLst>
                            <a:outerShdw blurRad="38100" dist="38100" dir="2700000" algn="tl">
                              <a:srgbClr val="000000">
                                <a:alpha val="43137"/>
                              </a:srgbClr>
                            </a:outerShdw>
                          </a:effectLst>
                          <a:latin typeface="Candara" panose="020E0502030303020204" pitchFamily="34" charset="0"/>
                        </a:rPr>
                        <a:t>2 </a:t>
                      </a:r>
                      <a:r>
                        <a:rPr lang="hr-HR" sz="120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 </a:t>
                      </a:r>
                      <a:endParaRPr lang="hr-HR" sz="120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tc>
                  <a:txBody>
                    <a:bodyPr/>
                    <a:lstStyle/>
                    <a:p>
                      <a:r>
                        <a:rPr lang="hr-HR" sz="1200" dirty="0">
                          <a:effectLst>
                            <a:outerShdw blurRad="38100" dist="38100" dir="2700000" algn="tl">
                              <a:srgbClr val="000000">
                                <a:alpha val="43137"/>
                              </a:srgbClr>
                            </a:outerShdw>
                          </a:effectLst>
                          <a:latin typeface="Candara" panose="020E0502030303020204" pitchFamily="34" charset="0"/>
                        </a:rPr>
                        <a:t>Razlučivanje</a:t>
                      </a:r>
                      <a:r>
                        <a:rPr lang="hr-HR" sz="1200" baseline="0" dirty="0">
                          <a:effectLst>
                            <a:outerShdw blurRad="38100" dist="38100" dir="2700000" algn="tl">
                              <a:srgbClr val="000000">
                                <a:alpha val="43137"/>
                              </a:srgbClr>
                            </a:outerShdw>
                          </a:effectLst>
                          <a:latin typeface="Candara" panose="020E0502030303020204" pitchFamily="34" charset="0"/>
                        </a:rPr>
                        <a:t> učinka gestgena na različite ciljne organe reproduktivnog sustava, endometrijski odgovor na različite gestagene dolazi do pada raznolikosti laktobacila endometrijskog mikrobioma</a:t>
                      </a:r>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extLst>
                  <a:ext uri="{0D108BD9-81ED-4DB2-BD59-A6C34878D82A}">
                    <a16:rowId xmlns:a16="http://schemas.microsoft.com/office/drawing/2014/main" val="2967180222"/>
                  </a:ext>
                </a:extLst>
              </a:tr>
              <a:tr h="1610640">
                <a:tc>
                  <a:txBody>
                    <a:bodyPr/>
                    <a:lstStyle/>
                    <a:p>
                      <a:pPr algn="l"/>
                      <a:r>
                        <a:rPr lang="hr-HR" sz="1200" dirty="0">
                          <a:effectLst>
                            <a:outerShdw blurRad="38100" dist="38100" dir="2700000" algn="tl">
                              <a:srgbClr val="000000">
                                <a:alpha val="43137"/>
                              </a:srgbClr>
                            </a:outerShdw>
                          </a:effectLst>
                          <a:latin typeface="Candara" panose="020E0502030303020204" pitchFamily="34" charset="0"/>
                        </a:rPr>
                        <a:t>Sinergističkim djelovanje lactobacilla i E2 stvara se žaštini ekosistem za ženski reproduktivni sustav.  </a:t>
                      </a:r>
                      <a:r>
                        <a:rPr lang="hr-HR" sz="1200" b="0"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E2 dovodi do</a:t>
                      </a:r>
                      <a:r>
                        <a:rPr lang="hr-HR" sz="1200" b="0" i="0" kern="1200" baseline="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 supresije u produkciji </a:t>
                      </a:r>
                      <a:r>
                        <a:rPr lang="hr-HR" sz="1200" b="1"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AMPs humani </a:t>
                      </a:r>
                      <a:r>
                        <a:rPr lang="el-GR" sz="1200" b="1"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β </a:t>
                      </a:r>
                      <a:r>
                        <a:rPr lang="hr-HR" sz="1200" b="1"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defensin-2 (HBD-2), elafina </a:t>
                      </a:r>
                      <a:r>
                        <a:rPr lang="hr-HR" sz="1200" b="0"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ali dolazi do porast </a:t>
                      </a:r>
                      <a:r>
                        <a:rPr lang="hr-HR" sz="1200" b="1"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proinflamatornih citokina</a:t>
                      </a:r>
                      <a:r>
                        <a:rPr lang="hr-HR" sz="1200" b="0" i="0" kern="1200" dirty="0">
                          <a:solidFill>
                            <a:schemeClr val="dk1"/>
                          </a:solidFill>
                          <a:effectLst>
                            <a:outerShdw blurRad="38100" dist="38100" dir="2700000" algn="tl">
                              <a:srgbClr val="000000">
                                <a:alpha val="43137"/>
                              </a:srgbClr>
                            </a:outerShdw>
                          </a:effectLst>
                          <a:latin typeface="Candara" panose="020E0502030303020204" pitchFamily="34" charset="0"/>
                          <a:ea typeface="+mn-ea"/>
                          <a:cs typeface="+mn-cs"/>
                        </a:rPr>
                        <a:t> koji potiču antimikrobni odgovor tijekom prolifertaivne faze ciklusa </a:t>
                      </a:r>
                      <a:endParaRPr lang="hr-HR" sz="1200" dirty="0">
                        <a:effectLst>
                          <a:outerShdw blurRad="38100" dist="38100" dir="2700000" algn="tl">
                            <a:srgbClr val="000000">
                              <a:alpha val="43137"/>
                            </a:srgbClr>
                          </a:outerShdw>
                        </a:effectLst>
                        <a:latin typeface="Candara" panose="020E0502030303020204" pitchFamily="34" charset="0"/>
                      </a:endParaRPr>
                    </a:p>
                    <a:p>
                      <a:pPr algn="l"/>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tc>
                  <a:txBody>
                    <a:bodyPr/>
                    <a:lstStyle/>
                    <a:p>
                      <a:r>
                        <a:rPr lang="hr-HR" sz="1200" dirty="0">
                          <a:effectLst>
                            <a:outerShdw blurRad="38100" dist="38100" dir="2700000" algn="tl">
                              <a:srgbClr val="000000">
                                <a:alpha val="43137"/>
                              </a:srgbClr>
                            </a:outerShdw>
                          </a:effectLst>
                          <a:latin typeface="Candara" panose="020E0502030303020204" pitchFamily="34" charset="0"/>
                        </a:rPr>
                        <a:t>Utjecaj P4 na endometrij – endometrijska</a:t>
                      </a:r>
                      <a:r>
                        <a:rPr lang="hr-HR" sz="1200" baseline="0" dirty="0">
                          <a:effectLst>
                            <a:outerShdw blurRad="38100" dist="38100" dir="2700000" algn="tl">
                              <a:srgbClr val="000000">
                                <a:alpha val="43137"/>
                              </a:srgbClr>
                            </a:outerShdw>
                          </a:effectLst>
                          <a:latin typeface="Candara" panose="020E0502030303020204" pitchFamily="34" charset="0"/>
                        </a:rPr>
                        <a:t> receptivnost</a:t>
                      </a:r>
                    </a:p>
                    <a:p>
                      <a:pPr marL="0" marR="0" indent="0" algn="l" defTabSz="914400" rtl="0" eaLnBrk="1" fontAlgn="auto" latinLnBrk="0" hangingPunct="1">
                        <a:lnSpc>
                          <a:spcPct val="100000"/>
                        </a:lnSpc>
                        <a:spcBef>
                          <a:spcPts val="0"/>
                        </a:spcBef>
                        <a:spcAft>
                          <a:spcPts val="0"/>
                        </a:spcAft>
                        <a:buClrTx/>
                        <a:buSzTx/>
                        <a:buFontTx/>
                        <a:buNone/>
                        <a:tabLst/>
                        <a:defRPr/>
                      </a:pPr>
                      <a:r>
                        <a:rPr lang="hr-HR" sz="1200" dirty="0">
                          <a:effectLst>
                            <a:outerShdw blurRad="38100" dist="38100" dir="2700000" algn="tl">
                              <a:srgbClr val="000000">
                                <a:alpha val="43137"/>
                              </a:srgbClr>
                            </a:outerShdw>
                          </a:effectLst>
                          <a:latin typeface="Candara" panose="020E0502030303020204" pitchFamily="34" charset="0"/>
                          <a:cs typeface="Calibri"/>
                        </a:rPr>
                        <a:t>P4 </a:t>
                      </a:r>
                      <a:r>
                        <a:rPr lang="hr-HR" sz="1200" b="1" dirty="0">
                          <a:effectLst>
                            <a:outerShdw blurRad="38100" dist="38100" dir="2700000" algn="tl">
                              <a:srgbClr val="000000">
                                <a:alpha val="43137"/>
                              </a:srgbClr>
                            </a:outerShdw>
                          </a:effectLst>
                          <a:latin typeface="Candara" panose="020E0502030303020204" pitchFamily="34" charset="0"/>
                        </a:rPr>
                        <a:t>zaustavlja mitoze i sintezu DNK i potiče vakuolizaciju, stvaranje glikogena i aktivnost mitohondrija</a:t>
                      </a:r>
                      <a:r>
                        <a:rPr lang="hr-HR" sz="1200" dirty="0">
                          <a:effectLst>
                            <a:outerShdw blurRad="38100" dist="38100" dir="2700000" algn="tl">
                              <a:srgbClr val="000000">
                                <a:alpha val="43137"/>
                              </a:srgbClr>
                            </a:outerShdw>
                          </a:effectLst>
                          <a:latin typeface="Candara" panose="020E0502030303020204" pitchFamily="34" charset="0"/>
                        </a:rPr>
                        <a:t>. Sedam dana nakon ovulacije endometrij postiže receptivnost koja traje 4 dana (</a:t>
                      </a:r>
                      <a:r>
                        <a:rPr lang="hr-HR" sz="1200" b="1" dirty="0">
                          <a:effectLst>
                            <a:outerShdw blurRad="38100" dist="38100" dir="2700000" algn="tl">
                              <a:srgbClr val="000000">
                                <a:alpha val="43137"/>
                              </a:srgbClr>
                            </a:outerShdw>
                          </a:effectLst>
                          <a:latin typeface="Candara" panose="020E0502030303020204" pitchFamily="34" charset="0"/>
                        </a:rPr>
                        <a:t>implantacijski prozor</a:t>
                      </a:r>
                      <a:r>
                        <a:rPr lang="hr-HR" sz="1200" dirty="0">
                          <a:effectLst>
                            <a:outerShdw blurRad="38100" dist="38100" dir="2700000" algn="tl">
                              <a:srgbClr val="000000">
                                <a:alpha val="43137"/>
                              </a:srgbClr>
                            </a:outerShdw>
                          </a:effectLst>
                          <a:latin typeface="Candara" panose="020E0502030303020204" pitchFamily="34" charset="0"/>
                        </a:rPr>
                        <a:t>) i samo tada može doći do nidacije. Stanice strome pod utjecajem P4 i autokrinih (parakrinih) promjena stvaraju </a:t>
                      </a:r>
                      <a:r>
                        <a:rPr lang="hr-HR" sz="1200" b="1" dirty="0">
                          <a:effectLst>
                            <a:outerShdw blurRad="38100" dist="38100" dir="2700000" algn="tl">
                              <a:srgbClr val="000000">
                                <a:alpha val="43137"/>
                              </a:srgbClr>
                            </a:outerShdw>
                          </a:effectLst>
                          <a:latin typeface="Candara" panose="020E0502030303020204" pitchFamily="34" charset="0"/>
                        </a:rPr>
                        <a:t>deciduu</a:t>
                      </a:r>
                      <a:r>
                        <a:rPr lang="hr-HR" sz="1200" dirty="0">
                          <a:effectLst>
                            <a:outerShdw blurRad="38100" dist="38100" dir="2700000" algn="tl">
                              <a:srgbClr val="000000">
                                <a:alpha val="43137"/>
                              </a:srgbClr>
                            </a:outerShdw>
                          </a:effectLst>
                          <a:latin typeface="Candara" panose="020E0502030303020204" pitchFamily="34" charset="0"/>
                        </a:rPr>
                        <a:t>, koja je endometrij trudnoće. Visoka razina P4 oponira E, održava integritet leukocita i lizosoma. Potiče enzime konverzije estradiola, podržava hemostazu i stvaranje Pg F2ai aktivnost TGF-b. P4 je važan modulator prostaglandina i citokina.</a:t>
                      </a:r>
                      <a:endParaRPr lang="hr-HR" sz="1200" dirty="0">
                        <a:effectLst>
                          <a:outerShdw blurRad="38100" dist="38100" dir="2700000" algn="tl">
                            <a:srgbClr val="000000">
                              <a:alpha val="43137"/>
                            </a:srgbClr>
                          </a:outerShdw>
                        </a:effectLst>
                        <a:latin typeface="Candara" panose="020E0502030303020204" pitchFamily="34" charset="0"/>
                        <a:ea typeface="Calibri Light"/>
                        <a:cs typeface="Calibri Ligh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hr-HR" sz="1200" dirty="0">
                        <a:latin typeface="Candara" panose="020E0502030303020204" pitchFamily="34" charset="0"/>
                        <a:ea typeface="Calibri Light"/>
                        <a:cs typeface="Calibri Light"/>
                      </a:endParaRPr>
                    </a:p>
                    <a:p>
                      <a:endParaRPr lang="hr-HR" sz="1200" dirty="0">
                        <a:effectLst>
                          <a:outerShdw blurRad="38100" dist="38100" dir="2700000" algn="tl">
                            <a:srgbClr val="000000">
                              <a:alpha val="43137"/>
                            </a:srgbClr>
                          </a:outerShdw>
                        </a:effectLst>
                        <a:latin typeface="Candara" panose="020E0502030303020204" pitchFamily="34" charset="0"/>
                      </a:endParaRPr>
                    </a:p>
                  </a:txBody>
                  <a:tcPr marL="95400" marR="95400" marT="47700" marB="47700">
                    <a:solidFill>
                      <a:schemeClr val="bg2">
                        <a:lumMod val="90000"/>
                      </a:schemeClr>
                    </a:solidFill>
                  </a:tcPr>
                </a:tc>
                <a:extLst>
                  <a:ext uri="{0D108BD9-81ED-4DB2-BD59-A6C34878D82A}">
                    <a16:rowId xmlns:a16="http://schemas.microsoft.com/office/drawing/2014/main" val="3172537887"/>
                  </a:ext>
                </a:extLst>
              </a:tr>
            </a:tbl>
          </a:graphicData>
        </a:graphic>
      </p:graphicFrame>
    </p:spTree>
    <p:extLst>
      <p:ext uri="{BB962C8B-B14F-4D97-AF65-F5344CB8AC3E}">
        <p14:creationId xmlns:p14="http://schemas.microsoft.com/office/powerpoint/2010/main" val="149845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046" y="365125"/>
            <a:ext cx="5627367" cy="1807305"/>
          </a:xfrm>
        </p:spPr>
        <p:txBody>
          <a:bodyPr>
            <a:normAutofit/>
          </a:bodyPr>
          <a:lstStyle/>
          <a:p>
            <a:pPr algn="ctr"/>
            <a:r>
              <a:rPr lang="hr-HR" sz="4000" dirty="0">
                <a:effectLst>
                  <a:outerShdw blurRad="38100" dist="38100" dir="2700000" algn="tl">
                    <a:srgbClr val="000000">
                      <a:alpha val="43137"/>
                    </a:srgbClr>
                  </a:outerShdw>
                </a:effectLst>
                <a:latin typeface="Candara" panose="020E0502030303020204" pitchFamily="34" charset="0"/>
              </a:rPr>
              <a:t>Reproduktivno vršna dob</a:t>
            </a:r>
          </a:p>
        </p:txBody>
      </p:sp>
      <p:sp>
        <p:nvSpPr>
          <p:cNvPr id="3" name="Content Placeholder 2"/>
          <p:cNvSpPr>
            <a:spLocks noGrp="1"/>
          </p:cNvSpPr>
          <p:nvPr>
            <p:ph idx="1"/>
          </p:nvPr>
        </p:nvSpPr>
        <p:spPr>
          <a:xfrm>
            <a:off x="531421" y="2013527"/>
            <a:ext cx="5658711" cy="4451928"/>
          </a:xfrm>
        </p:spPr>
        <p:txBody>
          <a:bodyPr vert="horz" lIns="0" tIns="0" rIns="0" bIns="0" rtlCol="0" anchor="t">
            <a:normAutofit fontScale="62500" lnSpcReduction="20000"/>
          </a:bodyPr>
          <a:lstStyle/>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Bakterijska vaginoza sinonim za disbiozu vaginale flore  (Mobiluncus curtisii, M. Mulieris, Mycoplasma hominis, i anaerobe bakterije Bacteroides spp., Prevotela spp., Peptostreptoccus spp., Fusobacterium spp., porphyromonas spp.) </a:t>
            </a:r>
            <a:endParaRPr lang="hr-HR" dirty="0">
              <a:effectLst>
                <a:outerShdw blurRad="38100" dist="38100" dir="2700000" algn="tl">
                  <a:srgbClr val="000000">
                    <a:alpha val="43137"/>
                  </a:srgbClr>
                </a:outerShdw>
              </a:effectLst>
              <a:latin typeface="Candara" panose="020E0502030303020204" pitchFamily="34" charset="0"/>
              <a:cs typeface="Arial" panose="020B0604020202020204" pitchFamily="34" charset="0"/>
            </a:endParaRP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BV rekuretnost u 80% populacije unutar 1-3-9 mj.</a:t>
            </a: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BV sinonim za rekuretne vaginitise, cervicitise, prijeteće pobačaje, prijevremeni porod, infertilitet, sekundarni sterilitet, onkološke konzekvence (HPV) ↔ operativni zahvati </a:t>
            </a:r>
            <a:endParaRPr lang="hr-HR" dirty="0">
              <a:effectLst>
                <a:outerShdw blurRad="38100" dist="38100" dir="2700000" algn="tl">
                  <a:srgbClr val="000000">
                    <a:alpha val="43137"/>
                  </a:srgbClr>
                </a:outerShdw>
              </a:effectLst>
              <a:latin typeface="Candara" panose="020E0502030303020204" pitchFamily="34" charset="0"/>
              <a:cs typeface="Arial" panose="020B0604020202020204" pitchFamily="34" charset="0"/>
            </a:endParaRP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Zdrastvene implikacije ovisno o tijeku kliničke slike i o polimikrobnosti / koinfekciji s chlamydiom trachomatis, HPV, HSV, HIV </a:t>
            </a:r>
          </a:p>
          <a:p>
            <a:pPr marL="228600" lvl="1">
              <a:spcBef>
                <a:spcPts val="1000"/>
              </a:spcBef>
            </a:pPr>
            <a:r>
              <a:rPr lang="hr-HR" b="1" dirty="0">
                <a:effectLst>
                  <a:outerShdw blurRad="38100" dist="38100" dir="2700000" algn="tl">
                    <a:srgbClr val="000000">
                      <a:alpha val="43137"/>
                    </a:srgbClr>
                  </a:outerShdw>
                </a:effectLst>
                <a:latin typeface="Candara" panose="020E0502030303020204" pitchFamily="34" charset="0"/>
                <a:cs typeface="Arial"/>
              </a:rPr>
              <a:t>Antimikrobna terapija (metronidazol, klindamicin ili deqalinium klorid) kratkoročno poboljšanje zbog razvoja rezistencije GV subtiova A/D</a:t>
            </a:r>
            <a:endParaRPr lang="hr-HR" b="1" dirty="0">
              <a:effectLst>
                <a:outerShdw blurRad="38100" dist="38100" dir="2700000" algn="tl">
                  <a:srgbClr val="000000">
                    <a:alpha val="43137"/>
                  </a:srgbClr>
                </a:outerShdw>
              </a:effectLst>
              <a:latin typeface="Candara" panose="020E0502030303020204" pitchFamily="34" charset="0"/>
              <a:cs typeface="Arial" panose="020B0604020202020204" pitchFamily="34" charset="0"/>
            </a:endParaRP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Adekvatna kratko i dugoročna zdrastvena skrb, adekvatna antimikrobna terapija i uvođenjem profilaktičke terapije, otklanjanje predisponirajućih ko-čimbenika </a:t>
            </a: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Uporba </a:t>
            </a:r>
            <a:r>
              <a:rPr lang="hr-HR" b="1" dirty="0">
                <a:effectLst>
                  <a:outerShdw blurRad="38100" dist="38100" dir="2700000" algn="tl">
                    <a:srgbClr val="000000">
                      <a:alpha val="43137"/>
                    </a:srgbClr>
                  </a:outerShdw>
                </a:effectLst>
                <a:latin typeface="Candara" panose="020E0502030303020204" pitchFamily="34" charset="0"/>
                <a:cs typeface="Arial"/>
              </a:rPr>
              <a:t>suplementacije rasta </a:t>
            </a:r>
            <a:r>
              <a:rPr lang="hr-HR" dirty="0">
                <a:effectLst>
                  <a:outerShdw blurRad="38100" dist="38100" dir="2700000" algn="tl">
                    <a:srgbClr val="000000">
                      <a:alpha val="43137"/>
                    </a:srgbClr>
                  </a:outerShdw>
                </a:effectLst>
                <a:latin typeface="Candara" panose="020E0502030303020204" pitchFamily="34" charset="0"/>
                <a:cs typeface="Arial"/>
              </a:rPr>
              <a:t>Lactobacilla / </a:t>
            </a:r>
            <a:r>
              <a:rPr lang="hr-HR" b="1" dirty="0">
                <a:effectLst>
                  <a:outerShdw blurRad="38100" dist="38100" dir="2700000" algn="tl">
                    <a:srgbClr val="000000">
                      <a:alpha val="43137"/>
                    </a:srgbClr>
                  </a:outerShdw>
                </a:effectLst>
                <a:latin typeface="Candara" panose="020E0502030303020204" pitchFamily="34" charset="0"/>
                <a:cs typeface="Arial"/>
              </a:rPr>
              <a:t>E2, borna kisleina</a:t>
            </a:r>
            <a:r>
              <a:rPr lang="hr-HR" dirty="0">
                <a:effectLst>
                  <a:outerShdw blurRad="38100" dist="38100" dir="2700000" algn="tl">
                    <a:srgbClr val="000000">
                      <a:alpha val="43137"/>
                    </a:srgbClr>
                  </a:outerShdw>
                </a:effectLst>
                <a:latin typeface="Candara" panose="020E0502030303020204" pitchFamily="34" charset="0"/>
                <a:cs typeface="Arial"/>
              </a:rPr>
              <a:t>, mlječna kiselina sniženje pH uporaba </a:t>
            </a:r>
            <a:r>
              <a:rPr lang="hr-HR" b="1" dirty="0">
                <a:effectLst>
                  <a:outerShdw blurRad="38100" dist="38100" dir="2700000" algn="tl">
                    <a:srgbClr val="000000">
                      <a:alpha val="43137"/>
                    </a:srgbClr>
                  </a:outerShdw>
                </a:effectLst>
                <a:latin typeface="Candara" panose="020E0502030303020204" pitchFamily="34" charset="0"/>
                <a:cs typeface="Arial"/>
              </a:rPr>
              <a:t>probiotika, transplantacija vaginalnog mikrobioma </a:t>
            </a:r>
            <a:r>
              <a:rPr lang="hr-HR" dirty="0">
                <a:effectLst>
                  <a:outerShdw blurRad="38100" dist="38100" dir="2700000" algn="tl">
                    <a:srgbClr val="000000">
                      <a:alpha val="43137"/>
                    </a:srgbClr>
                  </a:outerShdw>
                </a:effectLst>
                <a:latin typeface="Candara" panose="020E0502030303020204" pitchFamily="34" charset="0"/>
                <a:cs typeface="Arial"/>
              </a:rPr>
              <a:t>u pacijentica s rekuretnom bakterijskom vaginozom </a:t>
            </a:r>
            <a:endParaRPr lang="hr-HR" dirty="0">
              <a:effectLst>
                <a:outerShdw blurRad="38100" dist="38100" dir="2700000" algn="tl">
                  <a:srgbClr val="000000">
                    <a:alpha val="43137"/>
                  </a:srgbClr>
                </a:outerShdw>
              </a:effectLst>
              <a:latin typeface="Candara" panose="020E0502030303020204" pitchFamily="34" charset="0"/>
              <a:cs typeface="Arial" panose="020B0604020202020204" pitchFamily="34" charset="0"/>
            </a:endParaRPr>
          </a:p>
          <a:p>
            <a:pPr marL="228600" lvl="1">
              <a:spcBef>
                <a:spcPts val="1000"/>
              </a:spcBef>
            </a:pPr>
            <a:r>
              <a:rPr lang="hr-HR" dirty="0">
                <a:effectLst>
                  <a:outerShdw blurRad="38100" dist="38100" dir="2700000" algn="tl">
                    <a:srgbClr val="000000">
                      <a:alpha val="43137"/>
                    </a:srgbClr>
                  </a:outerShdw>
                </a:effectLst>
                <a:latin typeface="Candara" panose="020E0502030303020204" pitchFamily="34" charset="0"/>
                <a:cs typeface="Arial"/>
              </a:rPr>
              <a:t>Zdrastvena edukacija  adekvatna terapija i profilaksa i skrb</a:t>
            </a:r>
          </a:p>
          <a:p>
            <a:endParaRPr lang="hr-HR" sz="1300" dirty="0"/>
          </a:p>
        </p:txBody>
      </p:sp>
      <p:pic>
        <p:nvPicPr>
          <p:cNvPr id="4" name="Picture 6" descr="Microbiome therapy may prevent recurrence of bacterial vaginosi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616" r="16216"/>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340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06443"/>
          </a:xfrm>
        </p:spPr>
        <p:txBody>
          <a:bodyPr>
            <a:normAutofit/>
          </a:bodyPr>
          <a:lstStyle/>
          <a:p>
            <a:r>
              <a:rPr lang="sr-Latn-RS" sz="3200" b="1" dirty="0">
                <a:effectLst>
                  <a:outerShdw blurRad="38100" dist="38100" dir="2700000" algn="tl">
                    <a:srgbClr val="000000">
                      <a:alpha val="43137"/>
                    </a:srgbClr>
                  </a:outerShdw>
                </a:effectLst>
                <a:latin typeface="Calibri Light"/>
                <a:cs typeface="Arial"/>
              </a:rPr>
              <a:t>Uzrok - </a:t>
            </a:r>
            <a:r>
              <a:rPr lang="en-US" sz="3200" b="1" dirty="0" err="1">
                <a:effectLst>
                  <a:outerShdw blurRad="38100" dist="38100" dir="2700000" algn="tl">
                    <a:srgbClr val="000000">
                      <a:alpha val="43137"/>
                    </a:srgbClr>
                  </a:outerShdw>
                </a:effectLst>
                <a:latin typeface="Calibri Light"/>
                <a:cs typeface="Arial"/>
              </a:rPr>
              <a:t>vulvovaginitisa</a:t>
            </a:r>
            <a:br>
              <a:rPr lang="en-US" sz="2800" b="1"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pic>
        <p:nvPicPr>
          <p:cNvPr id="8" name="Picture 7" descr="Frontiers | The Microbiome as a Key Regulator of Female Genital Tract  Barrier Function">
            <a:extLst>
              <a:ext uri="{FF2B5EF4-FFF2-40B4-BE49-F238E27FC236}">
                <a16:creationId xmlns:a16="http://schemas.microsoft.com/office/drawing/2014/main" id="{BF4D8D6B-0A3A-58E6-631A-663671D372FB}"/>
              </a:ext>
            </a:extLst>
          </p:cNvPr>
          <p:cNvPicPr>
            <a:picLocks noChangeAspect="1"/>
          </p:cNvPicPr>
          <p:nvPr/>
        </p:nvPicPr>
        <p:blipFill rotWithShape="1">
          <a:blip r:embed="rId2"/>
          <a:srcRect r="-3" b="19403"/>
          <a:stretch/>
        </p:blipFill>
        <p:spPr>
          <a:xfrm>
            <a:off x="5586911" y="1837047"/>
            <a:ext cx="5766888" cy="4292043"/>
          </a:xfrm>
          <a:prstGeom prst="rect">
            <a:avLst/>
          </a:prstGeom>
        </p:spPr>
      </p:pic>
      <p:graphicFrame>
        <p:nvGraphicFramePr>
          <p:cNvPr id="3" name="Diagram 2"/>
          <p:cNvGraphicFramePr/>
          <p:nvPr>
            <p:extLst>
              <p:ext uri="{D42A27DB-BD31-4B8C-83A1-F6EECF244321}">
                <p14:modId xmlns:p14="http://schemas.microsoft.com/office/powerpoint/2010/main" val="834485067"/>
              </p:ext>
            </p:extLst>
          </p:nvPr>
        </p:nvGraphicFramePr>
        <p:xfrm>
          <a:off x="838200" y="1556683"/>
          <a:ext cx="4634626" cy="4572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443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up of a virus&#10;&#10;Description automatically generated">
            <a:extLst>
              <a:ext uri="{FF2B5EF4-FFF2-40B4-BE49-F238E27FC236}">
                <a16:creationId xmlns:a16="http://schemas.microsoft.com/office/drawing/2014/main" id="{59A9DFF3-FBF0-68BA-5AC3-372F4067800F}"/>
              </a:ext>
            </a:extLst>
          </p:cNvPr>
          <p:cNvPicPr>
            <a:picLocks noGrp="1" noChangeAspect="1"/>
          </p:cNvPicPr>
          <p:nvPr>
            <p:ph idx="1"/>
          </p:nvPr>
        </p:nvPicPr>
        <p:blipFill rotWithShape="1">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1602749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8">
            <a:extLst>
              <a:ext uri="{FF2B5EF4-FFF2-40B4-BE49-F238E27FC236}">
                <a16:creationId xmlns:a16="http://schemas.microsoft.com/office/drawing/2014/main" id="{8CA619E0-4175-ACEB-FCED-5D8A466ACC43}"/>
              </a:ext>
            </a:extLst>
          </p:cNvPr>
          <p:cNvSpPr>
            <a:spLocks noGrp="1"/>
          </p:cNvSpPr>
          <p:nvPr>
            <p:ph idx="1"/>
          </p:nvPr>
        </p:nvSpPr>
        <p:spPr>
          <a:xfrm>
            <a:off x="301084" y="1776549"/>
            <a:ext cx="6021658" cy="4400413"/>
          </a:xfrm>
        </p:spPr>
        <p:txBody>
          <a:bodyPr>
            <a:normAutofit lnSpcReduction="10000"/>
          </a:bodyPr>
          <a:lstStyle/>
          <a:p>
            <a:r>
              <a:rPr lang="hr-HR" sz="2400" dirty="0">
                <a:effectLst>
                  <a:outerShdw blurRad="38100" dist="38100" dir="2700000" algn="tl">
                    <a:srgbClr val="000000">
                      <a:alpha val="43137"/>
                    </a:srgbClr>
                  </a:outerShdw>
                </a:effectLst>
              </a:rPr>
              <a:t>Vaginalna disbioza, preliminarni stadij bakterijske vaginoze.</a:t>
            </a:r>
          </a:p>
          <a:p>
            <a:r>
              <a:rPr lang="hr-HR" sz="2400" dirty="0">
                <a:effectLst>
                  <a:outerShdw blurRad="38100" dist="38100" dir="2700000" algn="tl">
                    <a:srgbClr val="000000">
                      <a:alpha val="43137"/>
                    </a:srgbClr>
                  </a:outerShdw>
                </a:effectLst>
              </a:rPr>
              <a:t>U patogenze vuvovaginalne disbioze poremećena vaginalna flora biva preraštena s candidom </a:t>
            </a:r>
          </a:p>
          <a:p>
            <a:r>
              <a:rPr lang="hr-HR" sz="2400" dirty="0">
                <a:effectLst>
                  <a:outerShdw blurRad="38100" dist="38100" dir="2700000" algn="tl">
                    <a:srgbClr val="000000">
                      <a:alpha val="43137"/>
                    </a:srgbClr>
                  </a:outerShdw>
                </a:effectLst>
              </a:rPr>
              <a:t>Prevalencija disbioze nije jasna često ostaje asimptomatska, s kliničkom slikom u svega 50% slučajeva</a:t>
            </a:r>
          </a:p>
          <a:p>
            <a:r>
              <a:rPr lang="hr-HR" sz="2400" dirty="0">
                <a:effectLst>
                  <a:outerShdw blurRad="38100" dist="38100" dir="2700000" algn="tl">
                    <a:srgbClr val="000000">
                      <a:alpha val="43137"/>
                    </a:srgbClr>
                  </a:outerShdw>
                </a:effectLst>
              </a:rPr>
              <a:t>Klinički aspekt – isključiti bolesti s direktom implikacijom na stabilnost vaginalne flore (DM; IR PCOS, tireoditis, primejna kortikosteroida, antibiotske th, OHC, infekcije s STD- om)</a:t>
            </a:r>
            <a:endParaRPr lang="en-US" sz="2400" dirty="0">
              <a:effectLst>
                <a:outerShdw blurRad="38100" dist="38100" dir="2700000" algn="tl">
                  <a:srgbClr val="000000">
                    <a:alpha val="43137"/>
                  </a:srgbClr>
                </a:outerShdw>
              </a:effectLst>
            </a:endParaRPr>
          </a:p>
        </p:txBody>
      </p:sp>
      <p:pic>
        <p:nvPicPr>
          <p:cNvPr id="5" name="Picture 3">
            <a:extLst>
              <a:ext uri="{FF2B5EF4-FFF2-40B4-BE49-F238E27FC236}">
                <a16:creationId xmlns:a16="http://schemas.microsoft.com/office/drawing/2014/main" id="{0D1D237C-3169-F694-17EA-12E8A39615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634" r="20981" b="-1"/>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rgbClr val="FFFFFF">
              <a:shade val="85000"/>
            </a:srgbClr>
          </a:solidFill>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5436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8" descr="Bacterial Vaginosis - Stepwards"/>
          <p:cNvPicPr>
            <a:picLocks noChangeAspect="1" noChangeArrowheads="1"/>
          </p:cNvPicPr>
          <p:nvPr/>
        </p:nvPicPr>
        <p:blipFill rotWithShape="1">
          <a:blip r:embed="rId3">
            <a:extLst>
              <a:ext uri="{28A0092B-C50C-407E-A947-70E740481C1C}">
                <a14:useLocalDpi xmlns:a14="http://schemas.microsoft.com/office/drawing/2010/main" val="0"/>
              </a:ext>
            </a:extLst>
          </a:blip>
          <a:srcRect r="210" b="-1"/>
          <a:stretch/>
        </p:blipFill>
        <p:spPr bwMode="auto">
          <a:xfrm>
            <a:off x="2522356" y="-11196"/>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p:cNvSpPr>
            <a:spLocks noGrp="1"/>
          </p:cNvSpPr>
          <p:nvPr>
            <p:ph type="title"/>
          </p:nvPr>
        </p:nvSpPr>
        <p:spPr>
          <a:xfrm>
            <a:off x="569260" y="1216771"/>
            <a:ext cx="4091129" cy="1395648"/>
          </a:xfrm>
        </p:spPr>
        <p:txBody>
          <a:bodyPr>
            <a:normAutofit/>
          </a:bodyPr>
          <a:lstStyle/>
          <a:p>
            <a:r>
              <a:rPr lang="hr-HR" sz="4000" dirty="0">
                <a:effectLst>
                  <a:outerShdw blurRad="38100" dist="38100" dir="2700000" algn="tl">
                    <a:srgbClr val="000000">
                      <a:alpha val="43137"/>
                    </a:srgbClr>
                  </a:outerShdw>
                </a:effectLst>
                <a:latin typeface="Candara" panose="020E0502030303020204" pitchFamily="34" charset="0"/>
                <a:cs typeface="Arial" panose="020B0604020202020204" pitchFamily="34" charset="0"/>
              </a:rPr>
              <a:t>Vulvovaginitis</a:t>
            </a:r>
            <a:br>
              <a:rPr lang="en-US" sz="4000" dirty="0">
                <a:effectLst>
                  <a:outerShdw blurRad="38100" dist="38100" dir="2700000" algn="tl">
                    <a:srgbClr val="000000">
                      <a:alpha val="43137"/>
                    </a:srgbClr>
                  </a:outerShdw>
                </a:effectLst>
              </a:rPr>
            </a:br>
            <a:endParaRPr lang="en-US" sz="4000" dirty="0">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558053" y="2411790"/>
            <a:ext cx="8595894" cy="4090143"/>
          </a:xfrm>
        </p:spPr>
        <p:txBody>
          <a:bodyPr vert="horz" lIns="91440" tIns="45720" rIns="91440" bIns="45720" rtlCol="0" anchor="t">
            <a:noAutofit/>
          </a:bodyPr>
          <a:lstStyle/>
          <a:p>
            <a:r>
              <a:rPr lang="hr-HR" sz="2000" err="1">
                <a:effectLst>
                  <a:outerShdw blurRad="38100" dist="38100" dir="2700000" algn="tl">
                    <a:srgbClr val="000000">
                      <a:alpha val="43137"/>
                    </a:srgbClr>
                  </a:outerShdw>
                </a:effectLst>
                <a:cs typeface="Arial"/>
              </a:rPr>
              <a:t>vulvovaginitis</a:t>
            </a:r>
            <a:r>
              <a:rPr lang="hr-HR" sz="2000" dirty="0">
                <a:effectLst>
                  <a:outerShdw blurRad="38100" dist="38100" dir="2700000" algn="tl">
                    <a:srgbClr val="000000">
                      <a:alpha val="43137"/>
                    </a:srgbClr>
                  </a:outerShdw>
                </a:effectLst>
                <a:cs typeface="Arial"/>
              </a:rPr>
              <a:t> +/- urogenitalna infekcija </a:t>
            </a:r>
          </a:p>
          <a:p>
            <a:r>
              <a:rPr lang="hr-HR" sz="2000" dirty="0">
                <a:effectLst>
                  <a:outerShdw blurRad="38100" dist="38100" dir="2700000" algn="tl">
                    <a:srgbClr val="000000">
                      <a:alpha val="43137"/>
                    </a:srgbClr>
                  </a:outerShdw>
                </a:effectLst>
                <a:cs typeface="Arial"/>
              </a:rPr>
              <a:t>javlja se kod  žena i djevojaka bilo kojeg životnog  doba </a:t>
            </a:r>
            <a:endParaRPr lang="en-US" sz="2000">
              <a:effectLst>
                <a:outerShdw blurRad="38100" dist="38100" dir="2700000" algn="tl">
                  <a:srgbClr val="000000">
                    <a:alpha val="43137"/>
                  </a:srgbClr>
                </a:outerShdw>
              </a:effectLst>
              <a:cs typeface="Arial"/>
            </a:endParaRPr>
          </a:p>
          <a:p>
            <a:r>
              <a:rPr lang="hr-HR" sz="2000" dirty="0">
                <a:effectLst>
                  <a:outerShdw blurRad="38100" dist="38100" dir="2700000" algn="tl">
                    <a:srgbClr val="000000">
                      <a:alpha val="43137"/>
                    </a:srgbClr>
                  </a:outerShdw>
                </a:effectLst>
                <a:cs typeface="Arial"/>
              </a:rPr>
              <a:t>&gt; ½ žena</a:t>
            </a:r>
            <a:r>
              <a:rPr lang="sr-Latn-RS" sz="2000" dirty="0">
                <a:effectLst>
                  <a:outerShdw blurRad="38100" dist="38100" dir="2700000" algn="tl">
                    <a:srgbClr val="000000">
                      <a:alpha val="43137"/>
                    </a:srgbClr>
                  </a:outerShdw>
                </a:effectLst>
                <a:cs typeface="Arial"/>
              </a:rPr>
              <a:t> reproduktivnom periodu života ima problem sa vaginalnim i/ili urinarnim infekcijama</a:t>
            </a:r>
          </a:p>
          <a:p>
            <a:r>
              <a:rPr lang="hr-HR" sz="2000" dirty="0">
                <a:effectLst>
                  <a:outerShdw blurRad="38100" dist="38100" dir="2700000" algn="tl">
                    <a:srgbClr val="000000">
                      <a:alpha val="43137"/>
                    </a:srgbClr>
                  </a:outerShdw>
                </a:effectLst>
                <a:cs typeface="Arial"/>
              </a:rPr>
              <a:t>prema podacima Centra za kontrolu i prevenciju bolesti (CDC) iz 2017.god. najčešći uzrok vaginalnih infekcija je bakterijski </a:t>
            </a:r>
            <a:r>
              <a:rPr lang="hr-HR" sz="2000" err="1">
                <a:effectLst>
                  <a:outerShdw blurRad="38100" dist="38100" dir="2700000" algn="tl">
                    <a:srgbClr val="000000">
                      <a:alpha val="43137"/>
                    </a:srgbClr>
                  </a:outerShdw>
                </a:effectLst>
                <a:cs typeface="Arial"/>
              </a:rPr>
              <a:t>vulvovaginitis</a:t>
            </a:r>
            <a:r>
              <a:rPr lang="hr-HR" sz="2000" dirty="0">
                <a:effectLst>
                  <a:outerShdw blurRad="38100" dist="38100" dir="2700000" algn="tl">
                    <a:srgbClr val="000000">
                      <a:alpha val="43137"/>
                    </a:srgbClr>
                  </a:outerShdw>
                </a:effectLst>
                <a:cs typeface="Arial"/>
              </a:rPr>
              <a:t> i vaginalna </a:t>
            </a:r>
            <a:r>
              <a:rPr lang="hr-HR" sz="2000" err="1">
                <a:effectLst>
                  <a:outerShdw blurRad="38100" dist="38100" dir="2700000" algn="tl">
                    <a:srgbClr val="000000">
                      <a:alpha val="43137"/>
                    </a:srgbClr>
                  </a:outerShdw>
                </a:effectLst>
                <a:cs typeface="Arial"/>
              </a:rPr>
              <a:t>kandidijaza</a:t>
            </a:r>
            <a:r>
              <a:rPr lang="hr-HR" sz="2000" dirty="0">
                <a:effectLst>
                  <a:outerShdw blurRad="38100" dist="38100" dir="2700000" algn="tl">
                    <a:srgbClr val="000000">
                      <a:alpha val="43137"/>
                    </a:srgbClr>
                  </a:outerShdw>
                </a:effectLst>
                <a:cs typeface="Arial"/>
              </a:rPr>
              <a:t>   </a:t>
            </a:r>
          </a:p>
          <a:p>
            <a:r>
              <a:rPr lang="hr-HR" sz="2000" err="1">
                <a:effectLst>
                  <a:outerShdw blurRad="38100" dist="38100" dir="2700000" algn="tl">
                    <a:srgbClr val="000000">
                      <a:alpha val="43137"/>
                    </a:srgbClr>
                  </a:outerShdw>
                </a:effectLst>
                <a:cs typeface="Arial"/>
              </a:rPr>
              <a:t>Incidenicja</a:t>
            </a:r>
            <a:r>
              <a:rPr lang="hr-HR" sz="2000" dirty="0">
                <a:effectLst>
                  <a:outerShdw blurRad="38100" dist="38100" dir="2700000" algn="tl">
                    <a:srgbClr val="000000">
                      <a:alpha val="43137"/>
                    </a:srgbClr>
                  </a:outerShdw>
                </a:effectLst>
                <a:cs typeface="Arial"/>
              </a:rPr>
              <a:t> 50% Ꝗ tijekom života</a:t>
            </a:r>
          </a:p>
          <a:p>
            <a:r>
              <a:rPr lang="hr-HR" sz="2000" err="1">
                <a:effectLst>
                  <a:outerShdw blurRad="38100" dist="38100" dir="2700000" algn="tl">
                    <a:srgbClr val="000000">
                      <a:alpha val="43137"/>
                    </a:srgbClr>
                  </a:outerShdw>
                </a:effectLst>
                <a:cs typeface="Arial"/>
              </a:rPr>
              <a:t>rekurenitna</a:t>
            </a:r>
            <a:r>
              <a:rPr lang="hr-HR" sz="2000" dirty="0">
                <a:effectLst>
                  <a:outerShdw blurRad="38100" dist="38100" dir="2700000" algn="tl">
                    <a:srgbClr val="000000">
                      <a:alpha val="43137"/>
                    </a:srgbClr>
                  </a:outerShdw>
                </a:effectLst>
                <a:cs typeface="Arial"/>
              </a:rPr>
              <a:t> IMS +/- genitalna manifestacija unutar 6. </a:t>
            </a:r>
            <a:r>
              <a:rPr lang="hr-HR" sz="2000" err="1">
                <a:effectLst>
                  <a:outerShdw blurRad="38100" dist="38100" dir="2700000" algn="tl">
                    <a:srgbClr val="000000">
                      <a:alpha val="43137"/>
                    </a:srgbClr>
                  </a:outerShdw>
                </a:effectLst>
                <a:cs typeface="Arial"/>
              </a:rPr>
              <a:t>mj</a:t>
            </a:r>
            <a:r>
              <a:rPr lang="hr-HR" sz="2000" dirty="0">
                <a:effectLst>
                  <a:outerShdw blurRad="38100" dist="38100" dir="2700000" algn="tl">
                    <a:srgbClr val="000000">
                      <a:alpha val="43137"/>
                    </a:srgbClr>
                  </a:outerShdw>
                </a:effectLst>
                <a:cs typeface="Arial"/>
              </a:rPr>
              <a:t> bilježi pojavnost od 30%, unutar 1. god 3% Ꝗ </a:t>
            </a:r>
          </a:p>
          <a:p>
            <a:r>
              <a:rPr lang="hr-HR" sz="2000" dirty="0">
                <a:effectLst>
                  <a:outerShdw blurRad="38100" dist="38100" dir="2700000" algn="tl">
                    <a:srgbClr val="000000">
                      <a:alpha val="43137"/>
                    </a:srgbClr>
                  </a:outerShdw>
                </a:effectLst>
                <a:cs typeface="Arial"/>
              </a:rPr>
              <a:t>Većina reinfekcija nastaje unutar 2-12 tj. nakon inicijalne infekcije i provedene terapije</a:t>
            </a:r>
            <a:endParaRPr lang="en-US" sz="2000">
              <a:effectLst>
                <a:outerShdw blurRad="38100" dist="38100" dir="2700000" algn="tl">
                  <a:srgbClr val="000000">
                    <a:alpha val="43137"/>
                  </a:srgbClr>
                </a:outerShdw>
              </a:effectLst>
              <a:cs typeface="Arial"/>
            </a:endParaRPr>
          </a:p>
          <a:p>
            <a:endParaRPr lang="en-US" sz="2400" dirty="0">
              <a:cs typeface="Arial" panose="020B0604020202020204" pitchFamily="34" charset="0"/>
            </a:endParaRPr>
          </a:p>
        </p:txBody>
      </p:sp>
    </p:spTree>
    <p:extLst>
      <p:ext uri="{BB962C8B-B14F-4D97-AF65-F5344CB8AC3E}">
        <p14:creationId xmlns:p14="http://schemas.microsoft.com/office/powerpoint/2010/main" val="3504395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1" name="Rectangle 1050">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600264" y="556994"/>
            <a:ext cx="4753535" cy="1672499"/>
          </a:xfrm>
        </p:spPr>
        <p:txBody>
          <a:bodyPr>
            <a:normAutofit/>
          </a:bodyPr>
          <a:lstStyle/>
          <a:p>
            <a:r>
              <a:rPr lang="hr-HR" sz="4000" dirty="0">
                <a:effectLst>
                  <a:outerShdw blurRad="38100" dist="38100" dir="2700000" algn="tl">
                    <a:srgbClr val="000000">
                      <a:alpha val="43137"/>
                    </a:srgbClr>
                  </a:outerShdw>
                </a:effectLst>
              </a:rPr>
              <a:t>Trihomonidijalni (TV) Colpitis </a:t>
            </a:r>
          </a:p>
        </p:txBody>
      </p:sp>
      <p:pic>
        <p:nvPicPr>
          <p:cNvPr id="1034" name="Picture 10" descr="Trichomoniasis | eNetMD"/>
          <p:cNvPicPr>
            <a:picLocks noChangeAspect="1" noChangeArrowheads="1"/>
          </p:cNvPicPr>
          <p:nvPr/>
        </p:nvPicPr>
        <p:blipFill>
          <a:blip r:embed="rId2">
            <a:extLst>
              <a:ext uri="{28A0092B-C50C-407E-A947-70E740481C1C}">
                <a14:useLocalDpi xmlns:a14="http://schemas.microsoft.com/office/drawing/2010/main" val="0"/>
              </a:ext>
            </a:extLst>
          </a:blip>
          <a:srcRect l="2487" r="2" b="2"/>
          <a:stretch/>
        </p:blipFill>
        <p:spPr bwMode="auto">
          <a:xfrm>
            <a:off x="-4642" y="10"/>
            <a:ext cx="3006061" cy="333963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richomoniasis (overview) - Altmeyers Encyclopedia - Department Dermatology"/>
          <p:cNvPicPr>
            <a:picLocks noChangeAspect="1" noChangeArrowheads="1"/>
          </p:cNvPicPr>
          <p:nvPr/>
        </p:nvPicPr>
        <p:blipFill>
          <a:blip r:embed="rId3" cstate="print">
            <a:extLst>
              <a:ext uri="{28A0092B-C50C-407E-A947-70E740481C1C}">
                <a14:useLocalDpi xmlns:a14="http://schemas.microsoft.com/office/drawing/2010/main" val="0"/>
              </a:ext>
            </a:extLst>
          </a:blip>
          <a:srcRect l="10437" r="-1" b="-1"/>
          <a:stretch/>
        </p:blipFill>
        <p:spPr bwMode="auto">
          <a:xfrm>
            <a:off x="3198068" y="10"/>
            <a:ext cx="2991088" cy="33396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richomonas vaginalis — Foto Stok © katerynakon #78120750"/>
          <p:cNvPicPr>
            <a:picLocks noChangeAspect="1" noChangeArrowheads="1"/>
          </p:cNvPicPr>
          <p:nvPr/>
        </p:nvPicPr>
        <p:blipFill>
          <a:blip r:embed="rId4">
            <a:extLst>
              <a:ext uri="{28A0092B-C50C-407E-A947-70E740481C1C}">
                <a14:useLocalDpi xmlns:a14="http://schemas.microsoft.com/office/drawing/2010/main" val="0"/>
              </a:ext>
            </a:extLst>
          </a:blip>
          <a:srcRect t="10461" b="8452"/>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600265" y="2413645"/>
            <a:ext cx="4753534" cy="3694734"/>
          </a:xfrm>
        </p:spPr>
        <p:txBody>
          <a:bodyPr vert="horz" lIns="91440" tIns="45720" rIns="91440" bIns="45720" rtlCol="0" anchor="t">
            <a:normAutofit fontScale="92500" lnSpcReduction="20000"/>
          </a:bodyPr>
          <a:lstStyle/>
          <a:p>
            <a:pPr marL="0" indent="0">
              <a:buNone/>
            </a:pPr>
            <a:r>
              <a:rPr lang="hr-HR" sz="2000" dirty="0"/>
              <a:t>Divergentna simptomatologija </a:t>
            </a:r>
            <a:r>
              <a:rPr lang="hr-HR" sz="2000" dirty="0" err="1"/>
              <a:t>asimptomatologija</a:t>
            </a:r>
            <a:r>
              <a:rPr lang="hr-HR" sz="2000" dirty="0"/>
              <a:t> </a:t>
            </a:r>
            <a:r>
              <a:rPr lang="hr-HR" sz="2000" dirty="0">
                <a:latin typeface="Calibri"/>
                <a:cs typeface="Calibri"/>
              </a:rPr>
              <a:t>↔ </a:t>
            </a:r>
            <a:r>
              <a:rPr lang="hr-HR" sz="2000" dirty="0" err="1"/>
              <a:t>obilnan</a:t>
            </a:r>
            <a:r>
              <a:rPr lang="hr-HR" sz="2000" dirty="0"/>
              <a:t> </a:t>
            </a:r>
            <a:r>
              <a:rPr lang="hr-HR" sz="2000" dirty="0" err="1"/>
              <a:t>purulentni</a:t>
            </a:r>
            <a:r>
              <a:rPr lang="hr-HR" sz="2000" dirty="0"/>
              <a:t> pjenušasti vaginalnog iscjetka, uz osjetljivost vulve, </a:t>
            </a:r>
            <a:r>
              <a:rPr lang="hr-HR" sz="2000" dirty="0" err="1"/>
              <a:t>perineuma</a:t>
            </a:r>
            <a:r>
              <a:rPr lang="hr-HR" sz="2000" dirty="0"/>
              <a:t> - dispareunijom i disurijom. </a:t>
            </a:r>
          </a:p>
          <a:p>
            <a:pPr marL="0" indent="0">
              <a:buNone/>
            </a:pPr>
            <a:r>
              <a:rPr lang="hr-HR" sz="2000" dirty="0"/>
              <a:t>Prethodno </a:t>
            </a:r>
            <a:r>
              <a:rPr lang="hr-HR" sz="2000" dirty="0" err="1"/>
              <a:t>asimptomatska</a:t>
            </a:r>
            <a:r>
              <a:rPr lang="hr-HR" sz="2000" dirty="0"/>
              <a:t> infekcija može postati simptomatska u bilo koje vrijeme, </a:t>
            </a:r>
            <a:r>
              <a:rPr lang="hr-HR" sz="2000" dirty="0" err="1"/>
              <a:t>vulvitis</a:t>
            </a:r>
            <a:r>
              <a:rPr lang="hr-HR" sz="2000" dirty="0"/>
              <a:t>, </a:t>
            </a:r>
            <a:r>
              <a:rPr lang="hr-HR" sz="2000" dirty="0" err="1"/>
              <a:t>perineuma</a:t>
            </a:r>
            <a:r>
              <a:rPr lang="hr-HR" sz="2000" dirty="0"/>
              <a:t> / edem </a:t>
            </a:r>
            <a:r>
              <a:rPr lang="hr-HR" sz="2000" dirty="0" err="1"/>
              <a:t>labija</a:t>
            </a:r>
            <a:r>
              <a:rPr lang="hr-HR" sz="2000" dirty="0"/>
              <a:t>. </a:t>
            </a:r>
          </a:p>
          <a:p>
            <a:pPr marL="0" indent="0">
              <a:buNone/>
            </a:pPr>
            <a:r>
              <a:rPr lang="hr-HR" sz="2000" dirty="0"/>
              <a:t>Stijenke vagine, edematozne, inflamirane, cerviks  strawberry like. </a:t>
            </a:r>
          </a:p>
          <a:p>
            <a:pPr marL="0" indent="0">
              <a:buNone/>
            </a:pPr>
            <a:r>
              <a:rPr lang="hr-HR" sz="2000" dirty="0" err="1">
                <a:cs typeface="Calibri" panose="020F0502020204030204"/>
              </a:rPr>
              <a:t>Rekuretnost</a:t>
            </a:r>
            <a:r>
              <a:rPr lang="hr-HR" sz="2000" dirty="0">
                <a:cs typeface="Calibri" panose="020F0502020204030204"/>
              </a:rPr>
              <a:t> infekcije </a:t>
            </a:r>
          </a:p>
          <a:p>
            <a:pPr marL="0" indent="0">
              <a:buNone/>
            </a:pPr>
            <a:endParaRPr lang="hr-HR" sz="2000" dirty="0"/>
          </a:p>
          <a:p>
            <a:pPr marL="0" indent="0">
              <a:buNone/>
            </a:pPr>
            <a:r>
              <a:rPr lang="hr-HR" sz="2000" dirty="0"/>
              <a:t>Mogu se također razviti i uretritis, i ponekad cistitis.</a:t>
            </a:r>
            <a:endParaRPr lang="hr-HR" sz="2000" dirty="0">
              <a:cs typeface="Calibri"/>
            </a:endParaRPr>
          </a:p>
        </p:txBody>
      </p:sp>
      <p:sp>
        <p:nvSpPr>
          <p:cNvPr id="4" name="AutoShape 2" descr="Trichomonas vaginalis | Vircel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Tree>
    <p:extLst>
      <p:ext uri="{BB962C8B-B14F-4D97-AF65-F5344CB8AC3E}">
        <p14:creationId xmlns:p14="http://schemas.microsoft.com/office/powerpoint/2010/main" val="2973509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Vulvar Pain After the Menopause | Obgyn Key"/>
          <p:cNvPicPr>
            <a:picLocks noChangeAspect="1" noChangeArrowheads="1"/>
          </p:cNvPicPr>
          <p:nvPr/>
        </p:nvPicPr>
        <p:blipFill rotWithShape="1">
          <a:blip r:embed="rId2">
            <a:extLst>
              <a:ext uri="{28A0092B-C50C-407E-A947-70E740481C1C}">
                <a14:useLocalDpi xmlns:a14="http://schemas.microsoft.com/office/drawing/2010/main" val="0"/>
              </a:ext>
            </a:extLst>
          </a:blip>
          <a:srcRect t="15460" r="1" b="28335"/>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663402" y="925419"/>
            <a:ext cx="3530838" cy="2023176"/>
          </a:xfrm>
        </p:spPr>
        <p:txBody>
          <a:bodyPr>
            <a:normAutofit/>
          </a:bodyPr>
          <a:lstStyle/>
          <a:p>
            <a:r>
              <a:rPr lang="hr-HR" sz="4000" dirty="0">
                <a:effectLst>
                  <a:outerShdw blurRad="38100" dist="38100" dir="2700000" algn="tl">
                    <a:srgbClr val="000000">
                      <a:alpha val="43137"/>
                    </a:srgbClr>
                  </a:outerShdw>
                </a:effectLst>
                <a:latin typeface="+mn-lt"/>
              </a:rPr>
              <a:t>Kliničke slike </a:t>
            </a:r>
          </a:p>
        </p:txBody>
      </p:sp>
      <p:sp>
        <p:nvSpPr>
          <p:cNvPr id="3" name="Content Placeholder 2"/>
          <p:cNvSpPr>
            <a:spLocks noGrp="1"/>
          </p:cNvSpPr>
          <p:nvPr>
            <p:ph idx="1"/>
          </p:nvPr>
        </p:nvSpPr>
        <p:spPr>
          <a:xfrm>
            <a:off x="8932345" y="3431524"/>
            <a:ext cx="2746424" cy="2745439"/>
          </a:xfrm>
        </p:spPr>
        <p:txBody>
          <a:bodyPr vert="horz" lIns="91440" tIns="45720" rIns="91440" bIns="45720" rtlCol="0" anchor="t">
            <a:normAutofit/>
          </a:bodyPr>
          <a:lstStyle/>
          <a:p>
            <a:r>
              <a:rPr lang="hr-HR" sz="4000" err="1"/>
              <a:t>Uretritis</a:t>
            </a:r>
            <a:endParaRPr lang="hr-HR" sz="4000" err="1">
              <a:cs typeface="Calibri"/>
            </a:endParaRPr>
          </a:p>
          <a:p>
            <a:r>
              <a:rPr lang="hr-HR" sz="4000" err="1"/>
              <a:t>Colpitis</a:t>
            </a:r>
            <a:r>
              <a:rPr lang="hr-HR" sz="4000" dirty="0"/>
              <a:t> </a:t>
            </a:r>
            <a:endParaRPr lang="hr-HR" sz="4000" dirty="0">
              <a:cs typeface="Calibri"/>
            </a:endParaRPr>
          </a:p>
        </p:txBody>
      </p:sp>
    </p:spTree>
    <p:extLst>
      <p:ext uri="{BB962C8B-B14F-4D97-AF65-F5344CB8AC3E}">
        <p14:creationId xmlns:p14="http://schemas.microsoft.com/office/powerpoint/2010/main" val="1934270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Slide Background">
            <a:extLst>
              <a:ext uri="{FF2B5EF4-FFF2-40B4-BE49-F238E27FC236}">
                <a16:creationId xmlns:a16="http://schemas.microsoft.com/office/drawing/2014/main" id="{BCF92F73-95F2-405A-B97D-D85BFA2A1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64" name="Rectangle 2063">
            <a:extLst>
              <a:ext uri="{FF2B5EF4-FFF2-40B4-BE49-F238E27FC236}">
                <a16:creationId xmlns:a16="http://schemas.microsoft.com/office/drawing/2014/main" id="{E18AC0D4-F32D-4067-9F63-E553F4AFF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3431932"/>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8151" y="415636"/>
            <a:ext cx="4033483" cy="2036619"/>
          </a:xfrm>
        </p:spPr>
        <p:txBody>
          <a:bodyPr anchor="ctr">
            <a:normAutofit/>
          </a:bodyPr>
          <a:lstStyle/>
          <a:p>
            <a:r>
              <a:rPr lang="hr-HR" sz="4000" b="1" dirty="0"/>
              <a:t>HSV infekcija</a:t>
            </a:r>
            <a:r>
              <a:rPr lang="hr-HR" sz="4000" dirty="0"/>
              <a:t> </a:t>
            </a:r>
          </a:p>
        </p:txBody>
      </p:sp>
      <p:sp useBgFill="1">
        <p:nvSpPr>
          <p:cNvPr id="2066" name="Rectangle 2065">
            <a:extLst>
              <a:ext uri="{FF2B5EF4-FFF2-40B4-BE49-F238E27FC236}">
                <a16:creationId xmlns:a16="http://schemas.microsoft.com/office/drawing/2014/main" id="{6232B9A1-CC28-AC65-104D-DD87F5151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1" y="0"/>
            <a:ext cx="6781799" cy="6857999"/>
          </a:xfrm>
          <a:prstGeom prst="rect">
            <a:avLst/>
          </a:prstGeom>
          <a:ln>
            <a:noFill/>
          </a:ln>
          <a:effectLst>
            <a:outerShdw blurRad="635000" dist="254000" dir="72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529786" y="452006"/>
            <a:ext cx="6322580" cy="1903268"/>
          </a:xfrm>
        </p:spPr>
        <p:txBody>
          <a:bodyPr vert="horz" lIns="91440" tIns="45720" rIns="91440" bIns="45720" rtlCol="0" anchor="ctr">
            <a:noAutofit/>
          </a:bodyPr>
          <a:lstStyle/>
          <a:p>
            <a:r>
              <a:rPr lang="hr-HR" sz="2000" dirty="0"/>
              <a:t>Imunološka kompromitiranost</a:t>
            </a:r>
            <a:endParaRPr lang="hr-HR" sz="2000" dirty="0">
              <a:cs typeface="Calibri"/>
            </a:endParaRPr>
          </a:p>
          <a:p>
            <a:r>
              <a:rPr lang="hr-HR" sz="2000" dirty="0"/>
              <a:t>Polimikrobni uzročnik</a:t>
            </a:r>
            <a:endParaRPr lang="hr-HR" sz="2000" dirty="0">
              <a:cs typeface="Calibri"/>
            </a:endParaRPr>
          </a:p>
          <a:p>
            <a:r>
              <a:rPr lang="hr-HR" sz="2000" dirty="0"/>
              <a:t>Dugotrajnost terapija, uvođenje antimikrobne terapije</a:t>
            </a:r>
            <a:endParaRPr lang="hr-HR" sz="2000" dirty="0">
              <a:cs typeface="Calibri"/>
            </a:endParaRPr>
          </a:p>
          <a:p>
            <a:r>
              <a:rPr lang="hr-HR" sz="2000" dirty="0"/>
              <a:t>Probiotska profilaksa u održvanja imunološkog lokalnog i cijelovitog odgovora</a:t>
            </a:r>
            <a:endParaRPr lang="hr-HR" sz="2000" dirty="0">
              <a:cs typeface="Calibri"/>
            </a:endParaRPr>
          </a:p>
        </p:txBody>
      </p:sp>
      <p:pic>
        <p:nvPicPr>
          <p:cNvPr id="2052" name="Picture 4" descr="Kondilomi Slike, Simptomi i Lečenje - Prirodni Lek"/>
          <p:cNvPicPr>
            <a:picLocks noChangeAspect="1" noChangeArrowheads="1"/>
          </p:cNvPicPr>
          <p:nvPr/>
        </p:nvPicPr>
        <p:blipFill>
          <a:blip r:embed="rId2">
            <a:extLst>
              <a:ext uri="{28A0092B-C50C-407E-A947-70E740481C1C}">
                <a14:useLocalDpi xmlns:a14="http://schemas.microsoft.com/office/drawing/2010/main" val="0"/>
              </a:ext>
            </a:extLst>
          </a:blip>
          <a:srcRect t="4270" r="-1" b="37103"/>
          <a:stretch/>
        </p:blipFill>
        <p:spPr bwMode="auto">
          <a:xfrm>
            <a:off x="20" y="2743200"/>
            <a:ext cx="541018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enital ulcer - Wikipedia"/>
          <p:cNvPicPr>
            <a:picLocks noChangeAspect="1" noChangeArrowheads="1"/>
          </p:cNvPicPr>
          <p:nvPr/>
        </p:nvPicPr>
        <p:blipFill>
          <a:blip r:embed="rId3">
            <a:extLst>
              <a:ext uri="{28A0092B-C50C-407E-A947-70E740481C1C}">
                <a14:useLocalDpi xmlns:a14="http://schemas.microsoft.com/office/drawing/2010/main" val="0"/>
              </a:ext>
            </a:extLst>
          </a:blip>
          <a:srcRect t="16363" r="-1" b="2737"/>
          <a:stretch/>
        </p:blipFill>
        <p:spPr bwMode="auto">
          <a:xfrm>
            <a:off x="5410202" y="2743200"/>
            <a:ext cx="6781796" cy="4114800"/>
          </a:xfrm>
          <a:prstGeom prst="rect">
            <a:avLst/>
          </a:prstGeom>
          <a:noFill/>
          <a:effectLst>
            <a:outerShdw blurRad="228600" dist="63500" dir="10800000" sx="98000" sy="98000" algn="r" rotWithShape="0">
              <a:prstClr val="black">
                <a:alpha val="38000"/>
              </a:prstClr>
            </a:outerShdw>
          </a:effectLst>
          <a:extLst>
            <a:ext uri="{909E8E84-426E-40DD-AFC4-6F175D3DCCD1}">
              <a14:hiddenFill xmlns:a14="http://schemas.microsoft.com/office/drawing/2010/main">
                <a:solidFill>
                  <a:srgbClr val="FFFFFF"/>
                </a:solidFill>
              </a14:hiddenFill>
            </a:ext>
          </a:extLst>
        </p:spPr>
      </p:pic>
      <p:sp>
        <p:nvSpPr>
          <p:cNvPr id="4" name="AutoShape 8" descr="Herpes Genital (ICD-10: A60) - Online AI Dermatologi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r-HR"/>
          </a:p>
        </p:txBody>
      </p:sp>
    </p:spTree>
    <p:extLst>
      <p:ext uri="{BB962C8B-B14F-4D97-AF65-F5344CB8AC3E}">
        <p14:creationId xmlns:p14="http://schemas.microsoft.com/office/powerpoint/2010/main" val="1169391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Slide Background">
            <a:extLst>
              <a:ext uri="{FF2B5EF4-FFF2-40B4-BE49-F238E27FC236}">
                <a16:creationId xmlns:a16="http://schemas.microsoft.com/office/drawing/2014/main" id="{BCF92F73-95F2-405A-B97D-D85BFA2A1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61" name="Rectangle 2060">
            <a:extLst>
              <a:ext uri="{FF2B5EF4-FFF2-40B4-BE49-F238E27FC236}">
                <a16:creationId xmlns:a16="http://schemas.microsoft.com/office/drawing/2014/main" id="{E18AC0D4-F32D-4067-9F63-E553F4AFF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3431932"/>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8151" y="796635"/>
            <a:ext cx="4033483" cy="1581879"/>
          </a:xfrm>
        </p:spPr>
        <p:txBody>
          <a:bodyPr vert="horz" lIns="91440" tIns="45720" rIns="91440" bIns="45720" rtlCol="0" anchor="ctr">
            <a:normAutofit/>
          </a:bodyPr>
          <a:lstStyle/>
          <a:p>
            <a:r>
              <a:rPr lang="hr-HR" sz="4000" kern="1200" dirty="0">
                <a:latin typeface="Calibri"/>
                <a:cs typeface="Calibri"/>
              </a:rPr>
              <a:t>HPV infekcija </a:t>
            </a:r>
            <a:br>
              <a:rPr lang="hr-HR" sz="4000" kern="1200" dirty="0">
                <a:latin typeface="Calibri"/>
              </a:rPr>
            </a:br>
            <a:endParaRPr lang="hr-HR" sz="4000" kern="1200" dirty="0">
              <a:latin typeface="Calibri"/>
              <a:cs typeface="Calibri"/>
            </a:endParaRPr>
          </a:p>
        </p:txBody>
      </p:sp>
      <p:sp useBgFill="1">
        <p:nvSpPr>
          <p:cNvPr id="2063" name="Rectangle 2062">
            <a:extLst>
              <a:ext uri="{FF2B5EF4-FFF2-40B4-BE49-F238E27FC236}">
                <a16:creationId xmlns:a16="http://schemas.microsoft.com/office/drawing/2014/main" id="{6232B9A1-CC28-AC65-104D-DD87F5151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1" y="0"/>
            <a:ext cx="6781799" cy="6857999"/>
          </a:xfrm>
          <a:prstGeom prst="rect">
            <a:avLst/>
          </a:prstGeom>
          <a:ln>
            <a:noFill/>
          </a:ln>
          <a:effectLst>
            <a:outerShdw blurRad="635000" dist="254000" dir="72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6" name="Content Placeholder 2055">
            <a:extLst>
              <a:ext uri="{FF2B5EF4-FFF2-40B4-BE49-F238E27FC236}">
                <a16:creationId xmlns:a16="http://schemas.microsoft.com/office/drawing/2014/main" id="{E9A9C97B-67F7-D7EC-1A29-41F95D7439A2}"/>
              </a:ext>
            </a:extLst>
          </p:cNvPr>
          <p:cNvSpPr>
            <a:spLocks noGrp="1"/>
          </p:cNvSpPr>
          <p:nvPr>
            <p:ph idx="1"/>
          </p:nvPr>
        </p:nvSpPr>
        <p:spPr>
          <a:xfrm>
            <a:off x="6096000" y="452006"/>
            <a:ext cx="5302370" cy="1903268"/>
          </a:xfrm>
        </p:spPr>
        <p:txBody>
          <a:bodyPr anchor="ctr">
            <a:normAutofit/>
          </a:bodyPr>
          <a:lstStyle/>
          <a:p>
            <a:r>
              <a:rPr lang="en-US" dirty="0">
                <a:cs typeface="Calibri"/>
              </a:rPr>
              <a:t>Perineum, vulva vagina, </a:t>
            </a:r>
            <a:r>
              <a:rPr lang="en-US" err="1">
                <a:cs typeface="Calibri"/>
              </a:rPr>
              <a:t>cerviks</a:t>
            </a:r>
            <a:r>
              <a:rPr lang="en-US" sz="2000" dirty="0">
                <a:cs typeface="Calibri"/>
              </a:rPr>
              <a:t> </a:t>
            </a:r>
            <a:endParaRPr lang="en-US" sz="2000" dirty="0"/>
          </a:p>
        </p:txBody>
      </p:sp>
      <p:pic>
        <p:nvPicPr>
          <p:cNvPr id="2052" name="Picture 4" descr="Genital warts on the cervix, inspection with acetic acid - Stock Image -  C034/5639 - Science Photo Library"/>
          <p:cNvPicPr>
            <a:picLocks noChangeAspect="1" noChangeArrowheads="1"/>
          </p:cNvPicPr>
          <p:nvPr/>
        </p:nvPicPr>
        <p:blipFill rotWithShape="1">
          <a:blip r:embed="rId2">
            <a:extLst>
              <a:ext uri="{28A0092B-C50C-407E-A947-70E740481C1C}">
                <a14:useLocalDpi xmlns:a14="http://schemas.microsoft.com/office/drawing/2010/main" val="0"/>
              </a:ext>
            </a:extLst>
          </a:blip>
          <a:srcRect t="32115" r="1" b="17273"/>
          <a:stretch/>
        </p:blipFill>
        <p:spPr bwMode="auto">
          <a:xfrm>
            <a:off x="20" y="2743200"/>
            <a:ext cx="541018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Vaginal Wart"/>
          <p:cNvPicPr>
            <a:picLocks noChangeAspect="1" noChangeArrowheads="1"/>
          </p:cNvPicPr>
          <p:nvPr/>
        </p:nvPicPr>
        <p:blipFill rotWithShape="1">
          <a:blip r:embed="rId3">
            <a:extLst>
              <a:ext uri="{28A0092B-C50C-407E-A947-70E740481C1C}">
                <a14:useLocalDpi xmlns:a14="http://schemas.microsoft.com/office/drawing/2010/main" val="0"/>
              </a:ext>
            </a:extLst>
          </a:blip>
          <a:srcRect t="3003" r="-3" b="6096"/>
          <a:stretch/>
        </p:blipFill>
        <p:spPr bwMode="auto">
          <a:xfrm>
            <a:off x="5410202" y="2743200"/>
            <a:ext cx="6781796" cy="4114800"/>
          </a:xfrm>
          <a:prstGeom prst="rect">
            <a:avLst/>
          </a:prstGeom>
          <a:noFill/>
          <a:effectLst>
            <a:outerShdw blurRad="228600" dist="63500" dir="10800000" sx="98000" sy="98000" algn="r" rotWithShape="0">
              <a:prstClr val="black">
                <a:alpha val="38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442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Details are in the caption following the image"/>
          <p:cNvPicPr>
            <a:picLocks noChangeAspect="1" noChangeArrowheads="1"/>
          </p:cNvPicPr>
          <p:nvPr/>
        </p:nvPicPr>
        <p:blipFill>
          <a:blip r:embed="rId2">
            <a:extLst>
              <a:ext uri="{28A0092B-C50C-407E-A947-70E740481C1C}">
                <a14:useLocalDpi xmlns:a14="http://schemas.microsoft.com/office/drawing/2010/main" val="0"/>
              </a:ext>
            </a:extLst>
          </a:blip>
          <a:srcRect t="7531" b="753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090" name="Rectangle 308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899912"/>
          </a:xfrm>
        </p:spPr>
        <p:txBody>
          <a:bodyPr>
            <a:normAutofit/>
          </a:bodyPr>
          <a:lstStyle/>
          <a:p>
            <a:r>
              <a:rPr lang="hr-HR" sz="4000" b="1"/>
              <a:t>Lichen</a:t>
            </a:r>
          </a:p>
        </p:txBody>
      </p:sp>
      <p:sp>
        <p:nvSpPr>
          <p:cNvPr id="3" name="Content Placeholder 2"/>
          <p:cNvSpPr>
            <a:spLocks noGrp="1"/>
          </p:cNvSpPr>
          <p:nvPr>
            <p:ph idx="1"/>
          </p:nvPr>
        </p:nvSpPr>
        <p:spPr>
          <a:xfrm>
            <a:off x="7531610" y="2434201"/>
            <a:ext cx="3822189" cy="3742762"/>
          </a:xfrm>
        </p:spPr>
        <p:txBody>
          <a:bodyPr vert="horz" lIns="91440" tIns="45720" rIns="91440" bIns="45720" rtlCol="0">
            <a:normAutofit/>
          </a:bodyPr>
          <a:lstStyle/>
          <a:p>
            <a:r>
              <a:rPr lang="hr-HR" sz="2000"/>
              <a:t>Kronična dermatoza</a:t>
            </a:r>
            <a:endParaRPr lang="hr-HR" sz="2000">
              <a:cs typeface="Calibri" panose="020F0502020204030204"/>
            </a:endParaRPr>
          </a:p>
          <a:p>
            <a:r>
              <a:rPr lang="hr-HR" sz="2000"/>
              <a:t>Važnost uvođenje imunološkog odgovora</a:t>
            </a:r>
            <a:endParaRPr lang="hr-HR" sz="2000">
              <a:cs typeface="Calibri"/>
            </a:endParaRPr>
          </a:p>
          <a:p>
            <a:r>
              <a:rPr lang="hr-HR" sz="2000"/>
              <a:t>Lokalna terapija farmakološka, radiofrekcencija elektromagnetski val</a:t>
            </a:r>
            <a:endParaRPr lang="hr-HR" sz="2000">
              <a:cs typeface="Calibri"/>
            </a:endParaRPr>
          </a:p>
          <a:p>
            <a:r>
              <a:rPr lang="hr-HR" sz="2000"/>
              <a:t>Supstitucijska probiotska terapija </a:t>
            </a:r>
            <a:endParaRPr lang="hr-HR" sz="2000">
              <a:cs typeface="Calibri"/>
            </a:endParaRPr>
          </a:p>
        </p:txBody>
      </p:sp>
    </p:spTree>
    <p:extLst>
      <p:ext uri="{BB962C8B-B14F-4D97-AF65-F5344CB8AC3E}">
        <p14:creationId xmlns:p14="http://schemas.microsoft.com/office/powerpoint/2010/main" val="3297077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3400" y="1128094"/>
            <a:ext cx="3434180" cy="1415270"/>
          </a:xfrm>
        </p:spPr>
        <p:txBody>
          <a:bodyPr anchor="t">
            <a:normAutofit/>
          </a:bodyPr>
          <a:lstStyle/>
          <a:p>
            <a:r>
              <a:rPr lang="hr-HR" sz="4000" b="1" dirty="0"/>
              <a:t>Lichen </a:t>
            </a:r>
            <a:endParaRPr lang="hr-HR" sz="4000" b="1">
              <a:cs typeface="Calibri Light"/>
            </a:endParaRPr>
          </a:p>
        </p:txBody>
      </p:sp>
      <p:pic>
        <p:nvPicPr>
          <p:cNvPr id="1026" name="Picture 2" descr="RACGP - An itchy white vulva"/>
          <p:cNvPicPr>
            <a:picLocks noChangeAspect="1" noChangeArrowheads="1"/>
          </p:cNvPicPr>
          <p:nvPr/>
        </p:nvPicPr>
        <p:blipFill rotWithShape="1">
          <a:blip r:embed="rId2">
            <a:extLst>
              <a:ext uri="{28A0092B-C50C-407E-A947-70E740481C1C}">
                <a14:useLocalDpi xmlns:a14="http://schemas.microsoft.com/office/drawing/2010/main" val="0"/>
              </a:ext>
            </a:extLst>
          </a:blip>
          <a:srcRect l="25398" r="9730"/>
          <a:stretch/>
        </p:blipFill>
        <p:spPr bwMode="auto">
          <a:xfrm>
            <a:off x="-9886" y="10"/>
            <a:ext cx="7572605"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8153400" y="2543364"/>
            <a:ext cx="3434180" cy="3599019"/>
          </a:xfrm>
        </p:spPr>
        <p:txBody>
          <a:bodyPr>
            <a:normAutofit/>
          </a:bodyPr>
          <a:lstStyle/>
          <a:p>
            <a:r>
              <a:rPr lang="hr-HR" sz="3200" dirty="0"/>
              <a:t>Lichen</a:t>
            </a:r>
          </a:p>
          <a:p>
            <a:r>
              <a:rPr lang="hr-HR" sz="3200" dirty="0"/>
              <a:t>Mikotični dermatitis</a:t>
            </a:r>
          </a:p>
          <a:p>
            <a:r>
              <a:rPr lang="hr-HR" sz="3200" dirty="0"/>
              <a:t>Colpitis </a:t>
            </a:r>
          </a:p>
        </p:txBody>
      </p:sp>
    </p:spTree>
    <p:extLst>
      <p:ext uri="{BB962C8B-B14F-4D97-AF65-F5344CB8AC3E}">
        <p14:creationId xmlns:p14="http://schemas.microsoft.com/office/powerpoint/2010/main" val="2405855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96" name="Rectangle 2095">
            <a:extLst>
              <a:ext uri="{FF2B5EF4-FFF2-40B4-BE49-F238E27FC236}">
                <a16:creationId xmlns:a16="http://schemas.microsoft.com/office/drawing/2014/main" id="{ADC09A0A-5EF7-45F4-B8EE-54903540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Grp="1" noChangeArrowheads="1"/>
          </p:cNvSpPr>
          <p:nvPr>
            <p:ph type="title"/>
          </p:nvPr>
        </p:nvSpPr>
        <p:spPr>
          <a:xfrm>
            <a:off x="5336238" y="507283"/>
            <a:ext cx="6017562" cy="1544062"/>
          </a:xfrm>
        </p:spPr>
        <p:txBody>
          <a:bodyPr>
            <a:normAutofit/>
          </a:bodyPr>
          <a:lstStyle/>
          <a:p>
            <a:r>
              <a:rPr lang="hr-HR" altLang="sr-Latn-RS" sz="4000" b="1" dirty="0">
                <a:effectLst>
                  <a:outerShdw blurRad="38100" dist="38100" dir="2700000" algn="tl">
                    <a:srgbClr val="C0C0C0"/>
                  </a:outerShdw>
                </a:effectLst>
              </a:rPr>
              <a:t>+/- 40. godišnjakinja</a:t>
            </a:r>
          </a:p>
        </p:txBody>
      </p:sp>
      <p:pic>
        <p:nvPicPr>
          <p:cNvPr id="2061" name="Picture 13" descr="forgotten something"/>
          <p:cNvPicPr>
            <a:picLocks noChangeAspect="1" noChangeArrowheads="1"/>
          </p:cNvPicPr>
          <p:nvPr/>
        </p:nvPicPr>
        <p:blipFill>
          <a:blip r:embed="rId3" cstate="print">
            <a:extLst>
              <a:ext uri="{28A0092B-C50C-407E-A947-70E740481C1C}">
                <a14:useLocalDpi xmlns:a14="http://schemas.microsoft.com/office/drawing/2010/main" val="0"/>
              </a:ext>
            </a:extLst>
          </a:blip>
          <a:srcRect t="20275" r="1" b="9419"/>
          <a:stretch/>
        </p:blipFill>
        <p:spPr bwMode="auto">
          <a:xfrm>
            <a:off x="198740" y="463648"/>
            <a:ext cx="4795285" cy="25875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12" descr="Indiana-Jones"/>
          <p:cNvPicPr>
            <a:picLocks noChangeAspect="1" noChangeArrowheads="1"/>
          </p:cNvPicPr>
          <p:nvPr/>
        </p:nvPicPr>
        <p:blipFill>
          <a:blip r:embed="rId4" cstate="print">
            <a:extLst>
              <a:ext uri="{28A0092B-C50C-407E-A947-70E740481C1C}">
                <a14:useLocalDpi xmlns:a14="http://schemas.microsoft.com/office/drawing/2010/main" val="0"/>
              </a:ext>
            </a:extLst>
          </a:blip>
          <a:srcRect l="12471" r="18788" b="-3"/>
          <a:stretch/>
        </p:blipFill>
        <p:spPr bwMode="auto">
          <a:xfrm>
            <a:off x="195335" y="3519251"/>
            <a:ext cx="2331720" cy="26034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Picture 14" descr="prep-an-H"/>
          <p:cNvPicPr>
            <a:picLocks noChangeAspect="1" noChangeArrowheads="1"/>
          </p:cNvPicPr>
          <p:nvPr/>
        </p:nvPicPr>
        <p:blipFill>
          <a:blip r:embed="rId5" cstate="print">
            <a:extLst>
              <a:ext uri="{28A0092B-C50C-407E-A947-70E740481C1C}">
                <a14:useLocalDpi xmlns:a14="http://schemas.microsoft.com/office/drawing/2010/main" val="0"/>
              </a:ext>
            </a:extLst>
          </a:blip>
          <a:srcRect l="8283" r="22632" b="-3"/>
          <a:stretch/>
        </p:blipFill>
        <p:spPr bwMode="auto">
          <a:xfrm>
            <a:off x="2674260" y="3525733"/>
            <a:ext cx="2331720" cy="259050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1" name="Rectangle 43"/>
          <p:cNvSpPr>
            <a:spLocks noGrp="1" noChangeArrowheads="1"/>
          </p:cNvSpPr>
          <p:nvPr>
            <p:ph idx="1"/>
          </p:nvPr>
        </p:nvSpPr>
        <p:spPr>
          <a:xfrm>
            <a:off x="5336238" y="2230733"/>
            <a:ext cx="6017562" cy="3946229"/>
          </a:xfrm>
        </p:spPr>
        <p:txBody>
          <a:bodyPr vert="horz" lIns="91440" tIns="45720" rIns="91440" bIns="45720" rtlCol="0">
            <a:normAutofit/>
          </a:bodyPr>
          <a:lstStyle/>
          <a:p>
            <a:r>
              <a:rPr lang="hr-HR" altLang="sr-Latn-RS" sz="1700">
                <a:effectLst>
                  <a:outerShdw blurRad="38100" dist="38100" dir="2700000" algn="tl">
                    <a:srgbClr val="C0C0C0"/>
                  </a:outerShdw>
                </a:effectLst>
              </a:rPr>
              <a:t>Ostvarenje reproduktivne funkcije, održani fekunditet FSH &lt; 12; AMH predikcija ovarijske rezerve</a:t>
            </a:r>
            <a:endParaRPr lang="hr-HR" altLang="sr-Latn-RS" sz="1700">
              <a:effectLst>
                <a:outerShdw blurRad="38100" dist="38100" dir="2700000" algn="tl">
                  <a:srgbClr val="C0C0C0"/>
                </a:outerShdw>
              </a:effectLst>
              <a:cs typeface="Calibri"/>
            </a:endParaRPr>
          </a:p>
          <a:p>
            <a:r>
              <a:rPr lang="hr-HR" altLang="sr-Latn-RS" sz="1700" b="1">
                <a:effectLst>
                  <a:outerShdw blurRad="38100" dist="38100" dir="2700000" algn="tl">
                    <a:srgbClr val="C0C0C0"/>
                  </a:outerShdw>
                </a:effectLst>
              </a:rPr>
              <a:t>POF/POI </a:t>
            </a:r>
            <a:endParaRPr lang="hr-HR" altLang="sr-Latn-RS" sz="1700" b="1">
              <a:effectLst>
                <a:outerShdw blurRad="38100" dist="38100" dir="2700000" algn="tl">
                  <a:srgbClr val="C0C0C0"/>
                </a:outerShdw>
              </a:effectLst>
              <a:cs typeface="Calibri"/>
            </a:endParaRPr>
          </a:p>
          <a:p>
            <a:pPr>
              <a:buFont typeface="Arial"/>
              <a:buChar char="•"/>
            </a:pPr>
            <a:r>
              <a:rPr lang="hr-HR" altLang="sr-Latn-RS" sz="1700">
                <a:effectLst>
                  <a:outerShdw blurRad="38100" dist="38100" dir="2700000" algn="tl">
                    <a:srgbClr val="C0C0C0"/>
                  </a:outerShdw>
                </a:effectLst>
              </a:rPr>
              <a:t> 1-4% reproduktivne populacije &lt; 40 god.; </a:t>
            </a:r>
            <a:endParaRPr lang="hr-HR" altLang="sr-Latn-RS" sz="1700">
              <a:effectLst>
                <a:outerShdw blurRad="38100" dist="38100" dir="2700000" algn="tl">
                  <a:srgbClr val="C0C0C0"/>
                </a:outerShdw>
              </a:effectLst>
              <a:cs typeface="Calibri"/>
            </a:endParaRPr>
          </a:p>
          <a:p>
            <a:pPr>
              <a:buFont typeface="Arial"/>
              <a:buChar char="•"/>
            </a:pPr>
            <a:r>
              <a:rPr lang="hr-HR" altLang="sr-Latn-RS" sz="1700">
                <a:effectLst>
                  <a:outerShdw blurRad="38100" dist="38100" dir="2700000" algn="tl">
                    <a:srgbClr val="C0C0C0"/>
                  </a:outerShdw>
                </a:effectLst>
              </a:rPr>
              <a:t> 0,1% &lt; 30 god.; </a:t>
            </a:r>
            <a:endParaRPr lang="hr-HR" altLang="sr-Latn-RS" sz="1700">
              <a:effectLst>
                <a:outerShdw blurRad="38100" dist="38100" dir="2700000" algn="tl">
                  <a:srgbClr val="C0C0C0"/>
                </a:outerShdw>
              </a:effectLst>
              <a:cs typeface="Calibri"/>
            </a:endParaRPr>
          </a:p>
          <a:p>
            <a:pPr>
              <a:buFont typeface="Arial"/>
              <a:buChar char="•"/>
            </a:pPr>
            <a:r>
              <a:rPr lang="hr-HR" altLang="sr-Latn-RS" sz="1700">
                <a:effectLst>
                  <a:outerShdw blurRad="38100" dist="38100" dir="2700000" algn="tl">
                    <a:srgbClr val="C0C0C0"/>
                  </a:outerShdw>
                </a:effectLst>
              </a:rPr>
              <a:t> gubitak reproduktivne sposobnosti – revezibilnost ? DHEA ?</a:t>
            </a:r>
            <a:endParaRPr lang="hr-HR" altLang="sr-Latn-RS" sz="1700">
              <a:effectLst>
                <a:outerShdw blurRad="38100" dist="38100" dir="2700000" algn="tl">
                  <a:srgbClr val="C0C0C0"/>
                </a:outerShdw>
              </a:effectLst>
              <a:cs typeface="Calibri"/>
            </a:endParaRPr>
          </a:p>
          <a:p>
            <a:pPr>
              <a:buFont typeface="Arial"/>
              <a:buChar char="•"/>
            </a:pPr>
            <a:r>
              <a:rPr lang="hr-HR" altLang="sr-Latn-RS" sz="1700">
                <a:effectLst>
                  <a:outerShdw blurRad="38100" dist="38100" dir="2700000" algn="tl">
                    <a:srgbClr val="C0C0C0"/>
                  </a:outerShdw>
                </a:effectLst>
              </a:rPr>
              <a:t> Fertilnost-  kompromitirana u ranoj fazi</a:t>
            </a:r>
            <a:endParaRPr lang="hr-HR" altLang="sr-Latn-RS" sz="1700">
              <a:effectLst>
                <a:outerShdw blurRad="38100" dist="38100" dir="2700000" algn="tl">
                  <a:srgbClr val="C0C0C0"/>
                </a:outerShdw>
              </a:effectLst>
              <a:cs typeface="Calibri"/>
            </a:endParaRPr>
          </a:p>
          <a:p>
            <a:pPr>
              <a:buFont typeface="Arial"/>
              <a:buChar char="•"/>
            </a:pPr>
            <a:r>
              <a:rPr lang="hr-HR" altLang="sr-Latn-RS" sz="1700">
                <a:effectLst>
                  <a:outerShdw blurRad="38100" dist="38100" dir="2700000" algn="tl">
                    <a:srgbClr val="C0C0C0"/>
                  </a:outerShdw>
                </a:effectLst>
              </a:rPr>
              <a:t> Sekundrano: kemoterapija, iradijacija, kiruška kastracija, histerektomija bez adneksektomije, PID   </a:t>
            </a:r>
            <a:endParaRPr lang="hr-HR" altLang="sr-Latn-RS" sz="1700">
              <a:effectLst>
                <a:outerShdw blurRad="38100" dist="38100" dir="2700000" algn="tl">
                  <a:srgbClr val="C0C0C0"/>
                </a:outerShdw>
              </a:effectLst>
              <a:cs typeface="Calibri"/>
            </a:endParaRPr>
          </a:p>
          <a:p>
            <a:r>
              <a:rPr lang="hr-HR" altLang="sr-Latn-RS" sz="1700">
                <a:effectLst>
                  <a:outerShdw blurRad="38100" dist="38100" dir="2700000" algn="tl">
                    <a:srgbClr val="C0C0C0"/>
                  </a:outerShdw>
                </a:effectLst>
              </a:rPr>
              <a:t>Ulazak u hormonsku tranziciju, subjektivni i objektivni pokazatelji hipoestrinizma</a:t>
            </a:r>
          </a:p>
          <a:p>
            <a:r>
              <a:rPr lang="hr-HR" altLang="sr-Latn-RS" sz="1700">
                <a:effectLst>
                  <a:outerShdw blurRad="38100" dist="38100" dir="2700000" algn="tl">
                    <a:srgbClr val="C0C0C0"/>
                  </a:outerShdw>
                </a:effectLst>
                <a:cs typeface="Calibri"/>
              </a:rPr>
              <a:t>Održavnje hormonalne homeostaze - </a:t>
            </a:r>
            <a:r>
              <a:rPr lang="hr-HR" altLang="sr-Latn-RS" sz="1700" b="1">
                <a:effectLst>
                  <a:outerShdw blurRad="38100" dist="38100" dir="2700000" algn="tl">
                    <a:srgbClr val="000000">
                      <a:alpha val="43137"/>
                    </a:srgbClr>
                  </a:outerShdw>
                </a:effectLst>
                <a:cs typeface="Calibri"/>
              </a:rPr>
              <a:t>estrobolom</a:t>
            </a:r>
          </a:p>
        </p:txBody>
      </p:sp>
    </p:spTree>
    <p:extLst>
      <p:ext uri="{BB962C8B-B14F-4D97-AF65-F5344CB8AC3E}">
        <p14:creationId xmlns:p14="http://schemas.microsoft.com/office/powerpoint/2010/main" val="21042121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80" name="Rectangle 717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E19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2" name="Rectangle 718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ormone Balance: Over 1,694 Royalty-Free Licensable Stock Illustrations &amp;  Drawings | Shutterstock"/>
          <p:cNvPicPr>
            <a:picLocks noChangeAspect="1" noChangeArrowheads="1"/>
          </p:cNvPicPr>
          <p:nvPr/>
        </p:nvPicPr>
        <p:blipFill>
          <a:blip r:embed="rId2">
            <a:extLst>
              <a:ext uri="{28A0092B-C50C-407E-A947-70E740481C1C}">
                <a14:useLocalDpi xmlns:a14="http://schemas.microsoft.com/office/drawing/2010/main" val="0"/>
              </a:ext>
            </a:extLst>
          </a:blip>
          <a:srcRect t="2732" r="-2" b="13401"/>
          <a:stretch/>
        </p:blipFill>
        <p:spPr bwMode="auto">
          <a:xfrm>
            <a:off x="1979792" y="643467"/>
            <a:ext cx="8232415"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584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165" y="365125"/>
            <a:ext cx="4978400" cy="1472911"/>
          </a:xfrm>
        </p:spPr>
        <p:txBody>
          <a:bodyPr>
            <a:normAutofit/>
          </a:bodyPr>
          <a:lstStyle/>
          <a:p>
            <a:r>
              <a:rPr lang="hr-HR" sz="3200" b="1" dirty="0">
                <a:latin typeface="Corbel"/>
                <a:cs typeface="Calibri Light"/>
              </a:rPr>
              <a:t>Estrobolon most između crijeva i hormonalne ravnoteže </a:t>
            </a:r>
            <a:endParaRPr lang="hr-HR" sz="3200" b="1" dirty="0">
              <a:latin typeface="Corbel"/>
            </a:endParaRPr>
          </a:p>
        </p:txBody>
      </p:sp>
      <p:sp>
        <p:nvSpPr>
          <p:cNvPr id="3" name="Content Placeholder 2"/>
          <p:cNvSpPr>
            <a:spLocks noGrp="1"/>
          </p:cNvSpPr>
          <p:nvPr>
            <p:ph idx="1"/>
          </p:nvPr>
        </p:nvSpPr>
        <p:spPr>
          <a:xfrm>
            <a:off x="397164" y="1838036"/>
            <a:ext cx="4692071" cy="4775199"/>
          </a:xfrm>
        </p:spPr>
        <p:txBody>
          <a:bodyPr>
            <a:normAutofit fontScale="25000" lnSpcReduction="20000"/>
          </a:bodyPr>
          <a:lstStyle/>
          <a:p>
            <a:r>
              <a:rPr lang="hr-HR" sz="6400" dirty="0">
                <a:latin typeface="Candara" panose="020E0502030303020204" pitchFamily="34" charset="0"/>
              </a:rPr>
              <a:t>E</a:t>
            </a:r>
            <a:r>
              <a:rPr lang="en-US" sz="6400" dirty="0" err="1">
                <a:latin typeface="Candara" panose="020E0502030303020204" pitchFamily="34" charset="0"/>
              </a:rPr>
              <a:t>strobolom</a:t>
            </a:r>
            <a:r>
              <a:rPr lang="en-US" sz="6400" dirty="0">
                <a:latin typeface="Candara" panose="020E0502030303020204" pitchFamily="34" charset="0"/>
              </a:rPr>
              <a:t> </a:t>
            </a:r>
            <a:r>
              <a:rPr lang="hr-HR" sz="6400" dirty="0">
                <a:latin typeface="Candara" panose="020E0502030303020204" pitchFamily="34" charset="0"/>
              </a:rPr>
              <a:t>kolekcija crijevnih bakterija koje sudjeluje u moduliranju i metabolizmu E2</a:t>
            </a:r>
          </a:p>
          <a:p>
            <a:r>
              <a:rPr lang="hr-HR" sz="6400" dirty="0">
                <a:latin typeface="Candara" panose="020E0502030303020204" pitchFamily="34" charset="0"/>
              </a:rPr>
              <a:t>Crijevna disbioza koja dovodi pojačanom lučenju </a:t>
            </a:r>
            <a:r>
              <a:rPr lang="en-US" sz="6400" dirty="0">
                <a:latin typeface="Candara" panose="020E0502030303020204" pitchFamily="34" charset="0"/>
              </a:rPr>
              <a:t> </a:t>
            </a:r>
            <a:r>
              <a:rPr lang="en-US" sz="6400" dirty="0" err="1">
                <a:effectLst>
                  <a:outerShdw blurRad="38100" dist="38100" dir="2700000" algn="tl">
                    <a:srgbClr val="000000">
                      <a:alpha val="43137"/>
                    </a:srgbClr>
                  </a:outerShdw>
                </a:effectLst>
                <a:latin typeface="Candara" panose="020E0502030303020204" pitchFamily="34" charset="0"/>
              </a:rPr>
              <a:t>betaglucuronidase</a:t>
            </a:r>
            <a:r>
              <a:rPr lang="en-US" sz="6400" dirty="0">
                <a:latin typeface="Candara" panose="020E0502030303020204" pitchFamily="34" charset="0"/>
              </a:rPr>
              <a:t>, </a:t>
            </a:r>
            <a:r>
              <a:rPr lang="hr-HR" sz="6400" dirty="0">
                <a:latin typeface="Candara" panose="020E0502030303020204" pitchFamily="34" charset="0"/>
              </a:rPr>
              <a:t>enzima koji vraća </a:t>
            </a:r>
            <a:r>
              <a:rPr lang="en-US" sz="6400" dirty="0">
                <a:latin typeface="Candara" panose="020E0502030303020204" pitchFamily="34" charset="0"/>
              </a:rPr>
              <a:t>estrogen </a:t>
            </a:r>
            <a:r>
              <a:rPr lang="hr-HR" sz="6400" dirty="0">
                <a:latin typeface="Candara" panose="020E0502030303020204" pitchFamily="34" charset="0"/>
              </a:rPr>
              <a:t>nekonjugiranu aktivnu formu što dovodi do njegov vezanja putem receptora na ciljne organe Povišena vrijendost beta</a:t>
            </a:r>
            <a:r>
              <a:rPr lang="en-US" sz="6400" dirty="0" err="1">
                <a:latin typeface="Candara" panose="020E0502030303020204" pitchFamily="34" charset="0"/>
              </a:rPr>
              <a:t>glucuronidase</a:t>
            </a:r>
            <a:r>
              <a:rPr lang="hr-HR" sz="6400" dirty="0">
                <a:latin typeface="Candara" panose="020E0502030303020204" pitchFamily="34" charset="0"/>
              </a:rPr>
              <a:t> povezuje se sa :</a:t>
            </a:r>
          </a:p>
          <a:p>
            <a:pPr fontAlgn="base"/>
            <a:r>
              <a:rPr lang="hr-HR" sz="6400" dirty="0">
                <a:latin typeface="Candara" panose="020E0502030303020204" pitchFamily="34" charset="0"/>
              </a:rPr>
              <a:t>PMS</a:t>
            </a:r>
          </a:p>
          <a:p>
            <a:pPr fontAlgn="base"/>
            <a:r>
              <a:rPr lang="hr-HR" sz="6400" dirty="0">
                <a:latin typeface="Candara" panose="020E0502030303020204" pitchFamily="34" charset="0"/>
              </a:rPr>
              <a:t>Pretilosti</a:t>
            </a:r>
          </a:p>
          <a:p>
            <a:pPr fontAlgn="base"/>
            <a:r>
              <a:rPr lang="hr-HR" sz="6400" dirty="0">
                <a:latin typeface="Candara" panose="020E0502030303020204" pitchFamily="34" charset="0"/>
              </a:rPr>
              <a:t>Metabolički sindrom</a:t>
            </a:r>
          </a:p>
          <a:p>
            <a:pPr fontAlgn="base"/>
            <a:r>
              <a:rPr lang="hr-HR" sz="6400" dirty="0">
                <a:latin typeface="Candara" panose="020E0502030303020204" pitchFamily="34" charset="0"/>
              </a:rPr>
              <a:t>Estrogen ovisni karcinom (dojka, prostata)</a:t>
            </a:r>
          </a:p>
          <a:p>
            <a:pPr fontAlgn="base"/>
            <a:r>
              <a:rPr lang="hr-HR" sz="6400" dirty="0">
                <a:latin typeface="Candara" panose="020E0502030303020204" pitchFamily="34" charset="0"/>
              </a:rPr>
              <a:t>Endometrioza</a:t>
            </a:r>
          </a:p>
          <a:p>
            <a:pPr fontAlgn="base"/>
            <a:r>
              <a:rPr lang="hr-HR" sz="6400" dirty="0">
                <a:latin typeface="Candara" panose="020E0502030303020204" pitchFamily="34" charset="0"/>
              </a:rPr>
              <a:t>Infertilitet</a:t>
            </a:r>
          </a:p>
          <a:p>
            <a:pPr fontAlgn="base"/>
            <a:r>
              <a:rPr lang="hr-HR" sz="6400" dirty="0">
                <a:latin typeface="Candara" panose="020E0502030303020204" pitchFamily="34" charset="0"/>
              </a:rPr>
              <a:t>Promjena raspoloženja </a:t>
            </a:r>
          </a:p>
          <a:p>
            <a:pPr fontAlgn="base"/>
            <a:r>
              <a:rPr lang="hr-HR" sz="6400" dirty="0">
                <a:latin typeface="Candara" panose="020E0502030303020204" pitchFamily="34" charset="0"/>
              </a:rPr>
              <a:t>KVB Srčane bolesti</a:t>
            </a:r>
          </a:p>
          <a:p>
            <a:pPr fontAlgn="base"/>
            <a:r>
              <a:rPr lang="hr-HR" sz="6400" dirty="0">
                <a:latin typeface="Candara" panose="020E0502030303020204" pitchFamily="34" charset="0"/>
              </a:rPr>
              <a:t>Osteporoza</a:t>
            </a:r>
          </a:p>
          <a:p>
            <a:endParaRPr lang="hr-HR" sz="2000" dirty="0">
              <a:latin typeface="Corbel" panose="020B0503020204020204" pitchFamily="34" charset="0"/>
            </a:endParaRPr>
          </a:p>
        </p:txBody>
      </p:sp>
      <p:pic>
        <p:nvPicPr>
          <p:cNvPr id="1026" name="Picture 2" descr="[​IMG]"/>
          <p:cNvPicPr>
            <a:picLocks noChangeAspect="1" noChangeArrowheads="1"/>
          </p:cNvPicPr>
          <p:nvPr/>
        </p:nvPicPr>
        <p:blipFill rotWithShape="1">
          <a:blip r:embed="rId3">
            <a:extLst>
              <a:ext uri="{28A0092B-C50C-407E-A947-70E740481C1C}">
                <a14:useLocalDpi xmlns:a14="http://schemas.microsoft.com/office/drawing/2010/main" val="0"/>
              </a:ext>
            </a:extLst>
          </a:blip>
          <a:srcRect t="8585" r="-1" b="40594"/>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descr="Study finds link between gut microbes and Type 2 diabetes – Harvard Gazett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271" b="24292"/>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52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313509" y="4885509"/>
            <a:ext cx="7572127" cy="1236618"/>
          </a:xfrm>
        </p:spPr>
        <p:txBody>
          <a:bodyPr>
            <a:normAutofit fontScale="90000"/>
          </a:bodyPr>
          <a:lstStyle/>
          <a:p>
            <a:pPr algn="ctr"/>
            <a:r>
              <a:rPr lang="hr-HR" sz="1200" dirty="0">
                <a:effectLst>
                  <a:outerShdw blurRad="38100" dist="38100" dir="2700000" algn="tl">
                    <a:srgbClr val="000000">
                      <a:alpha val="43137"/>
                    </a:srgbClr>
                  </a:outerShdw>
                </a:effectLst>
                <a:latin typeface="+mn-lt"/>
              </a:rPr>
              <a:t>Emerging bacterial factors for understanding pathogenesis of endometriosis</a:t>
            </a:r>
            <a:br>
              <a:rPr lang="hr-HR" sz="1200" dirty="0">
                <a:effectLst>
                  <a:outerShdw blurRad="38100" dist="38100" dir="2700000" algn="tl">
                    <a:srgbClr val="000000">
                      <a:alpha val="43137"/>
                    </a:srgbClr>
                  </a:outerShdw>
                </a:effectLst>
                <a:latin typeface="+mn-lt"/>
              </a:rPr>
            </a:br>
            <a:r>
              <a:rPr lang="hr-HR" sz="1200" u="sng" dirty="0">
                <a:effectLst>
                  <a:outerShdw blurRad="38100" dist="38100" dir="2700000" algn="tl">
                    <a:srgbClr val="000000">
                      <a:alpha val="43137"/>
                    </a:srgbClr>
                  </a:outerShdw>
                </a:effectLst>
                <a:latin typeface="+mn-lt"/>
                <a:hlinkClick r:id="rId3"/>
              </a:rPr>
              <a:t>Ayako Muraoka</a:t>
            </a:r>
            <a:r>
              <a:rPr lang="hr-HR" sz="1200" dirty="0">
                <a:effectLst>
                  <a:outerShdw blurRad="38100" dist="38100" dir="2700000" algn="tl">
                    <a:srgbClr val="000000">
                      <a:alpha val="43137"/>
                    </a:srgbClr>
                  </a:outerShdw>
                </a:effectLst>
                <a:latin typeface="+mn-lt"/>
              </a:rPr>
              <a:t>,</a:t>
            </a:r>
            <a:r>
              <a:rPr lang="hr-HR" sz="1200" baseline="30000" dirty="0">
                <a:effectLst>
                  <a:outerShdw blurRad="38100" dist="38100" dir="2700000" algn="tl">
                    <a:srgbClr val="000000">
                      <a:alpha val="43137"/>
                    </a:srgbClr>
                  </a:outerShdw>
                </a:effectLst>
                <a:latin typeface="+mn-lt"/>
              </a:rPr>
              <a:t>1,∗</a:t>
            </a:r>
            <a:r>
              <a:rPr lang="hr-HR" sz="1200" dirty="0">
                <a:effectLst>
                  <a:outerShdw blurRad="38100" dist="38100" dir="2700000" algn="tl">
                    <a:srgbClr val="000000">
                      <a:alpha val="43137"/>
                    </a:srgbClr>
                  </a:outerShdw>
                </a:effectLst>
                <a:latin typeface="+mn-lt"/>
              </a:rPr>
              <a:t> </a:t>
            </a:r>
            <a:r>
              <a:rPr lang="hr-HR" sz="1200" u="sng" dirty="0">
                <a:effectLst>
                  <a:outerShdw blurRad="38100" dist="38100" dir="2700000" algn="tl">
                    <a:srgbClr val="000000">
                      <a:alpha val="43137"/>
                    </a:srgbClr>
                  </a:outerShdw>
                </a:effectLst>
                <a:latin typeface="+mn-lt"/>
                <a:hlinkClick r:id="rId4"/>
              </a:rPr>
              <a:t>Akira Yokoi</a:t>
            </a:r>
            <a:r>
              <a:rPr lang="hr-HR" sz="1200" dirty="0">
                <a:effectLst>
                  <a:outerShdw blurRad="38100" dist="38100" dir="2700000" algn="tl">
                    <a:srgbClr val="000000">
                      <a:alpha val="43137"/>
                    </a:srgbClr>
                  </a:outerShdw>
                </a:effectLst>
                <a:latin typeface="+mn-lt"/>
              </a:rPr>
              <a:t>,</a:t>
            </a:r>
            <a:r>
              <a:rPr lang="hr-HR" sz="1200" baseline="30000" dirty="0">
                <a:effectLst>
                  <a:outerShdw blurRad="38100" dist="38100" dir="2700000" algn="tl">
                    <a:srgbClr val="000000">
                      <a:alpha val="43137"/>
                    </a:srgbClr>
                  </a:outerShdw>
                </a:effectLst>
                <a:latin typeface="+mn-lt"/>
              </a:rPr>
              <a:t>1,2,3</a:t>
            </a:r>
            <a:r>
              <a:rPr lang="hr-HR" sz="1200" dirty="0">
                <a:effectLst>
                  <a:outerShdw blurRad="38100" dist="38100" dir="2700000" algn="tl">
                    <a:srgbClr val="000000">
                      <a:alpha val="43137"/>
                    </a:srgbClr>
                  </a:outerShdw>
                </a:effectLst>
                <a:latin typeface="+mn-lt"/>
              </a:rPr>
              <a:t> and </a:t>
            </a:r>
            <a:r>
              <a:rPr lang="hr-HR" sz="1200" u="sng" dirty="0">
                <a:effectLst>
                  <a:outerShdw blurRad="38100" dist="38100" dir="2700000" algn="tl">
                    <a:srgbClr val="000000">
                      <a:alpha val="43137"/>
                    </a:srgbClr>
                  </a:outerShdw>
                </a:effectLst>
                <a:latin typeface="+mn-lt"/>
                <a:hlinkClick r:id="rId5"/>
              </a:rPr>
              <a:t>Hiroaki Kajiyama</a:t>
            </a:r>
            <a:r>
              <a:rPr lang="hr-HR" sz="1200" baseline="30000" dirty="0">
                <a:effectLst>
                  <a:outerShdw blurRad="38100" dist="38100" dir="2700000" algn="tl">
                    <a:srgbClr val="000000">
                      <a:alpha val="43137"/>
                    </a:srgbClr>
                  </a:outerShdw>
                </a:effectLst>
                <a:latin typeface="+mn-lt"/>
              </a:rPr>
              <a:t>1  </a:t>
            </a:r>
            <a:r>
              <a:rPr lang="en-US" sz="1200" u="sng" dirty="0">
                <a:latin typeface="+mn-lt"/>
                <a:hlinkClick r:id="rId6"/>
              </a:rPr>
              <a:t>iScience.</a:t>
            </a:r>
            <a:r>
              <a:rPr lang="en-US" sz="1200" dirty="0">
                <a:latin typeface="+mn-lt"/>
              </a:rPr>
              <a:t> 2024 Jan 19; 27(1): 108739.</a:t>
            </a:r>
            <a:r>
              <a:rPr lang="hr-HR" sz="1200" dirty="0">
                <a:latin typeface="+mn-lt"/>
              </a:rPr>
              <a:t> </a:t>
            </a:r>
            <a:r>
              <a:rPr lang="en-US" sz="1200" dirty="0">
                <a:latin typeface="+mn-lt"/>
              </a:rPr>
              <a:t>Published online 2023 Dec 15</a:t>
            </a:r>
            <a:br>
              <a:rPr lang="hr-HR" sz="1200" dirty="0">
                <a:latin typeface="+mn-lt"/>
              </a:rPr>
            </a:br>
            <a:br>
              <a:rPr lang="en-US" sz="1200" dirty="0">
                <a:latin typeface="+mn-lt"/>
              </a:rPr>
            </a:br>
            <a:br>
              <a:rPr lang="hr-HR" sz="1200" dirty="0">
                <a:effectLst>
                  <a:outerShdw blurRad="38100" dist="38100" dir="2700000" algn="tl">
                    <a:srgbClr val="000000">
                      <a:alpha val="43137"/>
                    </a:srgbClr>
                  </a:outerShdw>
                </a:effectLst>
                <a:latin typeface="+mn-lt"/>
              </a:rPr>
            </a:br>
            <a:r>
              <a:rPr lang="hr-HR" sz="1200" dirty="0">
                <a:effectLst>
                  <a:outerShdw blurRad="38100" dist="38100" dir="2700000" algn="tl">
                    <a:srgbClr val="000000">
                      <a:alpha val="43137"/>
                    </a:srgbClr>
                  </a:outerShdw>
                </a:effectLst>
                <a:latin typeface="+mn-lt"/>
              </a:rPr>
              <a:t>Gut dysbiosos-derived </a:t>
            </a:r>
            <a:r>
              <a:rPr lang="sr-Latn-RS" altLang="sr-Latn-RS" sz="1200" dirty="0">
                <a:solidFill>
                  <a:srgbClr val="1F1F1F"/>
                </a:solidFill>
                <a:effectLst>
                  <a:outerShdw blurRad="38100" dist="38100" dir="2700000" algn="tl">
                    <a:srgbClr val="000000">
                      <a:alpha val="43137"/>
                    </a:srgbClr>
                  </a:outerShdw>
                </a:effectLst>
                <a:latin typeface="+mn-lt"/>
              </a:rPr>
              <a:t>β-glucuronidase promotes the development of endometriosis</a:t>
            </a:r>
            <a:br>
              <a:rPr lang="sr-Latn-RS" altLang="sr-Latn-RS" sz="1200" dirty="0">
                <a:solidFill>
                  <a:srgbClr val="1F1F1F"/>
                </a:solidFill>
                <a:latin typeface="+mn-lt"/>
              </a:rPr>
            </a:br>
            <a:r>
              <a:rPr lang="hr-HR" sz="1200" dirty="0">
                <a:latin typeface="+mn-lt"/>
              </a:rPr>
              <a:t>Yajing Wei, M.D.,a,b,* Hao Tan, M.D.,a,b,* Ruyu Yang, M.D.,a,b,* Fan Yang, M.D.,a,b Duo Liu, M.D.,a,b Biqi Huang, M.D.,a,b Linglong OuYang, M.D.,a,b Shuntian Lei, M.D.,c Zehai Wang, M.D.,c Shaoru Jiang, M.D.,d Heng Cai, M.D.,d Xiaofei Xie, M.D.,d Shuzhong Yao, M.D.,a,b and Yanchun Liang, M.D.a,b </a:t>
            </a:r>
            <a:br>
              <a:rPr lang="hr-HR" sz="1200" dirty="0">
                <a:latin typeface="+mn-lt"/>
              </a:rPr>
            </a:br>
            <a:r>
              <a:rPr lang="en-US" sz="1200" dirty="0">
                <a:latin typeface="+mn-lt"/>
                <a:hlinkClick r:id="rId7" tooltip="Go to Fertility and Sterility on ScienceDirect"/>
              </a:rPr>
              <a:t>Fertility and Sterility</a:t>
            </a:r>
            <a:br>
              <a:rPr lang="en-US" sz="1200" dirty="0">
                <a:latin typeface="+mn-lt"/>
              </a:rPr>
            </a:br>
            <a:r>
              <a:rPr lang="en-US" sz="1200" dirty="0">
                <a:latin typeface="+mn-lt"/>
                <a:hlinkClick r:id="rId8" tooltip="Go to table of contents for this volume/issue"/>
              </a:rPr>
              <a:t>Volume 120, Issue 3, Part 2</a:t>
            </a:r>
            <a:r>
              <a:rPr lang="en-US" sz="1200" dirty="0">
                <a:latin typeface="+mn-lt"/>
              </a:rPr>
              <a:t>, September 2023, Pages 682-694</a:t>
            </a:r>
            <a:br>
              <a:rPr lang="en-US" sz="1300" dirty="0">
                <a:latin typeface="+mn-lt"/>
              </a:rPr>
            </a:br>
            <a:br>
              <a:rPr lang="hr-HR" sz="1300" dirty="0">
                <a:latin typeface="+mn-lt"/>
              </a:rPr>
            </a:br>
            <a:r>
              <a:rPr lang="hr-HR" sz="1300" dirty="0">
                <a:latin typeface="+mn-lt"/>
              </a:rPr>
              <a:t> </a:t>
            </a:r>
            <a:r>
              <a:rPr lang="hr-HR" sz="1600" dirty="0">
                <a:solidFill>
                  <a:srgbClr val="0070C0"/>
                </a:solidFill>
                <a:effectLst>
                  <a:outerShdw blurRad="38100" dist="38100" dir="2700000" algn="tl">
                    <a:srgbClr val="000000">
                      <a:alpha val="43137"/>
                    </a:srgbClr>
                  </a:outerShdw>
                </a:effectLst>
                <a:latin typeface="+mn-lt"/>
              </a:rPr>
              <a:t>” ... T</a:t>
            </a:r>
            <a:r>
              <a:rPr lang="en-US" sz="1600" dirty="0">
                <a:solidFill>
                  <a:srgbClr val="0070C0"/>
                </a:solidFill>
                <a:effectLst>
                  <a:outerShdw blurRad="38100" dist="38100" dir="2700000" algn="tl">
                    <a:srgbClr val="000000">
                      <a:alpha val="43137"/>
                    </a:srgbClr>
                  </a:outerShdw>
                </a:effectLst>
                <a:latin typeface="+mn-lt"/>
              </a:rPr>
              <a:t>his β-</a:t>
            </a:r>
            <a:r>
              <a:rPr lang="en-US" sz="1600" dirty="0" err="1">
                <a:solidFill>
                  <a:srgbClr val="0070C0"/>
                </a:solidFill>
                <a:effectLst>
                  <a:outerShdw blurRad="38100" dist="38100" dir="2700000" algn="tl">
                    <a:srgbClr val="000000">
                      <a:alpha val="43137"/>
                    </a:srgbClr>
                  </a:outerShdw>
                </a:effectLst>
                <a:latin typeface="+mn-lt"/>
              </a:rPr>
              <a:t>Glucuronidase</a:t>
            </a:r>
            <a:r>
              <a:rPr lang="en-US" sz="1600" dirty="0">
                <a:solidFill>
                  <a:srgbClr val="0070C0"/>
                </a:solidFill>
                <a:effectLst>
                  <a:outerShdw blurRad="38100" dist="38100" dir="2700000" algn="tl">
                    <a:srgbClr val="000000">
                      <a:alpha val="43137"/>
                    </a:srgbClr>
                  </a:outerShdw>
                </a:effectLst>
                <a:latin typeface="+mn-lt"/>
              </a:rPr>
              <a:t> promoted EMs development directly or indirectly by causing macrophage dysfunction. The characterization of the pathogenic role of β-</a:t>
            </a:r>
            <a:r>
              <a:rPr lang="en-US" sz="1600" dirty="0" err="1">
                <a:solidFill>
                  <a:srgbClr val="0070C0"/>
                </a:solidFill>
                <a:effectLst>
                  <a:outerShdw blurRad="38100" dist="38100" dir="2700000" algn="tl">
                    <a:srgbClr val="000000">
                      <a:alpha val="43137"/>
                    </a:srgbClr>
                  </a:outerShdw>
                </a:effectLst>
                <a:latin typeface="+mn-lt"/>
              </a:rPr>
              <a:t>glucuronidase</a:t>
            </a:r>
            <a:r>
              <a:rPr lang="en-US" sz="1600" dirty="0">
                <a:solidFill>
                  <a:srgbClr val="0070C0"/>
                </a:solidFill>
                <a:effectLst>
                  <a:outerShdw blurRad="38100" dist="38100" dir="2700000" algn="tl">
                    <a:srgbClr val="000000">
                      <a:alpha val="43137"/>
                    </a:srgbClr>
                  </a:outerShdw>
                </a:effectLst>
                <a:latin typeface="+mn-lt"/>
              </a:rPr>
              <a:t> in EMs has potential therapeutic implications.</a:t>
            </a:r>
            <a:r>
              <a:rPr lang="hr-HR" sz="1600" dirty="0">
                <a:solidFill>
                  <a:srgbClr val="0070C0"/>
                </a:solidFill>
                <a:effectLst>
                  <a:outerShdw blurRad="38100" dist="38100" dir="2700000" algn="tl">
                    <a:srgbClr val="000000">
                      <a:alpha val="43137"/>
                    </a:srgbClr>
                  </a:outerShdw>
                </a:effectLst>
                <a:latin typeface="+mn-lt"/>
              </a:rPr>
              <a:t>”</a:t>
            </a:r>
          </a:p>
        </p:txBody>
      </p:sp>
      <p:sp>
        <p:nvSpPr>
          <p:cNvPr id="5" name="Content Placeholder 4"/>
          <p:cNvSpPr>
            <a:spLocks noGrp="1"/>
          </p:cNvSpPr>
          <p:nvPr>
            <p:ph idx="1"/>
          </p:nvPr>
        </p:nvSpPr>
        <p:spPr>
          <a:xfrm>
            <a:off x="139337" y="1245325"/>
            <a:ext cx="8011886" cy="2183675"/>
          </a:xfrm>
        </p:spPr>
        <p:txBody>
          <a:bodyPr>
            <a:noAutofit/>
          </a:bodyPr>
          <a:lstStyle/>
          <a:p>
            <a:pPr marL="0" indent="0" algn="ctr">
              <a:buNone/>
            </a:pPr>
            <a:r>
              <a:rPr lang="hr-HR" sz="1600" dirty="0"/>
              <a:t>Korelacija disbioze GI, GU trakta, alteracija u estrogenskom metabolizmu, aktivnost estroboloma direktna upliv u količinu cirkulirajućeg estrogena</a:t>
            </a:r>
          </a:p>
          <a:p>
            <a:pPr marL="0" indent="0" algn="ctr">
              <a:buNone/>
            </a:pPr>
            <a:r>
              <a:rPr lang="hr-HR" sz="1600" dirty="0"/>
              <a:t>Ascenzija bakterijskih uzorčnika u kavum, subklinička slika endometritisa (Chen 2017.) </a:t>
            </a:r>
            <a:r>
              <a:rPr lang="en-US" sz="1600" dirty="0" err="1">
                <a:solidFill>
                  <a:schemeClr val="accent1">
                    <a:lumMod val="50000"/>
                  </a:schemeClr>
                </a:solidFill>
              </a:rPr>
              <a:t>Fusobacterium</a:t>
            </a:r>
            <a:r>
              <a:rPr lang="en-US" sz="1600" dirty="0">
                <a:solidFill>
                  <a:schemeClr val="accent1">
                    <a:lumMod val="50000"/>
                  </a:schemeClr>
                </a:solidFill>
              </a:rPr>
              <a:t> are common members of the oral and gastrointestinal tract microbiota</a:t>
            </a:r>
            <a:r>
              <a:rPr lang="hr-HR" sz="1600" dirty="0">
                <a:solidFill>
                  <a:schemeClr val="accent1">
                    <a:lumMod val="50000"/>
                  </a:schemeClr>
                </a:solidFill>
              </a:rPr>
              <a:t> ...</a:t>
            </a:r>
            <a:r>
              <a:rPr lang="en-US" sz="1600" dirty="0">
                <a:solidFill>
                  <a:schemeClr val="accent1">
                    <a:lumMod val="50000"/>
                  </a:schemeClr>
                </a:solidFill>
              </a:rPr>
              <a:t> </a:t>
            </a:r>
            <a:endParaRPr lang="hr-HR" sz="1600" dirty="0">
              <a:solidFill>
                <a:schemeClr val="accent1">
                  <a:lumMod val="50000"/>
                </a:schemeClr>
              </a:solidFill>
            </a:endParaRPr>
          </a:p>
          <a:p>
            <a:pPr marL="0" indent="0" algn="ctr">
              <a:buNone/>
            </a:pPr>
            <a:r>
              <a:rPr lang="en-US" sz="1600" dirty="0">
                <a:solidFill>
                  <a:schemeClr val="accent1">
                    <a:lumMod val="50000"/>
                  </a:schemeClr>
                </a:solidFill>
              </a:rPr>
              <a:t>We have discovered that this bacterium can infect the uterus by ascending infection from the vagina and induce phenotypic transition in endometrial fibroblasts that cause endometriosis</a:t>
            </a:r>
            <a:r>
              <a:rPr lang="hr-HR" sz="1600" dirty="0">
                <a:solidFill>
                  <a:schemeClr val="accent1">
                    <a:lumMod val="50000"/>
                  </a:schemeClr>
                </a:solidFill>
              </a:rPr>
              <a:t>.</a:t>
            </a:r>
          </a:p>
          <a:p>
            <a:pPr marL="0" indent="0" algn="ctr">
              <a:buNone/>
            </a:pPr>
            <a:r>
              <a:rPr lang="hr-HR" sz="1600" dirty="0">
                <a:effectLst>
                  <a:outerShdw blurRad="38100" dist="38100" dir="2700000" algn="tl">
                    <a:srgbClr val="000000">
                      <a:alpha val="43137"/>
                    </a:srgbClr>
                  </a:outerShdw>
                </a:effectLst>
              </a:rPr>
              <a:t>Th. mogućnosti dugoročna antibiotksa terapij, prebiotici, probiotici, sinbiotici, OHK, fekalna, vaginalna, uterina transplantacija mikrobioma </a:t>
            </a:r>
          </a:p>
        </p:txBody>
      </p:sp>
      <p:pic>
        <p:nvPicPr>
          <p:cNvPr id="1026" name="Picture 2" descr="An external file that holds a picture, illustration, etc.&#10;Object name is gr2.jpg"/>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7950926" y="168168"/>
            <a:ext cx="3824303" cy="32395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 external file that holds a picture, illustration, etc.&#10;Object name is gr1.jpg"/>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8342811" y="3599743"/>
            <a:ext cx="3542982" cy="2932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63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691" y="1338606"/>
            <a:ext cx="7084291" cy="833824"/>
          </a:xfrm>
        </p:spPr>
        <p:txBody>
          <a:bodyPr>
            <a:normAutofit/>
          </a:bodyPr>
          <a:lstStyle/>
          <a:p>
            <a:r>
              <a:rPr lang="hr-HR" dirty="0">
                <a:latin typeface="+mn-lt"/>
              </a:rPr>
              <a:t>Perimenopauza - menopauza</a:t>
            </a:r>
          </a:p>
        </p:txBody>
      </p:sp>
      <p:sp>
        <p:nvSpPr>
          <p:cNvPr id="3" name="Content Placeholder 2"/>
          <p:cNvSpPr>
            <a:spLocks noGrp="1"/>
          </p:cNvSpPr>
          <p:nvPr>
            <p:ph idx="1"/>
          </p:nvPr>
        </p:nvSpPr>
        <p:spPr>
          <a:xfrm>
            <a:off x="471056" y="2660073"/>
            <a:ext cx="5939171" cy="3516890"/>
          </a:xfrm>
        </p:spPr>
        <p:txBody>
          <a:bodyPr>
            <a:normAutofit/>
          </a:bodyPr>
          <a:lstStyle/>
          <a:p>
            <a:r>
              <a:rPr lang="hr-HR" sz="2400" dirty="0"/>
              <a:t>Razdoblje menopauzalne tranzicije P4 </a:t>
            </a:r>
            <a:r>
              <a:rPr lang="hr-HR" sz="2400" dirty="0">
                <a:cs typeface="Calibri" panose="020F0502020204030204" pitchFamily="34" charset="0"/>
              </a:rPr>
              <a:t>↓ promjena dinamičnosti ciklusa, estrogenski deficit promejna pH ↔ vaginalnog mikrobioma</a:t>
            </a:r>
          </a:p>
          <a:p>
            <a:r>
              <a:rPr lang="hr-HR" sz="2400" dirty="0">
                <a:cs typeface="Calibri" panose="020F0502020204030204" pitchFamily="34" charset="0"/>
              </a:rPr>
              <a:t>Promejna crijevnog mikrobioma, starenje, prouplani mehanizam</a:t>
            </a:r>
          </a:p>
          <a:p>
            <a:r>
              <a:rPr lang="hr-HR" sz="2400" dirty="0">
                <a:cs typeface="Calibri" panose="020F0502020204030204" pitchFamily="34" charset="0"/>
              </a:rPr>
              <a:t>Nedostatk lactobacilla porast pH, neadekvatni odgovor sluznice na patogene čimbenike, porast infekcija</a:t>
            </a:r>
          </a:p>
          <a:p>
            <a:endParaRPr lang="hr-HR" sz="2000" dirty="0">
              <a:latin typeface="Corbel" panose="020B0503020204020204" pitchFamily="34" charset="0"/>
            </a:endParaRPr>
          </a:p>
        </p:txBody>
      </p:sp>
      <p:pic>
        <p:nvPicPr>
          <p:cNvPr id="4" name="Picture 2" descr="Vaginal Microbiome Top Facts - Female Health Collective"/>
          <p:cNvPicPr>
            <a:picLocks noChangeAspect="1" noChangeArrowheads="1"/>
          </p:cNvPicPr>
          <p:nvPr/>
        </p:nvPicPr>
        <p:blipFill rotWithShape="1">
          <a:blip r:embed="rId2">
            <a:extLst>
              <a:ext uri="{28A0092B-C50C-407E-A947-70E740481C1C}">
                <a14:useLocalDpi xmlns:a14="http://schemas.microsoft.com/office/drawing/2010/main" val="0"/>
              </a:ext>
            </a:extLst>
          </a:blip>
          <a:srcRect r="13054"/>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699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trophic vaginitis - Wikipedia"/>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005" b="34046"/>
          <a:stretch/>
        </p:blipFill>
        <p:spPr bwMode="auto">
          <a:xfrm>
            <a:off x="27" y="14"/>
            <a:ext cx="12191973" cy="3484822"/>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solidFill>
            <a:srgbClr val="FFFFFF">
              <a:shade val="85000"/>
            </a:srgbClr>
          </a:solidFill>
          <a:scene3d>
            <a:camera prst="orthographicFront">
              <a:rot lat="0" lon="0" rev="0"/>
            </a:camera>
            <a:lightRig rig="balanced" dir="t">
              <a:rot lat="0" lon="0" rev="8700000"/>
            </a:lightRig>
          </a:scene3d>
          <a:sp3d>
            <a:bevelT w="190500" h="38100"/>
          </a:sp3d>
        </p:spPr>
      </p:pic>
      <p:sp>
        <p:nvSpPr>
          <p:cNvPr id="3" name="Text Placeholder 2"/>
          <p:cNvSpPr>
            <a:spLocks noGrp="1"/>
          </p:cNvSpPr>
          <p:nvPr>
            <p:ph type="body" idx="1"/>
          </p:nvPr>
        </p:nvSpPr>
        <p:spPr>
          <a:xfrm>
            <a:off x="186267" y="3937000"/>
            <a:ext cx="11523128" cy="2776535"/>
          </a:xfrm>
        </p:spPr>
        <p:txBody>
          <a:bodyPr vert="horz" lIns="91440" tIns="45720" rIns="91440" bIns="45720" rtlCol="0" anchor="ctr">
            <a:noAutofit/>
          </a:bodyPr>
          <a:lstStyle/>
          <a:p>
            <a:pPr marL="380365" indent="-380365" fontAlgn="base">
              <a:spcAft>
                <a:spcPts val="800"/>
              </a:spcAft>
            </a:pPr>
            <a:r>
              <a:rPr lang="hr-HR" sz="1800" dirty="0">
                <a:latin typeface="Candara" panose="020E0502030303020204" pitchFamily="34" charset="0"/>
              </a:rPr>
              <a:t>Mišićno dno male zdjelice, vulva, vagina, mokraćni mjehur, uretra ER.</a:t>
            </a:r>
            <a:endParaRPr lang="hr-HR" sz="1800" dirty="0">
              <a:latin typeface="Candara" panose="020E0502030303020204" pitchFamily="34" charset="0"/>
              <a:cs typeface="Calibri"/>
            </a:endParaRPr>
          </a:p>
          <a:p>
            <a:pPr marL="380365" indent="-380365" fontAlgn="base">
              <a:spcAft>
                <a:spcPts val="800"/>
              </a:spcAft>
            </a:pPr>
            <a:r>
              <a:rPr lang="hr-HR" sz="1800" dirty="0">
                <a:latin typeface="Candara" panose="020E0502030303020204" pitchFamily="34" charset="0"/>
              </a:rPr>
              <a:t>Simptome urogenitalne atrofije ima gotovo </a:t>
            </a:r>
            <a:r>
              <a:rPr lang="hr-HR" sz="1800" b="1" dirty="0">
                <a:latin typeface="Candara" panose="020E0502030303020204" pitchFamily="34" charset="0"/>
              </a:rPr>
              <a:t> 1/3 </a:t>
            </a:r>
            <a:r>
              <a:rPr lang="hr-HR" sz="1800" dirty="0">
                <a:latin typeface="Candara" panose="020E0502030303020204" pitchFamily="34" charset="0"/>
              </a:rPr>
              <a:t>žena u dobi od 50 godina, dok ih u dobi od </a:t>
            </a:r>
            <a:r>
              <a:rPr lang="hr-HR" sz="1800" dirty="0">
                <a:effectLst>
                  <a:outerShdw blurRad="38100" dist="38100" dir="2700000" algn="tl">
                    <a:srgbClr val="000000">
                      <a:alpha val="43137"/>
                    </a:srgbClr>
                  </a:outerShdw>
                </a:effectLst>
                <a:latin typeface="Candara" panose="020E0502030303020204" pitchFamily="34" charset="0"/>
              </a:rPr>
              <a:t>60 godina ima čak 80 - 90% žena</a:t>
            </a:r>
            <a:r>
              <a:rPr lang="hr-HR" sz="1800" dirty="0">
                <a:latin typeface="Candara" panose="020E0502030303020204" pitchFamily="34" charset="0"/>
              </a:rPr>
              <a:t>, izrazitog stanjenja sluznice kao posljedica intrizičnog starenja i hipoestinizma gubitka elasticiteta, kolagena i slabije perfuzije, slabija produkcija sebacealnih žljezda dovodi do promjene debljine kutisa </a:t>
            </a:r>
            <a:r>
              <a:rPr lang="hr-HR" sz="1800" dirty="0">
                <a:effectLst>
                  <a:outerShdw blurRad="38100" dist="38100" dir="2700000" algn="tl">
                    <a:srgbClr val="000000">
                      <a:alpha val="43137"/>
                    </a:srgbClr>
                  </a:outerShdw>
                </a:effectLst>
                <a:latin typeface="Candara" panose="020E0502030303020204" pitchFamily="34" charset="0"/>
              </a:rPr>
              <a:t>(gubitak debljine kože 7% na godinu, sa 70. god., gubitak ½  kvalitetne kože uz gubitak masnog tkiva)</a:t>
            </a:r>
            <a:endParaRPr lang="hr-HR" sz="1800" dirty="0">
              <a:effectLst>
                <a:outerShdw blurRad="38100" dist="38100" dir="2700000" algn="tl">
                  <a:srgbClr val="000000">
                    <a:alpha val="43137"/>
                  </a:srgbClr>
                </a:outerShdw>
              </a:effectLst>
              <a:latin typeface="Candara" panose="020E0502030303020204" pitchFamily="34" charset="0"/>
              <a:cs typeface="Calibri"/>
            </a:endParaRPr>
          </a:p>
          <a:p>
            <a:pPr marL="380365" indent="-380365" fontAlgn="base">
              <a:spcAft>
                <a:spcPts val="800"/>
              </a:spcAft>
            </a:pPr>
            <a:r>
              <a:rPr lang="hr-HR" sz="1800" b="1" dirty="0">
                <a:latin typeface="Candara"/>
              </a:rPr>
              <a:t>Gubitak kiselosti- alkalni pH &gt;4,5 </a:t>
            </a:r>
            <a:r>
              <a:rPr lang="hr-HR" sz="1800" b="1" dirty="0">
                <a:latin typeface="Candara"/>
                <a:cs typeface="Calibri"/>
              </a:rPr>
              <a:t>↔ bakterijska vaginoza</a:t>
            </a:r>
          </a:p>
          <a:p>
            <a:pPr marL="380365" indent="-380365">
              <a:spcAft>
                <a:spcPts val="800"/>
              </a:spcAft>
            </a:pPr>
            <a:r>
              <a:rPr lang="hr-HR" sz="1800" dirty="0">
                <a:latin typeface="Candara" panose="020E0502030303020204" pitchFamily="34" charset="0"/>
                <a:cs typeface="Calibri"/>
              </a:rPr>
              <a:t>Anatomske promjene koje nastupaju 5-10 od ulaska u menopauzu, skraćenje vagine,  suženje, gubitak ruga, kolagena, masnoće, mogućnosti retencije tekućine, atrofija klitoris gubitak pokrovnog dijela  iritabilnost </a:t>
            </a:r>
          </a:p>
          <a:p>
            <a:pPr marL="380365" indent="-380365" fontAlgn="base">
              <a:spcAft>
                <a:spcPts val="800"/>
              </a:spcAft>
            </a:pPr>
            <a:r>
              <a:rPr lang="hr-HR" sz="1800" dirty="0">
                <a:effectLst>
                  <a:outerShdw blurRad="38100" dist="38100" dir="2700000" algn="tl">
                    <a:srgbClr val="000000">
                      <a:alpha val="43137"/>
                    </a:srgbClr>
                  </a:outerShdw>
                </a:effectLst>
                <a:latin typeface="Candara" panose="020E0502030303020204" pitchFamily="34" charset="0"/>
              </a:rPr>
              <a:t>Kliničke posljedice</a:t>
            </a:r>
            <a:r>
              <a:rPr lang="hr-HR" sz="1800" dirty="0">
                <a:latin typeface="Candara" panose="020E0502030303020204" pitchFamily="34" charset="0"/>
              </a:rPr>
              <a:t>: GSM - dispareunia, rekuretni kolpitis, vetularni kolpitisi, urinarne infekcije, uregencija, dizurične slike uz naglašni osjećaj suhoće, svrbeža i žarenja, osjećaj nelagode rodnice. </a:t>
            </a:r>
            <a:endParaRPr lang="hr-HR" sz="1800" dirty="0">
              <a:latin typeface="Candara" panose="020E0502030303020204" pitchFamily="34" charset="0"/>
              <a:cs typeface="Calibri"/>
            </a:endParaRPr>
          </a:p>
          <a:p>
            <a:pPr>
              <a:spcAft>
                <a:spcPts val="800"/>
              </a:spcAft>
            </a:pPr>
            <a:endParaRPr lang="hr-HR" sz="1467" dirty="0"/>
          </a:p>
        </p:txBody>
      </p:sp>
      <p:sp>
        <p:nvSpPr>
          <p:cNvPr id="5" name="object 5"/>
          <p:cNvSpPr/>
          <p:nvPr/>
        </p:nvSpPr>
        <p:spPr>
          <a:xfrm>
            <a:off x="9245600" y="482600"/>
            <a:ext cx="1524000" cy="609600"/>
          </a:xfrm>
          <a:prstGeom prst="rect">
            <a:avLst/>
          </a:prstGeom>
          <a:blipFill>
            <a:blip r:embed="rId3" cstate="print"/>
            <a:stretch>
              <a:fillRect/>
            </a:stretch>
          </a:blipFill>
        </p:spPr>
        <p:txBody>
          <a:bodyPr wrap="square" lIns="0" tIns="0" rIns="0" bIns="0" rtlCol="0"/>
          <a:lstStyle/>
          <a:p>
            <a:endParaRPr sz="2400"/>
          </a:p>
        </p:txBody>
      </p:sp>
    </p:spTree>
    <p:extLst>
      <p:ext uri="{BB962C8B-B14F-4D97-AF65-F5344CB8AC3E}">
        <p14:creationId xmlns:p14="http://schemas.microsoft.com/office/powerpoint/2010/main" val="669994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9855" y="313509"/>
            <a:ext cx="7170069" cy="809897"/>
          </a:xfrm>
        </p:spPr>
        <p:txBody>
          <a:bodyPr vert="horz" lIns="91440" tIns="45720" rIns="91440" bIns="45720" rtlCol="0" anchor="b">
            <a:normAutofit/>
          </a:bodyPr>
          <a:lstStyle/>
          <a:p>
            <a:r>
              <a:rPr lang="en-US" sz="3600" kern="1200" dirty="0" err="1">
                <a:effectLst>
                  <a:outerShdw blurRad="38100" dist="38100" dir="2700000" algn="tl">
                    <a:srgbClr val="000000">
                      <a:alpha val="43137"/>
                    </a:srgbClr>
                  </a:outerShdw>
                </a:effectLst>
                <a:latin typeface="Candara" panose="020E0502030303020204" pitchFamily="34" charset="0"/>
              </a:rPr>
              <a:t>Perimenopauza</a:t>
            </a:r>
            <a:r>
              <a:rPr lang="en-US" sz="3600" kern="1200" dirty="0">
                <a:effectLst>
                  <a:outerShdw blurRad="38100" dist="38100" dir="2700000" algn="tl">
                    <a:srgbClr val="000000">
                      <a:alpha val="43137"/>
                    </a:srgbClr>
                  </a:outerShdw>
                </a:effectLst>
                <a:latin typeface="Candara" panose="020E0502030303020204" pitchFamily="34" charset="0"/>
              </a:rPr>
              <a:t> - </a:t>
            </a:r>
            <a:r>
              <a:rPr lang="en-US" sz="3600" kern="1200" dirty="0" err="1">
                <a:effectLst>
                  <a:outerShdw blurRad="38100" dist="38100" dir="2700000" algn="tl">
                    <a:srgbClr val="000000">
                      <a:alpha val="43137"/>
                    </a:srgbClr>
                  </a:outerShdw>
                </a:effectLst>
                <a:latin typeface="Candara" panose="020E0502030303020204" pitchFamily="34" charset="0"/>
              </a:rPr>
              <a:t>menopauza</a:t>
            </a:r>
            <a:endParaRPr lang="en-US" sz="3600" kern="1200" dirty="0">
              <a:effectLst>
                <a:outerShdw blurRad="38100" dist="38100" dir="2700000" algn="tl">
                  <a:srgbClr val="000000">
                    <a:alpha val="43137"/>
                  </a:srgbClr>
                </a:outerShdw>
              </a:effectLst>
              <a:latin typeface="Candara" panose="020E0502030303020204" pitchFamily="34" charset="0"/>
            </a:endParaRPr>
          </a:p>
        </p:txBody>
      </p:sp>
      <p:sp>
        <p:nvSpPr>
          <p:cNvPr id="4" name="Text Placeholder 3"/>
          <p:cNvSpPr>
            <a:spLocks noGrp="1"/>
          </p:cNvSpPr>
          <p:nvPr>
            <p:ph type="body" sz="half" idx="2"/>
          </p:nvPr>
        </p:nvSpPr>
        <p:spPr>
          <a:xfrm>
            <a:off x="3936274" y="1419497"/>
            <a:ext cx="8073651" cy="5193739"/>
          </a:xfrm>
        </p:spPr>
        <p:txBody>
          <a:bodyPr vert="horz" lIns="91440" tIns="45720" rIns="91440" bIns="45720" rtlCol="0" anchor="t">
            <a:noAutofit/>
          </a:bodyPr>
          <a:lstStyle/>
          <a:p>
            <a:pPr marL="1200150" lvl="1" indent="-285750">
              <a:spcBef>
                <a:spcPts val="1000"/>
              </a:spcBef>
              <a:buFont typeface="Arial" panose="020B0604020202020204" pitchFamily="34" charset="0"/>
              <a:buChar char="•"/>
            </a:pPr>
            <a:r>
              <a:rPr lang="hr-HR" sz="1600" cap="none" dirty="0">
                <a:effectLst>
                  <a:outerShdw blurRad="38100" dist="38100" dir="2700000" algn="tl">
                    <a:srgbClr val="000000">
                      <a:alpha val="43137"/>
                    </a:srgbClr>
                  </a:outerShdw>
                </a:effectLst>
                <a:latin typeface="Candara" panose="020E0502030303020204" pitchFamily="34" charset="0"/>
              </a:rPr>
              <a:t>Dramatičan E2 ekspozicije vaginalnog epitela, stanjenje epitela vagine pad razine gilogena produkcije mlječne kisleine promjena pH vagine usljed pada razine glikogena u vaginalnog epitela što uzrokuje i pad razine laktobacila</a:t>
            </a:r>
          </a:p>
          <a:p>
            <a:pPr marL="1200150" lvl="1" indent="-285750">
              <a:spcBef>
                <a:spcPts val="1000"/>
              </a:spcBef>
              <a:buFont typeface="Arial" panose="020B0604020202020204" pitchFamily="34" charset="0"/>
              <a:buChar char="•"/>
            </a:pPr>
            <a:r>
              <a:rPr lang="hr-HR" sz="1600" cap="none" dirty="0">
                <a:effectLst>
                  <a:outerShdw blurRad="38100" dist="38100" dir="2700000" algn="tl">
                    <a:srgbClr val="000000">
                      <a:alpha val="43137"/>
                    </a:srgbClr>
                  </a:outerShdw>
                </a:effectLst>
                <a:latin typeface="Candara" panose="020E0502030303020204" pitchFamily="34" charset="0"/>
              </a:rPr>
              <a:t>rast </a:t>
            </a:r>
            <a:r>
              <a:rPr lang="hr-HR" sz="1600" cap="none"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hr-HR" sz="1600" cap="none" dirty="0">
                <a:effectLst>
                  <a:outerShdw blurRad="38100" dist="38100" dir="2700000" algn="tl">
                    <a:srgbClr val="000000">
                      <a:alpha val="43137"/>
                    </a:srgbClr>
                  </a:outerShdw>
                </a:effectLst>
                <a:latin typeface="Candara" panose="020E0502030303020204" pitchFamily="34" charset="0"/>
              </a:rPr>
              <a:t>patogenih bakterija posebice kolonizacija enteričkim bakterijama, stanje vaginalne mikrobiote u izravnoj je korelaciji s duljinom ekspozice E2 deficita </a:t>
            </a:r>
          </a:p>
          <a:p>
            <a:pPr marL="1200150" lvl="1" indent="-285750">
              <a:spcBef>
                <a:spcPts val="1000"/>
              </a:spcBef>
              <a:buFont typeface="Arial" panose="020B0604020202020204" pitchFamily="34" charset="0"/>
              <a:buChar char="•"/>
            </a:pPr>
            <a:r>
              <a:rPr lang="hr-HR" sz="1600" dirty="0">
                <a:effectLst>
                  <a:outerShdw blurRad="38100" dist="38100" dir="2700000" algn="tl">
                    <a:srgbClr val="000000">
                      <a:alpha val="43137"/>
                    </a:srgbClr>
                  </a:outerShdw>
                </a:effectLst>
                <a:latin typeface="Candara" panose="020E0502030303020204" pitchFamily="34" charset="0"/>
              </a:rPr>
              <a:t>Razdoblje peri i menopauze obilježeno sustavnim padom lactobacilla </a:t>
            </a:r>
            <a:endParaRPr lang="en-US" sz="1600" dirty="0">
              <a:latin typeface="Candara" panose="020E0502030303020204" pitchFamily="34" charset="0"/>
            </a:endParaRPr>
          </a:p>
          <a:p>
            <a:pPr marL="1200150" lvl="1" indent="-285750">
              <a:spcBef>
                <a:spcPts val="1000"/>
              </a:spcBef>
              <a:buFont typeface="Arial" panose="020B0604020202020204" pitchFamily="34" charset="0"/>
              <a:buChar char="•"/>
            </a:pPr>
            <a:r>
              <a:rPr lang="hr-HR" sz="1600" dirty="0">
                <a:effectLst>
                  <a:outerShdw blurRad="38100" dist="38100" dir="2700000" algn="tl">
                    <a:srgbClr val="000000">
                      <a:alpha val="43137"/>
                    </a:srgbClr>
                  </a:outerShdw>
                </a:effectLst>
                <a:latin typeface="Candara" panose="020E0502030303020204" pitchFamily="34" charset="0"/>
              </a:rPr>
              <a:t>Slika vaginalnog okoliša u direktnoj korelaciji s duljinom izoženosti E2 deficitom</a:t>
            </a:r>
            <a:endParaRPr lang="hr-HR" sz="1600" cap="none" dirty="0">
              <a:effectLst>
                <a:outerShdw blurRad="38100" dist="38100" dir="2700000" algn="tl">
                  <a:srgbClr val="000000">
                    <a:alpha val="43137"/>
                  </a:srgbClr>
                </a:outerShdw>
              </a:effectLst>
              <a:latin typeface="Candara" panose="020E0502030303020204" pitchFamily="34" charset="0"/>
            </a:endParaRPr>
          </a:p>
          <a:p>
            <a:pPr marL="1200150" lvl="1" indent="-285750">
              <a:spcBef>
                <a:spcPts val="1000"/>
              </a:spcBef>
              <a:buFont typeface="Arial" panose="020B0604020202020204" pitchFamily="34" charset="0"/>
              <a:buChar char="•"/>
            </a:pPr>
            <a:r>
              <a:rPr lang="en-US" sz="1600" cap="none" dirty="0" err="1">
                <a:effectLst>
                  <a:outerShdw blurRad="38100" dist="38100" dir="2700000" algn="tl">
                    <a:srgbClr val="000000">
                      <a:alpha val="43137"/>
                    </a:srgbClr>
                  </a:outerShdw>
                </a:effectLst>
                <a:latin typeface="Candara" panose="020E0502030303020204" pitchFamily="34" charset="0"/>
              </a:rPr>
              <a:t>Colpitis</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vetularum</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deksvamacijski</a:t>
            </a:r>
            <a:r>
              <a:rPr lang="en-US" sz="1600" cap="none" dirty="0">
                <a:effectLst>
                  <a:outerShdw blurRad="38100" dist="38100" dir="2700000" algn="tl">
                    <a:srgbClr val="000000">
                      <a:alpha val="43137"/>
                    </a:srgbClr>
                  </a:outerShdw>
                </a:effectLst>
                <a:latin typeface="Candara" panose="020E0502030303020204" pitchFamily="34" charset="0"/>
              </a:rPr>
              <a:t> vulvovaginitis &amp; </a:t>
            </a:r>
            <a:r>
              <a:rPr lang="en-US" sz="1600" cap="none" dirty="0" err="1">
                <a:effectLst>
                  <a:outerShdw blurRad="38100" dist="38100" dir="2700000" algn="tl">
                    <a:srgbClr val="000000">
                      <a:alpha val="43137"/>
                    </a:srgbClr>
                  </a:outerShdw>
                </a:effectLst>
                <a:latin typeface="Candara" panose="020E0502030303020204" pitchFamily="34" charset="0"/>
              </a:rPr>
              <a:t>rekuretnim</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uroinfekcijama</a:t>
            </a:r>
            <a:endParaRPr lang="en-US" sz="1600" cap="none" dirty="0">
              <a:effectLst>
                <a:outerShdw blurRad="38100" dist="38100" dir="2700000" algn="tl">
                  <a:srgbClr val="000000">
                    <a:alpha val="43137"/>
                  </a:srgbClr>
                </a:outerShdw>
              </a:effectLst>
              <a:latin typeface="Candara" panose="020E0502030303020204" pitchFamily="34" charset="0"/>
            </a:endParaRPr>
          </a:p>
          <a:p>
            <a:pPr marL="1200150" lvl="1" indent="-285750">
              <a:spcBef>
                <a:spcPts val="1000"/>
              </a:spcBef>
              <a:buFont typeface="Arial" panose="020B0604020202020204" pitchFamily="34" charset="0"/>
              <a:buChar char="•"/>
            </a:pPr>
            <a:r>
              <a:rPr lang="en-US" sz="1600" cap="none" dirty="0" err="1">
                <a:effectLst>
                  <a:outerShdw blurRad="38100" dist="38100" dir="2700000" algn="tl">
                    <a:srgbClr val="000000">
                      <a:alpha val="43137"/>
                    </a:srgbClr>
                  </a:outerShdw>
                </a:effectLst>
                <a:latin typeface="Candara" panose="020E0502030303020204" pitchFamily="34" charset="0"/>
              </a:rPr>
              <a:t>Vaginalni</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epitel</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mehanički</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i</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kemijski</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promijenjen</a:t>
            </a:r>
            <a:r>
              <a:rPr lang="en-US" sz="1600" cap="none" dirty="0">
                <a:effectLst>
                  <a:outerShdw blurRad="38100" dist="38100" dir="2700000" algn="tl">
                    <a:srgbClr val="000000">
                      <a:alpha val="43137"/>
                    </a:srgbClr>
                  </a:outerShdw>
                </a:effectLst>
                <a:latin typeface="Candara" panose="020E0502030303020204" pitchFamily="34" charset="0"/>
              </a:rPr>
              <a:t>,</a:t>
            </a:r>
            <a:r>
              <a:rPr lang="en-US" sz="1600" dirty="0">
                <a:effectLst>
                  <a:outerShdw blurRad="38100" dist="38100" dir="2700000" algn="tl">
                    <a:srgbClr val="000000">
                      <a:alpha val="43137"/>
                    </a:srgbClr>
                  </a:outerShdw>
                </a:effectLst>
                <a:latin typeface="Candara" panose="020E0502030303020204" pitchFamily="34" charset="0"/>
              </a:rPr>
              <a:t> </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neadekvanost</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odgovora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na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kolonizaciju</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mikroorganizanama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usljed</a:t>
            </a:r>
            <a:r>
              <a:rPr lang="en-US" sz="1600" cap="none" dirty="0">
                <a:effectLst>
                  <a:outerShdw blurRad="38100" dist="38100" dir="2700000" algn="tl">
                    <a:srgbClr val="000000">
                      <a:alpha val="43137"/>
                    </a:srgbClr>
                  </a:outerShdw>
                </a:effectLst>
                <a:latin typeface="Candara" panose="020E0502030303020204" pitchFamily="34" charset="0"/>
              </a:rPr>
              <a:t> ↓ E2, </a:t>
            </a:r>
            <a:r>
              <a:rPr lang="en-US" sz="1600" cap="none" dirty="0" err="1">
                <a:effectLst>
                  <a:outerShdw blurRad="38100" dist="38100" dir="2700000" algn="tl">
                    <a:srgbClr val="000000">
                      <a:alpha val="43137"/>
                    </a:srgbClr>
                  </a:outerShdw>
                </a:effectLst>
                <a:latin typeface="Candara" panose="020E0502030303020204" pitchFamily="34" charset="0"/>
              </a:rPr>
              <a:t>lakša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adherencija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mikroorganizama</a:t>
            </a:r>
            <a:r>
              <a:rPr lang="en-US" sz="1600" cap="none" dirty="0">
                <a:effectLst>
                  <a:outerShdw blurRad="38100" dist="38100" dir="2700000" algn="tl">
                    <a:srgbClr val="000000">
                      <a:alpha val="43137"/>
                    </a:srgbClr>
                  </a:outerShdw>
                </a:effectLst>
                <a:latin typeface="Candara" panose="020E0502030303020204" pitchFamily="34" charset="0"/>
              </a:rPr>
              <a:t>, ↓ u </a:t>
            </a:r>
            <a:r>
              <a:rPr lang="en-US" sz="1600" cap="none" dirty="0" err="1">
                <a:effectLst>
                  <a:outerShdw blurRad="38100" dist="38100" dir="2700000" algn="tl">
                    <a:srgbClr val="000000">
                      <a:alpha val="43137"/>
                    </a:srgbClr>
                  </a:outerShdw>
                </a:effectLst>
                <a:latin typeface="Candara" panose="020E0502030303020204" pitchFamily="34" charset="0"/>
              </a:rPr>
              <a:t>lokalnom</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imunološkom</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odgovoru</a:t>
            </a:r>
            <a:endParaRPr lang="en-US" sz="1600" cap="none" dirty="0">
              <a:effectLst>
                <a:outerShdw blurRad="38100" dist="38100" dir="2700000" algn="tl">
                  <a:srgbClr val="000000">
                    <a:alpha val="43137"/>
                  </a:srgbClr>
                </a:outerShdw>
              </a:effectLst>
              <a:latin typeface="Candara" panose="020E0502030303020204" pitchFamily="34" charset="0"/>
            </a:endParaRPr>
          </a:p>
          <a:p>
            <a:pPr marL="1200150" lvl="1" indent="-285750">
              <a:spcBef>
                <a:spcPts val="1000"/>
              </a:spcBef>
              <a:buFont typeface="Arial" panose="020B0604020202020204" pitchFamily="34" charset="0"/>
              <a:buChar char="•"/>
            </a:pPr>
            <a:r>
              <a:rPr lang="en-US" sz="1600" cap="none" dirty="0">
                <a:effectLst>
                  <a:outerShdw blurRad="38100" dist="38100" dir="2700000" algn="tl">
                    <a:srgbClr val="000000">
                      <a:alpha val="43137"/>
                    </a:srgbClr>
                  </a:outerShdw>
                </a:effectLst>
                <a:latin typeface="Candara" panose="020E0502030303020204" pitchFamily="34" charset="0"/>
              </a:rPr>
              <a:t>VVA </a:t>
            </a:r>
            <a:r>
              <a:rPr lang="en-US" sz="1600" cap="none" dirty="0" err="1">
                <a:effectLst>
                  <a:outerShdw blurRad="38100" dist="38100" dir="2700000" algn="tl">
                    <a:srgbClr val="000000">
                      <a:alpha val="43137"/>
                    </a:srgbClr>
                  </a:outerShdw>
                </a:effectLst>
                <a:latin typeface="Candara" panose="020E0502030303020204" pitchFamily="34" charset="0"/>
              </a:rPr>
              <a:t>anatomske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promjene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introitusa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vagine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promjena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pozicije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orifituma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uretre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superficijalna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infekcija</a:t>
            </a:r>
            <a:r>
              <a:rPr lang="en-US" sz="1600" dirty="0">
                <a:effectLst>
                  <a:outerShdw blurRad="38100" dist="38100" dir="2700000" algn="tl">
                    <a:srgbClr val="000000">
                      <a:alpha val="43137"/>
                    </a:srgbClr>
                  </a:outerShdw>
                </a:effectLst>
                <a:latin typeface="Candara" panose="020E0502030303020204" pitchFamily="34" charset="0"/>
              </a:rPr>
              <a:t> </a:t>
            </a:r>
            <a:endParaRPr lang="en-US" sz="1600" cap="none" dirty="0">
              <a:effectLst>
                <a:outerShdw blurRad="38100" dist="38100" dir="2700000" algn="tl">
                  <a:srgbClr val="000000">
                    <a:alpha val="43137"/>
                  </a:srgbClr>
                </a:outerShdw>
              </a:effectLst>
              <a:latin typeface="Candara" panose="020E0502030303020204" pitchFamily="34" charset="0"/>
            </a:endParaRPr>
          </a:p>
          <a:p>
            <a:pPr marL="1200150" lvl="1" indent="-285750">
              <a:spcBef>
                <a:spcPts val="1000"/>
              </a:spcBef>
              <a:buFont typeface="Arial" panose="020B0604020202020204" pitchFamily="34" charset="0"/>
              <a:buChar char="•"/>
            </a:pPr>
            <a:r>
              <a:rPr lang="en-US" sz="1600" b="1" cap="none" dirty="0">
                <a:effectLst>
                  <a:outerShdw blurRad="38100" dist="38100" dir="2700000" algn="tl">
                    <a:srgbClr val="000000">
                      <a:alpha val="43137"/>
                    </a:srgbClr>
                  </a:outerShdw>
                </a:effectLst>
                <a:latin typeface="Candara" panose="020E0502030303020204" pitchFamily="34" charset="0"/>
              </a:rPr>
              <a:t>Brza </a:t>
            </a:r>
            <a:r>
              <a:rPr lang="en-US" sz="1600" b="1" cap="none" dirty="0" err="1">
                <a:effectLst>
                  <a:outerShdw blurRad="38100" dist="38100" dir="2700000" algn="tl">
                    <a:srgbClr val="000000">
                      <a:alpha val="43137"/>
                    </a:srgbClr>
                  </a:outerShdw>
                </a:effectLst>
                <a:latin typeface="Candara" panose="020E0502030303020204" pitchFamily="34" charset="0"/>
              </a:rPr>
              <a:t>rekolonizacija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zbog</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slabijeg</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biološkog</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odgovara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tijela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reinfekcija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nakon</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spolnog</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odnosa</a:t>
            </a:r>
            <a:r>
              <a:rPr lang="en-US" sz="1600" cap="none" dirty="0">
                <a:effectLst>
                  <a:outerShdw blurRad="38100" dist="38100" dir="2700000" algn="tl">
                    <a:srgbClr val="000000">
                      <a:alpha val="43137"/>
                    </a:srgbClr>
                  </a:outerShdw>
                </a:effectLst>
                <a:latin typeface="Candara" panose="020E0502030303020204" pitchFamily="34" charset="0"/>
              </a:rPr>
              <a:t> – dob </a:t>
            </a:r>
            <a:r>
              <a:rPr lang="en-US" sz="1600" cap="none" dirty="0" err="1">
                <a:effectLst>
                  <a:outerShdw blurRad="38100" dist="38100" dir="2700000" algn="tl">
                    <a:srgbClr val="000000">
                      <a:alpha val="43137"/>
                    </a:srgbClr>
                  </a:outerShdw>
                </a:effectLst>
                <a:latin typeface="Candara" panose="020E0502030303020204" pitchFamily="34" charset="0"/>
              </a:rPr>
              <a:t>partnera</a:t>
            </a:r>
            <a:endParaRPr lang="en-US" sz="1600" cap="none" dirty="0">
              <a:effectLst>
                <a:outerShdw blurRad="38100" dist="38100" dir="2700000" algn="tl">
                  <a:srgbClr val="000000">
                    <a:alpha val="43137"/>
                  </a:srgbClr>
                </a:outerShdw>
              </a:effectLst>
              <a:latin typeface="Candara" panose="020E0502030303020204" pitchFamily="34" charset="0"/>
            </a:endParaRPr>
          </a:p>
          <a:p>
            <a:pPr marL="1200150" lvl="1" indent="-285750">
              <a:spcBef>
                <a:spcPts val="1000"/>
              </a:spcBef>
              <a:buFont typeface="Arial" panose="020B0604020202020204" pitchFamily="34" charset="0"/>
              <a:buChar char="•"/>
            </a:pPr>
            <a:r>
              <a:rPr lang="en-US" sz="1600" cap="none" dirty="0" err="1">
                <a:effectLst>
                  <a:outerShdw blurRad="38100" dist="38100" dir="2700000" algn="tl">
                    <a:srgbClr val="000000">
                      <a:alpha val="43137"/>
                    </a:srgbClr>
                  </a:outerShdw>
                </a:effectLst>
                <a:latin typeface="Candara" panose="020E0502030303020204" pitchFamily="34" charset="0"/>
              </a:rPr>
              <a:t>Neadekvatno</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provođenje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antimikrobne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terapije</a:t>
            </a:r>
            <a:r>
              <a:rPr lang="en-US" sz="1600" cap="none" dirty="0">
                <a:effectLst>
                  <a:outerShdw blurRad="38100" dist="38100" dir="2700000" algn="tl">
                    <a:srgbClr val="000000">
                      <a:alpha val="43137"/>
                    </a:srgbClr>
                  </a:outerShdw>
                </a:effectLst>
                <a:latin typeface="Candara" panose="020E0502030303020204" pitchFamily="34" charset="0"/>
              </a:rPr>
              <a:t> – </a:t>
            </a:r>
            <a:r>
              <a:rPr lang="en-US" sz="1600" cap="none" dirty="0" err="1">
                <a:effectLst>
                  <a:outerShdw blurRad="38100" dist="38100" dir="2700000" algn="tl">
                    <a:srgbClr val="000000">
                      <a:alpha val="43137"/>
                    </a:srgbClr>
                  </a:outerShdw>
                </a:effectLst>
                <a:latin typeface="Candara" panose="020E0502030303020204" pitchFamily="34" charset="0"/>
              </a:rPr>
              <a:t>svi</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partneri</a:t>
            </a:r>
            <a:r>
              <a:rPr lang="en-US" sz="1600" cap="none" dirty="0">
                <a:effectLst>
                  <a:outerShdw blurRad="38100" dist="38100" dir="2700000" algn="tl">
                    <a:srgbClr val="000000">
                      <a:alpha val="43137"/>
                    </a:srgbClr>
                  </a:outerShdw>
                </a:effectLst>
                <a:latin typeface="Candara" panose="020E0502030303020204" pitchFamily="34" charset="0"/>
              </a:rPr>
              <a:t> !</a:t>
            </a:r>
          </a:p>
          <a:p>
            <a:pPr marL="1200150" lvl="1" indent="-285750">
              <a:spcBef>
                <a:spcPts val="1000"/>
              </a:spcBef>
              <a:buFont typeface="Arial" panose="020B0604020202020204" pitchFamily="34" charset="0"/>
              <a:buChar char="•"/>
            </a:pPr>
            <a:r>
              <a:rPr lang="en-US" sz="1600" cap="none" dirty="0" err="1">
                <a:effectLst>
                  <a:outerShdw blurRad="38100" dist="38100" dir="2700000" algn="tl">
                    <a:srgbClr val="000000">
                      <a:alpha val="43137"/>
                    </a:srgbClr>
                  </a:outerShdw>
                </a:effectLst>
                <a:latin typeface="Candara" panose="020E0502030303020204" pitchFamily="34" charset="0"/>
              </a:rPr>
              <a:t>Samoliječnje</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socijalna</a:t>
            </a:r>
            <a:r>
              <a:rPr lang="en-US" sz="1600" cap="none" dirty="0">
                <a:effectLst>
                  <a:outerShdw blurRad="38100" dist="38100" dir="2700000" algn="tl">
                    <a:srgbClr val="000000">
                      <a:alpha val="43137"/>
                    </a:srgbClr>
                  </a:outerShdw>
                </a:effectLst>
                <a:latin typeface="Candara" panose="020E0502030303020204" pitchFamily="34" charset="0"/>
              </a:rPr>
              <a:t> </a:t>
            </a:r>
            <a:r>
              <a:rPr lang="en-US" sz="1600" cap="none" dirty="0" err="1">
                <a:effectLst>
                  <a:outerShdw blurRad="38100" dist="38100" dir="2700000" algn="tl">
                    <a:srgbClr val="000000">
                      <a:alpha val="43137"/>
                    </a:srgbClr>
                  </a:outerShdw>
                </a:effectLst>
                <a:latin typeface="Candara" panose="020E0502030303020204" pitchFamily="34" charset="0"/>
              </a:rPr>
              <a:t>neugoda</a:t>
            </a:r>
            <a:endParaRPr lang="en-US" sz="1600" cap="none" dirty="0">
              <a:effectLst>
                <a:outerShdw blurRad="38100" dist="38100" dir="2700000" algn="tl">
                  <a:srgbClr val="000000">
                    <a:alpha val="43137"/>
                  </a:srgbClr>
                </a:outerShdw>
              </a:effectLst>
              <a:latin typeface="Candara" panose="020E0502030303020204" pitchFamily="34" charset="0"/>
            </a:endParaRPr>
          </a:p>
          <a:p>
            <a:pPr indent="-228600">
              <a:buFont typeface="Arial" panose="020B0604020202020204" pitchFamily="34" charset="0"/>
              <a:buChar char="•"/>
            </a:pPr>
            <a:endParaRPr lang="en-US" sz="1100" dirty="0"/>
          </a:p>
        </p:txBody>
      </p:sp>
      <p:pic>
        <p:nvPicPr>
          <p:cNvPr id="6" name="Picture 2" descr="PDF) Persistent vaginiti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10800000">
            <a:off x="152957" y="3431176"/>
            <a:ext cx="3870401" cy="3426822"/>
          </a:xfrm>
          <a:prstGeom prst="rect">
            <a:avLst/>
          </a:prstGeom>
          <a:ln>
            <a:noFill/>
          </a:ln>
          <a:effectLst>
            <a:softEdge rad="112500"/>
          </a:effectLst>
        </p:spPr>
      </p:pic>
      <p:pic>
        <p:nvPicPr>
          <p:cNvPr id="8" name="Picture 6" descr="Lichen Planus Condition, Treatments and Pictures for Adults - Skinsight"/>
          <p:cNvPicPr>
            <a:picLocks noChangeAspect="1" noChangeArrowheads="1"/>
          </p:cNvPicPr>
          <p:nvPr/>
        </p:nvPicPr>
        <p:blipFill rotWithShape="1">
          <a:blip r:embed="rId4">
            <a:extLst>
              <a:ext uri="{28A0092B-C50C-407E-A947-70E740481C1C}">
                <a14:useLocalDpi xmlns:a14="http://schemas.microsoft.com/office/drawing/2010/main" val="0"/>
              </a:ext>
            </a:extLst>
          </a:blip>
          <a:srcRect l="32033" r="11633"/>
          <a:stretch/>
        </p:blipFill>
        <p:spPr bwMode="auto">
          <a:xfrm>
            <a:off x="217714" y="87087"/>
            <a:ext cx="3718560" cy="3196044"/>
          </a:xfrm>
          <a:prstGeom prst="rect">
            <a:avLst/>
          </a:prstGeom>
          <a:noFill/>
          <a:extLst>
            <a:ext uri="{909E8E84-426E-40DD-AFC4-6F175D3DCCD1}">
              <a14:hiddenFill xmlns:a14="http://schemas.microsoft.com/office/drawing/2010/main">
                <a:solidFill>
                  <a:srgbClr val="FFFFFF"/>
                </a:solidFill>
              </a14:hiddenFill>
            </a:ext>
          </a:extLst>
        </p:spPr>
      </p:pic>
      <p:sp>
        <p:nvSpPr>
          <p:cNvPr id="3" name="Up Arrow 2"/>
          <p:cNvSpPr/>
          <p:nvPr/>
        </p:nvSpPr>
        <p:spPr>
          <a:xfrm rot="16200000">
            <a:off x="2343475" y="2172503"/>
            <a:ext cx="247038" cy="1440681"/>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9" name="Up Arrow 8"/>
          <p:cNvSpPr/>
          <p:nvPr/>
        </p:nvSpPr>
        <p:spPr>
          <a:xfrm rot="16200000">
            <a:off x="2576433" y="-6821"/>
            <a:ext cx="225260" cy="1440681"/>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786073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273" y="365125"/>
            <a:ext cx="5511470" cy="2103436"/>
          </a:xfrm>
        </p:spPr>
        <p:txBody>
          <a:bodyPr>
            <a:normAutofit/>
          </a:bodyPr>
          <a:lstStyle/>
          <a:p>
            <a:r>
              <a:rPr lang="hr-HR" dirty="0">
                <a:effectLst>
                  <a:outerShdw blurRad="38100" dist="38100" dir="2700000" algn="tl">
                    <a:srgbClr val="000000">
                      <a:alpha val="43137"/>
                    </a:srgbClr>
                  </a:outerShdw>
                </a:effectLst>
                <a:latin typeface="+mn-lt"/>
              </a:rPr>
              <a:t>Terapijske mogućnosti</a:t>
            </a:r>
          </a:p>
        </p:txBody>
      </p:sp>
      <p:sp>
        <p:nvSpPr>
          <p:cNvPr id="3" name="Content Placeholder 2"/>
          <p:cNvSpPr>
            <a:spLocks noGrp="1"/>
          </p:cNvSpPr>
          <p:nvPr>
            <p:ph sz="quarter" idx="4294967295"/>
          </p:nvPr>
        </p:nvSpPr>
        <p:spPr>
          <a:xfrm>
            <a:off x="240145" y="2327565"/>
            <a:ext cx="4414152" cy="4325784"/>
          </a:xfrm>
        </p:spPr>
        <p:txBody>
          <a:bodyPr>
            <a:normAutofit/>
          </a:bodyPr>
          <a:lstStyle/>
          <a:p>
            <a:r>
              <a:rPr lang="hr-HR" sz="2000" dirty="0"/>
              <a:t>Probiotici, prebiotci, postbiotici</a:t>
            </a:r>
          </a:p>
          <a:p>
            <a:r>
              <a:rPr lang="hr-HR" sz="2000" dirty="0"/>
              <a:t>Oralna </a:t>
            </a:r>
            <a:endParaRPr lang="hr-HR" sz="2000" dirty="0">
              <a:cs typeface="Calibri"/>
            </a:endParaRPr>
          </a:p>
          <a:p>
            <a:r>
              <a:rPr lang="hr-HR" sz="2000" dirty="0"/>
              <a:t>Vaginalna </a:t>
            </a:r>
            <a:endParaRPr lang="hr-HR" sz="2000" dirty="0">
              <a:cs typeface="Calibri"/>
            </a:endParaRPr>
          </a:p>
          <a:p>
            <a:r>
              <a:rPr lang="hr-HR" sz="2000" dirty="0"/>
              <a:t>Oralna + vaginalna primjena </a:t>
            </a:r>
            <a:endParaRPr lang="hr-HR" sz="2000" dirty="0">
              <a:cs typeface="Calibri"/>
            </a:endParaRPr>
          </a:p>
          <a:p>
            <a:r>
              <a:rPr lang="hr-HR" sz="2000" dirty="0">
                <a:effectLst>
                  <a:outerShdw blurRad="38100" dist="38100" dir="2700000" algn="tl">
                    <a:srgbClr val="000000">
                      <a:alpha val="43137"/>
                    </a:srgbClr>
                  </a:outerShdw>
                </a:effectLst>
              </a:rPr>
              <a:t>Fekalna transplantacija miktobiote FMT</a:t>
            </a:r>
          </a:p>
          <a:p>
            <a:r>
              <a:rPr lang="hr-HR" sz="2000" dirty="0">
                <a:effectLst>
                  <a:outerShdw blurRad="38100" dist="38100" dir="2700000" algn="tl">
                    <a:srgbClr val="000000">
                      <a:alpha val="43137"/>
                    </a:srgbClr>
                  </a:outerShdw>
                </a:effectLst>
              </a:rPr>
              <a:t>VMT</a:t>
            </a:r>
            <a:r>
              <a:rPr lang="hr-HR" sz="2000" dirty="0"/>
              <a:t> </a:t>
            </a:r>
            <a:r>
              <a:rPr lang="hr-HR" sz="2000" dirty="0">
                <a:cs typeface="Calibri"/>
              </a:rPr>
              <a:t>↔ </a:t>
            </a:r>
            <a:r>
              <a:rPr lang="hr-HR" sz="2000" u="sng" dirty="0">
                <a:effectLst>
                  <a:outerShdw blurRad="38100" dist="38100" dir="2700000" algn="tl">
                    <a:srgbClr val="000000">
                      <a:alpha val="43137"/>
                    </a:srgbClr>
                  </a:outerShdw>
                </a:effectLst>
                <a:cs typeface="Calibri"/>
              </a:rPr>
              <a:t>vaginalna transplatacije mikrobiote  (prijenos vaginalne mikrobiote majke na lice i kožu djece rođene SC-om)</a:t>
            </a:r>
            <a:endParaRPr lang="hr-HR" sz="2000" u="sng" dirty="0">
              <a:effectLst>
                <a:outerShdw blurRad="38100" dist="38100" dir="2700000" algn="tl">
                  <a:srgbClr val="000000">
                    <a:alpha val="43137"/>
                  </a:srgbClr>
                </a:outerShdw>
              </a:effectLst>
              <a:cs typeface="Calibri" panose="020F0502020204030204" pitchFamily="34" charset="0"/>
            </a:endParaRPr>
          </a:p>
          <a:p>
            <a:r>
              <a:rPr lang="hr-HR" sz="2000" dirty="0">
                <a:cs typeface="Calibri"/>
              </a:rPr>
              <a:t>Prehrana, unos nutrijenata, tjelesna aktivnost, promjena životnog stila</a:t>
            </a:r>
          </a:p>
          <a:p>
            <a:endParaRPr lang="hr-HR" sz="1600" dirty="0"/>
          </a:p>
        </p:txBody>
      </p:sp>
      <p:pic>
        <p:nvPicPr>
          <p:cNvPr id="12" name="Picture 4" descr="inPharma - Vitamin D3 i preživljavanje COVID-19 bolesti"/>
          <p:cNvPicPr>
            <a:picLocks noChangeAspect="1" noChangeArrowheads="1"/>
          </p:cNvPicPr>
          <p:nvPr/>
        </p:nvPicPr>
        <p:blipFill rotWithShape="1">
          <a:blip r:embed="rId2">
            <a:extLst>
              <a:ext uri="{28A0092B-C50C-407E-A947-70E740481C1C}">
                <a14:useLocalDpi xmlns:a14="http://schemas.microsoft.com/office/drawing/2010/main" val="0"/>
              </a:ext>
            </a:extLst>
          </a:blip>
          <a:srcRect t="12634"/>
          <a:stretch/>
        </p:blipFill>
        <p:spPr bwMode="auto">
          <a:xfrm>
            <a:off x="4726375" y="-3"/>
            <a:ext cx="4228635" cy="3694372"/>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a:solidFill>
            <a:srgbClr val="FFFFFF">
              <a:shade val="85000"/>
            </a:srgbClr>
          </a:solidFill>
        </p:spPr>
      </p:pic>
      <p:pic>
        <p:nvPicPr>
          <p:cNvPr id="2050" name="Picture 2" descr="What is the vaginal microbiome?"/>
          <p:cNvPicPr>
            <a:picLocks noChangeAspect="1" noChangeArrowheads="1"/>
          </p:cNvPicPr>
          <p:nvPr/>
        </p:nvPicPr>
        <p:blipFill rotWithShape="1">
          <a:blip r:embed="rId3">
            <a:extLst>
              <a:ext uri="{28A0092B-C50C-407E-A947-70E740481C1C}">
                <a14:useLocalDpi xmlns:a14="http://schemas.microsoft.com/office/drawing/2010/main" val="0"/>
              </a:ext>
            </a:extLst>
          </a:blip>
          <a:srcRect l="9665" r="5791" b="-3"/>
          <a:stretch/>
        </p:blipFill>
        <p:spPr bwMode="auto">
          <a:xfrm>
            <a:off x="9082588" y="-3"/>
            <a:ext cx="3109415" cy="369437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What are the Three Lines of Defense?"/>
          <p:cNvPicPr>
            <a:picLocks noChangeAspect="1" noChangeArrowheads="1"/>
          </p:cNvPicPr>
          <p:nvPr/>
        </p:nvPicPr>
        <p:blipFill rotWithShape="1">
          <a:blip r:embed="rId4">
            <a:extLst>
              <a:ext uri="{28A0092B-C50C-407E-A947-70E740481C1C}">
                <a14:useLocalDpi xmlns:a14="http://schemas.microsoft.com/office/drawing/2010/main" val="0"/>
              </a:ext>
            </a:extLst>
          </a:blip>
          <a:srcRect l="6297" r="10662" b="2"/>
          <a:stretch/>
        </p:blipFill>
        <p:spPr bwMode="auto">
          <a:xfrm>
            <a:off x="4726725" y="3802960"/>
            <a:ext cx="4228282" cy="3055043"/>
          </a:xfrm>
          <a:custGeom>
            <a:avLst/>
            <a:gdLst/>
            <a:ahLst/>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pic>
        <p:nvPicPr>
          <p:cNvPr id="7" name="Picture 6" descr="Immune system | Microbes and the human body | Microbiology Society"/>
          <p:cNvPicPr>
            <a:picLocks noChangeAspect="1" noChangeArrowheads="1"/>
          </p:cNvPicPr>
          <p:nvPr/>
        </p:nvPicPr>
        <p:blipFill rotWithShape="1">
          <a:blip r:embed="rId5">
            <a:extLst>
              <a:ext uri="{28A0092B-C50C-407E-A947-70E740481C1C}">
                <a14:useLocalDpi xmlns:a14="http://schemas.microsoft.com/office/drawing/2010/main" val="0"/>
              </a:ext>
            </a:extLst>
          </a:blip>
          <a:srcRect r="3" b="1751"/>
          <a:stretch/>
        </p:blipFill>
        <p:spPr bwMode="auto">
          <a:xfrm>
            <a:off x="9082585" y="3802960"/>
            <a:ext cx="3109415" cy="3055043"/>
          </a:xfrm>
          <a:prstGeom prst="rect">
            <a:avLst/>
          </a:prstGeom>
          <a:solidFill>
            <a:srgbClr val="FFFFFF">
              <a:shade val="85000"/>
            </a:srgbClr>
          </a:solidFill>
        </p:spPr>
      </p:pic>
    </p:spTree>
    <p:extLst>
      <p:ext uri="{BB962C8B-B14F-4D97-AF65-F5344CB8AC3E}">
        <p14:creationId xmlns:p14="http://schemas.microsoft.com/office/powerpoint/2010/main" val="2111293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6"/>
            <a:ext cx="5251316" cy="531858"/>
          </a:xfrm>
        </p:spPr>
        <p:txBody>
          <a:bodyPr>
            <a:normAutofit fontScale="90000"/>
          </a:bodyPr>
          <a:lstStyle/>
          <a:p>
            <a:endParaRPr lang="hr-HR" dirty="0"/>
          </a:p>
        </p:txBody>
      </p:sp>
      <p:sp>
        <p:nvSpPr>
          <p:cNvPr id="3" name="Content Placeholder 2"/>
          <p:cNvSpPr>
            <a:spLocks noGrp="1"/>
          </p:cNvSpPr>
          <p:nvPr>
            <p:ph idx="1"/>
          </p:nvPr>
        </p:nvSpPr>
        <p:spPr>
          <a:xfrm>
            <a:off x="838200" y="1419497"/>
            <a:ext cx="5719354" cy="4757466"/>
          </a:xfrm>
        </p:spPr>
        <p:txBody>
          <a:bodyPr vert="horz" lIns="0" tIns="0" rIns="0" bIns="0" rtlCol="0">
            <a:normAutofit lnSpcReduction="10000"/>
          </a:bodyPr>
          <a:lstStyle/>
          <a:p>
            <a:pPr marL="0" indent="0">
              <a:buNone/>
            </a:pPr>
            <a:r>
              <a:rPr lang="hr-HR" sz="1800" dirty="0">
                <a:effectLst>
                  <a:outerShdw blurRad="38100" dist="38100" dir="2700000" algn="tl">
                    <a:srgbClr val="000000">
                      <a:alpha val="43137"/>
                    </a:srgbClr>
                  </a:outerShdw>
                </a:effectLst>
                <a:latin typeface="Candara" panose="020E0502030303020204" pitchFamily="34" charset="0"/>
              </a:rPr>
              <a:t>Sinonim feminosti </a:t>
            </a: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Vagina ... </a:t>
            </a: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Rekla bih da cijeli svijet zaočinje u vagini ... </a:t>
            </a: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vagina čarobno mjesto s nizom interakcija, dobro skrovito, dovoljno intrigantno, nedokučivo, mekano, zavodljivo, dinamički prilagodljivo ali i izdajničko kada su u pitanju hormonski statusi, emocionalni odnosi, psiho-fizčki stres ...</a:t>
            </a: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Vaginu vrlo često pasificiraju često kao mjesto usluge za penis, a ona nije samo pasivno mjesto u kojem penis caruje već i mjesto koje omogučuje prokreaciju, rađanje, eliminaciju sekreta i krvi, mjesto koje omogučuje nastajanje života.</a:t>
            </a:r>
          </a:p>
          <a:p>
            <a:pPr marL="0" indent="0">
              <a:buNone/>
            </a:pPr>
            <a:endParaRPr lang="hr-HR" sz="1800" dirty="0">
              <a:effectLst>
                <a:outerShdw blurRad="38100" dist="38100" dir="2700000" algn="tl">
                  <a:srgbClr val="000000">
                    <a:alpha val="43137"/>
                  </a:srgbClr>
                </a:outerShdw>
              </a:effectLst>
              <a:latin typeface="Candara" panose="020E0502030303020204" pitchFamily="34" charset="0"/>
            </a:endParaRP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Uvidom u njezin svijet saznaziti ćete štošta o ženi i njezinom svijetu </a:t>
            </a:r>
          </a:p>
          <a:p>
            <a:pPr marL="0" indent="0">
              <a:buNone/>
            </a:pPr>
            <a:endParaRPr lang="hr-HR" sz="1800" dirty="0">
              <a:effectLst>
                <a:outerShdw blurRad="38100" dist="38100" dir="2700000" algn="tl">
                  <a:srgbClr val="000000">
                    <a:alpha val="43137"/>
                  </a:srgbClr>
                </a:outerShdw>
              </a:effectLst>
              <a:latin typeface="Candara" panose="020E0502030303020204" pitchFamily="34" charset="0"/>
            </a:endParaRPr>
          </a:p>
          <a:p>
            <a:pPr marL="0" indent="0">
              <a:buNone/>
            </a:pPr>
            <a:r>
              <a:rPr lang="hr-HR" sz="1800" dirty="0">
                <a:effectLst>
                  <a:outerShdw blurRad="38100" dist="38100" dir="2700000" algn="tl">
                    <a:srgbClr val="000000">
                      <a:alpha val="43137"/>
                    </a:srgbClr>
                  </a:outerShdw>
                </a:effectLst>
                <a:latin typeface="Candara" panose="020E0502030303020204" pitchFamily="34" charset="0"/>
              </a:rPr>
              <a:t>Ulla Marton </a:t>
            </a:r>
          </a:p>
          <a:p>
            <a:pPr marL="0" indent="0">
              <a:buNone/>
            </a:pPr>
            <a:endParaRPr lang="hr-HR" sz="1400" dirty="0">
              <a:latin typeface="Corbel"/>
            </a:endParaRPr>
          </a:p>
          <a:p>
            <a:endParaRPr lang="hr-HR" sz="1400" dirty="0"/>
          </a:p>
        </p:txBody>
      </p:sp>
      <p:pic>
        <p:nvPicPr>
          <p:cNvPr id="4" name="Picture 6" descr="Pin on Quick Saves"/>
          <p:cNvPicPr>
            <a:picLocks noChangeAspect="1" noChangeArrowheads="1"/>
          </p:cNvPicPr>
          <p:nvPr/>
        </p:nvPicPr>
        <p:blipFill rotWithShape="1">
          <a:blip r:embed="rId3">
            <a:extLst>
              <a:ext uri="{28A0092B-C50C-407E-A947-70E740481C1C}">
                <a14:useLocalDpi xmlns:a14="http://schemas.microsoft.com/office/drawing/2010/main" val="0"/>
              </a:ext>
            </a:extLst>
          </a:blip>
          <a:srcRect l="4295" r="4375"/>
          <a:stretch/>
        </p:blipFill>
        <p:spPr bwMode="auto">
          <a:xfrm>
            <a:off x="6229215" y="148056"/>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33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994</TotalTime>
  <Words>6395</Words>
  <Application>Microsoft Macintosh PowerPoint</Application>
  <PresentationFormat>Widescreen</PresentationFormat>
  <Paragraphs>295</Paragraphs>
  <Slides>30</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Candara</vt:lpstr>
      <vt:lpstr>Corbel</vt:lpstr>
      <vt:lpstr>Office Theme</vt:lpstr>
      <vt:lpstr>Ženski mikrobiom ulaznica za reproduktivno zdravlje  </vt:lpstr>
      <vt:lpstr>Vagina  The vagina connects the uterus to the outside world ...  The vagina receives the penis during sexual intercourse and also serves as a conduit for menstrual flow from the uterus, ... birth canal ... Webmed.2020</vt:lpstr>
      <vt:lpstr>Zdravlje vagine   reproduktivni mikrobiom</vt:lpstr>
      <vt:lpstr>PowerPoint Presentation</vt:lpstr>
      <vt:lpstr>PowerPoint Presentation</vt:lpstr>
      <vt:lpstr>PowerPoint Presentation</vt:lpstr>
      <vt:lpstr>Ženski reproduktivni sustav </vt:lpstr>
      <vt:lpstr>PowerPoint Presentation</vt:lpstr>
      <vt:lpstr>Vaginalni ekosistem  odraz dramatičnih hormonskih promjena kroz životne cikluse žena</vt:lpstr>
      <vt:lpstr>Estrogen i progesteron – reproduktivni mikorbiom</vt:lpstr>
      <vt:lpstr>Reproduktivno vršna dob</vt:lpstr>
      <vt:lpstr>Uzrok - vulvovaginitisa </vt:lpstr>
      <vt:lpstr>PowerPoint Presentation</vt:lpstr>
      <vt:lpstr>PowerPoint Presentation</vt:lpstr>
      <vt:lpstr>Vulvovaginitis </vt:lpstr>
      <vt:lpstr>Trihomonidijalni (TV) Colpitis </vt:lpstr>
      <vt:lpstr>Kliničke slike </vt:lpstr>
      <vt:lpstr>HSV infekcija </vt:lpstr>
      <vt:lpstr>HPV infekcija  </vt:lpstr>
      <vt:lpstr>Lichen</vt:lpstr>
      <vt:lpstr>Lichen </vt:lpstr>
      <vt:lpstr>+/- 40. godišnjakinja</vt:lpstr>
      <vt:lpstr>PowerPoint Presentation</vt:lpstr>
      <vt:lpstr>Estrobolon most između crijeva i hormonalne ravnoteže </vt:lpstr>
      <vt:lpstr>Emerging bacterial factors for understanding pathogenesis of endometriosis Ayako Muraoka,1,∗ Akira Yokoi,1,2,3 and Hiroaki Kajiyama1  iScience. 2024 Jan 19; 27(1): 108739. Published online 2023 Dec 15   Gut dysbiosos-derived β-glucuronidase promotes the development of endometriosis Yajing Wei, M.D.,a,b,* Hao Tan, M.D.,a,b,* Ruyu Yang, M.D.,a,b,* Fan Yang, M.D.,a,b Duo Liu, M.D.,a,b Biqi Huang, M.D.,a,b Linglong OuYang, M.D.,a,b Shuntian Lei, M.D.,c Zehai Wang, M.D.,c Shaoru Jiang, M.D.,d Heng Cai, M.D.,d Xiaofei Xie, M.D.,d Shuzhong Yao, M.D.,a,b and Yanchun Liang, M.D.a,b  Fertility and Sterility Volume 120, Issue 3, Part 2, September 2023, Pages 682-694   ” ... This β-Glucuronidase promoted EMs development directly or indirectly by causing macrophage dysfunction. The characterization of the pathogenic role of β-glucuronidase in EMs has potential therapeutic implications.”</vt:lpstr>
      <vt:lpstr>Perimenopauza - menopauza</vt:lpstr>
      <vt:lpstr>PowerPoint Presentation</vt:lpstr>
      <vt:lpstr>Perimenopauza - menopauza</vt:lpstr>
      <vt:lpstr>Terapijske mogućnosti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Ženski mikrobiom – ulaznica za reproduktivno zdravlje  </dc:title>
  <dc:creator>Ulla</dc:creator>
  <cp:lastModifiedBy>Sabine Ebert-Krnjak</cp:lastModifiedBy>
  <cp:revision>197</cp:revision>
  <dcterms:created xsi:type="dcterms:W3CDTF">2024-11-17T06:36:32Z</dcterms:created>
  <dcterms:modified xsi:type="dcterms:W3CDTF">2024-11-19T18:04:06Z</dcterms:modified>
</cp:coreProperties>
</file>