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0" r:id="rId1"/>
  </p:sldMasterIdLst>
  <p:notesMasterIdLst>
    <p:notesMasterId r:id="rId19"/>
  </p:notesMasterIdLst>
  <p:sldIdLst>
    <p:sldId id="355" r:id="rId2"/>
    <p:sldId id="356" r:id="rId3"/>
    <p:sldId id="345" r:id="rId4"/>
    <p:sldId id="271" r:id="rId5"/>
    <p:sldId id="354" r:id="rId6"/>
    <p:sldId id="259" r:id="rId7"/>
    <p:sldId id="270" r:id="rId8"/>
    <p:sldId id="260" r:id="rId9"/>
    <p:sldId id="352" r:id="rId10"/>
    <p:sldId id="261" r:id="rId11"/>
    <p:sldId id="262" r:id="rId12"/>
    <p:sldId id="360" r:id="rId13"/>
    <p:sldId id="362" r:id="rId14"/>
    <p:sldId id="269" r:id="rId15"/>
    <p:sldId id="363" r:id="rId16"/>
    <p:sldId id="263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72C3"/>
    <a:srgbClr val="FFFFFF"/>
    <a:srgbClr val="A542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59"/>
    <p:restoredTop sz="95788"/>
  </p:normalViewPr>
  <p:slideViewPr>
    <p:cSldViewPr snapToGrid="0">
      <p:cViewPr varScale="1">
        <p:scale>
          <a:sx n="98" d="100"/>
          <a:sy n="98" d="100"/>
        </p:scale>
        <p:origin x="208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6ABE3-B83A-4775-8A15-4DD804FF2A6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2E778-95B8-43A2-8F10-186FD25E7FB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32817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BED17-E7D9-4A1B-B056-BDE64856F8F0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981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6343-C691-D9F9-0315-2257EC75E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DACB9-A460-CAA2-0791-79FDA5218D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7CBC6-B426-42E9-52DB-1A1CC538B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19A52-10EF-92A8-435C-33B152FB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B6085-232E-C5B0-F371-A456409F6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466514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EE1C-8F6C-3D0A-D38F-97294F71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1C271-78DC-2C15-76F2-695C3C59A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A450C-1913-6374-AF73-B8DE56E0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943C0-D6FC-7BDA-AF35-C65424597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A3C6F-971A-D1F3-A406-738DA8AF3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009783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25361-7C63-26E4-B0D3-E98A9B50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6F416-F530-91DA-CEBD-2A0D107C8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27C17-B622-DC4B-404A-19BC59B4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90D6B-F82A-9D17-2383-2C25D9A3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1B2A0-781D-D107-9F0D-08CDA7E84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312349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56E60-2383-446F-A684-BE31B0C17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CB5AB-D7F5-F7DF-998F-13FF9EF51D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87155-02FE-EF33-BA36-82D783275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D04FE-EE17-E0F6-7216-401C28BB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D88F6-E5F4-9409-DEB9-7C0A3E0F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4C0BB-4AD2-7AA3-B4FC-1BCE2522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436560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4A1A5-BAB8-D97C-5249-3BE86019F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8C54B-32A9-C546-E998-B8D0B8DAC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DF0662-8D7B-202E-7A7D-A3545E3A1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04E448-FC66-D0A0-022F-3197FFBE5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092B87-43AB-8336-D902-6360B1588A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01AC93-B276-9CBB-E4CF-36389ACC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2DFEBF-4A41-D876-BFE5-E4BD13237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F6AA2D-3A90-C9FE-75F4-CEE3CD28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272526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A81B-BCB1-7253-0032-586F19EF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E3CCC7-9AE6-53F1-90E1-29D7EFEEC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C7F96D-1B35-31C1-4F7C-B6E2CA8D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A67EB-C03A-D55B-04AD-F0A7E660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64294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16469-A5A6-4A65-AF02-4D3F0DD53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A71FA6-62EE-E2C4-CEC8-D0279ED7C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4FB28-EDC1-FEC2-A4B6-972D4BD6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20572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9C41-5F77-5F4C-EC9B-9135E2F70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1E19F-4E19-B93F-FD85-5E6D49536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F5C86-D5BC-04B8-D497-13011CE9B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AEC17-C2A7-23C4-2377-5B54E4170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86B01-CF3C-A9AB-1D20-048A18D7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77756-A5A5-76D9-10C4-56CB46DF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239186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ABAF9-AF63-BB97-0073-BC5FF31D5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FC6C1-8941-BBAD-9CCB-401EE5CA4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04227-2A9A-9193-CA14-8D41651BB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1B73F-1D63-01F7-42E4-F5B4F909D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B5A4A2-1C99-D596-94D1-CD609228A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A72FE-BBF8-040E-7665-CABCFE7E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199446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2A188-D697-1FA0-FA64-67DCE86D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C39FA8-CCC2-A76B-53E5-BDE69D82D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DCBDC-741C-EADA-933C-A7E575C13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B9E0-8DF3-78F9-90FA-9A77CF9A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C3E66-FF80-B8C7-A7AC-05A532DD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240875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CDC9F1-105E-9EBC-5B70-B206C8425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F9AEAC-D999-768B-9160-684471366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A240-467C-5918-BA49-A784C317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4D52-612E-84AD-D1B8-BC886E23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8DD55-ADD6-922D-0C7A-7D5B6B1CB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529843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AD6D5-1C22-BAF3-8DD1-449361E46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CA433-2168-C890-161B-D0F323837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31050-B688-A231-6306-6BFE2E948B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960BD-7AC1-4217-9611-AAA56D3EE38F}" type="datetime4">
              <a:rPr lang="en-US" smtClean="0"/>
              <a:pPr/>
              <a:t>November 20,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D4ACE-6970-D93B-534A-3A526268D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6D540-866D-9F62-70B0-E260AC803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503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E861F0DD-B671-B976-7182-28A4B8A740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48182"/>
            <a:ext cx="6992190" cy="3219909"/>
          </a:xfrm>
        </p:spPr>
        <p:txBody>
          <a:bodyPr anchor="b">
            <a:normAutofit/>
          </a:bodyPr>
          <a:lstStyle/>
          <a:p>
            <a:pPr algn="ctr" fontAlgn="base"/>
            <a:r>
              <a:rPr lang="hr-HR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ULOGA SINBIOTIKA U LIJEČENJU KRONIČNIH RANA  </a:t>
            </a:r>
            <a:b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hr-HR" sz="1800" cap="non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nasl</a:t>
            </a:r>
            <a:r>
              <a:rPr lang="hr-HR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doc. prim. dr. sc. </a:t>
            </a: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Tamara SINOŽIĆ</a:t>
            </a:r>
            <a:r>
              <a:rPr lang="hr-HR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dr. med.</a:t>
            </a:r>
            <a:br>
              <a:rPr lang="hr-HR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hr-HR" sz="1800" cap="none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r-HR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specijalistica obiteljske medicine </a:t>
            </a:r>
            <a:br>
              <a:rPr lang="hr-HR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hr-HR" sz="1800" dirty="0"/>
          </a:p>
        </p:txBody>
      </p:sp>
      <p:sp>
        <p:nvSpPr>
          <p:cNvPr id="15" name="AutoShape 4" descr="spinner">
            <a:extLst>
              <a:ext uri="{FF2B5EF4-FFF2-40B4-BE49-F238E27FC236}">
                <a16:creationId xmlns:a16="http://schemas.microsoft.com/office/drawing/2014/main" id="{557266FC-3349-C630-146B-DCF14AEB5859}"/>
              </a:ext>
            </a:extLst>
          </p:cNvPr>
          <p:cNvSpPr>
            <a:spLocks noGrp="1" noChangeAspect="1" noChangeArrowheads="1"/>
          </p:cNvSpPr>
          <p:nvPr>
            <p:ph type="subTitle" idx="1"/>
          </p:nvPr>
        </p:nvSpPr>
        <p:spPr bwMode="auto">
          <a:xfrm>
            <a:off x="0" y="4648039"/>
            <a:ext cx="6992190" cy="146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84832C69-BB45-D439-0E30-BBD1E508AB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81" r="2" b="6392"/>
          <a:stretch/>
        </p:blipFill>
        <p:spPr>
          <a:xfrm>
            <a:off x="6992190" y="648182"/>
            <a:ext cx="4443133" cy="5463807"/>
          </a:xfrm>
          <a:prstGeom prst="rect">
            <a:avLst/>
          </a:prstGeom>
        </p:spPr>
      </p:pic>
      <p:pic>
        <p:nvPicPr>
          <p:cNvPr id="7" name="Picture 8" descr="Sveučilište_u_Rijeci_logo.png">
            <a:extLst>
              <a:ext uri="{FF2B5EF4-FFF2-40B4-BE49-F238E27FC236}">
                <a16:creationId xmlns:a16="http://schemas.microsoft.com/office/drawing/2014/main" id="{E2464B50-1F2D-CC90-B8CA-51515960B22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86" y="4648039"/>
            <a:ext cx="1154157" cy="1081257"/>
          </a:xfrm>
          <a:prstGeom prst="rect">
            <a:avLst/>
          </a:prstGeom>
        </p:spPr>
      </p:pic>
      <p:pic>
        <p:nvPicPr>
          <p:cNvPr id="11" name="Picture 3" descr="logo">
            <a:extLst>
              <a:ext uri="{FF2B5EF4-FFF2-40B4-BE49-F238E27FC236}">
                <a16:creationId xmlns:a16="http://schemas.microsoft.com/office/drawing/2014/main" id="{0E753FF6-BE44-E5B0-DAFA-A73800358A9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031" y="4911291"/>
            <a:ext cx="1361682" cy="55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CCD2B18C-49B6-543A-D0BC-105EEAD76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8884"/>
            <a:ext cx="1389577" cy="102133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CC1F8BD1-E3B4-2A6E-AF4C-5053AF63B9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185" y="4911291"/>
            <a:ext cx="17145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A1CAABCB-1DF3-1FDD-3786-B0FB4336D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0"/>
            <a:ext cx="9720072" cy="1431561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ŽIVOTOPIS 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033D65F7-2F88-54D8-F9CD-FA1A913A1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338" y="1289154"/>
            <a:ext cx="11707318" cy="502020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1991. vlasnica Specijalističke ordinacije obiteljske medicine u Mošćeničkoj Dragi </a:t>
            </a:r>
          </a:p>
          <a:p>
            <a:pPr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2020.  suvlasnica poliklinike Vene Si u Poreču, zajedno s doc. dr. sc. Slavenom </a:t>
            </a:r>
            <a:r>
              <a:rPr lang="hr-H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Suknaićem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dr. med. vaskularnim kirurgom i prim. Karlom Novačićem, dr. med., intervencijskim radiologom  </a:t>
            </a:r>
          </a:p>
          <a:p>
            <a:pPr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2018. doktorirala na Medicinskom fakultetu Sveučilišta u Rijeci </a:t>
            </a:r>
          </a:p>
          <a:p>
            <a:pPr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Naslov doktorskog rada „</a:t>
            </a:r>
            <a:r>
              <a:rPr lang="hr-H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hr-HR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tjecaj edukacijske intervencije na kvalitetu života bolesnika s kroničnom venskom bolešću u skrbi liječnika obiteljske medicine”</a:t>
            </a:r>
          </a:p>
          <a:p>
            <a:pPr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 2022.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naslovni docent na Katedri za obiteljsku medicinu Medicinskog fakulteta Sveučilišta u Rijeci </a:t>
            </a:r>
          </a:p>
          <a:p>
            <a:pPr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Aktivna članica:  </a:t>
            </a:r>
          </a:p>
          <a:p>
            <a:pPr>
              <a:lnSpc>
                <a:spcPct val="150000"/>
              </a:lnSpc>
            </a:pP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</a:t>
            </a:r>
            <a:r>
              <a:rPr lang="hr-H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Wound</a:t>
            </a: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Management </a:t>
            </a:r>
            <a:r>
              <a:rPr lang="hr-H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(EWMA)</a:t>
            </a:r>
          </a:p>
          <a:p>
            <a:pPr>
              <a:lnSpc>
                <a:spcPct val="150000"/>
              </a:lnSpc>
            </a:pP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</a:t>
            </a:r>
            <a:r>
              <a:rPr lang="hr-H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Compression</a:t>
            </a: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Club  (ICC)</a:t>
            </a:r>
          </a:p>
          <a:p>
            <a:pPr>
              <a:lnSpc>
                <a:spcPct val="150000"/>
              </a:lnSpc>
            </a:pPr>
            <a:r>
              <a:rPr lang="en-US" sz="1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European Association of Fellows in Wound Healing (EAFWH)</a:t>
            </a:r>
            <a:endParaRPr lang="hr-H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Hrvatske udruge za rane (HUR)</a:t>
            </a:r>
          </a:p>
          <a:p>
            <a:pPr>
              <a:lnSpc>
                <a:spcPct val="150000"/>
              </a:lnSpc>
            </a:pP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Društva nastavnika opće/obiteljske medicine (DNOOM) </a:t>
            </a:r>
          </a:p>
          <a:p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17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764643-38F4-4455-98B7-AB5C60C0A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6" y="-277318"/>
            <a:ext cx="12087068" cy="1897391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OSNOVE CIJELJENJA RANE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BF2BD7F-781E-4B3E-AD4D-CCE7344AEB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466" y="1446551"/>
            <a:ext cx="5726541" cy="486280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rana je prekid anatomskog i funkcionalnog kontinuiteta tkiva, bez obzira na etiologiju</a:t>
            </a:r>
          </a:p>
          <a:p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regeneracija (obnova) vs reparacija (popravak) </a:t>
            </a:r>
          </a:p>
          <a:p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obzirom na tijek cijeljenja razlikujemo:</a:t>
            </a:r>
          </a:p>
          <a:p>
            <a:pPr marL="0" indent="0">
              <a:buNone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akutne rane </a:t>
            </a:r>
          </a:p>
          <a:p>
            <a:pPr marL="0" indent="0">
              <a:buNone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kronične rane</a:t>
            </a:r>
          </a:p>
          <a:p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faze cijeljenja: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hr-H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hemostaza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upala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proliferacija ili granulacija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epitelizacija ili </a:t>
            </a:r>
            <a:r>
              <a:rPr lang="hr-H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maturacija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72E89883-E6AF-A1F5-4015-22ADA04F60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07" y="1504986"/>
            <a:ext cx="6246170" cy="414110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FEBD8A89-369D-9A26-FB30-BBE86DADA071}"/>
              </a:ext>
            </a:extLst>
          </p:cNvPr>
          <p:cNvSpPr txBox="1"/>
          <p:nvPr/>
        </p:nvSpPr>
        <p:spPr>
          <a:xfrm>
            <a:off x="5216577" y="6054811"/>
            <a:ext cx="6975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0" i="0" dirty="0">
                <a:solidFill>
                  <a:srgbClr val="333333"/>
                </a:solidFill>
                <a:effectLst/>
                <a:latin typeface="OpenSans"/>
              </a:rPr>
              <a:t>             </a:t>
            </a:r>
            <a:r>
              <a:rPr lang="hr-HR" sz="11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Thiruvoth</a:t>
            </a:r>
            <a:r>
              <a:rPr lang="hr-HR" sz="11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FM i sur. </a:t>
            </a:r>
            <a:r>
              <a:rPr lang="en-US" sz="11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Current concepts in the physiology of adult wound healing</a:t>
            </a:r>
            <a:r>
              <a:rPr lang="hr-HR" sz="11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r-HR" sz="1100" b="0" i="1" dirty="0">
                <a:solidFill>
                  <a:srgbClr val="9999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1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Plast </a:t>
            </a:r>
            <a:r>
              <a:rPr lang="hr-HR" sz="11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Aesthet</a:t>
            </a:r>
            <a:r>
              <a:rPr lang="hr-HR" sz="11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1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lang="hr-HR" sz="11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2015.</a:t>
            </a:r>
            <a:endParaRPr lang="en-US" sz="11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7833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1BF8821-80D7-FF3D-E82A-B25C4328E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7" y="0"/>
            <a:ext cx="11528980" cy="67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89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E3720-84C6-99D5-05E8-A763D43F0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9961"/>
            <a:ext cx="12246964" cy="1071797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KRONIČNA RANA </a:t>
            </a:r>
            <a:endParaRPr lang="en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38DEECB-03FA-3AB5-01BF-A07A057CD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94282"/>
            <a:ext cx="6200057" cy="51922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najčešći poremećaj u cijeljenju u </a:t>
            </a:r>
            <a:r>
              <a:rPr lang="hr-H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upalnoj fazi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najvažniji čimbenici otežanog cijeljenja </a:t>
            </a:r>
            <a:r>
              <a:rPr lang="hr-H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ishemija i infekcija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formiranje</a:t>
            </a:r>
            <a:r>
              <a:rPr lang="hr-H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biofilma</a:t>
            </a:r>
            <a:r>
              <a:rPr lang="hr-HR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Pseudomonas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aeruginosa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, Escherichia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coli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, 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Peptostreptococcus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sp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., 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Staphylococcus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aureus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Enterobacter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sp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., 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Klebsiella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pneumoniae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, 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Acinetobacter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baumanii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, 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Enterococcus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faecalis</a:t>
            </a:r>
            <a:endParaRPr lang="hr-HR" sz="18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prevalencija</a:t>
            </a: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hr-HR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- 1% odrasle populacije ima ili je imalo kroničnu ranu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- raste s dobi (2% &gt;85 g.)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brojne komplikacije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visoki troškovi liječenja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snižena kvaliteta života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dirty="0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DCC539E-F817-8D25-56C9-A49A18090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678898"/>
            <a:ext cx="6200057" cy="4607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 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D1A1DFA-6AEF-678A-C921-BBC55EC4D5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059" y="456077"/>
            <a:ext cx="2195401" cy="177741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011307A8-785A-5300-F979-64F9BEA8EF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84" y="456077"/>
            <a:ext cx="2113023" cy="174762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246E2A4-28B3-3AB7-A625-4A969F0293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9451"/>
          <a:stretch/>
        </p:blipFill>
        <p:spPr>
          <a:xfrm>
            <a:off x="6785628" y="2460788"/>
            <a:ext cx="1409053" cy="1695446"/>
          </a:xfrm>
          <a:prstGeom prst="rect">
            <a:avLst/>
          </a:prstGeom>
        </p:spPr>
      </p:pic>
      <p:pic>
        <p:nvPicPr>
          <p:cNvPr id="9" name="Rezervirano mjesto sadržaja 7">
            <a:extLst>
              <a:ext uri="{FF2B5EF4-FFF2-40B4-BE49-F238E27FC236}">
                <a16:creationId xmlns:a16="http://schemas.microsoft.com/office/drawing/2014/main" id="{44BD82FA-422D-AEE6-514E-445249201B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15" y="2460788"/>
            <a:ext cx="2165892" cy="1624419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A143FFE1-DBD5-E26A-BD8C-F496F24132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906" y="4321211"/>
            <a:ext cx="2024156" cy="1644315"/>
          </a:xfrm>
          <a:prstGeom prst="rect">
            <a:avLst/>
          </a:prstGeom>
        </p:spPr>
      </p:pic>
      <p:pic>
        <p:nvPicPr>
          <p:cNvPr id="11" name="Rezervirano mjesto sadržaja 4">
            <a:extLst>
              <a:ext uri="{FF2B5EF4-FFF2-40B4-BE49-F238E27FC236}">
                <a16:creationId xmlns:a16="http://schemas.microsoft.com/office/drawing/2014/main" id="{05FD76B4-BDA8-BF8C-F8FC-5B16A8B4DB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14" y="4406179"/>
            <a:ext cx="2165893" cy="155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96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E3720-84C6-99D5-05E8-A763D43F0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216816"/>
            <a:ext cx="9720072" cy="1838226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ČIMBENICI OTEŽANOG CIJELJENJA </a:t>
            </a:r>
            <a:endParaRPr lang="en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2DBD8-BA7F-4BF6-EC91-1FC8463B9AD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-1" y="1311275"/>
            <a:ext cx="6205929" cy="5210175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hr-H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hr-HR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VEZANI UZ BOLESNIKA: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hr-HR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dob, </a:t>
            </a:r>
            <a:r>
              <a:rPr lang="hr-HR" sz="3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komorbiditeti</a:t>
            </a:r>
            <a:r>
              <a:rPr lang="hr-HR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terapija, psihosocijalni status, bol, suradljivost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VEZANI UZ RANU: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lokalizacija, trajanje, dno rane, ishemija, infekcija, odgovor na terapiju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VEZANI UZ ZDRAVSTVENE DJELATNIKE: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hr-HR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znanje i vještine u dijagnostičko – terapijskim postupcima i intervencijama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VEZANI UZ ZDRAVSTVENE RESURSE: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hr-HR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hr-HR" sz="3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dostupnost zdravstvenog sustava, učinkovitost, troškovi, naknada troškova</a:t>
            </a:r>
          </a:p>
          <a:p>
            <a:pPr marL="0" indent="0">
              <a:buNone/>
            </a:pPr>
            <a:endParaRPr lang="hr-HR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European </a:t>
            </a:r>
            <a:r>
              <a:rPr lang="hr-HR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Wound</a:t>
            </a: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Management </a:t>
            </a:r>
            <a:r>
              <a:rPr lang="hr-HR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</a:t>
            </a: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(EWMA). Hard to </a:t>
            </a:r>
            <a:r>
              <a:rPr lang="hr-HR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heal</a:t>
            </a: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wounds</a:t>
            </a: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hr-HR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holistic</a:t>
            </a: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approach</a:t>
            </a:r>
            <a:r>
              <a:rPr lang="hr-HR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2008.</a:t>
            </a:r>
          </a:p>
          <a:p>
            <a:pPr marL="0" indent="0">
              <a:buNone/>
            </a:pPr>
            <a:endParaRPr lang="hr-HR" sz="1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1800" dirty="0"/>
          </a:p>
          <a:p>
            <a:pPr marL="0" indent="0">
              <a:buNone/>
            </a:pPr>
            <a:endParaRPr lang="hr-HR" sz="1800" dirty="0"/>
          </a:p>
          <a:p>
            <a:pPr marL="0" indent="0">
              <a:buNone/>
            </a:pPr>
            <a:endParaRPr lang="hr-HR" sz="1100" dirty="0"/>
          </a:p>
          <a:p>
            <a:pPr marL="0" indent="0">
              <a:buNone/>
            </a:pPr>
            <a:endParaRPr lang="hr-HR" sz="1000" dirty="0"/>
          </a:p>
        </p:txBody>
      </p:sp>
      <p:sp>
        <p:nvSpPr>
          <p:cNvPr id="20" name="TekstniOkvir 19">
            <a:extLst>
              <a:ext uri="{FF2B5EF4-FFF2-40B4-BE49-F238E27FC236}">
                <a16:creationId xmlns:a16="http://schemas.microsoft.com/office/drawing/2014/main" id="{839C9AF0-ADDC-6093-9732-39A4F473F788}"/>
              </a:ext>
            </a:extLst>
          </p:cNvPr>
          <p:cNvSpPr txBox="1"/>
          <p:nvPr/>
        </p:nvSpPr>
        <p:spPr>
          <a:xfrm>
            <a:off x="10821250" y="4724440"/>
            <a:ext cx="1464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 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691C10A-6A66-C683-C96C-13AD5E1CC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173" y="936885"/>
            <a:ext cx="6798039" cy="558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5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3C3FAE9-5173-2239-B123-C5C280CBE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22289"/>
            <a:ext cx="12127043" cy="950330"/>
          </a:xfrm>
        </p:spPr>
        <p:txBody>
          <a:bodyPr>
            <a:normAutofit fontScale="90000"/>
          </a:bodyPr>
          <a:lstStyle/>
          <a:p>
            <a:pPr algn="ctr"/>
            <a:r>
              <a:rPr lang="hr-H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PRIKAZ BOLESNICE</a:t>
            </a:r>
            <a:br>
              <a:rPr lang="hr-H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B8F26E5-89FA-4144-D261-9D98AC9B0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931" y="1154243"/>
            <a:ext cx="11156443" cy="1993691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 g., trgovkinja, situirana                                                                    Dijagnostika:           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rana na lijevoj potkoljenici u trajanju od godine dana                          - bris rane: Pseudomonas </a:t>
            </a:r>
            <a:r>
              <a:rPr lang="hr-H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  <a:endParaRPr lang="hr-H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arterijska hipertenzija, </a:t>
            </a:r>
            <a:r>
              <a:rPr lang="hr-H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hipotireoza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- biopsija rane 2x: upala, nema znakova </a:t>
            </a:r>
            <a:r>
              <a:rPr lang="hr-H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maligniteta</a:t>
            </a:r>
            <a:endParaRPr lang="hr-H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lisinopril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levotiroksin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- CD arterija i vena nogu: insuficijencija obje VSP</a:t>
            </a:r>
          </a:p>
          <a:p>
            <a:pPr marL="0" indent="0">
              <a:buNone/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</a:t>
            </a:r>
          </a:p>
        </p:txBody>
      </p:sp>
      <p:pic>
        <p:nvPicPr>
          <p:cNvPr id="8" name="Rezervirano mjesto sadržaja 5" descr="Slika na kojoj se prikazuje u dvorani, soba, Medicinska oprema, meso&#10;&#10;Opis je automatski generiran">
            <a:extLst>
              <a:ext uri="{FF2B5EF4-FFF2-40B4-BE49-F238E27FC236}">
                <a16:creationId xmlns:a16="http://schemas.microsoft.com/office/drawing/2014/main" id="{BD52DD64-1081-C4EA-5ECF-A84BD002B9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33614" y="3450935"/>
            <a:ext cx="3324610" cy="249345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E7D4970-2175-2201-4920-4BB82D7D7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642" y="3439967"/>
            <a:ext cx="3324608" cy="2493458"/>
          </a:xfrm>
          <a:prstGeom prst="rect">
            <a:avLst/>
          </a:prstGeom>
        </p:spPr>
      </p:pic>
      <p:pic>
        <p:nvPicPr>
          <p:cNvPr id="10" name="Rezervirano mjesto sadržaja 4" descr="Slika na kojoj se prikazuje modni dodatak, u dvorani, zavoj, osoba&#10;&#10;Opis je automatski generiran">
            <a:extLst>
              <a:ext uri="{FF2B5EF4-FFF2-40B4-BE49-F238E27FC236}">
                <a16:creationId xmlns:a16="http://schemas.microsoft.com/office/drawing/2014/main" id="{1D9E7F4E-F386-6A1C-1DEA-E2DE27181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31" y="3450936"/>
            <a:ext cx="3295360" cy="2471520"/>
          </a:xfrm>
          <a:prstGeom prst="rect">
            <a:avLst/>
          </a:prstGeo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66770D2B-665A-AA2F-D98A-7BE5EDF87BEF}"/>
              </a:ext>
            </a:extLst>
          </p:cNvPr>
          <p:cNvSpPr txBox="1"/>
          <p:nvPr/>
        </p:nvSpPr>
        <p:spPr>
          <a:xfrm>
            <a:off x="0" y="61064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prvi pregled 08.04.2022</a:t>
            </a:r>
            <a:r>
              <a:rPr lang="hr-HR" dirty="0"/>
              <a:t>.                      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lijeva potkoljenica medijalno                      lijeva potkoljenica lateralno  </a:t>
            </a:r>
          </a:p>
        </p:txBody>
      </p:sp>
    </p:spTree>
    <p:extLst>
      <p:ext uri="{BB962C8B-B14F-4D97-AF65-F5344CB8AC3E}">
        <p14:creationId xmlns:p14="http://schemas.microsoft.com/office/powerpoint/2010/main" val="3507820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E3720-84C6-99D5-05E8-A763D43F0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41311"/>
            <a:ext cx="12192000" cy="1548020"/>
          </a:xfrm>
        </p:spPr>
        <p:txBody>
          <a:bodyPr/>
          <a:lstStyle/>
          <a:p>
            <a:pPr algn="ctr"/>
            <a:r>
              <a:rPr lang="hr-HR" dirty="0"/>
              <a:t>        </a:t>
            </a:r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ETIOLOŠKO I ADJUVANTNO LIJEČENJE </a:t>
            </a:r>
            <a:endParaRPr lang="en-H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8C1FA0D-F34E-5216-FF94-89CC23FDA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141" y="1386590"/>
            <a:ext cx="4977359" cy="4899909"/>
          </a:xfrm>
        </p:spPr>
        <p:txBody>
          <a:bodyPr>
            <a:normAutofit fontScale="85000" lnSpcReduction="20000"/>
          </a:bodyPr>
          <a:lstStyle/>
          <a:p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LOKALNO LIJEČENJE RANE </a:t>
            </a:r>
          </a:p>
          <a:p>
            <a:pPr marL="0" indent="0">
              <a:buNone/>
            </a:pPr>
            <a:r>
              <a:rPr lang="hr-H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TIME koncept</a:t>
            </a:r>
          </a:p>
          <a:p>
            <a:pPr marL="0" indent="0">
              <a:buNone/>
            </a:pPr>
            <a:r>
              <a:rPr lang="hr-H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Trokut procjene</a:t>
            </a:r>
          </a:p>
          <a:p>
            <a:pPr marL="0" indent="0">
              <a:buNone/>
            </a:pPr>
            <a:r>
              <a:rPr lang="hr-HR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r-H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Venska rana: </a:t>
            </a:r>
            <a:r>
              <a:rPr lang="hr-H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kompresivna</a:t>
            </a:r>
            <a:r>
              <a:rPr lang="hr-H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terapija, </a:t>
            </a: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kirurške,</a:t>
            </a:r>
            <a:r>
              <a:rPr lang="hr-H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endovenske</a:t>
            </a:r>
            <a:r>
              <a:rPr lang="hr-H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metode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Arterijska: </a:t>
            </a:r>
            <a:r>
              <a:rPr lang="hr-H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revaskularizacija</a:t>
            </a: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kirurška, </a:t>
            </a:r>
            <a:r>
              <a:rPr lang="hr-H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endovaskularna</a:t>
            </a: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hibridna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Rana dijabetičkog stopala: kontrola infekcije, </a:t>
            </a:r>
            <a:r>
              <a:rPr lang="hr-H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offloading</a:t>
            </a: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revaskularizacija</a:t>
            </a:r>
            <a:endParaRPr lang="hr-H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Dekubitus: kontrola pritiska, infekcije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Atipične rane: u ovisnosti o etiologiji  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1C3B9953-4B29-3AED-B524-CAD5E8B2B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289154"/>
            <a:ext cx="5637307" cy="499734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PROBIOTICI - SINBIOTICI - PREBIOTICI </a:t>
            </a:r>
          </a:p>
          <a:p>
            <a:pPr>
              <a:lnSpc>
                <a:spcPct val="120000"/>
              </a:lnSpc>
            </a:pP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Hiperbarična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oksigenoterapija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(HBOT)</a:t>
            </a:r>
          </a:p>
          <a:p>
            <a:pPr>
              <a:lnSpc>
                <a:spcPct val="120000"/>
              </a:lnSpc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Kožni / Tkivni presadci </a:t>
            </a:r>
          </a:p>
          <a:p>
            <a:pPr>
              <a:lnSpc>
                <a:spcPct val="120000"/>
              </a:lnSpc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Nutritivna terapija </a:t>
            </a:r>
          </a:p>
          <a:p>
            <a:pPr>
              <a:lnSpc>
                <a:spcPct val="120000"/>
              </a:lnSpc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Supstituti kože (ECM u spreju)</a:t>
            </a:r>
          </a:p>
          <a:p>
            <a:pPr>
              <a:lnSpc>
                <a:spcPct val="120000"/>
              </a:lnSpc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Faktori rasta </a:t>
            </a:r>
          </a:p>
          <a:p>
            <a:pPr>
              <a:lnSpc>
                <a:spcPct val="120000"/>
              </a:lnSpc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Polarizirano svjetlo</a:t>
            </a:r>
          </a:p>
          <a:p>
            <a:pPr>
              <a:lnSpc>
                <a:spcPct val="120000"/>
              </a:lnSpc>
            </a:pP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Karboksiterapija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7542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CF4701AD-4B73-BCF2-E7FA-7E735D83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2466"/>
            <a:ext cx="12127043" cy="1521501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ZAŠTO PROBIOTICI U CIJELJENJU RANA?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9E3A030F-CF99-5B51-5153-54879F26BB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377" y="1663908"/>
            <a:ext cx="5591630" cy="438462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Kompeticija s patogenima za vezna mjesta na tkivu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Kompeticija za iskoristivost </a:t>
            </a:r>
            <a:r>
              <a:rPr lang="hr-HR" sz="2000" dirty="0" err="1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nutritijenata</a:t>
            </a:r>
            <a:endParaRPr lang="hr-HR" sz="2000" dirty="0">
              <a:solidFill>
                <a:srgbClr val="1B1B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Proizvodnja </a:t>
            </a:r>
            <a:r>
              <a:rPr lang="hr-HR" sz="20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antipatogenih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molekula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Stimulacija epitelne barijere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Modulacija imunološkog odgovora  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Antiinflamatorni</a:t>
            </a:r>
            <a:r>
              <a:rPr lang="hr-HR" sz="200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učinak 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r-H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635BB423-B2CB-123D-C13D-2305C1A18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21115" y="1663908"/>
            <a:ext cx="6385810" cy="46454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Inhibicija rasta planktonskih Gram </a:t>
            </a:r>
            <a:r>
              <a:rPr lang="hr-HR" sz="1800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poz</a:t>
            </a:r>
            <a:r>
              <a:rPr lang="hr-HR" sz="1800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 i Gram </a:t>
            </a:r>
            <a:r>
              <a:rPr lang="hr-HR" sz="1800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neg</a:t>
            </a:r>
            <a:r>
              <a:rPr lang="hr-HR" sz="1800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hr-HR" sz="1800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akterija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Ograničavanje/sprečavanje stvaranja biofilma interferencijom u komunikaciji među bakterijama tzv.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quorum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80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sensing</a:t>
            </a:r>
            <a:r>
              <a:rPr lang="hr-HR" sz="1800" i="1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-u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rgbClr val="1B1B1B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Poticanje cijeljenja povećanim 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stvaranjem </a:t>
            </a:r>
            <a:r>
              <a:rPr lang="hr-HR" sz="1800" dirty="0" err="1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ceramida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 </a:t>
            </a:r>
            <a:r>
              <a:rPr lang="hr-HR" sz="1800" dirty="0" err="1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keratinocitima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uz očuvanje </a:t>
            </a:r>
            <a:r>
              <a:rPr lang="hr-HR" sz="1800" dirty="0" err="1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lipidne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barijere kože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Stvaranje kiselih produkata – mliječne kiseline koja </a:t>
            </a:r>
            <a:r>
              <a:rPr lang="hr-HR" sz="1800" dirty="0" err="1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zakiseljuje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tkivo  i djeluje baktericidno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Neki sojevi proizvode </a:t>
            </a:r>
            <a:r>
              <a:rPr lang="hr-HR" sz="1800" dirty="0" err="1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bakteriocine</a:t>
            </a:r>
            <a:r>
              <a:rPr lang="hr-HR" sz="1800" dirty="0">
                <a:solidFill>
                  <a:srgbClr val="1B1B1B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21587F9B-08FB-9EBF-EB27-6032368C8829}"/>
              </a:ext>
            </a:extLst>
          </p:cNvPr>
          <p:cNvSpPr txBox="1"/>
          <p:nvPr/>
        </p:nvSpPr>
        <p:spPr>
          <a:xfrm>
            <a:off x="187377" y="6190937"/>
            <a:ext cx="51940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Bădăluță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VA,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Curuțiu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C,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Dițu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LM,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Holban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AM,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Lazăr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V.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Probiotics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Wound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Healing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hr-HR" sz="900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</a:t>
            </a:r>
            <a:r>
              <a:rPr lang="hr-HR" sz="9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 Mol Sci. 2024. </a:t>
            </a:r>
            <a:endParaRPr lang="hr-HR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596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71EBF5E-48F1-3345-B3E2-9D7CB326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2013"/>
            <a:ext cx="9841667" cy="2562117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OSOVINA CRIJEVO - KOŽA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B7CC33-B270-CA09-E55A-606C2055E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7297" y="1266670"/>
            <a:ext cx="5448925" cy="54829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ntaktna koža i sluznica GI trakta prirodne barijere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naseljena brojnim </a:t>
            </a:r>
            <a:r>
              <a:rPr lang="hr-HR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mikroorganiznima</a:t>
            </a: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koji s čovjekom žive u simbiozi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hr-H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OSOVINA CRIJEVO –KOŽA </a:t>
            </a:r>
            <a:endParaRPr lang="hr-HR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transfer </a:t>
            </a:r>
            <a:r>
              <a:rPr lang="hr-HR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iz crijeva putem krvotoka u ostale dijelove tijela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ajčešće korišteni </a:t>
            </a:r>
            <a:r>
              <a:rPr lang="hr-HR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iz porodice </a:t>
            </a:r>
            <a:r>
              <a:rPr lang="hr-H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</a:t>
            </a:r>
            <a:r>
              <a:rPr lang="hr-H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  </a:t>
            </a:r>
            <a:r>
              <a:rPr lang="hr-HR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Bifidobacterium</a:t>
            </a:r>
            <a:endParaRPr lang="hr-HR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Lactobacillus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plantarum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acidophillus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fermentum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paracasei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rhamnosus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bulgaricus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reuteri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delbreuckii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salivarus</a:t>
            </a:r>
            <a:endParaRPr lang="hr-HR" sz="2000" i="1" dirty="0">
              <a:solidFill>
                <a:srgbClr val="1B1B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Bifidobacterium</a:t>
            </a:r>
            <a:r>
              <a:rPr lang="hr-HR" sz="2000" i="1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lactis</a:t>
            </a:r>
            <a:r>
              <a:rPr lang="hr-HR" sz="200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00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ostali sojevi</a:t>
            </a:r>
            <a:r>
              <a:rPr lang="hr-HR" sz="180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r-HR" sz="2000" i="1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npr. </a:t>
            </a:r>
            <a:r>
              <a:rPr lang="hr-HR" sz="2000" i="1" dirty="0" err="1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Saccharomyces</a:t>
            </a:r>
            <a:r>
              <a:rPr lang="hr-HR" sz="2000" i="1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r-H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250"/>
              </a:spcBef>
            </a:pPr>
            <a:endParaRPr lang="hr-H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6BA312ED-A680-856F-194C-0089EBA5B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596" y="809881"/>
            <a:ext cx="5230532" cy="5227451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036D5FC8-AA6F-3430-8503-DCCCE5A85628}"/>
              </a:ext>
            </a:extLst>
          </p:cNvPr>
          <p:cNvSpPr txBox="1"/>
          <p:nvPr/>
        </p:nvSpPr>
        <p:spPr>
          <a:xfrm>
            <a:off x="6435780" y="6037333"/>
            <a:ext cx="4394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Mahmud R</a:t>
            </a:r>
            <a:r>
              <a:rPr lang="hr-HR" sz="9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</a:t>
            </a:r>
            <a:r>
              <a:rPr lang="hr-HR" sz="9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hr-HR" sz="9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r-HR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Impact of gut microbiome on skin health: gut-skin axis observed through </a:t>
            </a:r>
            <a:r>
              <a:rPr lang="hr-HR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lenses of therapeutics and skin diseases</a:t>
            </a:r>
            <a:r>
              <a:rPr lang="hr-HR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r-HR" sz="90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Gut</a:t>
            </a:r>
            <a:r>
              <a:rPr lang="hr-HR" sz="9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Microbes.2022. </a:t>
            </a:r>
            <a:endParaRPr lang="hr-HR" sz="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30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601827B3-584A-729D-0663-1B5D2DE2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9269"/>
            <a:ext cx="12261954" cy="1583335"/>
          </a:xfrm>
        </p:spPr>
        <p:txBody>
          <a:bodyPr/>
          <a:lstStyle/>
          <a:p>
            <a:pPr algn="ctr"/>
            <a:r>
              <a:rPr lang="hr-HR" dirty="0"/>
              <a:t>   </a:t>
            </a:r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SINBIOTICI U LIJEČENJU RANA 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E9FEF151-1E12-FFC8-403B-4A72B6D55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971" y="1424066"/>
            <a:ext cx="5811185" cy="4862433"/>
          </a:xfrm>
          <a:ln>
            <a:solidFill>
              <a:srgbClr val="2872C3"/>
            </a:solidFill>
          </a:ln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Sinbiotici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 proizvodi koji sadrže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probiotike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prebiotike</a:t>
            </a: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Peroralna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topička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primjena pozitivno djeluje na smanjenje incidencije infekcije i na formiranje biofilma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Topička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primjena: u vidu otopine, masti, kreme ili gela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Oprez kod kirurških rana ili opeklina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Istraživanja na animalnim modelima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Klinička istraživanja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</p:txBody>
      </p:sp>
      <p:sp>
        <p:nvSpPr>
          <p:cNvPr id="9" name="Rezervirano mjesto sadržaja 8">
            <a:extLst>
              <a:ext uri="{FF2B5EF4-FFF2-40B4-BE49-F238E27FC236}">
                <a16:creationId xmlns:a16="http://schemas.microsoft.com/office/drawing/2014/main" id="{1B0679F2-464F-74A2-257E-5F443DCA3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2846" y="1424066"/>
            <a:ext cx="6049153" cy="48624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ŠTO JOŠ OČEKUJEMO?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napredak tehnologije i genetski inženjering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implementacija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sinbiotika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gelove (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hidrogel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alginate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filmove ili pjene za prekrivanje rana </a:t>
            </a:r>
            <a:endParaRPr lang="hr-HR" sz="2400" dirty="0"/>
          </a:p>
          <a:p>
            <a:pPr marL="0" indent="0">
              <a:buNone/>
            </a:pPr>
            <a:r>
              <a:rPr lang="hr-HR" dirty="0"/>
              <a:t>                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POKRIVALA ZA RANE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hr-HR" dirty="0"/>
              <a:t> 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PASIVNA              AKTIVNA</a:t>
            </a:r>
            <a:endParaRPr lang="hr-HR" dirty="0"/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87645E3A-53EB-9973-107E-6B126A5CEB41}"/>
              </a:ext>
            </a:extLst>
          </p:cNvPr>
          <p:cNvSpPr txBox="1"/>
          <p:nvPr/>
        </p:nvSpPr>
        <p:spPr>
          <a:xfrm>
            <a:off x="8656820" y="22410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r-HR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5667679C-8361-2D4C-5139-9554E515120C}"/>
              </a:ext>
            </a:extLst>
          </p:cNvPr>
          <p:cNvSpPr txBox="1"/>
          <p:nvPr/>
        </p:nvSpPr>
        <p:spPr>
          <a:xfrm>
            <a:off x="5640049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EE791E9B-14EA-BDBD-11E3-32C94E45615E}"/>
              </a:ext>
            </a:extLst>
          </p:cNvPr>
          <p:cNvSpPr txBox="1"/>
          <p:nvPr/>
        </p:nvSpPr>
        <p:spPr>
          <a:xfrm>
            <a:off x="5640049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A46221E3-F92C-EB4E-00EB-36CBA73CED50}"/>
              </a:ext>
            </a:extLst>
          </p:cNvPr>
          <p:cNvSpPr txBox="1"/>
          <p:nvPr/>
        </p:nvSpPr>
        <p:spPr>
          <a:xfrm>
            <a:off x="5640049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sp>
        <p:nvSpPr>
          <p:cNvPr id="2" name="Strelica: desno 1">
            <a:extLst>
              <a:ext uri="{FF2B5EF4-FFF2-40B4-BE49-F238E27FC236}">
                <a16:creationId xmlns:a16="http://schemas.microsoft.com/office/drawing/2014/main" id="{A3135FCE-C340-7D18-E694-64670F67616A}"/>
              </a:ext>
            </a:extLst>
          </p:cNvPr>
          <p:cNvSpPr/>
          <p:nvPr/>
        </p:nvSpPr>
        <p:spPr>
          <a:xfrm flipV="1">
            <a:off x="8656820" y="4110892"/>
            <a:ext cx="518442" cy="2110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620FF7AE-2116-DFDC-CDCE-02F48B759C6A}"/>
              </a:ext>
            </a:extLst>
          </p:cNvPr>
          <p:cNvSpPr txBox="1"/>
          <p:nvPr/>
        </p:nvSpPr>
        <p:spPr>
          <a:xfrm>
            <a:off x="15048407" y="5707812"/>
            <a:ext cx="25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  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E35337-B46D-3F23-3FE2-1B0C39754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95" y="4874149"/>
            <a:ext cx="2063692" cy="127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33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B8AC30CB-A8AE-5D14-A9FF-4E877DFA1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66668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NAKON 9 MJESECI LIJEČENJA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8D883DB-0A90-F0E3-C504-0BEC695DF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774" y="1056807"/>
            <a:ext cx="11532999" cy="56512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Lokalno liječenje 2-3x tjedno previjanje         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Nutritivna potpora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Kompresivna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terapija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Endovenski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zahvat : EVLA VSP</a:t>
            </a:r>
          </a:p>
        </p:txBody>
      </p:sp>
      <p:pic>
        <p:nvPicPr>
          <p:cNvPr id="9" name="Rezervirano mjesto sadržaja 4" descr="Slika na kojoj se prikazuje meso, ozljeda, u dvorani, osoba&#10;&#10;Opis je automatski generiran">
            <a:extLst>
              <a:ext uri="{FF2B5EF4-FFF2-40B4-BE49-F238E27FC236}">
                <a16:creationId xmlns:a16="http://schemas.microsoft.com/office/drawing/2014/main" id="{7589C40B-736B-0A73-CAE1-A45A8864F7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3383" y="3230399"/>
            <a:ext cx="3837481" cy="2878111"/>
          </a:xfrm>
        </p:spPr>
      </p:pic>
      <p:pic>
        <p:nvPicPr>
          <p:cNvPr id="8" name="Slika 7" descr="Slika na kojoj se prikazuje meso, ozljeda, u dvorani, osoba&#10;&#10;Opis je automatski generiran">
            <a:extLst>
              <a:ext uri="{FF2B5EF4-FFF2-40B4-BE49-F238E27FC236}">
                <a16:creationId xmlns:a16="http://schemas.microsoft.com/office/drawing/2014/main" id="{AACE125F-BB94-C67F-D452-E2F9CC4AC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923" y="3230399"/>
            <a:ext cx="3773864" cy="2830398"/>
          </a:xfrm>
          <a:prstGeom prst="rect">
            <a:avLst/>
          </a:prstGeo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B9F85F72-35C7-26EE-0DFF-3949F9E3FE9E}"/>
              </a:ext>
            </a:extLst>
          </p:cNvPr>
          <p:cNvSpPr txBox="1"/>
          <p:nvPr/>
        </p:nvSpPr>
        <p:spPr>
          <a:xfrm>
            <a:off x="314227" y="6199781"/>
            <a:ext cx="9796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23.01.2023.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lijeva potkoljenica medijalno                                       lijeva potkoljenica lateralno </a:t>
            </a:r>
          </a:p>
        </p:txBody>
      </p:sp>
    </p:spTree>
    <p:extLst>
      <p:ext uri="{BB962C8B-B14F-4D97-AF65-F5344CB8AC3E}">
        <p14:creationId xmlns:p14="http://schemas.microsoft.com/office/powerpoint/2010/main" val="405338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E3720-84C6-99D5-05E8-A763D43F0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7617"/>
            <a:ext cx="12192000" cy="1354286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NAKON 2 GODINE LIJEČENJA NADODAN SINBIOTIK</a:t>
            </a:r>
            <a:endParaRPr lang="en-H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zervirano mjesto sadržaja 14">
            <a:extLst>
              <a:ext uri="{FF2B5EF4-FFF2-40B4-BE49-F238E27FC236}">
                <a16:creationId xmlns:a16="http://schemas.microsoft.com/office/drawing/2014/main" id="{4101A5B7-2BC5-3D11-E9EF-F34EF8178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645" y="846944"/>
            <a:ext cx="11112710" cy="5379709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 </a:t>
            </a:r>
          </a:p>
        </p:txBody>
      </p:sp>
      <p:pic>
        <p:nvPicPr>
          <p:cNvPr id="4" name="Slika 3" descr="Slika na kojoj se prikazuje meso, ozljeda, osoba, u dvorani&#10;&#10;Opis je automatski generiran">
            <a:extLst>
              <a:ext uri="{FF2B5EF4-FFF2-40B4-BE49-F238E27FC236}">
                <a16:creationId xmlns:a16="http://schemas.microsoft.com/office/drawing/2014/main" id="{55A7CFF7-EC75-60EA-78C5-F1B16FB86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064" y="3976226"/>
            <a:ext cx="3098409" cy="2323807"/>
          </a:xfrm>
          <a:prstGeom prst="rect">
            <a:avLst/>
          </a:prstGeom>
        </p:spPr>
      </p:pic>
      <p:pic>
        <p:nvPicPr>
          <p:cNvPr id="10" name="Slika 9" descr="Slika na kojoj se prikazuje u dvorani, meso, ozljeda, Medicinska oprema&#10;&#10;Opis je automatski generiran">
            <a:extLst>
              <a:ext uri="{FF2B5EF4-FFF2-40B4-BE49-F238E27FC236}">
                <a16:creationId xmlns:a16="http://schemas.microsoft.com/office/drawing/2014/main" id="{DACE4799-0579-8660-C99A-7B717E9A6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065" y="1191716"/>
            <a:ext cx="3098408" cy="2323807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3CF254C2-114B-B98C-DBD6-6CC4B028D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503" y="3902846"/>
            <a:ext cx="3088013" cy="2323807"/>
          </a:xfrm>
          <a:prstGeom prst="rect">
            <a:avLst/>
          </a:prstGeom>
        </p:spPr>
      </p:pic>
      <p:pic>
        <p:nvPicPr>
          <p:cNvPr id="12" name="Slika 11" descr="Slika na kojoj se prikazuje meso, ozljeda, u dvorani, osoba&#10;&#10;Opis je automatski generiran">
            <a:extLst>
              <a:ext uri="{FF2B5EF4-FFF2-40B4-BE49-F238E27FC236}">
                <a16:creationId xmlns:a16="http://schemas.microsoft.com/office/drawing/2014/main" id="{1AF3C4B6-5E01-88D8-FC17-BCB48356C6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503" y="1174307"/>
            <a:ext cx="3089705" cy="2317279"/>
          </a:xfrm>
          <a:prstGeom prst="rect">
            <a:avLst/>
          </a:prstGeom>
        </p:spPr>
      </p:pic>
      <p:sp>
        <p:nvSpPr>
          <p:cNvPr id="17" name="TekstniOkvir 16">
            <a:extLst>
              <a:ext uri="{FF2B5EF4-FFF2-40B4-BE49-F238E27FC236}">
                <a16:creationId xmlns:a16="http://schemas.microsoft.com/office/drawing/2014/main" id="{EF9760E0-1AF8-4B60-E0A4-318DAE790312}"/>
              </a:ext>
            </a:extLst>
          </p:cNvPr>
          <p:cNvSpPr txBox="1"/>
          <p:nvPr/>
        </p:nvSpPr>
        <p:spPr>
          <a:xfrm flipV="1">
            <a:off x="5591330" y="3619770"/>
            <a:ext cx="324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/>
              <a:t> </a:t>
            </a:r>
          </a:p>
        </p:txBody>
      </p:sp>
      <p:sp>
        <p:nvSpPr>
          <p:cNvPr id="18" name="TekstniOkvir 17">
            <a:extLst>
              <a:ext uri="{FF2B5EF4-FFF2-40B4-BE49-F238E27FC236}">
                <a16:creationId xmlns:a16="http://schemas.microsoft.com/office/drawing/2014/main" id="{F61009CE-CA75-B2FC-0E92-50C199FCE940}"/>
              </a:ext>
            </a:extLst>
          </p:cNvPr>
          <p:cNvSpPr txBox="1"/>
          <p:nvPr/>
        </p:nvSpPr>
        <p:spPr>
          <a:xfrm>
            <a:off x="5259516" y="3544818"/>
            <a:ext cx="1631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mjesec dan</a:t>
            </a:r>
            <a:r>
              <a:rPr lang="hr-HR" dirty="0"/>
              <a:t>a </a:t>
            </a:r>
          </a:p>
        </p:txBody>
      </p:sp>
      <p:cxnSp>
        <p:nvCxnSpPr>
          <p:cNvPr id="20" name="Ravni poveznik sa strelicom 19">
            <a:extLst>
              <a:ext uri="{FF2B5EF4-FFF2-40B4-BE49-F238E27FC236}">
                <a16:creationId xmlns:a16="http://schemas.microsoft.com/office/drawing/2014/main" id="{E9971CEE-65A4-75FA-3264-95784774DF03}"/>
              </a:ext>
            </a:extLst>
          </p:cNvPr>
          <p:cNvCxnSpPr>
            <a:cxnSpLocks/>
          </p:cNvCxnSpPr>
          <p:nvPr/>
        </p:nvCxnSpPr>
        <p:spPr>
          <a:xfrm>
            <a:off x="5587117" y="2353619"/>
            <a:ext cx="993293" cy="0"/>
          </a:xfrm>
          <a:prstGeom prst="straightConnector1">
            <a:avLst/>
          </a:prstGeom>
          <a:ln>
            <a:solidFill>
              <a:srgbClr val="2872C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niOkvir 23">
            <a:extLst>
              <a:ext uri="{FF2B5EF4-FFF2-40B4-BE49-F238E27FC236}">
                <a16:creationId xmlns:a16="http://schemas.microsoft.com/office/drawing/2014/main" id="{DDA7A4FC-3564-3FF4-FC50-3DF2D1B6F9DC}"/>
              </a:ext>
            </a:extLst>
          </p:cNvPr>
          <p:cNvSpPr txBox="1"/>
          <p:nvPr/>
        </p:nvSpPr>
        <p:spPr>
          <a:xfrm flipH="1">
            <a:off x="2169808" y="3590475"/>
            <a:ext cx="3089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/>
              <a:t>02.02.2024. </a:t>
            </a:r>
          </a:p>
        </p:txBody>
      </p:sp>
      <p:sp>
        <p:nvSpPr>
          <p:cNvPr id="27" name="TekstniOkvir 26">
            <a:extLst>
              <a:ext uri="{FF2B5EF4-FFF2-40B4-BE49-F238E27FC236}">
                <a16:creationId xmlns:a16="http://schemas.microsoft.com/office/drawing/2014/main" id="{704DAF3E-B035-E7FE-103D-74BE3CA32E03}"/>
              </a:ext>
            </a:extLst>
          </p:cNvPr>
          <p:cNvSpPr txBox="1"/>
          <p:nvPr/>
        </p:nvSpPr>
        <p:spPr>
          <a:xfrm>
            <a:off x="6891373" y="3590474"/>
            <a:ext cx="312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/>
              <a:t>01.03.2024. </a:t>
            </a:r>
          </a:p>
        </p:txBody>
      </p:sp>
      <p:cxnSp>
        <p:nvCxnSpPr>
          <p:cNvPr id="28" name="Ravni poveznik sa strelicom 27">
            <a:extLst>
              <a:ext uri="{FF2B5EF4-FFF2-40B4-BE49-F238E27FC236}">
                <a16:creationId xmlns:a16="http://schemas.microsoft.com/office/drawing/2014/main" id="{D5B98384-87A3-CA89-1B5E-3A9D8B9593B8}"/>
              </a:ext>
            </a:extLst>
          </p:cNvPr>
          <p:cNvCxnSpPr>
            <a:cxnSpLocks/>
          </p:cNvCxnSpPr>
          <p:nvPr/>
        </p:nvCxnSpPr>
        <p:spPr>
          <a:xfrm>
            <a:off x="5587117" y="5139941"/>
            <a:ext cx="993293" cy="0"/>
          </a:xfrm>
          <a:prstGeom prst="straightConnector1">
            <a:avLst/>
          </a:prstGeom>
          <a:ln>
            <a:solidFill>
              <a:srgbClr val="2872C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niOkvir 2">
            <a:extLst>
              <a:ext uri="{FF2B5EF4-FFF2-40B4-BE49-F238E27FC236}">
                <a16:creationId xmlns:a16="http://schemas.microsoft.com/office/drawing/2014/main" id="{F7161A26-B9E7-A8BD-2D74-965A7DC9D11C}"/>
              </a:ext>
            </a:extLst>
          </p:cNvPr>
          <p:cNvSpPr txBox="1"/>
          <p:nvPr/>
        </p:nvSpPr>
        <p:spPr>
          <a:xfrm>
            <a:off x="1" y="6439425"/>
            <a:ext cx="123996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PER OS + TOPIČKI: kombinacija </a:t>
            </a:r>
            <a:r>
              <a:rPr lang="hr-H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probiotika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10 različitih bakterijskih sojeva (</a:t>
            </a:r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Lactobacillus, </a:t>
            </a:r>
            <a:r>
              <a:rPr lang="hr-H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</a:t>
            </a:r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Bifidobacterium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 </a:t>
            </a:r>
            <a:r>
              <a:rPr lang="hr-H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prebiotika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90468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7042F7-86F9-35C0-8660-C4F49FB2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3348"/>
            <a:ext cx="12192000" cy="1265668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REZULTAT NAKON 2,5 GODINE LIJEČENJA</a:t>
            </a:r>
            <a:b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Rezervirano mjesto sadržaja 12" descr="Slika na kojoj se prikazuje osoba, meso, vena, žiža&#10;&#10;Opis je automatski generiran">
            <a:extLst>
              <a:ext uri="{FF2B5EF4-FFF2-40B4-BE49-F238E27FC236}">
                <a16:creationId xmlns:a16="http://schemas.microsoft.com/office/drawing/2014/main" id="{129F26C8-A132-A2CF-6E13-1CBADC940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584797" y="1671887"/>
            <a:ext cx="3444312" cy="2583234"/>
          </a:xfrm>
        </p:spPr>
      </p:pic>
      <p:pic>
        <p:nvPicPr>
          <p:cNvPr id="7" name="Slika 6" descr="Slika na kojoj se prikazuje meso, ozljeda, bolnička soba, soba&#10;&#10;Opis je automatski generiran">
            <a:extLst>
              <a:ext uri="{FF2B5EF4-FFF2-40B4-BE49-F238E27FC236}">
                <a16:creationId xmlns:a16="http://schemas.microsoft.com/office/drawing/2014/main" id="{905358F9-EC56-65AE-5ADD-11815559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77" y="4107305"/>
            <a:ext cx="3052122" cy="2289091"/>
          </a:xfrm>
          <a:prstGeom prst="rect">
            <a:avLst/>
          </a:prstGeom>
        </p:spPr>
      </p:pic>
      <p:pic>
        <p:nvPicPr>
          <p:cNvPr id="9" name="Slika 8" descr="Slika na kojoj se prikazuje meso, ozljeda, u dvorani, osoba&#10;&#10;Opis je automatski generiran">
            <a:extLst>
              <a:ext uri="{FF2B5EF4-FFF2-40B4-BE49-F238E27FC236}">
                <a16:creationId xmlns:a16="http://schemas.microsoft.com/office/drawing/2014/main" id="{730847BD-E4E2-3441-BF63-C5992AA4C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77" y="1589885"/>
            <a:ext cx="3052122" cy="2289091"/>
          </a:xfrm>
          <a:prstGeom prst="rect">
            <a:avLst/>
          </a:prstGeom>
        </p:spPr>
      </p:pic>
      <p:pic>
        <p:nvPicPr>
          <p:cNvPr id="15" name="Slika 14" descr="Slika na kojoj se prikazuje osoba, meso, ud, žiža&#10;&#10;Opis je automatski generiran">
            <a:extLst>
              <a:ext uri="{FF2B5EF4-FFF2-40B4-BE49-F238E27FC236}">
                <a16:creationId xmlns:a16="http://schemas.microsoft.com/office/drawing/2014/main" id="{A1A15962-1CC8-365F-8144-C46100A69D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337074" y="2775849"/>
            <a:ext cx="3237875" cy="2428406"/>
          </a:xfrm>
          <a:prstGeom prst="rect">
            <a:avLst/>
          </a:prstGeom>
        </p:spPr>
      </p:pic>
      <p:pic>
        <p:nvPicPr>
          <p:cNvPr id="17" name="Slika 16" descr="Slika na kojoj se prikazuje meso, osoba, u dvorani, ozljeda&#10;&#10;Opis je automatski generiran">
            <a:extLst>
              <a:ext uri="{FF2B5EF4-FFF2-40B4-BE49-F238E27FC236}">
                <a16:creationId xmlns:a16="http://schemas.microsoft.com/office/drawing/2014/main" id="{8889CEA0-C2D3-552A-208B-0C94F31C9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820765" y="3279277"/>
            <a:ext cx="3237876" cy="2428407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804ECAE2-EECC-3DF5-704B-066F721A3EA3}"/>
              </a:ext>
            </a:extLst>
          </p:cNvPr>
          <p:cNvSpPr txBox="1"/>
          <p:nvPr/>
        </p:nvSpPr>
        <p:spPr>
          <a:xfrm>
            <a:off x="4015337" y="4685660"/>
            <a:ext cx="25832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18.10.2024.</a:t>
            </a: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BOLOVANJE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TROŠKOVI LIJEČENJA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KVALITETA ŽIVOTA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6454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C196D65-B581-4250-A2D6-A17A85B46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2" y="1812325"/>
            <a:ext cx="6995920" cy="503656"/>
          </a:xfrm>
        </p:spPr>
        <p:txBody>
          <a:bodyPr>
            <a:noAutofit/>
          </a:bodyPr>
          <a:lstStyle/>
          <a:p>
            <a:pPr algn="ctr"/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Ukupna kvaliteta života u bolesnika s VPR (N=18)  </a:t>
            </a:r>
            <a:b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bez VPR (N=104)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A01B235-19C0-4036-AB08-6B597C33D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2" y="2474433"/>
            <a:ext cx="6995920" cy="2595947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93C01189-D058-41A9-8586-B925DBFF63A0}"/>
              </a:ext>
            </a:extLst>
          </p:cNvPr>
          <p:cNvSpPr txBox="1"/>
          <p:nvPr/>
        </p:nvSpPr>
        <p:spPr>
          <a:xfrm>
            <a:off x="1981202" y="5373218"/>
            <a:ext cx="281865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1200" dirty="0"/>
          </a:p>
          <a:p>
            <a:endParaRPr lang="hr-HR" sz="1200" dirty="0"/>
          </a:p>
          <a:p>
            <a:endParaRPr lang="hr-HR" sz="1200" dirty="0"/>
          </a:p>
          <a:p>
            <a:endParaRPr lang="hr-HR" sz="1200" dirty="0"/>
          </a:p>
          <a:p>
            <a:r>
              <a:rPr lang="hr-H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Sinožić</a:t>
            </a: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T. Doktorski rad 2018.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377B51AE-11F9-414E-8D78-DEB104413617}"/>
              </a:ext>
            </a:extLst>
          </p:cNvPr>
          <p:cNvSpPr/>
          <p:nvPr/>
        </p:nvSpPr>
        <p:spPr>
          <a:xfrm flipV="1">
            <a:off x="6565469" y="5373218"/>
            <a:ext cx="504056" cy="2919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11028E20-9CAF-4F23-9489-41FCDCADE288}"/>
              </a:ext>
            </a:extLst>
          </p:cNvPr>
          <p:cNvSpPr/>
          <p:nvPr/>
        </p:nvSpPr>
        <p:spPr>
          <a:xfrm flipH="1">
            <a:off x="7742898" y="3453404"/>
            <a:ext cx="670146" cy="3599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AB19A94F-D99C-A220-83E1-3E1B2EBA9E96}"/>
              </a:ext>
            </a:extLst>
          </p:cNvPr>
          <p:cNvSpPr txBox="1"/>
          <p:nvPr/>
        </p:nvSpPr>
        <p:spPr>
          <a:xfrm>
            <a:off x="0" y="78259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KVALITETA ŽIVOTA  BOLESNIKA </a:t>
            </a:r>
          </a:p>
        </p:txBody>
      </p:sp>
    </p:spTree>
    <p:extLst>
      <p:ext uri="{BB962C8B-B14F-4D97-AF65-F5344CB8AC3E}">
        <p14:creationId xmlns:p14="http://schemas.microsoft.com/office/powerpoint/2010/main" val="62901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>
            <a:extLst>
              <a:ext uri="{FF2B5EF4-FFF2-40B4-BE49-F238E27FC236}">
                <a16:creationId xmlns:a16="http://schemas.microsoft.com/office/drawing/2014/main" id="{09B706B5-6BDB-957A-1E8F-B50F09E0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951"/>
            <a:ext cx="12192000" cy="1761344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SIGURNOST PRIMJENE – OTVORENA PITANJA </a:t>
            </a:r>
          </a:p>
        </p:txBody>
      </p:sp>
      <p:sp>
        <p:nvSpPr>
          <p:cNvPr id="8" name="Rezervirano mjesto sadržaja 7">
            <a:extLst>
              <a:ext uri="{FF2B5EF4-FFF2-40B4-BE49-F238E27FC236}">
                <a16:creationId xmlns:a16="http://schemas.microsoft.com/office/drawing/2014/main" id="{B5007AB6-5820-8D36-1328-4E04BAF1D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r-H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robiotici</a:t>
            </a:r>
            <a:r>
              <a:rPr lang="hr-H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u cijeljenju rana kod </a:t>
            </a:r>
            <a:r>
              <a:rPr lang="hr-H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imunokompromitiranih</a:t>
            </a:r>
            <a:r>
              <a:rPr lang="hr-H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osoba ili djece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činkovitost cijeljenja rana različitih etiologija, najviše istraživanja na ranama dijabetičkog stopala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Istraživanje p</a:t>
            </a:r>
            <a:r>
              <a:rPr lang="hr-H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ostojanja mogućnosti horizontalnog prijenosa gena između bakterija </a:t>
            </a:r>
            <a:r>
              <a:rPr lang="hr-H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probiotika</a:t>
            </a:r>
            <a:r>
              <a:rPr lang="hr-H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patogena u rani te mogućih kliničkih implikacija takvog prijenosa ukoliko se takav prijenos genetskog materijala uopće dokaže</a:t>
            </a:r>
          </a:p>
          <a:p>
            <a:pPr marL="0" indent="0">
              <a:buNone/>
            </a:pPr>
            <a:endParaRPr lang="hr-H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Komercijalna proizvodnja pokrivala sa </a:t>
            </a:r>
            <a:r>
              <a:rPr lang="hr-H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sinbioticima</a:t>
            </a: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sigurnost, skladištenje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Ekonomski izdaci, </a:t>
            </a:r>
            <a:r>
              <a:rPr lang="hr-HR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partipacija</a:t>
            </a: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osiguravajućih društava 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68812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95F3CA15-84FD-1320-E791-84F2BABCE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2001" cy="1341620"/>
          </a:xfrm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 </a:t>
            </a:r>
          </a:p>
        </p:txBody>
      </p:sp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9DC8225B-4248-B132-F095-6618DF6FD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26" y="972622"/>
            <a:ext cx="12079574" cy="55106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Probiotici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sinbiotici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imaju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imunomodulirajući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učinak i učinak na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keratinocite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Bakteriocidni</a:t>
            </a: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učinak i učinak na biofilm </a:t>
            </a:r>
            <a:endParaRPr lang="hr-H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Pozitivan učinak na cijeljenje rana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Adjuvantna</a:t>
            </a: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terapija u liječenju rana različite etiologije  </a:t>
            </a:r>
            <a:endParaRPr lang="hr-H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Rana u 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riziku za infekciju i onih s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manifestnom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infekcijom ili formiranim biofilmom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oguća je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peroralna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topička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ili kombinirana primjena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sinbiotika</a:t>
            </a:r>
            <a:endParaRPr lang="hr-H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Nastavkom istraživanja ustanovit će se njihova efikasnost i sigurnost primjene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činkovitost pojedinih vrsta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sinbiotika</a:t>
            </a: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učinkovite 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doze i oblike primjene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Tehnološki napredak u proizvodnji pokrivala za rane impregnirane sa </a:t>
            </a:r>
            <a:r>
              <a:rPr lang="hr-H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sinbioticima</a:t>
            </a:r>
            <a:endParaRPr lang="hr-H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hr-H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hr-H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unaprijedit će lokalno liječenje rana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Pasivna pokrivala za rane dodatkom 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probiotika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r-H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sinbiotika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postat će aktivna pokrivala</a:t>
            </a:r>
          </a:p>
          <a:p>
            <a:pPr marL="0" indent="0">
              <a:buNone/>
            </a:pPr>
            <a:r>
              <a:rPr lang="hr-HR" sz="2400" dirty="0"/>
              <a:t>                                                                                                                                       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sinozictamara@gmail.com</a:t>
            </a:r>
            <a:endParaRPr lang="hr-HR" sz="2000" dirty="0"/>
          </a:p>
          <a:p>
            <a:pPr marL="0" indent="0">
              <a:buNone/>
            </a:pPr>
            <a:r>
              <a:rPr lang="hr-HR" sz="2000" dirty="0"/>
              <a:t>                                                                                                                                                                    </a:t>
            </a:r>
            <a:endParaRPr lang="hr-H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529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1175</Words>
  <Application>Microsoft Macintosh PowerPoint</Application>
  <PresentationFormat>Widescreen</PresentationFormat>
  <Paragraphs>164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Cambria</vt:lpstr>
      <vt:lpstr>OpenSans</vt:lpstr>
      <vt:lpstr>Times New Roman</vt:lpstr>
      <vt:lpstr>Wingdings</vt:lpstr>
      <vt:lpstr>Office Theme</vt:lpstr>
      <vt:lpstr>ULOGA SINBIOTIKA U LIJEČENJU KRONIČNIH RANA        nasl. doc. prim. dr. sc. Tamara SINOŽIĆ, dr. med.   specijalistica obiteljske medicine  </vt:lpstr>
      <vt:lpstr>ŽIVOTOPIS </vt:lpstr>
      <vt:lpstr>OSNOVE CIJELJENJA RANE </vt:lpstr>
      <vt:lpstr>PowerPoint Presentation</vt:lpstr>
      <vt:lpstr>        KRONIČNA RANA </vt:lpstr>
      <vt:lpstr>ČIMBENICI OTEŽANOG CIJELJENJA </vt:lpstr>
      <vt:lpstr>PRIKAZ BOLESNICE </vt:lpstr>
      <vt:lpstr>        ETIOLOŠKO I ADJUVANTNO LIJEČENJE </vt:lpstr>
      <vt:lpstr>ZAŠTO PROBIOTICI U CIJELJENJU RANA?</vt:lpstr>
      <vt:lpstr>OSOVINA CRIJEVO - KOŽA</vt:lpstr>
      <vt:lpstr>   SINBIOTICI U LIJEČENJU RANA </vt:lpstr>
      <vt:lpstr>NAKON 9 MJESECI LIJEČENJA</vt:lpstr>
      <vt:lpstr>NAKON 2 GODINE LIJEČENJA NADODAN SINBIOTIK</vt:lpstr>
      <vt:lpstr>REZULTAT NAKON 2,5 GODINE LIJEČENJA  </vt:lpstr>
      <vt:lpstr>Ukupna kvaliteta života u bolesnika s VPR (N=18)   i bez VPR (N=104)</vt:lpstr>
      <vt:lpstr>SIGURNOST PRIMJENE – OTVORENA PITANJA </vt:lpstr>
      <vt:lpstr>ZAKLJUČAK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Primjena sinbiotika u liječenju kroničnih rana   </dc:title>
  <dc:creator>Tamara Sinožić</dc:creator>
  <cp:lastModifiedBy>Sabine Ebert-Krnjak</cp:lastModifiedBy>
  <cp:revision>21</cp:revision>
  <dcterms:created xsi:type="dcterms:W3CDTF">2024-02-18T19:22:47Z</dcterms:created>
  <dcterms:modified xsi:type="dcterms:W3CDTF">2024-11-20T16:53:55Z</dcterms:modified>
</cp:coreProperties>
</file>