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4" r:id="rId1"/>
  </p:sldMasterIdLst>
  <p:notesMasterIdLst>
    <p:notesMasterId r:id="rId16"/>
  </p:notesMasterIdLst>
  <p:sldIdLst>
    <p:sldId id="274" r:id="rId2"/>
    <p:sldId id="256" r:id="rId3"/>
    <p:sldId id="257" r:id="rId4"/>
    <p:sldId id="258" r:id="rId5"/>
    <p:sldId id="260" r:id="rId6"/>
    <p:sldId id="271" r:id="rId7"/>
    <p:sldId id="261" r:id="rId8"/>
    <p:sldId id="262" r:id="rId9"/>
    <p:sldId id="264" r:id="rId10"/>
    <p:sldId id="266" r:id="rId11"/>
    <p:sldId id="268" r:id="rId12"/>
    <p:sldId id="273" r:id="rId13"/>
    <p:sldId id="272" r:id="rId14"/>
    <p:sldId id="270" r:id="rId15"/>
  </p:sldIdLst>
  <p:sldSz cx="24384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1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FEF545-56DA-4A2D-8140-F9FB2AA25C0E}" v="236" dt="2024-11-20T10:49:39.16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9" autoAdjust="0"/>
    <p:restoredTop sz="94667"/>
  </p:normalViewPr>
  <p:slideViewPr>
    <p:cSldViewPr snapToGrid="0">
      <p:cViewPr varScale="1">
        <p:scale>
          <a:sx n="55" d="100"/>
          <a:sy n="55" d="100"/>
        </p:scale>
        <p:origin x="68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dirty="0"/>
              <a:t>Broj infekcija tijekom 90 dana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H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1 infekcija</c:v>
                </c:pt>
                <c:pt idx="1">
                  <c:v>2 ili više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36-4D24-9DCB-6C52E25598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1 infekcija</c:v>
                </c:pt>
                <c:pt idx="1">
                  <c:v>2 ili više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36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36-4D24-9DCB-6C52E25598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46004688"/>
        <c:axId val="1146006128"/>
      </c:barChart>
      <c:catAx>
        <c:axId val="114600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HR"/>
          </a:p>
        </c:txPr>
        <c:crossAx val="1146006128"/>
        <c:crosses val="autoZero"/>
        <c:auto val="1"/>
        <c:lblAlgn val="ctr"/>
        <c:lblOffset val="100"/>
        <c:noMultiLvlLbl val="0"/>
      </c:catAx>
      <c:valAx>
        <c:axId val="114600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HR"/>
          </a:p>
        </c:txPr>
        <c:crossAx val="114600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H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H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dirty="0"/>
              <a:t>Broj infekcija nakon 9 mjeseci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H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1 infekcija</c:v>
                </c:pt>
                <c:pt idx="1">
                  <c:v>2 ili više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A0-4AFB-B9B8-5093D9D91D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1 infekcija</c:v>
                </c:pt>
                <c:pt idx="1">
                  <c:v>2 ili više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23</c:v>
                </c:pt>
                <c:pt idx="1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A0-4AFB-B9B8-5093D9D91D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46004688"/>
        <c:axId val="1146006128"/>
      </c:barChart>
      <c:catAx>
        <c:axId val="114600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HR"/>
          </a:p>
        </c:txPr>
        <c:crossAx val="1146006128"/>
        <c:crosses val="autoZero"/>
        <c:auto val="1"/>
        <c:lblAlgn val="ctr"/>
        <c:lblOffset val="100"/>
        <c:noMultiLvlLbl val="0"/>
      </c:catAx>
      <c:valAx>
        <c:axId val="114600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HR"/>
          </a:p>
        </c:txPr>
        <c:crossAx val="114600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H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H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dirty="0"/>
              <a:t>Broj</a:t>
            </a:r>
            <a:r>
              <a:rPr lang="hr-HR" baseline="0" dirty="0"/>
              <a:t> infekcija tijekom 6 mjeseci (N=111/grupa)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H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SPT</c:v>
                </c:pt>
                <c:pt idx="1">
                  <c:v>SF</c:v>
                </c:pt>
                <c:pt idx="2">
                  <c:v>AOM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</c:v>
                </c:pt>
                <c:pt idx="1">
                  <c:v>10</c:v>
                </c:pt>
                <c:pt idx="2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B5-4F58-A104-45C5952585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SPT</c:v>
                </c:pt>
                <c:pt idx="1">
                  <c:v>SF</c:v>
                </c:pt>
                <c:pt idx="2">
                  <c:v>AOM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54</c:v>
                </c:pt>
                <c:pt idx="1">
                  <c:v>7</c:v>
                </c:pt>
                <c:pt idx="2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B5-4F58-A104-45C5952585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5418624"/>
        <c:axId val="695419104"/>
      </c:barChart>
      <c:catAx>
        <c:axId val="69541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HR"/>
          </a:p>
        </c:txPr>
        <c:crossAx val="695419104"/>
        <c:crosses val="autoZero"/>
        <c:auto val="1"/>
        <c:lblAlgn val="ctr"/>
        <c:lblOffset val="100"/>
        <c:noMultiLvlLbl val="0"/>
      </c:catAx>
      <c:valAx>
        <c:axId val="69541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HR"/>
          </a:p>
        </c:txPr>
        <c:crossAx val="69541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H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H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r-HR" dirty="0"/>
              <a:t>Broj</a:t>
            </a:r>
            <a:r>
              <a:rPr lang="hr-HR" baseline="0" dirty="0"/>
              <a:t> infekcija nakon 3 mjeseca (N=29/grupa)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H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SPT</c:v>
                </c:pt>
                <c:pt idx="1">
                  <c:v>SF</c:v>
                </c:pt>
                <c:pt idx="2">
                  <c:v>AOM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0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10-46FD-8897-62E478A936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SPT</c:v>
                </c:pt>
                <c:pt idx="1">
                  <c:v>SF</c:v>
                </c:pt>
                <c:pt idx="2">
                  <c:v>AOM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</c:v>
                </c:pt>
                <c:pt idx="1">
                  <c:v>2</c:v>
                </c:pt>
                <c:pt idx="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10-46FD-8897-62E478A936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5418624"/>
        <c:axId val="695419104"/>
      </c:barChart>
      <c:catAx>
        <c:axId val="69541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HR"/>
          </a:p>
        </c:txPr>
        <c:crossAx val="695419104"/>
        <c:crosses val="autoZero"/>
        <c:auto val="1"/>
        <c:lblAlgn val="ctr"/>
        <c:lblOffset val="100"/>
        <c:noMultiLvlLbl val="0"/>
      </c:catAx>
      <c:valAx>
        <c:axId val="69541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HR"/>
          </a:p>
        </c:txPr>
        <c:crossAx val="69541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H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H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785EC1-0E06-4675-A80B-CB89BA658C0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F0EACD5-B359-48B5-BD19-86B54FE34C96}">
      <dgm:prSet custT="1"/>
      <dgm:spPr/>
      <dgm:t>
        <a:bodyPr/>
        <a:lstStyle/>
        <a:p>
          <a:r>
            <a:rPr lang="en-US" sz="3600" dirty="0" err="1"/>
            <a:t>akutni</a:t>
          </a:r>
          <a:r>
            <a:rPr lang="en-US" sz="3600" dirty="0"/>
            <a:t> </a:t>
          </a:r>
          <a:r>
            <a:rPr lang="en-US" sz="3600" dirty="0" err="1"/>
            <a:t>tonzilofaringitis</a:t>
          </a:r>
          <a:endParaRPr lang="en-US" sz="3600" dirty="0"/>
        </a:p>
      </dgm:t>
    </dgm:pt>
    <dgm:pt modelId="{16C83E1D-35F7-4431-9C92-B6C8F0AB8E4A}" type="parTrans" cxnId="{DACD2BBD-8AB5-4934-86D9-856DA1F6AD34}">
      <dgm:prSet/>
      <dgm:spPr/>
      <dgm:t>
        <a:bodyPr/>
        <a:lstStyle/>
        <a:p>
          <a:endParaRPr lang="en-US" sz="3600"/>
        </a:p>
      </dgm:t>
    </dgm:pt>
    <dgm:pt modelId="{A26C7B67-1469-4815-A706-64AA0C446F86}" type="sibTrans" cxnId="{DACD2BBD-8AB5-4934-86D9-856DA1F6AD34}">
      <dgm:prSet/>
      <dgm:spPr/>
      <dgm:t>
        <a:bodyPr/>
        <a:lstStyle/>
        <a:p>
          <a:endParaRPr lang="en-US" sz="3600"/>
        </a:p>
      </dgm:t>
    </dgm:pt>
    <dgm:pt modelId="{0D876F71-C588-492D-9943-09C4B7288887}">
      <dgm:prSet custT="1"/>
      <dgm:spPr/>
      <dgm:t>
        <a:bodyPr/>
        <a:lstStyle/>
        <a:p>
          <a:r>
            <a:rPr lang="en-US" sz="3600"/>
            <a:t>skarlatina</a:t>
          </a:r>
        </a:p>
      </dgm:t>
    </dgm:pt>
    <dgm:pt modelId="{4756FC72-CEF2-4CCC-A05E-F42AF03FA78B}" type="parTrans" cxnId="{32CCBEFE-A7E3-48CB-BED1-AB1A6CA7B455}">
      <dgm:prSet/>
      <dgm:spPr/>
      <dgm:t>
        <a:bodyPr/>
        <a:lstStyle/>
        <a:p>
          <a:endParaRPr lang="en-US" sz="3600"/>
        </a:p>
      </dgm:t>
    </dgm:pt>
    <dgm:pt modelId="{18EAB8A2-D019-459E-9C4E-E8E68359A145}" type="sibTrans" cxnId="{32CCBEFE-A7E3-48CB-BED1-AB1A6CA7B455}">
      <dgm:prSet/>
      <dgm:spPr/>
      <dgm:t>
        <a:bodyPr/>
        <a:lstStyle/>
        <a:p>
          <a:endParaRPr lang="en-US" sz="3600"/>
        </a:p>
      </dgm:t>
    </dgm:pt>
    <dgm:pt modelId="{F6D92344-A3BC-48B4-B49A-52CD480781F6}">
      <dgm:prSet custT="1"/>
      <dgm:spPr/>
      <dgm:t>
        <a:bodyPr/>
        <a:lstStyle/>
        <a:p>
          <a:r>
            <a:rPr lang="en-US" sz="3600"/>
            <a:t>infekcije ko</a:t>
          </a:r>
          <a:r>
            <a:rPr lang="hr-HR" sz="3600"/>
            <a:t>ž</a:t>
          </a:r>
          <a:r>
            <a:rPr lang="en-US" sz="3600"/>
            <a:t>e- impetigo, erizipel, celulitis</a:t>
          </a:r>
        </a:p>
      </dgm:t>
    </dgm:pt>
    <dgm:pt modelId="{A7E7BD5F-2CEC-457F-89A6-A1930DECF2B9}" type="parTrans" cxnId="{BA3A36F2-6640-4162-8619-429315C515A6}">
      <dgm:prSet/>
      <dgm:spPr/>
      <dgm:t>
        <a:bodyPr/>
        <a:lstStyle/>
        <a:p>
          <a:endParaRPr lang="en-US" sz="3600"/>
        </a:p>
      </dgm:t>
    </dgm:pt>
    <dgm:pt modelId="{965C06FE-4AB1-4C37-ACE8-AD80D72C2ECC}" type="sibTrans" cxnId="{BA3A36F2-6640-4162-8619-429315C515A6}">
      <dgm:prSet/>
      <dgm:spPr/>
      <dgm:t>
        <a:bodyPr/>
        <a:lstStyle/>
        <a:p>
          <a:endParaRPr lang="en-US" sz="3600"/>
        </a:p>
      </dgm:t>
    </dgm:pt>
    <dgm:pt modelId="{96C11F64-7BBD-4930-A115-5D77D5F38486}">
      <dgm:prSet custT="1"/>
      <dgm:spPr/>
      <dgm:t>
        <a:bodyPr/>
        <a:lstStyle/>
        <a:p>
          <a:r>
            <a:rPr lang="en-US" sz="3600"/>
            <a:t>nekrotiziraju</a:t>
          </a:r>
          <a:r>
            <a:rPr lang="hr-HR" sz="3600"/>
            <a:t>ć</a:t>
          </a:r>
          <a:r>
            <a:rPr lang="en-US" sz="3600"/>
            <a:t>i fascitis, toksi</a:t>
          </a:r>
          <a:r>
            <a:rPr lang="hr-HR" sz="3600"/>
            <a:t>č</a:t>
          </a:r>
          <a:r>
            <a:rPr lang="en-US" sz="3600"/>
            <a:t>ni </a:t>
          </a:r>
          <a:r>
            <a:rPr lang="hr-HR" sz="3600"/>
            <a:t>š</a:t>
          </a:r>
          <a:r>
            <a:rPr lang="en-US" sz="3600"/>
            <a:t>ok si</a:t>
          </a:r>
          <a:r>
            <a:rPr lang="hr-HR" sz="3600"/>
            <a:t>n</a:t>
          </a:r>
          <a:r>
            <a:rPr lang="en-US" sz="3600"/>
            <a:t>drom</a:t>
          </a:r>
        </a:p>
      </dgm:t>
    </dgm:pt>
    <dgm:pt modelId="{8BFA6A34-11B5-4A99-B6BC-CF8CA154B016}" type="parTrans" cxnId="{3E32A132-69F6-4545-AD4C-0F5E04C58420}">
      <dgm:prSet/>
      <dgm:spPr/>
      <dgm:t>
        <a:bodyPr/>
        <a:lstStyle/>
        <a:p>
          <a:endParaRPr lang="en-US" sz="3600"/>
        </a:p>
      </dgm:t>
    </dgm:pt>
    <dgm:pt modelId="{D2C4E824-1732-4469-85B6-B804E92DE57D}" type="sibTrans" cxnId="{3E32A132-69F6-4545-AD4C-0F5E04C58420}">
      <dgm:prSet/>
      <dgm:spPr/>
      <dgm:t>
        <a:bodyPr/>
        <a:lstStyle/>
        <a:p>
          <a:endParaRPr lang="en-US" sz="3600"/>
        </a:p>
      </dgm:t>
    </dgm:pt>
    <dgm:pt modelId="{BA52DE0B-A610-4372-903D-287B24B9038B}" type="pres">
      <dgm:prSet presAssocID="{2D785EC1-0E06-4675-A80B-CB89BA658C0E}" presName="linear" presStyleCnt="0">
        <dgm:presLayoutVars>
          <dgm:animLvl val="lvl"/>
          <dgm:resizeHandles val="exact"/>
        </dgm:presLayoutVars>
      </dgm:prSet>
      <dgm:spPr/>
    </dgm:pt>
    <dgm:pt modelId="{68E87CF3-43E7-464A-9F51-7346D50A2FA6}" type="pres">
      <dgm:prSet presAssocID="{0F0EACD5-B359-48B5-BD19-86B54FE34C9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D192213C-F0AC-4416-BE11-38B5B782DE22}" type="pres">
      <dgm:prSet presAssocID="{A26C7B67-1469-4815-A706-64AA0C446F86}" presName="spacer" presStyleCnt="0"/>
      <dgm:spPr/>
    </dgm:pt>
    <dgm:pt modelId="{38387DD0-E8C4-4CFD-B76C-0457A11BD746}" type="pres">
      <dgm:prSet presAssocID="{0D876F71-C588-492D-9943-09C4B728888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A00E8F2-0645-4A59-B52D-62BA4946E4F3}" type="pres">
      <dgm:prSet presAssocID="{18EAB8A2-D019-459E-9C4E-E8E68359A145}" presName="spacer" presStyleCnt="0"/>
      <dgm:spPr/>
    </dgm:pt>
    <dgm:pt modelId="{54A15D15-D5AE-42D8-95BA-0ABB4E397601}" type="pres">
      <dgm:prSet presAssocID="{F6D92344-A3BC-48B4-B49A-52CD480781F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978E1FF-B385-4DD4-A698-6B03C0A0BBA8}" type="pres">
      <dgm:prSet presAssocID="{965C06FE-4AB1-4C37-ACE8-AD80D72C2ECC}" presName="spacer" presStyleCnt="0"/>
      <dgm:spPr/>
    </dgm:pt>
    <dgm:pt modelId="{BBCB8E16-0B51-41B3-9043-44704EFA67E8}" type="pres">
      <dgm:prSet presAssocID="{96C11F64-7BBD-4930-A115-5D77D5F3848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E32A132-69F6-4545-AD4C-0F5E04C58420}" srcId="{2D785EC1-0E06-4675-A80B-CB89BA658C0E}" destId="{96C11F64-7BBD-4930-A115-5D77D5F38486}" srcOrd="3" destOrd="0" parTransId="{8BFA6A34-11B5-4A99-B6BC-CF8CA154B016}" sibTransId="{D2C4E824-1732-4469-85B6-B804E92DE57D}"/>
    <dgm:cxn modelId="{3CCAFA4E-10C9-4E7C-A582-665F0EAAD50E}" type="presOf" srcId="{F6D92344-A3BC-48B4-B49A-52CD480781F6}" destId="{54A15D15-D5AE-42D8-95BA-0ABB4E397601}" srcOrd="0" destOrd="0" presId="urn:microsoft.com/office/officeart/2005/8/layout/vList2"/>
    <dgm:cxn modelId="{B0DEC366-709E-491E-85DE-887D507E0E8D}" type="presOf" srcId="{2D785EC1-0E06-4675-A80B-CB89BA658C0E}" destId="{BA52DE0B-A610-4372-903D-287B24B9038B}" srcOrd="0" destOrd="0" presId="urn:microsoft.com/office/officeart/2005/8/layout/vList2"/>
    <dgm:cxn modelId="{2367BD92-21E6-4A94-92AA-FBC62A2691E6}" type="presOf" srcId="{96C11F64-7BBD-4930-A115-5D77D5F38486}" destId="{BBCB8E16-0B51-41B3-9043-44704EFA67E8}" srcOrd="0" destOrd="0" presId="urn:microsoft.com/office/officeart/2005/8/layout/vList2"/>
    <dgm:cxn modelId="{84E0F3B8-66F4-4465-B2E8-D53017492564}" type="presOf" srcId="{0F0EACD5-B359-48B5-BD19-86B54FE34C96}" destId="{68E87CF3-43E7-464A-9F51-7346D50A2FA6}" srcOrd="0" destOrd="0" presId="urn:microsoft.com/office/officeart/2005/8/layout/vList2"/>
    <dgm:cxn modelId="{DACD2BBD-8AB5-4934-86D9-856DA1F6AD34}" srcId="{2D785EC1-0E06-4675-A80B-CB89BA658C0E}" destId="{0F0EACD5-B359-48B5-BD19-86B54FE34C96}" srcOrd="0" destOrd="0" parTransId="{16C83E1D-35F7-4431-9C92-B6C8F0AB8E4A}" sibTransId="{A26C7B67-1469-4815-A706-64AA0C446F86}"/>
    <dgm:cxn modelId="{EBA8A8C7-4B14-4D2B-8FAC-683A5A42FFB6}" type="presOf" srcId="{0D876F71-C588-492D-9943-09C4B7288887}" destId="{38387DD0-E8C4-4CFD-B76C-0457A11BD746}" srcOrd="0" destOrd="0" presId="urn:microsoft.com/office/officeart/2005/8/layout/vList2"/>
    <dgm:cxn modelId="{BA3A36F2-6640-4162-8619-429315C515A6}" srcId="{2D785EC1-0E06-4675-A80B-CB89BA658C0E}" destId="{F6D92344-A3BC-48B4-B49A-52CD480781F6}" srcOrd="2" destOrd="0" parTransId="{A7E7BD5F-2CEC-457F-89A6-A1930DECF2B9}" sibTransId="{965C06FE-4AB1-4C37-ACE8-AD80D72C2ECC}"/>
    <dgm:cxn modelId="{32CCBEFE-A7E3-48CB-BED1-AB1A6CA7B455}" srcId="{2D785EC1-0E06-4675-A80B-CB89BA658C0E}" destId="{0D876F71-C588-492D-9943-09C4B7288887}" srcOrd="1" destOrd="0" parTransId="{4756FC72-CEF2-4CCC-A05E-F42AF03FA78B}" sibTransId="{18EAB8A2-D019-459E-9C4E-E8E68359A145}"/>
    <dgm:cxn modelId="{9754DE9B-CE40-421A-B08D-2E5FF1F403D4}" type="presParOf" srcId="{BA52DE0B-A610-4372-903D-287B24B9038B}" destId="{68E87CF3-43E7-464A-9F51-7346D50A2FA6}" srcOrd="0" destOrd="0" presId="urn:microsoft.com/office/officeart/2005/8/layout/vList2"/>
    <dgm:cxn modelId="{6CB55B12-CF04-4A95-A0BA-59F5793AD0AF}" type="presParOf" srcId="{BA52DE0B-A610-4372-903D-287B24B9038B}" destId="{D192213C-F0AC-4416-BE11-38B5B782DE22}" srcOrd="1" destOrd="0" presId="urn:microsoft.com/office/officeart/2005/8/layout/vList2"/>
    <dgm:cxn modelId="{93B59FC5-F01B-4BCA-A04E-25942226E671}" type="presParOf" srcId="{BA52DE0B-A610-4372-903D-287B24B9038B}" destId="{38387DD0-E8C4-4CFD-B76C-0457A11BD746}" srcOrd="2" destOrd="0" presId="urn:microsoft.com/office/officeart/2005/8/layout/vList2"/>
    <dgm:cxn modelId="{4D207228-CC0D-4CEE-8B2B-E3B4508123FD}" type="presParOf" srcId="{BA52DE0B-A610-4372-903D-287B24B9038B}" destId="{5A00E8F2-0645-4A59-B52D-62BA4946E4F3}" srcOrd="3" destOrd="0" presId="urn:microsoft.com/office/officeart/2005/8/layout/vList2"/>
    <dgm:cxn modelId="{FD07B309-CA89-434C-A4F3-8289C7137D29}" type="presParOf" srcId="{BA52DE0B-A610-4372-903D-287B24B9038B}" destId="{54A15D15-D5AE-42D8-95BA-0ABB4E397601}" srcOrd="4" destOrd="0" presId="urn:microsoft.com/office/officeart/2005/8/layout/vList2"/>
    <dgm:cxn modelId="{22013D0A-CAF9-486C-98BF-94B4CAA457FA}" type="presParOf" srcId="{BA52DE0B-A610-4372-903D-287B24B9038B}" destId="{4978E1FF-B385-4DD4-A698-6B03C0A0BBA8}" srcOrd="5" destOrd="0" presId="urn:microsoft.com/office/officeart/2005/8/layout/vList2"/>
    <dgm:cxn modelId="{8AE93B09-A88D-4569-A3D8-FD4BD5AA4ABA}" type="presParOf" srcId="{BA52DE0B-A610-4372-903D-287B24B9038B}" destId="{BBCB8E16-0B51-41B3-9043-44704EFA67E8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DED0BD-133F-4876-871B-C9A91FD646D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729F34D-D9FB-47DB-92D8-F6ADA611BF2A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hr-HR" dirty="0"/>
            <a:t>C</a:t>
          </a:r>
          <a:r>
            <a:rPr lang="en-US" dirty="0" err="1"/>
            <a:t>ervikalni</a:t>
          </a:r>
          <a:r>
            <a:rPr lang="en-US" dirty="0"/>
            <a:t> </a:t>
          </a:r>
          <a:r>
            <a:rPr lang="en-US" dirty="0" err="1"/>
            <a:t>limfadenitis</a:t>
          </a:r>
          <a:r>
            <a:rPr lang="en-US" dirty="0"/>
            <a:t>, </a:t>
          </a:r>
          <a:r>
            <a:rPr lang="en-US" dirty="0" err="1"/>
            <a:t>peritonzilarni</a:t>
          </a:r>
          <a:r>
            <a:rPr lang="en-US" dirty="0"/>
            <a:t> </a:t>
          </a:r>
          <a:r>
            <a:rPr lang="en-US" dirty="0" err="1"/>
            <a:t>apsces</a:t>
          </a:r>
          <a:r>
            <a:rPr lang="en-US" dirty="0"/>
            <a:t>, </a:t>
          </a:r>
          <a:r>
            <a:rPr lang="en-US" dirty="0" err="1"/>
            <a:t>retrofaringealni</a:t>
          </a:r>
          <a:r>
            <a:rPr lang="en-US" dirty="0"/>
            <a:t> </a:t>
          </a:r>
          <a:r>
            <a:rPr lang="en-US" dirty="0" err="1"/>
            <a:t>apsces</a:t>
          </a:r>
          <a:r>
            <a:rPr lang="en-US" dirty="0"/>
            <a:t>, otitis media, mastoiditis</a:t>
          </a:r>
          <a:r>
            <a:rPr lang="hr-HR" dirty="0"/>
            <a:t>...</a:t>
          </a:r>
          <a:endParaRPr lang="en-US" dirty="0"/>
        </a:p>
      </dgm:t>
    </dgm:pt>
    <dgm:pt modelId="{88F28E45-D847-4D13-8200-23E619953A5A}" type="parTrans" cxnId="{9A16A95E-5B74-44CD-9EF9-5426F67E1D96}">
      <dgm:prSet/>
      <dgm:spPr/>
      <dgm:t>
        <a:bodyPr/>
        <a:lstStyle/>
        <a:p>
          <a:endParaRPr lang="en-US"/>
        </a:p>
      </dgm:t>
    </dgm:pt>
    <dgm:pt modelId="{78B842D6-AF71-4772-BC0D-31B0F05CFA5D}" type="sibTrans" cxnId="{9A16A95E-5B74-44CD-9EF9-5426F67E1D96}">
      <dgm:prSet/>
      <dgm:spPr/>
      <dgm:t>
        <a:bodyPr/>
        <a:lstStyle/>
        <a:p>
          <a:endParaRPr lang="en-US"/>
        </a:p>
      </dgm:t>
    </dgm:pt>
    <dgm:pt modelId="{BE0EEF17-7A71-4D1C-A8CB-8E2C45626D69}">
      <dgm:prSet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hr-HR" dirty="0"/>
            <a:t>R</a:t>
          </a:r>
          <a:r>
            <a:rPr lang="en-US" dirty="0" err="1"/>
            <a:t>eumatska</a:t>
          </a:r>
          <a:r>
            <a:rPr lang="en-US" dirty="0"/>
            <a:t> </a:t>
          </a:r>
          <a:r>
            <a:rPr lang="en-US" dirty="0" err="1"/>
            <a:t>groznica</a:t>
          </a:r>
          <a:r>
            <a:rPr lang="en-US" dirty="0"/>
            <a:t>, </a:t>
          </a:r>
          <a:r>
            <a:rPr lang="en-US" dirty="0" err="1"/>
            <a:t>poststreptokokni</a:t>
          </a:r>
          <a:r>
            <a:rPr lang="en-US" dirty="0"/>
            <a:t> </a:t>
          </a:r>
          <a:r>
            <a:rPr lang="en-US" dirty="0" err="1"/>
            <a:t>glomerulonefritis</a:t>
          </a:r>
          <a:endParaRPr lang="en-US" dirty="0"/>
        </a:p>
      </dgm:t>
    </dgm:pt>
    <dgm:pt modelId="{C0CB9AE9-0B71-4799-A462-8E92DE2E1A1B}" type="parTrans" cxnId="{BFCB1A61-9AFE-4782-B9BD-F1F46A2D9046}">
      <dgm:prSet/>
      <dgm:spPr/>
      <dgm:t>
        <a:bodyPr/>
        <a:lstStyle/>
        <a:p>
          <a:endParaRPr lang="en-US"/>
        </a:p>
      </dgm:t>
    </dgm:pt>
    <dgm:pt modelId="{2BBB1D0E-AD5C-41E7-9BB6-5D51ADBB0E61}" type="sibTrans" cxnId="{BFCB1A61-9AFE-4782-B9BD-F1F46A2D9046}">
      <dgm:prSet/>
      <dgm:spPr/>
      <dgm:t>
        <a:bodyPr/>
        <a:lstStyle/>
        <a:p>
          <a:endParaRPr lang="en-US"/>
        </a:p>
      </dgm:t>
    </dgm:pt>
    <dgm:pt modelId="{A198C088-3F55-4B7C-89A5-64EAACD86746}">
      <dgm:prSet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hr-HR"/>
            <a:t>P</a:t>
          </a:r>
          <a:r>
            <a:rPr lang="en-US"/>
            <a:t>oststrept</a:t>
          </a:r>
          <a:r>
            <a:rPr lang="hr-HR"/>
            <a:t>o</a:t>
          </a:r>
          <a:r>
            <a:rPr lang="en-US"/>
            <a:t>kokni reaktivni artritis</a:t>
          </a:r>
        </a:p>
      </dgm:t>
    </dgm:pt>
    <dgm:pt modelId="{5869D372-4F48-4C6A-A3DD-952A34D6F540}" type="parTrans" cxnId="{ED755024-36E8-470C-96A4-B297D5063CC8}">
      <dgm:prSet/>
      <dgm:spPr/>
      <dgm:t>
        <a:bodyPr/>
        <a:lstStyle/>
        <a:p>
          <a:endParaRPr lang="en-US"/>
        </a:p>
      </dgm:t>
    </dgm:pt>
    <dgm:pt modelId="{12C18B5E-99A6-4D92-8B15-CD21BBC337C5}" type="sibTrans" cxnId="{ED755024-36E8-470C-96A4-B297D5063CC8}">
      <dgm:prSet/>
      <dgm:spPr/>
      <dgm:t>
        <a:bodyPr/>
        <a:lstStyle/>
        <a:p>
          <a:endParaRPr lang="en-US"/>
        </a:p>
      </dgm:t>
    </dgm:pt>
    <dgm:pt modelId="{4A2F5AC3-BC5C-44AD-A4B5-5B51F1FA8D37}">
      <dgm:prSet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en-US"/>
            <a:t>PANDAS </a:t>
          </a:r>
        </a:p>
      </dgm:t>
    </dgm:pt>
    <dgm:pt modelId="{1DE8AD87-B12F-4578-BC97-F1590BD332F6}" type="parTrans" cxnId="{BF63EEC1-05B3-4CEC-9991-ED187C95A5DF}">
      <dgm:prSet/>
      <dgm:spPr/>
      <dgm:t>
        <a:bodyPr/>
        <a:lstStyle/>
        <a:p>
          <a:endParaRPr lang="en-US"/>
        </a:p>
      </dgm:t>
    </dgm:pt>
    <dgm:pt modelId="{C7275D9F-C72E-47B5-B1E6-CFFBEE1C47E0}" type="sibTrans" cxnId="{BF63EEC1-05B3-4CEC-9991-ED187C95A5DF}">
      <dgm:prSet/>
      <dgm:spPr/>
      <dgm:t>
        <a:bodyPr/>
        <a:lstStyle/>
        <a:p>
          <a:endParaRPr lang="en-US"/>
        </a:p>
      </dgm:t>
    </dgm:pt>
    <dgm:pt modelId="{7D337FCE-C910-4EA4-B138-211704C6A031}" type="pres">
      <dgm:prSet presAssocID="{99DED0BD-133F-4876-871B-C9A91FD646D6}" presName="linear" presStyleCnt="0">
        <dgm:presLayoutVars>
          <dgm:animLvl val="lvl"/>
          <dgm:resizeHandles val="exact"/>
        </dgm:presLayoutVars>
      </dgm:prSet>
      <dgm:spPr/>
    </dgm:pt>
    <dgm:pt modelId="{8281CAF2-872A-4702-AD1D-2E1685D9D4F5}" type="pres">
      <dgm:prSet presAssocID="{B729F34D-D9FB-47DB-92D8-F6ADA611BF2A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0ABB5A7-0ACF-4375-8A9C-D20B1E4C84BF}" type="pres">
      <dgm:prSet presAssocID="{78B842D6-AF71-4772-BC0D-31B0F05CFA5D}" presName="spacer" presStyleCnt="0"/>
      <dgm:spPr/>
    </dgm:pt>
    <dgm:pt modelId="{E289CC7B-A93C-4E7D-B94A-4CD3D84DD1CA}" type="pres">
      <dgm:prSet presAssocID="{BE0EEF17-7A71-4D1C-A8CB-8E2C45626D6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69D42B5-4A5E-42EE-B7A2-79076931D77A}" type="pres">
      <dgm:prSet presAssocID="{2BBB1D0E-AD5C-41E7-9BB6-5D51ADBB0E61}" presName="spacer" presStyleCnt="0"/>
      <dgm:spPr/>
    </dgm:pt>
    <dgm:pt modelId="{79E79D3D-D29A-4F02-BCE4-E7C772DE7752}" type="pres">
      <dgm:prSet presAssocID="{A198C088-3F55-4B7C-89A5-64EAACD86746}" presName="parentText" presStyleLbl="node1" presStyleIdx="2" presStyleCnt="4" custLinFactNeighborY="-28431">
        <dgm:presLayoutVars>
          <dgm:chMax val="0"/>
          <dgm:bulletEnabled val="1"/>
        </dgm:presLayoutVars>
      </dgm:prSet>
      <dgm:spPr/>
    </dgm:pt>
    <dgm:pt modelId="{CBFBC1A2-0478-4FBE-9E6D-36118608F978}" type="pres">
      <dgm:prSet presAssocID="{12C18B5E-99A6-4D92-8B15-CD21BBC337C5}" presName="spacer" presStyleCnt="0"/>
      <dgm:spPr/>
    </dgm:pt>
    <dgm:pt modelId="{42432829-1CCC-4B66-9728-7BC82C2B2B7A}" type="pres">
      <dgm:prSet presAssocID="{4A2F5AC3-BC5C-44AD-A4B5-5B51F1FA8D3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90941806-106B-4161-BE33-81A3FDA15275}" type="presOf" srcId="{4A2F5AC3-BC5C-44AD-A4B5-5B51F1FA8D37}" destId="{42432829-1CCC-4B66-9728-7BC82C2B2B7A}" srcOrd="0" destOrd="0" presId="urn:microsoft.com/office/officeart/2005/8/layout/vList2"/>
    <dgm:cxn modelId="{ED755024-36E8-470C-96A4-B297D5063CC8}" srcId="{99DED0BD-133F-4876-871B-C9A91FD646D6}" destId="{A198C088-3F55-4B7C-89A5-64EAACD86746}" srcOrd="2" destOrd="0" parTransId="{5869D372-4F48-4C6A-A3DD-952A34D6F540}" sibTransId="{12C18B5E-99A6-4D92-8B15-CD21BBC337C5}"/>
    <dgm:cxn modelId="{9A16A95E-5B74-44CD-9EF9-5426F67E1D96}" srcId="{99DED0BD-133F-4876-871B-C9A91FD646D6}" destId="{B729F34D-D9FB-47DB-92D8-F6ADA611BF2A}" srcOrd="0" destOrd="0" parTransId="{88F28E45-D847-4D13-8200-23E619953A5A}" sibTransId="{78B842D6-AF71-4772-BC0D-31B0F05CFA5D}"/>
    <dgm:cxn modelId="{BFCB1A61-9AFE-4782-B9BD-F1F46A2D9046}" srcId="{99DED0BD-133F-4876-871B-C9A91FD646D6}" destId="{BE0EEF17-7A71-4D1C-A8CB-8E2C45626D69}" srcOrd="1" destOrd="0" parTransId="{C0CB9AE9-0B71-4799-A462-8E92DE2E1A1B}" sibTransId="{2BBB1D0E-AD5C-41E7-9BB6-5D51ADBB0E61}"/>
    <dgm:cxn modelId="{E4EDF17D-BA69-4C5C-966A-DA4D9F1CB1B1}" type="presOf" srcId="{B729F34D-D9FB-47DB-92D8-F6ADA611BF2A}" destId="{8281CAF2-872A-4702-AD1D-2E1685D9D4F5}" srcOrd="0" destOrd="0" presId="urn:microsoft.com/office/officeart/2005/8/layout/vList2"/>
    <dgm:cxn modelId="{057AEAAA-4F66-4F8D-B5DE-0D6CBF971A40}" type="presOf" srcId="{BE0EEF17-7A71-4D1C-A8CB-8E2C45626D69}" destId="{E289CC7B-A93C-4E7D-B94A-4CD3D84DD1CA}" srcOrd="0" destOrd="0" presId="urn:microsoft.com/office/officeart/2005/8/layout/vList2"/>
    <dgm:cxn modelId="{BF63EEC1-05B3-4CEC-9991-ED187C95A5DF}" srcId="{99DED0BD-133F-4876-871B-C9A91FD646D6}" destId="{4A2F5AC3-BC5C-44AD-A4B5-5B51F1FA8D37}" srcOrd="3" destOrd="0" parTransId="{1DE8AD87-B12F-4578-BC97-F1590BD332F6}" sibTransId="{C7275D9F-C72E-47B5-B1E6-CFFBEE1C47E0}"/>
    <dgm:cxn modelId="{B29484DC-91E8-4927-A91A-DF40B1FC4183}" type="presOf" srcId="{A198C088-3F55-4B7C-89A5-64EAACD86746}" destId="{79E79D3D-D29A-4F02-BCE4-E7C772DE7752}" srcOrd="0" destOrd="0" presId="urn:microsoft.com/office/officeart/2005/8/layout/vList2"/>
    <dgm:cxn modelId="{E8C19FDE-5A38-4A5B-BAC4-415588B28319}" type="presOf" srcId="{99DED0BD-133F-4876-871B-C9A91FD646D6}" destId="{7D337FCE-C910-4EA4-B138-211704C6A031}" srcOrd="0" destOrd="0" presId="urn:microsoft.com/office/officeart/2005/8/layout/vList2"/>
    <dgm:cxn modelId="{A4390925-69A7-4694-B7EC-55A3A1855524}" type="presParOf" srcId="{7D337FCE-C910-4EA4-B138-211704C6A031}" destId="{8281CAF2-872A-4702-AD1D-2E1685D9D4F5}" srcOrd="0" destOrd="0" presId="urn:microsoft.com/office/officeart/2005/8/layout/vList2"/>
    <dgm:cxn modelId="{FFF6BE7C-292E-44D5-9CAF-3169C6F0255C}" type="presParOf" srcId="{7D337FCE-C910-4EA4-B138-211704C6A031}" destId="{60ABB5A7-0ACF-4375-8A9C-D20B1E4C84BF}" srcOrd="1" destOrd="0" presId="urn:microsoft.com/office/officeart/2005/8/layout/vList2"/>
    <dgm:cxn modelId="{31108962-D60F-4131-84B0-23894FF69BD7}" type="presParOf" srcId="{7D337FCE-C910-4EA4-B138-211704C6A031}" destId="{E289CC7B-A93C-4E7D-B94A-4CD3D84DD1CA}" srcOrd="2" destOrd="0" presId="urn:microsoft.com/office/officeart/2005/8/layout/vList2"/>
    <dgm:cxn modelId="{5CD452ED-27F2-44F0-A047-383F8DD92D69}" type="presParOf" srcId="{7D337FCE-C910-4EA4-B138-211704C6A031}" destId="{469D42B5-4A5E-42EE-B7A2-79076931D77A}" srcOrd="3" destOrd="0" presId="urn:microsoft.com/office/officeart/2005/8/layout/vList2"/>
    <dgm:cxn modelId="{FDAF7731-747E-4324-8953-F6C0CC54450D}" type="presParOf" srcId="{7D337FCE-C910-4EA4-B138-211704C6A031}" destId="{79E79D3D-D29A-4F02-BCE4-E7C772DE7752}" srcOrd="4" destOrd="0" presId="urn:microsoft.com/office/officeart/2005/8/layout/vList2"/>
    <dgm:cxn modelId="{DF80374B-09D8-437E-999B-2F3DF179D984}" type="presParOf" srcId="{7D337FCE-C910-4EA4-B138-211704C6A031}" destId="{CBFBC1A2-0478-4FBE-9E6D-36118608F978}" srcOrd="5" destOrd="0" presId="urn:microsoft.com/office/officeart/2005/8/layout/vList2"/>
    <dgm:cxn modelId="{CF718789-7153-4DBF-B6BA-170CCFF00681}" type="presParOf" srcId="{7D337FCE-C910-4EA4-B138-211704C6A031}" destId="{42432829-1CCC-4B66-9728-7BC82C2B2B7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0EE21F-94C3-4E84-B258-45BAE074101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9F3DCA6-317A-42A5-BFF7-222778A6AD61}">
      <dgm:prSet/>
      <dgm:spPr/>
      <dgm:t>
        <a:bodyPr/>
        <a:lstStyle/>
        <a:p>
          <a:r>
            <a:rPr lang="en-US"/>
            <a:t>blokira proupalne procese</a:t>
          </a:r>
        </a:p>
      </dgm:t>
    </dgm:pt>
    <dgm:pt modelId="{88FCCC4C-FF40-41ED-AE91-EE718FBA7B05}" type="parTrans" cxnId="{0F808AE7-99D3-43B4-85A7-B77F377E5BE3}">
      <dgm:prSet/>
      <dgm:spPr/>
      <dgm:t>
        <a:bodyPr/>
        <a:lstStyle/>
        <a:p>
          <a:endParaRPr lang="en-US"/>
        </a:p>
      </dgm:t>
    </dgm:pt>
    <dgm:pt modelId="{1350CC4E-82F7-4614-A884-40F6F5A1BF19}" type="sibTrans" cxnId="{0F808AE7-99D3-43B4-85A7-B77F377E5BE3}">
      <dgm:prSet/>
      <dgm:spPr/>
      <dgm:t>
        <a:bodyPr/>
        <a:lstStyle/>
        <a:p>
          <a:endParaRPr lang="en-US"/>
        </a:p>
      </dgm:t>
    </dgm:pt>
    <dgm:pt modelId="{F7D81FA5-8F9A-4E5C-A0DC-C0514B2B12AF}">
      <dgm:prSet/>
      <dgm:spPr/>
      <dgm:t>
        <a:bodyPr/>
        <a:lstStyle/>
        <a:p>
          <a:r>
            <a:rPr lang="en-US"/>
            <a:t>stimulira protuupalne reakcije </a:t>
          </a:r>
        </a:p>
      </dgm:t>
    </dgm:pt>
    <dgm:pt modelId="{739E915D-57C6-43B9-B279-17E82C383900}" type="parTrans" cxnId="{F1C40556-A934-4D76-9206-6830D9D2242E}">
      <dgm:prSet/>
      <dgm:spPr/>
      <dgm:t>
        <a:bodyPr/>
        <a:lstStyle/>
        <a:p>
          <a:endParaRPr lang="en-US"/>
        </a:p>
      </dgm:t>
    </dgm:pt>
    <dgm:pt modelId="{D6211D5F-AEC6-4C8B-BEF3-54BAFBEA50C5}" type="sibTrans" cxnId="{F1C40556-A934-4D76-9206-6830D9D2242E}">
      <dgm:prSet/>
      <dgm:spPr/>
      <dgm:t>
        <a:bodyPr/>
        <a:lstStyle/>
        <a:p>
          <a:endParaRPr lang="en-US"/>
        </a:p>
      </dgm:t>
    </dgm:pt>
    <dgm:pt modelId="{B081E561-A2B2-4906-81F9-CC9AA3290709}">
      <dgm:prSet/>
      <dgm:spPr/>
      <dgm:t>
        <a:bodyPr/>
        <a:lstStyle/>
        <a:p>
          <a:r>
            <a:rPr lang="en-US"/>
            <a:t>jača mukoznu barijeru</a:t>
          </a:r>
        </a:p>
      </dgm:t>
    </dgm:pt>
    <dgm:pt modelId="{2F2B36C6-5A14-4351-872D-350A940B0EB7}" type="parTrans" cxnId="{E19D83CE-B7E9-4C97-A390-AF920820A1D1}">
      <dgm:prSet/>
      <dgm:spPr/>
      <dgm:t>
        <a:bodyPr/>
        <a:lstStyle/>
        <a:p>
          <a:endParaRPr lang="en-US"/>
        </a:p>
      </dgm:t>
    </dgm:pt>
    <dgm:pt modelId="{16E6C1E8-2BE6-44BF-9A5F-FC070D034555}" type="sibTrans" cxnId="{E19D83CE-B7E9-4C97-A390-AF920820A1D1}">
      <dgm:prSet/>
      <dgm:spPr/>
      <dgm:t>
        <a:bodyPr/>
        <a:lstStyle/>
        <a:p>
          <a:endParaRPr lang="en-US"/>
        </a:p>
      </dgm:t>
    </dgm:pt>
    <dgm:pt modelId="{16364E3A-2C36-4EB6-BCE6-237438479A2F}">
      <dgm:prSet/>
      <dgm:spPr/>
      <dgm:t>
        <a:bodyPr/>
        <a:lstStyle/>
        <a:p>
          <a:r>
            <a:rPr lang="en-US"/>
            <a:t>proizvodi anti</a:t>
          </a:r>
          <a:r>
            <a:rPr lang="hr-HR"/>
            <a:t>mikrobne</a:t>
          </a:r>
          <a:r>
            <a:rPr lang="en-US"/>
            <a:t> tvari</a:t>
          </a:r>
          <a:r>
            <a:rPr lang="hr-HR"/>
            <a:t> </a:t>
          </a:r>
          <a:endParaRPr lang="en-US"/>
        </a:p>
      </dgm:t>
    </dgm:pt>
    <dgm:pt modelId="{28EC173D-E5FF-4003-9960-4DC5F4257349}" type="parTrans" cxnId="{7FBC57C3-204B-4FB2-8A4A-51303819BAA8}">
      <dgm:prSet/>
      <dgm:spPr/>
      <dgm:t>
        <a:bodyPr/>
        <a:lstStyle/>
        <a:p>
          <a:endParaRPr lang="en-US"/>
        </a:p>
      </dgm:t>
    </dgm:pt>
    <dgm:pt modelId="{A9E79F23-DDBB-48C5-A35E-92A0911B7C04}" type="sibTrans" cxnId="{7FBC57C3-204B-4FB2-8A4A-51303819BAA8}">
      <dgm:prSet/>
      <dgm:spPr/>
      <dgm:t>
        <a:bodyPr/>
        <a:lstStyle/>
        <a:p>
          <a:endParaRPr lang="en-US"/>
        </a:p>
      </dgm:t>
    </dgm:pt>
    <dgm:pt modelId="{F89153FF-B8DB-4A37-850C-2588E249A568}" type="pres">
      <dgm:prSet presAssocID="{740EE21F-94C3-4E84-B258-45BAE074101A}" presName="linear" presStyleCnt="0">
        <dgm:presLayoutVars>
          <dgm:animLvl val="lvl"/>
          <dgm:resizeHandles val="exact"/>
        </dgm:presLayoutVars>
      </dgm:prSet>
      <dgm:spPr/>
    </dgm:pt>
    <dgm:pt modelId="{ACD77C96-1233-4D25-AF38-5A0FB6ABAD93}" type="pres">
      <dgm:prSet presAssocID="{79F3DCA6-317A-42A5-BFF7-222778A6AD61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0BAB7CD1-A0F5-4F14-ADBA-53564965B437}" type="pres">
      <dgm:prSet presAssocID="{1350CC4E-82F7-4614-A884-40F6F5A1BF19}" presName="spacer" presStyleCnt="0"/>
      <dgm:spPr/>
    </dgm:pt>
    <dgm:pt modelId="{DD745E7E-94DD-44AE-81BE-EACC5BC240A9}" type="pres">
      <dgm:prSet presAssocID="{F7D81FA5-8F9A-4E5C-A0DC-C0514B2B12AF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843C301-7136-40CF-8AD8-033FF82FD945}" type="pres">
      <dgm:prSet presAssocID="{D6211D5F-AEC6-4C8B-BEF3-54BAFBEA50C5}" presName="spacer" presStyleCnt="0"/>
      <dgm:spPr/>
    </dgm:pt>
    <dgm:pt modelId="{3231197B-6F38-4034-BACF-EE32BEC03C32}" type="pres">
      <dgm:prSet presAssocID="{B081E561-A2B2-4906-81F9-CC9AA329070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2E41183-863A-4D5A-87BE-C863EE18A890}" type="pres">
      <dgm:prSet presAssocID="{16E6C1E8-2BE6-44BF-9A5F-FC070D034555}" presName="spacer" presStyleCnt="0"/>
      <dgm:spPr/>
    </dgm:pt>
    <dgm:pt modelId="{1350C0BD-E841-4F8A-9764-A632AB225905}" type="pres">
      <dgm:prSet presAssocID="{16364E3A-2C36-4EB6-BCE6-237438479A2F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1043794B-EDAD-443B-B188-6E5A6C9240D8}" type="presOf" srcId="{16364E3A-2C36-4EB6-BCE6-237438479A2F}" destId="{1350C0BD-E841-4F8A-9764-A632AB225905}" srcOrd="0" destOrd="0" presId="urn:microsoft.com/office/officeart/2005/8/layout/vList2"/>
    <dgm:cxn modelId="{F1C40556-A934-4D76-9206-6830D9D2242E}" srcId="{740EE21F-94C3-4E84-B258-45BAE074101A}" destId="{F7D81FA5-8F9A-4E5C-A0DC-C0514B2B12AF}" srcOrd="1" destOrd="0" parTransId="{739E915D-57C6-43B9-B279-17E82C383900}" sibTransId="{D6211D5F-AEC6-4C8B-BEF3-54BAFBEA50C5}"/>
    <dgm:cxn modelId="{C9987171-197F-4703-8BA3-6E670D78FA24}" type="presOf" srcId="{B081E561-A2B2-4906-81F9-CC9AA3290709}" destId="{3231197B-6F38-4034-BACF-EE32BEC03C32}" srcOrd="0" destOrd="0" presId="urn:microsoft.com/office/officeart/2005/8/layout/vList2"/>
    <dgm:cxn modelId="{4F0A0FA4-730D-481F-8EDF-BAE28DEB477F}" type="presOf" srcId="{79F3DCA6-317A-42A5-BFF7-222778A6AD61}" destId="{ACD77C96-1233-4D25-AF38-5A0FB6ABAD93}" srcOrd="0" destOrd="0" presId="urn:microsoft.com/office/officeart/2005/8/layout/vList2"/>
    <dgm:cxn modelId="{4B2E30A4-EC9E-486F-A3C9-2093904523DD}" type="presOf" srcId="{F7D81FA5-8F9A-4E5C-A0DC-C0514B2B12AF}" destId="{DD745E7E-94DD-44AE-81BE-EACC5BC240A9}" srcOrd="0" destOrd="0" presId="urn:microsoft.com/office/officeart/2005/8/layout/vList2"/>
    <dgm:cxn modelId="{7FBC57C3-204B-4FB2-8A4A-51303819BAA8}" srcId="{740EE21F-94C3-4E84-B258-45BAE074101A}" destId="{16364E3A-2C36-4EB6-BCE6-237438479A2F}" srcOrd="3" destOrd="0" parTransId="{28EC173D-E5FF-4003-9960-4DC5F4257349}" sibTransId="{A9E79F23-DDBB-48C5-A35E-92A0911B7C04}"/>
    <dgm:cxn modelId="{D06757CA-2F56-4BAA-8FCF-3B6D4CCADC80}" type="presOf" srcId="{740EE21F-94C3-4E84-B258-45BAE074101A}" destId="{F89153FF-B8DB-4A37-850C-2588E249A568}" srcOrd="0" destOrd="0" presId="urn:microsoft.com/office/officeart/2005/8/layout/vList2"/>
    <dgm:cxn modelId="{E19D83CE-B7E9-4C97-A390-AF920820A1D1}" srcId="{740EE21F-94C3-4E84-B258-45BAE074101A}" destId="{B081E561-A2B2-4906-81F9-CC9AA3290709}" srcOrd="2" destOrd="0" parTransId="{2F2B36C6-5A14-4351-872D-350A940B0EB7}" sibTransId="{16E6C1E8-2BE6-44BF-9A5F-FC070D034555}"/>
    <dgm:cxn modelId="{0F808AE7-99D3-43B4-85A7-B77F377E5BE3}" srcId="{740EE21F-94C3-4E84-B258-45BAE074101A}" destId="{79F3DCA6-317A-42A5-BFF7-222778A6AD61}" srcOrd="0" destOrd="0" parTransId="{88FCCC4C-FF40-41ED-AE91-EE718FBA7B05}" sibTransId="{1350CC4E-82F7-4614-A884-40F6F5A1BF19}"/>
    <dgm:cxn modelId="{29202D07-7109-457D-82B6-4BFECDA278EB}" type="presParOf" srcId="{F89153FF-B8DB-4A37-850C-2588E249A568}" destId="{ACD77C96-1233-4D25-AF38-5A0FB6ABAD93}" srcOrd="0" destOrd="0" presId="urn:microsoft.com/office/officeart/2005/8/layout/vList2"/>
    <dgm:cxn modelId="{CA5FC9FD-7F6E-4A8E-A729-DD379DFE6BCA}" type="presParOf" srcId="{F89153FF-B8DB-4A37-850C-2588E249A568}" destId="{0BAB7CD1-A0F5-4F14-ADBA-53564965B437}" srcOrd="1" destOrd="0" presId="urn:microsoft.com/office/officeart/2005/8/layout/vList2"/>
    <dgm:cxn modelId="{E410EA7C-AE05-4F76-ADFA-C8C7797C647C}" type="presParOf" srcId="{F89153FF-B8DB-4A37-850C-2588E249A568}" destId="{DD745E7E-94DD-44AE-81BE-EACC5BC240A9}" srcOrd="2" destOrd="0" presId="urn:microsoft.com/office/officeart/2005/8/layout/vList2"/>
    <dgm:cxn modelId="{FADDD8FB-147D-4B3B-8FF7-A14E7B31F832}" type="presParOf" srcId="{F89153FF-B8DB-4A37-850C-2588E249A568}" destId="{A843C301-7136-40CF-8AD8-033FF82FD945}" srcOrd="3" destOrd="0" presId="urn:microsoft.com/office/officeart/2005/8/layout/vList2"/>
    <dgm:cxn modelId="{5EC5352D-7F54-4923-8AA8-AE8A2B15E3B1}" type="presParOf" srcId="{F89153FF-B8DB-4A37-850C-2588E249A568}" destId="{3231197B-6F38-4034-BACF-EE32BEC03C32}" srcOrd="4" destOrd="0" presId="urn:microsoft.com/office/officeart/2005/8/layout/vList2"/>
    <dgm:cxn modelId="{DAFF9D28-D30C-4DF5-88F2-E03D4D93E2B7}" type="presParOf" srcId="{F89153FF-B8DB-4A37-850C-2588E249A568}" destId="{42E41183-863A-4D5A-87BE-C863EE18A890}" srcOrd="5" destOrd="0" presId="urn:microsoft.com/office/officeart/2005/8/layout/vList2"/>
    <dgm:cxn modelId="{DD368086-6259-45D0-B0E6-1B292D38A4DC}" type="presParOf" srcId="{F89153FF-B8DB-4A37-850C-2588E249A568}" destId="{1350C0BD-E841-4F8A-9764-A632AB22590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87CF3-43E7-464A-9F51-7346D50A2FA6}">
      <dsp:nvSpPr>
        <dsp:cNvPr id="0" name=""/>
        <dsp:cNvSpPr/>
      </dsp:nvSpPr>
      <dsp:spPr>
        <a:xfrm>
          <a:off x="0" y="751611"/>
          <a:ext cx="14055836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/>
            <a:t>akutni</a:t>
          </a:r>
          <a:r>
            <a:rPr lang="en-US" sz="3600" kern="1200" dirty="0"/>
            <a:t> </a:t>
          </a:r>
          <a:r>
            <a:rPr lang="en-US" sz="3600" kern="1200" dirty="0" err="1"/>
            <a:t>tonzilofaringitis</a:t>
          </a:r>
          <a:endParaRPr lang="en-US" sz="3600" kern="1200" dirty="0"/>
        </a:p>
      </dsp:txBody>
      <dsp:txXfrm>
        <a:off x="59399" y="811010"/>
        <a:ext cx="13937038" cy="1098002"/>
      </dsp:txXfrm>
    </dsp:sp>
    <dsp:sp modelId="{38387DD0-E8C4-4CFD-B76C-0457A11BD746}">
      <dsp:nvSpPr>
        <dsp:cNvPr id="0" name=""/>
        <dsp:cNvSpPr/>
      </dsp:nvSpPr>
      <dsp:spPr>
        <a:xfrm>
          <a:off x="0" y="2155611"/>
          <a:ext cx="14055836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skarlatina</a:t>
          </a:r>
        </a:p>
      </dsp:txBody>
      <dsp:txXfrm>
        <a:off x="59399" y="2215010"/>
        <a:ext cx="13937038" cy="1098002"/>
      </dsp:txXfrm>
    </dsp:sp>
    <dsp:sp modelId="{54A15D15-D5AE-42D8-95BA-0ABB4E397601}">
      <dsp:nvSpPr>
        <dsp:cNvPr id="0" name=""/>
        <dsp:cNvSpPr/>
      </dsp:nvSpPr>
      <dsp:spPr>
        <a:xfrm>
          <a:off x="0" y="3559611"/>
          <a:ext cx="14055836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infekcije ko</a:t>
          </a:r>
          <a:r>
            <a:rPr lang="hr-HR" sz="3600" kern="1200"/>
            <a:t>ž</a:t>
          </a:r>
          <a:r>
            <a:rPr lang="en-US" sz="3600" kern="1200"/>
            <a:t>e- impetigo, erizipel, celulitis</a:t>
          </a:r>
        </a:p>
      </dsp:txBody>
      <dsp:txXfrm>
        <a:off x="59399" y="3619010"/>
        <a:ext cx="13937038" cy="1098002"/>
      </dsp:txXfrm>
    </dsp:sp>
    <dsp:sp modelId="{BBCB8E16-0B51-41B3-9043-44704EFA67E8}">
      <dsp:nvSpPr>
        <dsp:cNvPr id="0" name=""/>
        <dsp:cNvSpPr/>
      </dsp:nvSpPr>
      <dsp:spPr>
        <a:xfrm>
          <a:off x="0" y="4963611"/>
          <a:ext cx="14055836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nekrotiziraju</a:t>
          </a:r>
          <a:r>
            <a:rPr lang="hr-HR" sz="3600" kern="1200"/>
            <a:t>ć</a:t>
          </a:r>
          <a:r>
            <a:rPr lang="en-US" sz="3600" kern="1200"/>
            <a:t>i fascitis, toksi</a:t>
          </a:r>
          <a:r>
            <a:rPr lang="hr-HR" sz="3600" kern="1200"/>
            <a:t>č</a:t>
          </a:r>
          <a:r>
            <a:rPr lang="en-US" sz="3600" kern="1200"/>
            <a:t>ni </a:t>
          </a:r>
          <a:r>
            <a:rPr lang="hr-HR" sz="3600" kern="1200"/>
            <a:t>š</a:t>
          </a:r>
          <a:r>
            <a:rPr lang="en-US" sz="3600" kern="1200"/>
            <a:t>ok si</a:t>
          </a:r>
          <a:r>
            <a:rPr lang="hr-HR" sz="3600" kern="1200"/>
            <a:t>n</a:t>
          </a:r>
          <a:r>
            <a:rPr lang="en-US" sz="3600" kern="1200"/>
            <a:t>drom</a:t>
          </a:r>
        </a:p>
      </dsp:txBody>
      <dsp:txXfrm>
        <a:off x="59399" y="5023010"/>
        <a:ext cx="13937038" cy="10980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81CAF2-872A-4702-AD1D-2E1685D9D4F5}">
      <dsp:nvSpPr>
        <dsp:cNvPr id="0" name=""/>
        <dsp:cNvSpPr/>
      </dsp:nvSpPr>
      <dsp:spPr>
        <a:xfrm>
          <a:off x="0" y="94009"/>
          <a:ext cx="11283949" cy="2314260"/>
        </a:xfrm>
        <a:prstGeom prst="roundRect">
          <a:avLst/>
        </a:prstGeom>
        <a:solidFill>
          <a:schemeClr val="bg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4600" kern="1200" dirty="0"/>
            <a:t>C</a:t>
          </a:r>
          <a:r>
            <a:rPr lang="en-US" sz="4600" kern="1200" dirty="0" err="1"/>
            <a:t>ervikalni</a:t>
          </a:r>
          <a:r>
            <a:rPr lang="en-US" sz="4600" kern="1200" dirty="0"/>
            <a:t> </a:t>
          </a:r>
          <a:r>
            <a:rPr lang="en-US" sz="4600" kern="1200" dirty="0" err="1"/>
            <a:t>limfadenitis</a:t>
          </a:r>
          <a:r>
            <a:rPr lang="en-US" sz="4600" kern="1200" dirty="0"/>
            <a:t>, </a:t>
          </a:r>
          <a:r>
            <a:rPr lang="en-US" sz="4600" kern="1200" dirty="0" err="1"/>
            <a:t>peritonzilarni</a:t>
          </a:r>
          <a:r>
            <a:rPr lang="en-US" sz="4600" kern="1200" dirty="0"/>
            <a:t> </a:t>
          </a:r>
          <a:r>
            <a:rPr lang="en-US" sz="4600" kern="1200" dirty="0" err="1"/>
            <a:t>apsces</a:t>
          </a:r>
          <a:r>
            <a:rPr lang="en-US" sz="4600" kern="1200" dirty="0"/>
            <a:t>, </a:t>
          </a:r>
          <a:r>
            <a:rPr lang="en-US" sz="4600" kern="1200" dirty="0" err="1"/>
            <a:t>retrofaringealni</a:t>
          </a:r>
          <a:r>
            <a:rPr lang="en-US" sz="4600" kern="1200" dirty="0"/>
            <a:t> </a:t>
          </a:r>
          <a:r>
            <a:rPr lang="en-US" sz="4600" kern="1200" dirty="0" err="1"/>
            <a:t>apsces</a:t>
          </a:r>
          <a:r>
            <a:rPr lang="en-US" sz="4600" kern="1200" dirty="0"/>
            <a:t>, otitis media, mastoiditis</a:t>
          </a:r>
          <a:r>
            <a:rPr lang="hr-HR" sz="4600" kern="1200" dirty="0"/>
            <a:t>...</a:t>
          </a:r>
          <a:endParaRPr lang="en-US" sz="4600" kern="1200" dirty="0"/>
        </a:p>
      </dsp:txBody>
      <dsp:txXfrm>
        <a:off x="112973" y="206982"/>
        <a:ext cx="11058003" cy="2088314"/>
      </dsp:txXfrm>
    </dsp:sp>
    <dsp:sp modelId="{E289CC7B-A93C-4E7D-B94A-4CD3D84DD1CA}">
      <dsp:nvSpPr>
        <dsp:cNvPr id="0" name=""/>
        <dsp:cNvSpPr/>
      </dsp:nvSpPr>
      <dsp:spPr>
        <a:xfrm>
          <a:off x="0" y="2540750"/>
          <a:ext cx="11283949" cy="2314260"/>
        </a:xfrm>
        <a:prstGeom prst="roundRect">
          <a:avLst/>
        </a:prstGeom>
        <a:solidFill>
          <a:schemeClr val="bg1">
            <a:lumMod val="6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4600" kern="1200" dirty="0"/>
            <a:t>R</a:t>
          </a:r>
          <a:r>
            <a:rPr lang="en-US" sz="4600" kern="1200" dirty="0" err="1"/>
            <a:t>eumatska</a:t>
          </a:r>
          <a:r>
            <a:rPr lang="en-US" sz="4600" kern="1200" dirty="0"/>
            <a:t> </a:t>
          </a:r>
          <a:r>
            <a:rPr lang="en-US" sz="4600" kern="1200" dirty="0" err="1"/>
            <a:t>groznica</a:t>
          </a:r>
          <a:r>
            <a:rPr lang="en-US" sz="4600" kern="1200" dirty="0"/>
            <a:t>, </a:t>
          </a:r>
          <a:r>
            <a:rPr lang="en-US" sz="4600" kern="1200" dirty="0" err="1"/>
            <a:t>poststreptokokni</a:t>
          </a:r>
          <a:r>
            <a:rPr lang="en-US" sz="4600" kern="1200" dirty="0"/>
            <a:t> </a:t>
          </a:r>
          <a:r>
            <a:rPr lang="en-US" sz="4600" kern="1200" dirty="0" err="1"/>
            <a:t>glomerulonefritis</a:t>
          </a:r>
          <a:endParaRPr lang="en-US" sz="4600" kern="1200" dirty="0"/>
        </a:p>
      </dsp:txBody>
      <dsp:txXfrm>
        <a:off x="112973" y="2653723"/>
        <a:ext cx="11058003" cy="2088314"/>
      </dsp:txXfrm>
    </dsp:sp>
    <dsp:sp modelId="{79E79D3D-D29A-4F02-BCE4-E7C772DE7752}">
      <dsp:nvSpPr>
        <dsp:cNvPr id="0" name=""/>
        <dsp:cNvSpPr/>
      </dsp:nvSpPr>
      <dsp:spPr>
        <a:xfrm>
          <a:off x="0" y="4949824"/>
          <a:ext cx="11283949" cy="2314260"/>
        </a:xfrm>
        <a:prstGeom prst="roundRect">
          <a:avLst/>
        </a:prstGeom>
        <a:solidFill>
          <a:schemeClr val="bg1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4600" kern="1200"/>
            <a:t>P</a:t>
          </a:r>
          <a:r>
            <a:rPr lang="en-US" sz="4600" kern="1200"/>
            <a:t>oststrept</a:t>
          </a:r>
          <a:r>
            <a:rPr lang="hr-HR" sz="4600" kern="1200"/>
            <a:t>o</a:t>
          </a:r>
          <a:r>
            <a:rPr lang="en-US" sz="4600" kern="1200"/>
            <a:t>kokni reaktivni artritis</a:t>
          </a:r>
        </a:p>
      </dsp:txBody>
      <dsp:txXfrm>
        <a:off x="112973" y="5062797"/>
        <a:ext cx="11058003" cy="2088314"/>
      </dsp:txXfrm>
    </dsp:sp>
    <dsp:sp modelId="{42432829-1CCC-4B66-9728-7BC82C2B2B7A}">
      <dsp:nvSpPr>
        <dsp:cNvPr id="0" name=""/>
        <dsp:cNvSpPr/>
      </dsp:nvSpPr>
      <dsp:spPr>
        <a:xfrm>
          <a:off x="0" y="7434230"/>
          <a:ext cx="11283949" cy="2314260"/>
        </a:xfrm>
        <a:prstGeom prst="roundRect">
          <a:avLst/>
        </a:prstGeom>
        <a:solidFill>
          <a:schemeClr val="bg1">
            <a:lumMod val="6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/>
            <a:t>PANDAS </a:t>
          </a:r>
        </a:p>
      </dsp:txBody>
      <dsp:txXfrm>
        <a:off x="112973" y="7547203"/>
        <a:ext cx="11058003" cy="20883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D77C96-1233-4D25-AF38-5A0FB6ABAD93}">
      <dsp:nvSpPr>
        <dsp:cNvPr id="0" name=""/>
        <dsp:cNvSpPr/>
      </dsp:nvSpPr>
      <dsp:spPr>
        <a:xfrm>
          <a:off x="0" y="776610"/>
          <a:ext cx="19440145" cy="14829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blokira proupalne procese</a:t>
          </a:r>
        </a:p>
      </dsp:txBody>
      <dsp:txXfrm>
        <a:off x="72393" y="849003"/>
        <a:ext cx="19295359" cy="1338188"/>
      </dsp:txXfrm>
    </dsp:sp>
    <dsp:sp modelId="{DD745E7E-94DD-44AE-81BE-EACC5BC240A9}">
      <dsp:nvSpPr>
        <dsp:cNvPr id="0" name=""/>
        <dsp:cNvSpPr/>
      </dsp:nvSpPr>
      <dsp:spPr>
        <a:xfrm>
          <a:off x="0" y="2446785"/>
          <a:ext cx="19440145" cy="14829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stimulira protuupalne reakcije </a:t>
          </a:r>
        </a:p>
      </dsp:txBody>
      <dsp:txXfrm>
        <a:off x="72393" y="2519178"/>
        <a:ext cx="19295359" cy="1338188"/>
      </dsp:txXfrm>
    </dsp:sp>
    <dsp:sp modelId="{3231197B-6F38-4034-BACF-EE32BEC03C32}">
      <dsp:nvSpPr>
        <dsp:cNvPr id="0" name=""/>
        <dsp:cNvSpPr/>
      </dsp:nvSpPr>
      <dsp:spPr>
        <a:xfrm>
          <a:off x="0" y="4116960"/>
          <a:ext cx="19440145" cy="14829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jača mukoznu barijeru</a:t>
          </a:r>
        </a:p>
      </dsp:txBody>
      <dsp:txXfrm>
        <a:off x="72393" y="4189353"/>
        <a:ext cx="19295359" cy="1338188"/>
      </dsp:txXfrm>
    </dsp:sp>
    <dsp:sp modelId="{1350C0BD-E841-4F8A-9764-A632AB225905}">
      <dsp:nvSpPr>
        <dsp:cNvPr id="0" name=""/>
        <dsp:cNvSpPr/>
      </dsp:nvSpPr>
      <dsp:spPr>
        <a:xfrm>
          <a:off x="0" y="5787135"/>
          <a:ext cx="19440145" cy="14829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proizvodi anti</a:t>
          </a:r>
          <a:r>
            <a:rPr lang="hr-HR" sz="6500" kern="1200"/>
            <a:t>mikrobne</a:t>
          </a:r>
          <a:r>
            <a:rPr lang="en-US" sz="6500" kern="1200"/>
            <a:t> tvari</a:t>
          </a:r>
          <a:r>
            <a:rPr lang="hr-HR" sz="6500" kern="1200"/>
            <a:t> </a:t>
          </a:r>
          <a:endParaRPr lang="en-US" sz="6500" kern="1200"/>
        </a:p>
      </dsp:txBody>
      <dsp:txXfrm>
        <a:off x="72393" y="5859528"/>
        <a:ext cx="19295359" cy="13381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263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"/>
            <a:ext cx="24384000" cy="91440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2" y="1"/>
            <a:ext cx="24384000" cy="9144002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9920274"/>
            <a:ext cx="15544800" cy="2926080"/>
          </a:xfrm>
        </p:spPr>
        <p:txBody>
          <a:bodyPr anchor="ctr">
            <a:normAutofit/>
          </a:bodyPr>
          <a:lstStyle>
            <a:lvl1pPr algn="r">
              <a:defRPr sz="10000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21200" y="9920274"/>
            <a:ext cx="6400800" cy="292608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914400" indent="0" algn="ctr">
              <a:buNone/>
              <a:defRPr sz="36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600"/>
            </a:lvl4pPr>
            <a:lvl5pPr marL="3657600" indent="0" algn="ctr">
              <a:buNone/>
              <a:defRPr sz="3600"/>
            </a:lvl5pPr>
            <a:lvl6pPr marL="4572000" indent="0" algn="ctr">
              <a:buNone/>
              <a:defRPr sz="3600"/>
            </a:lvl6pPr>
            <a:lvl7pPr marL="5486400" indent="0" algn="ctr">
              <a:buNone/>
              <a:defRPr sz="3600"/>
            </a:lvl7pPr>
            <a:lvl8pPr marL="6400800" indent="0" algn="ctr">
              <a:buNone/>
              <a:defRPr sz="3600"/>
            </a:lvl8pPr>
            <a:lvl9pPr marL="7315200" indent="0" algn="ctr">
              <a:buNone/>
              <a:defRPr sz="3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11/20/24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6773686" y="10528212"/>
            <a:ext cx="0" cy="18288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38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11/20/24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41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24384000" cy="914400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2" y="1"/>
            <a:ext cx="24384000" cy="9144002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9920274"/>
            <a:ext cx="15544800" cy="2926080"/>
          </a:xfrm>
        </p:spPr>
        <p:txBody>
          <a:bodyPr anchor="ctr">
            <a:normAutofit/>
          </a:bodyPr>
          <a:lstStyle>
            <a:lvl1pPr algn="r">
              <a:defRPr sz="10000" b="0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21200" y="9920274"/>
            <a:ext cx="6400800" cy="29260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9144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11/20/24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6773686" y="10528212"/>
            <a:ext cx="0" cy="18288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189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48256" y="1170432"/>
            <a:ext cx="19440144" cy="29992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48254" y="4572000"/>
            <a:ext cx="9509760" cy="8046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978640" y="4572000"/>
            <a:ext cx="9509760" cy="8046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11/20/24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130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48256" y="4359272"/>
            <a:ext cx="9509760" cy="16459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4600" b="0" cap="none" baseline="0">
                <a:solidFill>
                  <a:schemeClr val="accent1"/>
                </a:solidFill>
                <a:latin typeface="+mn-lt"/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48256" y="5935576"/>
            <a:ext cx="9509760" cy="6683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981776" y="4359272"/>
            <a:ext cx="9509760" cy="164592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46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marL="0" lvl="0" indent="0" algn="l" defTabSz="1828800" rtl="0" eaLnBrk="1" latinLnBrk="0" hangingPunct="1">
              <a:lnSpc>
                <a:spcPct val="90000"/>
              </a:lnSpc>
              <a:spcBef>
                <a:spcPts val="36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981776" y="5935576"/>
            <a:ext cx="9509760" cy="6683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11/20/24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690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11/20/24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201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11/20/24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968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048256" y="943018"/>
            <a:ext cx="8778240" cy="347472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0" y="1645920"/>
            <a:ext cx="11356848" cy="10369296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48256" y="4515012"/>
            <a:ext cx="8778240" cy="7524588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1200"/>
              </a:spcBef>
              <a:buNone/>
              <a:defRPr sz="32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11/20/24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5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9920276"/>
            <a:ext cx="15544800" cy="2926080"/>
          </a:xfrm>
        </p:spPr>
        <p:txBody>
          <a:bodyPr anchor="ctr">
            <a:normAutofit/>
          </a:bodyPr>
          <a:lstStyle>
            <a:lvl1pPr algn="r">
              <a:defRPr sz="10000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2"/>
            <a:ext cx="24377904" cy="9144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221200" y="9920276"/>
            <a:ext cx="6400800" cy="292608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11/20/24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6773686" y="10528212"/>
            <a:ext cx="0" cy="1828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5783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11/20/24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710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9802" y="1524000"/>
            <a:ext cx="5257800" cy="108204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1202" y="1524000"/>
            <a:ext cx="15163800" cy="10820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11/20/24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20116800" y="118526"/>
            <a:ext cx="0" cy="1828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6965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7496489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180247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48256" y="1170432"/>
            <a:ext cx="19440144" cy="2999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48257" y="4572000"/>
            <a:ext cx="19440146" cy="804672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48259" y="12941408"/>
            <a:ext cx="4308286" cy="548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11/20/24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685865" y="12941408"/>
            <a:ext cx="11802918" cy="548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74667" y="12941408"/>
            <a:ext cx="1947334" cy="548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524000" y="1652648"/>
            <a:ext cx="0" cy="1828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7357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</p:sldLayoutIdLst>
  <p:txStyles>
    <p:titleStyle>
      <a:lvl1pPr algn="l" defTabSz="1828800" rtl="0" eaLnBrk="1" latinLnBrk="0" hangingPunct="1">
        <a:lnSpc>
          <a:spcPct val="80000"/>
        </a:lnSpc>
        <a:spcBef>
          <a:spcPct val="0"/>
        </a:spcBef>
        <a:buNone/>
        <a:defRPr sz="10000" kern="1200" cap="all" spc="2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1828800" rtl="0" eaLnBrk="1" latinLnBrk="0" hangingPunct="1">
        <a:lnSpc>
          <a:spcPct val="90000"/>
        </a:lnSpc>
        <a:spcBef>
          <a:spcPts val="2400"/>
        </a:spcBef>
        <a:spcAft>
          <a:spcPts val="4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530352" indent="-274320" algn="l" defTabSz="1828800" rtl="0" eaLnBrk="1" latinLnBrk="0" hangingPunct="1">
        <a:lnSpc>
          <a:spcPct val="90000"/>
        </a:lnSpc>
        <a:spcBef>
          <a:spcPts val="400"/>
        </a:spcBef>
        <a:spcAft>
          <a:spcPts val="800"/>
        </a:spcAft>
        <a:buClr>
          <a:schemeClr val="accent1"/>
        </a:buClr>
        <a:buFont typeface="Wingdings 3" pitchFamily="18" charset="2"/>
        <a:buChar char="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896112" indent="-274320" algn="l" defTabSz="1828800" rtl="0" eaLnBrk="1" latinLnBrk="0" hangingPunct="1">
        <a:lnSpc>
          <a:spcPct val="90000"/>
        </a:lnSpc>
        <a:spcBef>
          <a:spcPts val="400"/>
        </a:spcBef>
        <a:spcAft>
          <a:spcPts val="800"/>
        </a:spcAft>
        <a:buClr>
          <a:schemeClr val="accent1"/>
        </a:buClr>
        <a:buFont typeface="Wingdings 3" pitchFamily="18" charset="2"/>
        <a:buChar char="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74320" algn="l" defTabSz="1828800" rtl="0" eaLnBrk="1" latinLnBrk="0" hangingPunct="1">
        <a:lnSpc>
          <a:spcPct val="90000"/>
        </a:lnSpc>
        <a:spcBef>
          <a:spcPts val="400"/>
        </a:spcBef>
        <a:spcAft>
          <a:spcPts val="800"/>
        </a:spcAft>
        <a:buClr>
          <a:schemeClr val="accent1"/>
        </a:buClr>
        <a:buFont typeface="Wingdings 3" pitchFamily="18" charset="2"/>
        <a:buChar char="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74320" algn="l" defTabSz="1828800" rtl="0" eaLnBrk="1" latinLnBrk="0" hangingPunct="1">
        <a:lnSpc>
          <a:spcPct val="90000"/>
        </a:lnSpc>
        <a:spcBef>
          <a:spcPts val="400"/>
        </a:spcBef>
        <a:spcAft>
          <a:spcPts val="800"/>
        </a:spcAft>
        <a:buClr>
          <a:schemeClr val="accent1"/>
        </a:buClr>
        <a:buFont typeface="Wingdings 3" pitchFamily="18" charset="2"/>
        <a:buChar char="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74320" algn="l" defTabSz="1828800" rtl="0" eaLnBrk="1" latinLnBrk="0" hangingPunct="1">
        <a:lnSpc>
          <a:spcPct val="90000"/>
        </a:lnSpc>
        <a:spcBef>
          <a:spcPts val="400"/>
        </a:spcBef>
        <a:spcAft>
          <a:spcPts val="800"/>
        </a:spcAft>
        <a:buClr>
          <a:schemeClr val="accent1"/>
        </a:buClr>
        <a:buFont typeface="Wingdings 3" pitchFamily="18" charset="2"/>
        <a:buChar char="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121408" indent="-274320" algn="l" defTabSz="1828800" rtl="0" eaLnBrk="1" latinLnBrk="0" hangingPunct="1">
        <a:lnSpc>
          <a:spcPct val="90000"/>
        </a:lnSpc>
        <a:spcBef>
          <a:spcPts val="400"/>
        </a:spcBef>
        <a:spcAft>
          <a:spcPts val="800"/>
        </a:spcAft>
        <a:buClr>
          <a:schemeClr val="accent1"/>
        </a:buClr>
        <a:buFont typeface="Wingdings 3" pitchFamily="18" charset="2"/>
        <a:buChar char="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2432304" indent="-274320" algn="l" defTabSz="1828800" rtl="0" eaLnBrk="1" latinLnBrk="0" hangingPunct="1">
        <a:lnSpc>
          <a:spcPct val="90000"/>
        </a:lnSpc>
        <a:spcBef>
          <a:spcPts val="400"/>
        </a:spcBef>
        <a:spcAft>
          <a:spcPts val="800"/>
        </a:spcAft>
        <a:buClr>
          <a:schemeClr val="accent1"/>
        </a:buClr>
        <a:buFont typeface="Wingdings 3" pitchFamily="18" charset="2"/>
        <a:buChar char="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2724912" indent="-274320" algn="l" defTabSz="1828800" rtl="0" eaLnBrk="1" latinLnBrk="0" hangingPunct="1">
        <a:lnSpc>
          <a:spcPct val="90000"/>
        </a:lnSpc>
        <a:spcBef>
          <a:spcPts val="400"/>
        </a:spcBef>
        <a:spcAft>
          <a:spcPts val="800"/>
        </a:spcAft>
        <a:buClr>
          <a:schemeClr val="accent1"/>
        </a:buClr>
        <a:buFont typeface="Wingdings 3" pitchFamily="18" charset="2"/>
        <a:buChar char="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21C2CB9-7480-7BF4-4FDD-112A30907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solidFill>
                  <a:srgbClr val="B6185C"/>
                </a:solidFill>
              </a:rPr>
              <a:t>O predavaču</a:t>
            </a:r>
            <a:endParaRPr lang="en-US" dirty="0">
              <a:solidFill>
                <a:srgbClr val="B6185C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712E21-007B-8692-1DC7-F843620AF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Sanja </a:t>
            </a:r>
            <a:r>
              <a:rPr lang="hr-HR" dirty="0" err="1"/>
              <a:t>Pek</a:t>
            </a:r>
            <a:r>
              <a:rPr lang="hr-HR" dirty="0"/>
              <a:t> Capan</a:t>
            </a:r>
          </a:p>
          <a:p>
            <a:pPr lvl="1"/>
            <a:r>
              <a:rPr lang="hr-HR" dirty="0"/>
              <a:t>dr. med. </a:t>
            </a:r>
            <a:r>
              <a:rPr lang="hr-HR" dirty="0" err="1"/>
              <a:t>spec</a:t>
            </a:r>
            <a:r>
              <a:rPr lang="hr-HR" dirty="0"/>
              <a:t>. </a:t>
            </a:r>
            <a:r>
              <a:rPr lang="hr-HR" dirty="0" err="1"/>
              <a:t>ped</a:t>
            </a:r>
            <a:endParaRPr lang="hr-HR" dirty="0"/>
          </a:p>
          <a:p>
            <a:pPr lvl="1"/>
            <a:r>
              <a:rPr lang="hr-HR" dirty="0"/>
              <a:t>pedijatrijska ambulanta DZ Zagreb Zapad</a:t>
            </a:r>
            <a:endParaRPr lang="en-US" dirty="0"/>
          </a:p>
          <a:p>
            <a:pPr lvl="1"/>
            <a:endParaRPr lang="hr-HR" dirty="0"/>
          </a:p>
          <a:p>
            <a:pPr marL="256032" lvl="1" indent="0">
              <a:buNone/>
            </a:pPr>
            <a:r>
              <a:rPr lang="hr-HR" dirty="0"/>
              <a:t>2014. diplomirala na Medicinskom fakultetu u Zagrebu</a:t>
            </a:r>
          </a:p>
          <a:p>
            <a:pPr marL="256032" lvl="1" indent="0">
              <a:buNone/>
            </a:pPr>
            <a:r>
              <a:rPr lang="hr-HR" dirty="0"/>
              <a:t>2021. položila specijalistički ispit iz pedijatrije</a:t>
            </a:r>
          </a:p>
        </p:txBody>
      </p:sp>
      <p:pic>
        <p:nvPicPr>
          <p:cNvPr id="8" name="Picture 7" descr="A nurse using a stethoscope to check the patient's heart&#10;&#10;Description automatically generated">
            <a:extLst>
              <a:ext uri="{FF2B5EF4-FFF2-40B4-BE49-F238E27FC236}">
                <a16:creationId xmlns:a16="http://schemas.microsoft.com/office/drawing/2014/main" id="{A51BF56A-ECAC-2C18-D889-7F3CE1BD97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6"/>
          <a:stretch/>
        </p:blipFill>
        <p:spPr>
          <a:xfrm>
            <a:off x="13776960" y="4572000"/>
            <a:ext cx="4524915" cy="75945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A person in a white coat and purple pants with a stethoscope around her neck&#10;&#10;Description automatically generated">
            <a:extLst>
              <a:ext uri="{FF2B5EF4-FFF2-40B4-BE49-F238E27FC236}">
                <a16:creationId xmlns:a16="http://schemas.microsoft.com/office/drawing/2014/main" id="{231CF82E-0CD5-23CD-0499-2F87F2D332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7" b="7166"/>
          <a:stretch/>
        </p:blipFill>
        <p:spPr>
          <a:xfrm>
            <a:off x="18714892" y="1793966"/>
            <a:ext cx="4911164" cy="6148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39391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treptococcus pyogenes Cartoon character 21294091 Vector Art at Vecteezy">
            <a:extLst>
              <a:ext uri="{FF2B5EF4-FFF2-40B4-BE49-F238E27FC236}">
                <a16:creationId xmlns:a16="http://schemas.microsoft.com/office/drawing/2014/main" id="{90276F46-6F36-B5B4-C055-3C9988B1C6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5"/>
          <a:stretch/>
        </p:blipFill>
        <p:spPr bwMode="auto">
          <a:xfrm>
            <a:off x="5126336" y="-1"/>
            <a:ext cx="19257664" cy="10468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2" name="Kliconoštvo BHS-A"/>
          <p:cNvSpPr txBox="1">
            <a:spLocks noGrp="1"/>
          </p:cNvSpPr>
          <p:nvPr>
            <p:ph type="title"/>
          </p:nvPr>
        </p:nvSpPr>
        <p:spPr>
          <a:xfrm>
            <a:off x="5809009" y="5666014"/>
            <a:ext cx="9755931" cy="3195478"/>
          </a:xfrm>
          <a:prstGeom prst="rect">
            <a:avLst/>
          </a:prstGeom>
        </p:spPr>
        <p:txBody>
          <a:bodyPr/>
          <a:lstStyle/>
          <a:p>
            <a:r>
              <a:rPr dirty="0" err="1">
                <a:solidFill>
                  <a:schemeClr val="bg2">
                    <a:lumMod val="50000"/>
                  </a:schemeClr>
                </a:solidFill>
              </a:rPr>
              <a:t>Kliconoštvo</a:t>
            </a:r>
            <a:r>
              <a:rPr dirty="0">
                <a:solidFill>
                  <a:schemeClr val="bg2">
                    <a:lumMod val="50000"/>
                  </a:schemeClr>
                </a:solidFill>
              </a:rPr>
              <a:t> BHS-A</a:t>
            </a:r>
          </a:p>
        </p:txBody>
      </p:sp>
      <p:sp>
        <p:nvSpPr>
          <p:cNvPr id="151" name="Author and Date"/>
          <p:cNvSpPr txBox="1">
            <a:spLocks noGrp="1"/>
          </p:cNvSpPr>
          <p:nvPr>
            <p:ph type="body" sz="quarter" idx="1"/>
          </p:nvPr>
        </p:nvSpPr>
        <p:spPr>
          <a:xfrm>
            <a:off x="2028047" y="10953951"/>
            <a:ext cx="21971003" cy="636979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hr-HR" sz="4400" dirty="0">
                <a:solidFill>
                  <a:schemeClr val="bg2">
                    <a:lumMod val="50000"/>
                  </a:schemeClr>
                </a:solidFill>
              </a:rPr>
              <a:t>Sanja </a:t>
            </a:r>
            <a:r>
              <a:rPr lang="hr-HR" sz="4400" dirty="0" err="1">
                <a:solidFill>
                  <a:schemeClr val="bg2">
                    <a:lumMod val="50000"/>
                  </a:schemeClr>
                </a:solidFill>
              </a:rPr>
              <a:t>Pek</a:t>
            </a:r>
            <a:r>
              <a:rPr lang="hr-HR" sz="4400" dirty="0">
                <a:solidFill>
                  <a:schemeClr val="bg2">
                    <a:lumMod val="50000"/>
                  </a:schemeClr>
                </a:solidFill>
              </a:rPr>
              <a:t> Capan</a:t>
            </a:r>
            <a:endParaRPr sz="44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BHS-A"/>
          <p:cNvSpPr txBox="1">
            <a:spLocks noGrp="1"/>
          </p:cNvSpPr>
          <p:nvPr>
            <p:ph type="title"/>
          </p:nvPr>
        </p:nvSpPr>
        <p:spPr>
          <a:xfrm>
            <a:off x="2048256" y="1170432"/>
            <a:ext cx="19440144" cy="1485682"/>
          </a:xfrm>
          <a:prstGeom prst="rect">
            <a:avLst/>
          </a:prstGeom>
        </p:spPr>
        <p:txBody>
          <a:bodyPr/>
          <a:lstStyle/>
          <a:p>
            <a:r>
              <a:rPr dirty="0">
                <a:solidFill>
                  <a:schemeClr val="bg1"/>
                </a:solidFill>
              </a:rPr>
              <a:t>BHS-A</a:t>
            </a:r>
          </a:p>
        </p:txBody>
      </p:sp>
      <p:sp>
        <p:nvSpPr>
          <p:cNvPr id="156" name="Streptococcus pyogenes"/>
          <p:cNvSpPr txBox="1">
            <a:spLocks noGrp="1"/>
          </p:cNvSpPr>
          <p:nvPr>
            <p:ph type="body" sz="quarter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dirty="0">
                <a:solidFill>
                  <a:schemeClr val="bg1"/>
                </a:solidFill>
              </a:rPr>
              <a:t>Streptococcus pyogenes</a:t>
            </a:r>
          </a:p>
        </p:txBody>
      </p:sp>
      <p:sp>
        <p:nvSpPr>
          <p:cNvPr id="157" name="Slide bullet text"/>
          <p:cNvSpPr txBox="1">
            <a:spLocks noGrp="1"/>
          </p:cNvSpPr>
          <p:nvPr>
            <p:ph type="body" idx="1"/>
          </p:nvPr>
        </p:nvSpPr>
        <p:spPr>
          <a:xfrm>
            <a:off x="1206500" y="4248504"/>
            <a:ext cx="19628757" cy="8256012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hr-HR" dirty="0">
                <a:solidFill>
                  <a:schemeClr val="bg1"/>
                </a:solidFill>
              </a:rPr>
              <a:t>gram- pozitivni</a:t>
            </a:r>
          </a:p>
          <a:p>
            <a:pPr marL="0" indent="0">
              <a:buNone/>
            </a:pPr>
            <a:r>
              <a:rPr lang="hr-HR" dirty="0">
                <a:solidFill>
                  <a:schemeClr val="bg1"/>
                </a:solidFill>
              </a:rPr>
              <a:t>tvori lance</a:t>
            </a:r>
          </a:p>
          <a:p>
            <a:pPr marL="0" indent="0">
              <a:buNone/>
            </a:pPr>
            <a:r>
              <a:rPr lang="hr-HR" dirty="0">
                <a:solidFill>
                  <a:schemeClr val="bg1"/>
                </a:solidFill>
              </a:rPr>
              <a:t>uzgojen na </a:t>
            </a:r>
            <a:r>
              <a:rPr lang="hr-HR" dirty="0" err="1">
                <a:solidFill>
                  <a:schemeClr val="bg1"/>
                </a:solidFill>
              </a:rPr>
              <a:t>krvom</a:t>
            </a:r>
            <a:r>
              <a:rPr lang="hr-HR" dirty="0">
                <a:solidFill>
                  <a:schemeClr val="bg1"/>
                </a:solidFill>
              </a:rPr>
              <a:t> agaru okružen je zonom kompletne </a:t>
            </a:r>
            <a:r>
              <a:rPr lang="hr-HR" dirty="0" err="1">
                <a:solidFill>
                  <a:schemeClr val="bg1"/>
                </a:solidFill>
              </a:rPr>
              <a:t>hemolize</a:t>
            </a:r>
            <a:r>
              <a:rPr lang="hr-HR" dirty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r>
              <a:rPr lang="hr-HR" dirty="0">
                <a:solidFill>
                  <a:schemeClr val="bg1"/>
                </a:solidFill>
              </a:rPr>
              <a:t>ne proizvodi </a:t>
            </a:r>
            <a:r>
              <a:rPr lang="hr-HR" dirty="0" err="1">
                <a:solidFill>
                  <a:schemeClr val="bg1"/>
                </a:solidFill>
              </a:rPr>
              <a:t>katalazu</a:t>
            </a:r>
            <a:r>
              <a:rPr lang="hr-HR" dirty="0">
                <a:solidFill>
                  <a:schemeClr val="bg1"/>
                </a:solidFill>
              </a:rPr>
              <a:t> ni </a:t>
            </a:r>
            <a:r>
              <a:rPr lang="hr-HR" dirty="0" err="1">
                <a:solidFill>
                  <a:schemeClr val="bg1"/>
                </a:solidFill>
              </a:rPr>
              <a:t>oksidazu</a:t>
            </a:r>
            <a:endParaRPr lang="hr-HR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hr-HR" dirty="0">
                <a:solidFill>
                  <a:schemeClr val="bg1"/>
                </a:solidFill>
              </a:rPr>
              <a:t>veliki broj čimbenika virulencije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Klinicke slik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>
                <a:solidFill>
                  <a:schemeClr val="accent1"/>
                </a:solidFill>
              </a:rPr>
              <a:t>Klini</a:t>
            </a:r>
            <a:r>
              <a:rPr lang="hr-HR" dirty="0">
                <a:solidFill>
                  <a:schemeClr val="accent1"/>
                </a:solidFill>
              </a:rPr>
              <a:t>č</a:t>
            </a:r>
            <a:r>
              <a:rPr dirty="0" err="1">
                <a:solidFill>
                  <a:schemeClr val="accent1"/>
                </a:solidFill>
              </a:rPr>
              <a:t>ke</a:t>
            </a:r>
            <a:r>
              <a:rPr dirty="0">
                <a:solidFill>
                  <a:schemeClr val="accent1"/>
                </a:solidFill>
              </a:rPr>
              <a:t> </a:t>
            </a:r>
            <a:r>
              <a:rPr dirty="0" err="1">
                <a:solidFill>
                  <a:schemeClr val="accent1"/>
                </a:solidFill>
              </a:rPr>
              <a:t>slike</a:t>
            </a:r>
            <a:endParaRPr dirty="0">
              <a:solidFill>
                <a:schemeClr val="accent1"/>
              </a:solidFill>
            </a:endParaRPr>
          </a:p>
        </p:txBody>
      </p:sp>
      <p:pic>
        <p:nvPicPr>
          <p:cNvPr id="2050" name="Picture 2" descr="Streptococcus pyogenes Cartoon character 21294232 Vector Art at Vecteezy">
            <a:extLst>
              <a:ext uri="{FF2B5EF4-FFF2-40B4-BE49-F238E27FC236}">
                <a16:creationId xmlns:a16="http://schemas.microsoft.com/office/drawing/2014/main" id="{BEF371A8-7713-9F14-A8BC-67B9A7EA7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05" y="6858000"/>
            <a:ext cx="7588295" cy="647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052" name="akutni tonzilofaringitis…">
            <a:extLst>
              <a:ext uri="{FF2B5EF4-FFF2-40B4-BE49-F238E27FC236}">
                <a16:creationId xmlns:a16="http://schemas.microsoft.com/office/drawing/2014/main" id="{011F304C-D43A-7C0E-5A4E-17EAFDC930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3590255"/>
              </p:ext>
            </p:extLst>
          </p:nvPr>
        </p:nvGraphicFramePr>
        <p:xfrm>
          <a:off x="2048256" y="4169664"/>
          <a:ext cx="14055836" cy="6932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Dijagnostik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>
                <a:solidFill>
                  <a:srgbClr val="B6185C"/>
                </a:solidFill>
              </a:rPr>
              <a:t>Dijagnostika</a:t>
            </a:r>
            <a:endParaRPr dirty="0">
              <a:solidFill>
                <a:srgbClr val="B6185C"/>
              </a:solidFill>
            </a:endParaRPr>
          </a:p>
        </p:txBody>
      </p:sp>
      <p:sp>
        <p:nvSpPr>
          <p:cNvPr id="170" name="Klinicka dijagnoza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Klini</a:t>
            </a:r>
            <a:r>
              <a:rPr lang="hr-HR" dirty="0"/>
              <a:t>čki simptomi (Centorovi kriteriji: temp &gt;38C, eksudat na tonzilama, povećani i bolni cervikalni limfni čvorovi, odsutnost kašlja i kataralnih simptoma)</a:t>
            </a:r>
            <a:endParaRPr dirty="0"/>
          </a:p>
          <a:p>
            <a:pPr lvl="3">
              <a:spcBef>
                <a:spcPts val="600"/>
              </a:spcBef>
            </a:pPr>
            <a:r>
              <a:rPr dirty="0"/>
              <a:t>dob 3–14 </a:t>
            </a:r>
            <a:r>
              <a:rPr dirty="0" err="1"/>
              <a:t>godina</a:t>
            </a:r>
            <a:r>
              <a:rPr lang="hr-HR" dirty="0"/>
              <a:t>?</a:t>
            </a:r>
            <a:endParaRPr sz="1200" dirty="0"/>
          </a:p>
          <a:p>
            <a:pPr lvl="3">
              <a:spcBef>
                <a:spcPts val="600"/>
              </a:spcBef>
            </a:pPr>
            <a:r>
              <a:rPr dirty="0" err="1"/>
              <a:t>bliska</a:t>
            </a:r>
            <a:r>
              <a:rPr dirty="0"/>
              <a:t> </a:t>
            </a:r>
            <a:r>
              <a:rPr dirty="0" err="1"/>
              <a:t>ekspozicija</a:t>
            </a:r>
            <a:r>
              <a:rPr dirty="0"/>
              <a:t> BHS-A</a:t>
            </a:r>
            <a:r>
              <a:rPr lang="hr-HR" dirty="0"/>
              <a:t>?</a:t>
            </a:r>
            <a:endParaRPr dirty="0"/>
          </a:p>
          <a:p>
            <a:pPr lvl="3">
              <a:spcBef>
                <a:spcPts val="600"/>
              </a:spcBef>
            </a:pPr>
            <a:r>
              <a:rPr dirty="0" err="1"/>
              <a:t>skarlati</a:t>
            </a:r>
            <a:r>
              <a:rPr lang="hr-HR" dirty="0"/>
              <a:t>ni</a:t>
            </a:r>
            <a:r>
              <a:rPr dirty="0" err="1"/>
              <a:t>formni</a:t>
            </a:r>
            <a:r>
              <a:rPr dirty="0"/>
              <a:t> </a:t>
            </a:r>
            <a:r>
              <a:rPr dirty="0" err="1"/>
              <a:t>osip</a:t>
            </a:r>
            <a:r>
              <a:rPr lang="hr-HR" dirty="0"/>
              <a:t>?</a:t>
            </a:r>
            <a:endParaRPr dirty="0"/>
          </a:p>
          <a:p>
            <a:r>
              <a:rPr lang="hr-HR" dirty="0"/>
              <a:t>K</a:t>
            </a:r>
            <a:r>
              <a:rPr dirty="0" err="1"/>
              <a:t>ultivacija</a:t>
            </a:r>
            <a:r>
              <a:rPr lang="hr-HR" dirty="0"/>
              <a:t>- obrisak ždrijela</a:t>
            </a:r>
            <a:endParaRPr dirty="0"/>
          </a:p>
          <a:p>
            <a:r>
              <a:rPr lang="hr-HR" dirty="0"/>
              <a:t>B</a:t>
            </a:r>
            <a:r>
              <a:rPr dirty="0" err="1"/>
              <a:t>rzi</a:t>
            </a:r>
            <a:r>
              <a:rPr dirty="0"/>
              <a:t> </a:t>
            </a:r>
            <a:r>
              <a:rPr dirty="0" err="1"/>
              <a:t>antigenski</a:t>
            </a:r>
            <a:r>
              <a:rPr dirty="0"/>
              <a:t> test- </a:t>
            </a:r>
            <a:r>
              <a:rPr dirty="0" err="1"/>
              <a:t>specifičnost</a:t>
            </a:r>
            <a:r>
              <a:rPr dirty="0"/>
              <a:t> 95%, </a:t>
            </a:r>
            <a:r>
              <a:rPr dirty="0" err="1"/>
              <a:t>osjetljivost</a:t>
            </a:r>
            <a:r>
              <a:rPr dirty="0"/>
              <a:t> 55%</a:t>
            </a:r>
            <a:r>
              <a:rPr lang="hr-HR" dirty="0"/>
              <a:t>- 80</a:t>
            </a:r>
            <a:r>
              <a:rPr dirty="0"/>
              <a:t>%</a:t>
            </a:r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6D8F5C7A-DA77-38D3-EFBF-D8C8D5814A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573"/>
          <a:stretch/>
        </p:blipFill>
        <p:spPr bwMode="auto">
          <a:xfrm>
            <a:off x="19457537" y="10654393"/>
            <a:ext cx="4570018" cy="2611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F86B972-491A-A12D-C4CB-8F2EB61AC6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886" t="11071" r="36484" b="35119"/>
          <a:stretch/>
        </p:blipFill>
        <p:spPr>
          <a:xfrm>
            <a:off x="2408464" y="468780"/>
            <a:ext cx="18932979" cy="1324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53894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22953FD7-F17A-4D8D-8237-93E8D5671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524000" y="1652648"/>
            <a:ext cx="0" cy="1828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9" name="Rectangle 188">
            <a:extLst>
              <a:ext uri="{FF2B5EF4-FFF2-40B4-BE49-F238E27FC236}">
                <a16:creationId xmlns:a16="http://schemas.microsoft.com/office/drawing/2014/main" id="{F7422F06-6017-4361-8872-E0E2CEB20B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96398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Komplikacije"/>
          <p:cNvSpPr txBox="1">
            <a:spLocks noGrp="1"/>
          </p:cNvSpPr>
          <p:nvPr>
            <p:ph type="title"/>
          </p:nvPr>
        </p:nvSpPr>
        <p:spPr>
          <a:xfrm>
            <a:off x="1286936" y="1286934"/>
            <a:ext cx="6831224" cy="43997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914400"/>
            <a:r>
              <a:rPr lang="en-US" sz="9600" kern="1200" cap="all" spc="100" baseline="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Komplikacije</a:t>
            </a:r>
            <a:endParaRPr lang="en-US" sz="9600" kern="1200" cap="all" spc="100" baseline="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76" name="cervikalni limfadenitis, peritonzilarni apsces, retrofaringealni apsces, otitis media, mastoiditis…">
            <a:extLst>
              <a:ext uri="{FF2B5EF4-FFF2-40B4-BE49-F238E27FC236}">
                <a16:creationId xmlns:a16="http://schemas.microsoft.com/office/drawing/2014/main" id="{C53A0009-7445-987C-51CB-17D311A7A0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1667734"/>
              </p:ext>
            </p:extLst>
          </p:nvPr>
        </p:nvGraphicFramePr>
        <p:xfrm>
          <a:off x="11207750" y="1908176"/>
          <a:ext cx="11283950" cy="9842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Lijecenj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>
                <a:solidFill>
                  <a:srgbClr val="B6185C"/>
                </a:solidFill>
              </a:rPr>
              <a:t>Lije</a:t>
            </a:r>
            <a:r>
              <a:rPr lang="hr-HR" dirty="0">
                <a:solidFill>
                  <a:srgbClr val="B6185C"/>
                </a:solidFill>
              </a:rPr>
              <a:t>č</a:t>
            </a:r>
            <a:r>
              <a:rPr dirty="0" err="1">
                <a:solidFill>
                  <a:srgbClr val="B6185C"/>
                </a:solidFill>
              </a:rPr>
              <a:t>enje</a:t>
            </a:r>
            <a:endParaRPr dirty="0">
              <a:solidFill>
                <a:srgbClr val="B6185C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03F5C0-14B7-D2EB-79B9-38C43790E8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9330" t="44102" r="6016" b="40943"/>
          <a:stretch/>
        </p:blipFill>
        <p:spPr>
          <a:xfrm>
            <a:off x="3526972" y="5053693"/>
            <a:ext cx="6596742" cy="59617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B14C3AD-323F-E67C-79CC-FB637E0215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844" t="46786" r="10670" b="40272"/>
          <a:stretch/>
        </p:blipFill>
        <p:spPr>
          <a:xfrm>
            <a:off x="11364686" y="5053694"/>
            <a:ext cx="6490608" cy="526596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Kliconostv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>
                <a:solidFill>
                  <a:srgbClr val="B6185C"/>
                </a:solidFill>
              </a:rPr>
              <a:t>Klicono</a:t>
            </a:r>
            <a:r>
              <a:rPr lang="hr-HR" dirty="0">
                <a:solidFill>
                  <a:srgbClr val="B6185C"/>
                </a:solidFill>
              </a:rPr>
              <a:t>š</a:t>
            </a:r>
            <a:r>
              <a:rPr dirty="0" err="1">
                <a:solidFill>
                  <a:srgbClr val="B6185C"/>
                </a:solidFill>
              </a:rPr>
              <a:t>tvo</a:t>
            </a:r>
            <a:endParaRPr dirty="0">
              <a:solidFill>
                <a:srgbClr val="B6185C"/>
              </a:solidFill>
            </a:endParaRPr>
          </a:p>
        </p:txBody>
      </p:sp>
      <p:sp>
        <p:nvSpPr>
          <p:cNvPr id="186" name="Asimptomatsko kliconoštvo BHS-A može biti registrirano i u do 40% zdravih ljudi 26,27,28,29 što umanjuje specifičnost nalaza BHS-A u slučajevima blage kliničke slike akutne grlobolje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defTabSz="457200">
              <a:lnSpc>
                <a:spcPct val="100000"/>
              </a:lnSpc>
              <a:spcBef>
                <a:spcPts val="1200"/>
              </a:spcBef>
              <a:buSzTx/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rPr lang="hr-HR" sz="4000" dirty="0"/>
              <a:t>15-20% školaraca</a:t>
            </a:r>
          </a:p>
          <a:p>
            <a:pPr defTabSz="457200">
              <a:lnSpc>
                <a:spcPct val="100000"/>
              </a:lnSpc>
              <a:spcBef>
                <a:spcPts val="1200"/>
              </a:spcBef>
              <a:buSzTx/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rPr sz="4000" dirty="0" err="1"/>
              <a:t>umanjuje</a:t>
            </a:r>
            <a:r>
              <a:rPr sz="4000" dirty="0"/>
              <a:t> </a:t>
            </a:r>
            <a:r>
              <a:rPr sz="4000" dirty="0" err="1"/>
              <a:t>specifičnost</a:t>
            </a:r>
            <a:r>
              <a:rPr sz="4000" dirty="0"/>
              <a:t> </a:t>
            </a:r>
            <a:r>
              <a:rPr sz="4000" dirty="0" err="1"/>
              <a:t>nalaza</a:t>
            </a:r>
            <a:r>
              <a:rPr sz="4000" dirty="0"/>
              <a:t> BHS-A u </a:t>
            </a:r>
            <a:r>
              <a:rPr sz="4000" dirty="0" err="1"/>
              <a:t>slučajevima</a:t>
            </a:r>
            <a:r>
              <a:rPr sz="4000" dirty="0"/>
              <a:t> </a:t>
            </a:r>
            <a:endParaRPr lang="hr-HR" sz="4000" dirty="0"/>
          </a:p>
          <a:p>
            <a:pPr marL="0" indent="0" defTabSz="457200">
              <a:lnSpc>
                <a:spcPct val="100000"/>
              </a:lnSpc>
              <a:spcBef>
                <a:spcPts val="1200"/>
              </a:spcBef>
              <a:buSzTx/>
              <a:buNone/>
              <a:defRPr sz="1600">
                <a:latin typeface="Arial"/>
                <a:ea typeface="Arial"/>
                <a:cs typeface="Arial"/>
                <a:sym typeface="Arial"/>
              </a:defRPr>
            </a:pPr>
            <a:r>
              <a:rPr lang="hr-HR" sz="4000" dirty="0"/>
              <a:t>	 </a:t>
            </a:r>
            <a:r>
              <a:rPr sz="4000" dirty="0" err="1"/>
              <a:t>blage</a:t>
            </a:r>
            <a:r>
              <a:rPr sz="4000" dirty="0"/>
              <a:t> </a:t>
            </a:r>
            <a:r>
              <a:rPr sz="4000" dirty="0" err="1"/>
              <a:t>kliničke</a:t>
            </a:r>
            <a:r>
              <a:rPr sz="4000" dirty="0"/>
              <a:t> </a:t>
            </a:r>
            <a:r>
              <a:rPr sz="4000" dirty="0" err="1"/>
              <a:t>slike</a:t>
            </a:r>
            <a:r>
              <a:rPr sz="4000" dirty="0"/>
              <a:t> </a:t>
            </a:r>
            <a:r>
              <a:rPr sz="4000" dirty="0" err="1"/>
              <a:t>akutne</a:t>
            </a:r>
            <a:r>
              <a:rPr sz="4000" dirty="0"/>
              <a:t> </a:t>
            </a:r>
            <a:r>
              <a:rPr sz="4000" dirty="0" err="1"/>
              <a:t>grlobolje</a:t>
            </a:r>
            <a:endParaRPr sz="4000" dirty="0">
              <a:ea typeface="Times Roman"/>
              <a:cs typeface="Times Roman"/>
              <a:sym typeface="Times Roman"/>
            </a:endParaRPr>
          </a:p>
          <a:p>
            <a:pPr marL="0" indent="0" defTabSz="457200">
              <a:lnSpc>
                <a:spcPct val="100000"/>
              </a:lnSpc>
              <a:spcBef>
                <a:spcPts val="1200"/>
              </a:spcBef>
              <a:buNone/>
              <a:defRPr sz="1600">
                <a:latin typeface="Arial"/>
                <a:ea typeface="Arial"/>
                <a:cs typeface="Arial"/>
                <a:sym typeface="Arial"/>
              </a:defRPr>
            </a:pPr>
            <a:endParaRPr lang="hr-HR" sz="4000" dirty="0">
              <a:ea typeface="Times Roman"/>
              <a:cs typeface="Times Roman"/>
              <a:sym typeface="Times Roman"/>
            </a:endParaRPr>
          </a:p>
          <a:p>
            <a:pPr marL="203200" indent="-203200" defTabSz="457200">
              <a:lnSpc>
                <a:spcPct val="100000"/>
              </a:lnSpc>
              <a:spcBef>
                <a:spcPts val="1200"/>
              </a:spcBef>
              <a:defRPr sz="1600">
                <a:latin typeface="Arial"/>
                <a:ea typeface="Arial"/>
                <a:cs typeface="Arial"/>
                <a:sym typeface="Arial"/>
              </a:defRPr>
            </a:pPr>
            <a:endParaRPr sz="4000" dirty="0">
              <a:ea typeface="Times Roman"/>
              <a:cs typeface="Times Roman"/>
              <a:sym typeface="Times Roman"/>
            </a:endParaRPr>
          </a:p>
          <a:p>
            <a:pPr marL="0" indent="0" defTabSz="457200">
              <a:lnSpc>
                <a:spcPct val="100000"/>
              </a:lnSpc>
              <a:spcBef>
                <a:spcPts val="1200"/>
              </a:spcBef>
              <a:buSzTx/>
              <a:buNone/>
              <a:defRPr sz="1333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hr-HR" sz="4000" dirty="0">
                <a:latin typeface="Arial" panose="020B0604020202020204" pitchFamily="34" charset="0"/>
                <a:cs typeface="Arial" panose="020B0604020202020204" pitchFamily="34" charset="0"/>
              </a:rPr>
              <a:t>!! </a:t>
            </a:r>
            <a:r>
              <a:rPr sz="4000" dirty="0" err="1">
                <a:latin typeface="Arial" panose="020B0604020202020204" pitchFamily="34" charset="0"/>
                <a:cs typeface="Arial" panose="020B0604020202020204" pitchFamily="34" charset="0"/>
              </a:rPr>
              <a:t>Klicono</a:t>
            </a:r>
            <a:r>
              <a:rPr lang="hr-HR" sz="4000" dirty="0">
                <a:latin typeface="Arial" panose="020B0604020202020204" pitchFamily="34" charset="0"/>
                <a:cs typeface="Arial" panose="020B0604020202020204" pitchFamily="34" charset="0"/>
              </a:rPr>
              <a:t>š</a:t>
            </a:r>
            <a:r>
              <a:rPr sz="4000" dirty="0" err="1">
                <a:latin typeface="Arial" panose="020B0604020202020204" pitchFamily="34" charset="0"/>
                <a:cs typeface="Arial" panose="020B0604020202020204" pitchFamily="34" charset="0"/>
              </a:rPr>
              <a:t>tvo</a:t>
            </a:r>
            <a:r>
              <a:rPr lang="hr-HR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dirty="0" err="1">
                <a:latin typeface="Arial" panose="020B0604020202020204" pitchFamily="34" charset="0"/>
                <a:cs typeface="Arial" panose="020B0604020202020204" pitchFamily="34" charset="0"/>
              </a:rPr>
              <a:t>treba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dirty="0" err="1">
                <a:latin typeface="Arial" panose="020B0604020202020204" pitchFamily="34" charset="0"/>
                <a:cs typeface="Arial" panose="020B0604020202020204" pitchFamily="34" charset="0"/>
              </a:rPr>
              <a:t>eradicirati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4000" dirty="0">
                <a:latin typeface="Arial" panose="020B0604020202020204" pitchFamily="34" charset="0"/>
                <a:cs typeface="Arial" panose="020B0604020202020204" pitchFamily="34" charset="0"/>
              </a:rPr>
              <a:t>kod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dirty="0" err="1">
                <a:latin typeface="Arial" panose="020B0604020202020204" pitchFamily="34" charset="0"/>
                <a:cs typeface="Arial" panose="020B0604020202020204" pitchFamily="34" charset="0"/>
              </a:rPr>
              <a:t>pacijenata</a:t>
            </a:r>
            <a:r>
              <a:rPr lang="hr-HR" sz="4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 defTabSz="457200">
              <a:lnSpc>
                <a:spcPct val="100000"/>
              </a:lnSpc>
              <a:spcBef>
                <a:spcPts val="1200"/>
              </a:spcBef>
              <a:buSzTx/>
              <a:buNone/>
              <a:defRPr sz="1333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hr-HR" sz="40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u </a:t>
            </a:r>
            <a:r>
              <a:rPr sz="4000" dirty="0" err="1">
                <a:latin typeface="Arial" panose="020B0604020202020204" pitchFamily="34" charset="0"/>
                <a:cs typeface="Arial" panose="020B0604020202020204" pitchFamily="34" charset="0"/>
              </a:rPr>
              <a:t>anamnezi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dirty="0" err="1">
                <a:latin typeface="Arial" panose="020B0604020202020204" pitchFamily="34" charset="0"/>
                <a:cs typeface="Arial" panose="020B0604020202020204" pitchFamily="34" charset="0"/>
              </a:rPr>
              <a:t>imaju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dirty="0" err="1">
                <a:latin typeface="Arial" panose="020B0604020202020204" pitchFamily="34" charset="0"/>
                <a:cs typeface="Arial" panose="020B0604020202020204" pitchFamily="34" charset="0"/>
              </a:rPr>
              <a:t>reumatsku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dirty="0" err="1">
                <a:latin typeface="Arial" panose="020B0604020202020204" pitchFamily="34" charset="0"/>
                <a:cs typeface="Arial" panose="020B0604020202020204" pitchFamily="34" charset="0"/>
              </a:rPr>
              <a:t>groznicu</a:t>
            </a:r>
            <a:endParaRPr lang="hr-HR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457200">
              <a:lnSpc>
                <a:spcPct val="100000"/>
              </a:lnSpc>
              <a:spcBef>
                <a:spcPts val="1200"/>
              </a:spcBef>
              <a:buSzTx/>
              <a:buNone/>
              <a:defRPr sz="1333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hr-HR" sz="40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sz="4000" dirty="0" err="1">
                <a:latin typeface="Arial" panose="020B0604020202020204" pitchFamily="34" charset="0"/>
                <a:cs typeface="Arial" panose="020B0604020202020204" pitchFamily="34" charset="0"/>
              </a:rPr>
              <a:t>epidemij</a:t>
            </a:r>
            <a:r>
              <a:rPr lang="hr-HR" sz="40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sz="4000" dirty="0" err="1">
                <a:latin typeface="Arial" panose="020B0604020202020204" pitchFamily="34" charset="0"/>
                <a:cs typeface="Arial" panose="020B0604020202020204" pitchFamily="34" charset="0"/>
              </a:rPr>
              <a:t>reumatske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dirty="0" err="1">
                <a:latin typeface="Arial" panose="020B0604020202020204" pitchFamily="34" charset="0"/>
                <a:cs typeface="Arial" panose="020B0604020202020204" pitchFamily="34" charset="0"/>
              </a:rPr>
              <a:t>groznice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dirty="0" err="1">
                <a:latin typeface="Arial" panose="020B0604020202020204" pitchFamily="34" charset="0"/>
                <a:cs typeface="Arial" panose="020B0604020202020204" pitchFamily="34" charset="0"/>
              </a:rPr>
              <a:t>ili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dirty="0" err="1">
                <a:latin typeface="Arial" panose="020B0604020202020204" pitchFamily="34" charset="0"/>
                <a:cs typeface="Arial" panose="020B0604020202020204" pitchFamily="34" charset="0"/>
              </a:rPr>
              <a:t>streptokoknog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dirty="0" err="1">
                <a:latin typeface="Arial" panose="020B0604020202020204" pitchFamily="34" charset="0"/>
                <a:cs typeface="Arial" panose="020B0604020202020204" pitchFamily="34" charset="0"/>
              </a:rPr>
              <a:t>glomerulonefritisa</a:t>
            </a:r>
            <a:endParaRPr lang="hr-HR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defTabSz="457200">
              <a:lnSpc>
                <a:spcPct val="100000"/>
              </a:lnSpc>
              <a:spcBef>
                <a:spcPts val="1200"/>
              </a:spcBef>
              <a:buSzTx/>
              <a:buNone/>
              <a:defRPr sz="1333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hr-HR" sz="40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me</a:t>
            </a:r>
            <a:r>
              <a:rPr lang="hr-HR" sz="4000" dirty="0">
                <a:latin typeface="Arial" panose="020B0604020202020204" pitchFamily="34" charset="0"/>
                <a:cs typeface="Arial" panose="020B0604020202020204" pitchFamily="34" charset="0"/>
              </a:rPr>
              <a:t>đu č</a:t>
            </a:r>
            <a:r>
              <a:rPr sz="4000" dirty="0" err="1">
                <a:latin typeface="Arial" panose="020B0604020202020204" pitchFamily="34" charset="0"/>
                <a:cs typeface="Arial" panose="020B0604020202020204" pitchFamily="34" charset="0"/>
              </a:rPr>
              <a:t>lanovima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dirty="0" err="1">
                <a:latin typeface="Arial" panose="020B0604020202020204" pitchFamily="34" charset="0"/>
                <a:cs typeface="Arial" panose="020B0604020202020204" pitchFamily="34" charset="0"/>
              </a:rPr>
              <a:t>obitelji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dirty="0" err="1">
                <a:latin typeface="Arial" panose="020B0604020202020204" pitchFamily="34" charset="0"/>
                <a:cs typeface="Arial" panose="020B0604020202020204" pitchFamily="34" charset="0"/>
              </a:rPr>
              <a:t>izmjenjuju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 multiple </a:t>
            </a:r>
            <a:r>
              <a:rPr sz="4000" dirty="0" err="1">
                <a:latin typeface="Arial" panose="020B0604020202020204" pitchFamily="34" charset="0"/>
                <a:cs typeface="Arial" panose="020B0604020202020204" pitchFamily="34" charset="0"/>
              </a:rPr>
              <a:t>rekurentne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dirty="0" err="1">
                <a:latin typeface="Arial" panose="020B0604020202020204" pitchFamily="34" charset="0"/>
                <a:cs typeface="Arial" panose="020B0604020202020204" pitchFamily="34" charset="0"/>
              </a:rPr>
              <a:t>streptokokne</a:t>
            </a:r>
            <a:r>
              <a:rPr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4000" dirty="0" err="1">
                <a:latin typeface="Arial" panose="020B0604020202020204" pitchFamily="34" charset="0"/>
                <a:cs typeface="Arial" panose="020B0604020202020204" pitchFamily="34" charset="0"/>
              </a:rPr>
              <a:t>infekcij</a:t>
            </a:r>
            <a:r>
              <a:rPr lang="hr-HR" sz="4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endParaRPr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Streptococcus pyogenes Cartoon character 21294230 Vector Art at Vecteezy">
            <a:extLst>
              <a:ext uri="{FF2B5EF4-FFF2-40B4-BE49-F238E27FC236}">
                <a16:creationId xmlns:a16="http://schemas.microsoft.com/office/drawing/2014/main" id="{8FFF43D5-136C-2FD5-A3C0-88C816270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6175" y="68036"/>
            <a:ext cx="9267825" cy="933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rikaz pacijenta"/>
          <p:cNvSpPr txBox="1">
            <a:spLocks noGrp="1"/>
          </p:cNvSpPr>
          <p:nvPr>
            <p:ph type="title"/>
          </p:nvPr>
        </p:nvSpPr>
        <p:spPr>
          <a:xfrm>
            <a:off x="2048259" y="1116321"/>
            <a:ext cx="19440144" cy="2999232"/>
          </a:xfrm>
          <a:prstGeom prst="rect">
            <a:avLst/>
          </a:prstGeom>
        </p:spPr>
        <p:txBody>
          <a:bodyPr/>
          <a:lstStyle/>
          <a:p>
            <a:r>
              <a:rPr dirty="0" err="1">
                <a:solidFill>
                  <a:srgbClr val="B6185C"/>
                </a:solidFill>
              </a:rPr>
              <a:t>Prikaz</a:t>
            </a:r>
            <a:r>
              <a:rPr dirty="0">
                <a:solidFill>
                  <a:srgbClr val="B6185C"/>
                </a:solidFill>
              </a:rPr>
              <a:t> </a:t>
            </a:r>
            <a:r>
              <a:rPr dirty="0" err="1">
                <a:solidFill>
                  <a:srgbClr val="B6185C"/>
                </a:solidFill>
              </a:rPr>
              <a:t>pacijenta</a:t>
            </a:r>
            <a:endParaRPr dirty="0">
              <a:solidFill>
                <a:srgbClr val="B6185C"/>
              </a:solidFill>
            </a:endParaRPr>
          </a:p>
        </p:txBody>
      </p:sp>
      <p:sp>
        <p:nvSpPr>
          <p:cNvPr id="193" name="MM, muško, 6 godina"/>
          <p:cNvSpPr txBox="1">
            <a:spLocks noGrp="1"/>
          </p:cNvSpPr>
          <p:nvPr>
            <p:ph type="body" sz="quarter" idx="21"/>
          </p:nvPr>
        </p:nvSpPr>
        <p:spPr>
          <a:xfrm>
            <a:off x="2048257" y="3126662"/>
            <a:ext cx="21971000" cy="93478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dirty="0"/>
              <a:t>MM, </a:t>
            </a:r>
            <a:r>
              <a:rPr dirty="0" err="1"/>
              <a:t>muško</a:t>
            </a:r>
            <a:r>
              <a:rPr dirty="0"/>
              <a:t>, </a:t>
            </a:r>
            <a:r>
              <a:rPr lang="hr-HR" dirty="0"/>
              <a:t>5,5</a:t>
            </a:r>
            <a:r>
              <a:rPr dirty="0"/>
              <a:t> </a:t>
            </a:r>
            <a:r>
              <a:rPr dirty="0" err="1"/>
              <a:t>godina</a:t>
            </a:r>
            <a:endParaRPr dirty="0"/>
          </a:p>
        </p:txBody>
      </p:sp>
      <p:sp>
        <p:nvSpPr>
          <p:cNvPr id="194" name="Do sada nije bio teze bolesta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marL="0" indent="0" defTabSz="1389853">
              <a:spcBef>
                <a:spcPts val="2500"/>
              </a:spcBef>
              <a:buNone/>
              <a:defRPr sz="2736"/>
            </a:pPr>
            <a:r>
              <a:rPr sz="2400" dirty="0"/>
              <a:t>Do </a:t>
            </a:r>
            <a:r>
              <a:rPr sz="2400" dirty="0" err="1"/>
              <a:t>sada</a:t>
            </a:r>
            <a:r>
              <a:rPr sz="2400" dirty="0"/>
              <a:t> </a:t>
            </a:r>
            <a:r>
              <a:rPr sz="2400" dirty="0" err="1"/>
              <a:t>nije</a:t>
            </a:r>
            <a:r>
              <a:rPr sz="2400" dirty="0"/>
              <a:t> bio </a:t>
            </a:r>
            <a:r>
              <a:rPr sz="2400" dirty="0" err="1"/>
              <a:t>te</a:t>
            </a:r>
            <a:r>
              <a:rPr lang="hr-HR" sz="2400" dirty="0"/>
              <a:t>ž</a:t>
            </a:r>
            <a:r>
              <a:rPr sz="2400" dirty="0"/>
              <a:t>e </a:t>
            </a:r>
            <a:r>
              <a:rPr sz="2400" dirty="0" err="1"/>
              <a:t>bolestan</a:t>
            </a:r>
            <a:endParaRPr sz="2400" dirty="0"/>
          </a:p>
          <a:p>
            <a:pPr marL="0" indent="0" defTabSz="1389853">
              <a:spcBef>
                <a:spcPts val="2500"/>
              </a:spcBef>
              <a:buNone/>
              <a:defRPr sz="2736"/>
            </a:pPr>
            <a:r>
              <a:rPr lang="hr-HR" sz="2400" dirty="0"/>
              <a:t>11.4.2023: A: </a:t>
            </a:r>
            <a:r>
              <a:rPr sz="2400" dirty="0"/>
              <a:t>Od </a:t>
            </a:r>
            <a:r>
              <a:rPr sz="2400" dirty="0" err="1"/>
              <a:t>ju</a:t>
            </a:r>
            <a:r>
              <a:rPr lang="hr-HR" sz="2400" dirty="0"/>
              <a:t>č</a:t>
            </a:r>
            <a:r>
              <a:rPr sz="2400" dirty="0"/>
              <a:t>er </a:t>
            </a:r>
            <a:r>
              <a:rPr sz="2400" dirty="0" err="1"/>
              <a:t>febrilan</a:t>
            </a:r>
            <a:r>
              <a:rPr sz="2400" dirty="0"/>
              <a:t> do 39C </a:t>
            </a:r>
            <a:r>
              <a:rPr sz="2400" dirty="0" err="1"/>
              <a:t>uz</a:t>
            </a:r>
            <a:r>
              <a:rPr sz="2400" dirty="0"/>
              <a:t> </a:t>
            </a:r>
            <a:r>
              <a:rPr sz="2400" dirty="0" err="1"/>
              <a:t>jaku</a:t>
            </a:r>
            <a:r>
              <a:rPr sz="2400" dirty="0"/>
              <a:t> </a:t>
            </a:r>
            <a:r>
              <a:rPr sz="2400" dirty="0" err="1"/>
              <a:t>grlobolju</a:t>
            </a:r>
            <a:r>
              <a:rPr sz="2400" dirty="0"/>
              <a:t> i </a:t>
            </a:r>
            <a:r>
              <a:rPr sz="2400" dirty="0" err="1"/>
              <a:t>te</a:t>
            </a:r>
            <a:r>
              <a:rPr lang="hr-HR" sz="2400" dirty="0"/>
              <a:t>š</a:t>
            </a:r>
            <a:r>
              <a:rPr sz="2400" dirty="0"/>
              <a:t>ko </a:t>
            </a:r>
            <a:r>
              <a:rPr sz="2400" dirty="0" err="1"/>
              <a:t>guta</a:t>
            </a:r>
            <a:r>
              <a:rPr lang="hr-HR" sz="2400" dirty="0"/>
              <a:t>, u vrtiću BHS-A</a:t>
            </a:r>
          </a:p>
          <a:p>
            <a:pPr marL="0" indent="0" defTabSz="1389853">
              <a:spcBef>
                <a:spcPts val="2500"/>
              </a:spcBef>
              <a:buNone/>
              <a:defRPr sz="2736"/>
            </a:pPr>
            <a:r>
              <a:rPr lang="hr-HR" sz="2400" dirty="0"/>
              <a:t>	 S: </a:t>
            </a:r>
            <a:r>
              <a:rPr sz="2400" dirty="0" err="1"/>
              <a:t>hiperemija</a:t>
            </a:r>
            <a:r>
              <a:rPr sz="2400" dirty="0"/>
              <a:t> </a:t>
            </a:r>
            <a:r>
              <a:rPr sz="2400" dirty="0" err="1"/>
              <a:t>ždrijela</a:t>
            </a:r>
            <a:r>
              <a:rPr sz="2400" dirty="0"/>
              <a:t>, </a:t>
            </a:r>
            <a:r>
              <a:rPr sz="2400" dirty="0" err="1"/>
              <a:t>pove</a:t>
            </a:r>
            <a:r>
              <a:rPr lang="hr-HR" sz="2400" dirty="0"/>
              <a:t>ć</a:t>
            </a:r>
            <a:r>
              <a:rPr sz="2400" dirty="0"/>
              <a:t>ani </a:t>
            </a:r>
            <a:r>
              <a:rPr sz="2400" dirty="0" err="1"/>
              <a:t>angularni</a:t>
            </a:r>
            <a:r>
              <a:rPr sz="2400" dirty="0"/>
              <a:t> LČ</a:t>
            </a:r>
          </a:p>
          <a:p>
            <a:pPr marL="0" indent="0" defTabSz="1389853">
              <a:spcBef>
                <a:spcPts val="2500"/>
              </a:spcBef>
              <a:buNone/>
              <a:defRPr sz="2736"/>
            </a:pPr>
            <a:r>
              <a:rPr lang="hr-HR" sz="2400" dirty="0"/>
              <a:t>	 T: </a:t>
            </a:r>
            <a:r>
              <a:rPr sz="2400" dirty="0" err="1"/>
              <a:t>amoksic</a:t>
            </a:r>
            <a:r>
              <a:rPr lang="hr-HR" sz="2400" dirty="0"/>
              <a:t>i</a:t>
            </a:r>
            <a:r>
              <a:rPr sz="2400" dirty="0" err="1"/>
              <a:t>lin</a:t>
            </a:r>
            <a:r>
              <a:rPr sz="2400" dirty="0"/>
              <a:t> </a:t>
            </a:r>
            <a:r>
              <a:rPr lang="hr-HR" sz="2400" dirty="0"/>
              <a:t>50 mg/kg </a:t>
            </a:r>
            <a:r>
              <a:rPr sz="2400" dirty="0" err="1"/>
              <a:t>kroz</a:t>
            </a:r>
            <a:r>
              <a:rPr sz="2400" dirty="0"/>
              <a:t> 10 dana</a:t>
            </a:r>
          </a:p>
          <a:p>
            <a:pPr marL="0" indent="0" defTabSz="1389853">
              <a:spcBef>
                <a:spcPts val="2500"/>
              </a:spcBef>
              <a:buNone/>
              <a:defRPr sz="2736"/>
            </a:pPr>
            <a:r>
              <a:rPr lang="hr-HR" sz="2400" dirty="0"/>
              <a:t>27.4.2023: A: D</a:t>
            </a:r>
            <a:r>
              <a:rPr sz="2400" dirty="0" err="1"/>
              <a:t>anas</a:t>
            </a:r>
            <a:r>
              <a:rPr sz="2400" dirty="0"/>
              <a:t> </a:t>
            </a:r>
            <a:r>
              <a:rPr sz="2400" dirty="0" err="1"/>
              <a:t>febrilan</a:t>
            </a:r>
            <a:r>
              <a:rPr sz="2400" dirty="0"/>
              <a:t> do 38.5C </a:t>
            </a:r>
            <a:r>
              <a:rPr sz="2400" dirty="0" err="1"/>
              <a:t>uz</a:t>
            </a:r>
            <a:r>
              <a:rPr sz="2400" dirty="0"/>
              <a:t> </a:t>
            </a:r>
            <a:r>
              <a:rPr sz="2400" dirty="0" err="1"/>
              <a:t>jaku</a:t>
            </a:r>
            <a:r>
              <a:rPr sz="2400" dirty="0"/>
              <a:t> </a:t>
            </a:r>
            <a:r>
              <a:rPr sz="2400" dirty="0" err="1"/>
              <a:t>grlobolju</a:t>
            </a:r>
            <a:r>
              <a:rPr sz="2400" dirty="0"/>
              <a:t>, </a:t>
            </a:r>
            <a:r>
              <a:rPr sz="2400" dirty="0" err="1"/>
              <a:t>brzi</a:t>
            </a:r>
            <a:r>
              <a:rPr sz="2400" dirty="0"/>
              <a:t> bris </a:t>
            </a:r>
            <a:r>
              <a:rPr sz="2400" dirty="0" err="1"/>
              <a:t>na</a:t>
            </a:r>
            <a:r>
              <a:rPr sz="2400" dirty="0"/>
              <a:t> BHS-A </a:t>
            </a:r>
            <a:r>
              <a:rPr sz="2400" dirty="0" err="1"/>
              <a:t>pozitivan</a:t>
            </a:r>
            <a:endParaRPr sz="2400" dirty="0"/>
          </a:p>
          <a:p>
            <a:pPr marL="347472" lvl="1" indent="0" defTabSz="1389853">
              <a:spcBef>
                <a:spcPts val="2500"/>
              </a:spcBef>
              <a:buNone/>
              <a:defRPr sz="2736"/>
            </a:pPr>
            <a:r>
              <a:rPr lang="hr-HR" sz="2400" dirty="0"/>
              <a:t>	 S: ždrijelo blago hiperemično</a:t>
            </a:r>
          </a:p>
          <a:p>
            <a:pPr marL="347472" lvl="1" indent="0" defTabSz="1389853">
              <a:spcBef>
                <a:spcPts val="2500"/>
              </a:spcBef>
              <a:buNone/>
              <a:defRPr sz="2736"/>
            </a:pPr>
            <a:r>
              <a:rPr lang="hr-HR" sz="2400" dirty="0"/>
              <a:t>	 L</a:t>
            </a:r>
            <a:r>
              <a:rPr sz="2400" dirty="0"/>
              <a:t>ab: Leu </a:t>
            </a:r>
            <a:r>
              <a:rPr lang="hr-HR" sz="2400" dirty="0">
                <a:cs typeface="Times New Roman" panose="02020603050405020304" pitchFamily="18" charset="0"/>
              </a:rPr>
              <a:t>na gornjoj granici, Neu </a:t>
            </a:r>
            <a:r>
              <a:rPr lang="en-US" sz="2400" dirty="0">
                <a:cs typeface="Times New Roman" panose="02020603050405020304" pitchFamily="18" charset="0"/>
              </a:rPr>
              <a:t>↑</a:t>
            </a:r>
            <a:endParaRPr sz="2400" dirty="0"/>
          </a:p>
          <a:p>
            <a:pPr marL="0" indent="0" defTabSz="1389853">
              <a:spcBef>
                <a:spcPts val="2500"/>
              </a:spcBef>
              <a:buNone/>
              <a:defRPr sz="2736"/>
            </a:pPr>
            <a:r>
              <a:rPr lang="hr-HR" sz="2400" dirty="0"/>
              <a:t>	 T: amoksicilin/klavulanska kiselina 45 mg/kg</a:t>
            </a:r>
            <a:r>
              <a:rPr sz="2400" dirty="0"/>
              <a:t> </a:t>
            </a:r>
            <a:r>
              <a:rPr sz="2400" dirty="0" err="1"/>
              <a:t>kroz</a:t>
            </a:r>
            <a:r>
              <a:rPr sz="2400" dirty="0"/>
              <a:t> 10 dana</a:t>
            </a:r>
          </a:p>
          <a:p>
            <a:pPr marL="0" indent="0" defTabSz="1389853">
              <a:spcBef>
                <a:spcPts val="2500"/>
              </a:spcBef>
              <a:buNone/>
              <a:defRPr sz="2736"/>
            </a:pPr>
            <a:r>
              <a:rPr lang="hr-HR" sz="2400" dirty="0"/>
              <a:t>22.5.2023: A: D</a:t>
            </a:r>
            <a:r>
              <a:rPr sz="2400" dirty="0" err="1"/>
              <a:t>anas</a:t>
            </a:r>
            <a:r>
              <a:rPr sz="2400" dirty="0"/>
              <a:t> </a:t>
            </a:r>
            <a:r>
              <a:rPr lang="hr-HR" sz="2400" dirty="0"/>
              <a:t>topliji uz j</a:t>
            </a:r>
            <a:r>
              <a:rPr sz="2400" dirty="0" err="1"/>
              <a:t>aku</a:t>
            </a:r>
            <a:r>
              <a:rPr sz="2400" dirty="0"/>
              <a:t> </a:t>
            </a:r>
            <a:r>
              <a:rPr sz="2400" dirty="0" err="1"/>
              <a:t>grlobolju</a:t>
            </a:r>
            <a:r>
              <a:rPr sz="2400" dirty="0"/>
              <a:t>, </a:t>
            </a:r>
            <a:r>
              <a:rPr sz="2400" dirty="0" err="1"/>
              <a:t>brzi</a:t>
            </a:r>
            <a:r>
              <a:rPr sz="2400" dirty="0"/>
              <a:t> bris </a:t>
            </a:r>
            <a:r>
              <a:rPr sz="2400" dirty="0" err="1"/>
              <a:t>na</a:t>
            </a:r>
            <a:r>
              <a:rPr sz="2400" dirty="0"/>
              <a:t> BHS-A </a:t>
            </a:r>
            <a:r>
              <a:rPr sz="2400" dirty="0" err="1"/>
              <a:t>negativan</a:t>
            </a:r>
            <a:endParaRPr lang="hr-HR" sz="2400" dirty="0"/>
          </a:p>
          <a:p>
            <a:pPr marL="0" indent="0" defTabSz="1389853">
              <a:spcBef>
                <a:spcPts val="2500"/>
              </a:spcBef>
              <a:buNone/>
              <a:defRPr sz="2736"/>
            </a:pPr>
            <a:r>
              <a:rPr lang="hr-HR" sz="2400" dirty="0"/>
              <a:t>	 Naknadno </a:t>
            </a:r>
            <a:r>
              <a:rPr sz="2400" dirty="0"/>
              <a:t>bris </a:t>
            </a:r>
            <a:r>
              <a:rPr sz="2400" dirty="0" err="1"/>
              <a:t>ždrijela</a:t>
            </a:r>
            <a:r>
              <a:rPr sz="2400" dirty="0"/>
              <a:t>: BHS-A</a:t>
            </a:r>
            <a:endParaRPr lang="hr-HR" sz="2400" dirty="0"/>
          </a:p>
          <a:p>
            <a:pPr marL="0" indent="0" defTabSz="1389853">
              <a:spcBef>
                <a:spcPts val="2500"/>
              </a:spcBef>
              <a:buNone/>
              <a:defRPr sz="2736"/>
            </a:pPr>
            <a:r>
              <a:rPr lang="hr-HR" sz="2400" dirty="0"/>
              <a:t>	 Naknadno lab: CRP 30, Leu bo, Neu bo</a:t>
            </a:r>
          </a:p>
          <a:p>
            <a:pPr marL="0" indent="0" defTabSz="1389853">
              <a:spcBef>
                <a:spcPts val="2500"/>
              </a:spcBef>
              <a:buNone/>
              <a:defRPr sz="2736"/>
            </a:pPr>
            <a:r>
              <a:rPr lang="hr-HR" sz="2400" dirty="0"/>
              <a:t>	 T: Streptococus salivarius</a:t>
            </a:r>
          </a:p>
          <a:p>
            <a:pPr marL="694944" lvl="1" indent="-347472" defTabSz="1389853">
              <a:spcBef>
                <a:spcPts val="2500"/>
              </a:spcBef>
              <a:defRPr sz="2736"/>
            </a:pPr>
            <a:endParaRPr lang="hr-HR" sz="2400" dirty="0"/>
          </a:p>
          <a:p>
            <a:pPr marL="694944" lvl="1" indent="-347472" defTabSz="1389853">
              <a:spcBef>
                <a:spcPts val="2500"/>
              </a:spcBef>
              <a:defRPr sz="2736"/>
            </a:pPr>
            <a:endParaRPr sz="2400" dirty="0"/>
          </a:p>
        </p:txBody>
      </p:sp>
      <p:pic>
        <p:nvPicPr>
          <p:cNvPr id="4098" name="Picture 2" descr="Streptococcus pyogenes Cartoon character 21294232 Vector Art at Vecteezy">
            <a:extLst>
              <a:ext uri="{FF2B5EF4-FFF2-40B4-BE49-F238E27FC236}">
                <a16:creationId xmlns:a16="http://schemas.microsoft.com/office/drawing/2014/main" id="{661F4BCC-ECA5-50E2-9245-63A0512C66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0624" y="6291731"/>
            <a:ext cx="8387169" cy="7153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treptococus salivariu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>
                <a:solidFill>
                  <a:srgbClr val="B6185C"/>
                </a:solidFill>
              </a:rPr>
              <a:t>Streptococus</a:t>
            </a:r>
            <a:r>
              <a:rPr dirty="0">
                <a:solidFill>
                  <a:srgbClr val="B6185C"/>
                </a:solidFill>
              </a:rPr>
              <a:t> salivarius</a:t>
            </a:r>
            <a:r>
              <a:rPr lang="hr-HR" dirty="0">
                <a:solidFill>
                  <a:srgbClr val="B6185C"/>
                </a:solidFill>
              </a:rPr>
              <a:t> K12</a:t>
            </a:r>
            <a:endParaRPr dirty="0">
              <a:solidFill>
                <a:srgbClr val="B6185C"/>
              </a:solidFill>
            </a:endParaRPr>
          </a:p>
        </p:txBody>
      </p:sp>
      <p:sp>
        <p:nvSpPr>
          <p:cNvPr id="201" name="Slide Subtitle"/>
          <p:cNvSpPr txBox="1">
            <a:spLocks noGrp="1"/>
          </p:cNvSpPr>
          <p:nvPr>
            <p:ph type="body" sz="quarter" idx="21"/>
          </p:nvPr>
        </p:nvSpPr>
        <p:spPr>
          <a:xfrm>
            <a:off x="2048256" y="3212901"/>
            <a:ext cx="21971000" cy="934780"/>
          </a:xfrm>
          <a:prstGeom prst="rect">
            <a:avLst/>
          </a:prstGeom>
        </p:spPr>
        <p:txBody>
          <a:bodyPr/>
          <a:lstStyle/>
          <a:p>
            <a:r>
              <a:rPr lang="hr-HR" dirty="0"/>
              <a:t>Dominantni bakterijski soj u zdravoj usnoj šupljini</a:t>
            </a:r>
            <a:endParaRPr dirty="0"/>
          </a:p>
        </p:txBody>
      </p:sp>
      <p:graphicFrame>
        <p:nvGraphicFramePr>
          <p:cNvPr id="208" name="blokira proupalne procese izazvane patogenim virusima i bakterijama, stimulira protuupalne reakcije, jača mukoznu barijeru što otežava nepozeljnim mikroorganizmima vezanje i prodor u stanice te proizvodi antibakterijske tvari.…">
            <a:extLst>
              <a:ext uri="{FF2B5EF4-FFF2-40B4-BE49-F238E27FC236}">
                <a16:creationId xmlns:a16="http://schemas.microsoft.com/office/drawing/2014/main" id="{53083D98-1B0D-C573-D554-D73E055A0572}"/>
              </a:ext>
            </a:extLst>
          </p:cNvPr>
          <p:cNvGraphicFramePr/>
          <p:nvPr/>
        </p:nvGraphicFramePr>
        <p:xfrm>
          <a:off x="2048257" y="4572000"/>
          <a:ext cx="19440146" cy="8046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1C672-A0ED-72FF-8AC6-8781C10A4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92635" y="6616974"/>
            <a:ext cx="12988471" cy="1865176"/>
          </a:xfrm>
        </p:spPr>
        <p:txBody>
          <a:bodyPr>
            <a:normAutofit/>
          </a:bodyPr>
          <a:lstStyle/>
          <a:p>
            <a:r>
              <a:rPr lang="hr-HR" sz="3600" dirty="0"/>
              <a:t>130 djece s rekurentnim BHS-A infekcijama</a:t>
            </a:r>
          </a:p>
          <a:p>
            <a:r>
              <a:rPr lang="hr-HR" sz="3600" dirty="0"/>
              <a:t>76 djece primali </a:t>
            </a:r>
            <a:r>
              <a:rPr lang="hr-HR" sz="3600" dirty="0" err="1"/>
              <a:t>Streptococus</a:t>
            </a:r>
            <a:r>
              <a:rPr lang="hr-HR" sz="3600" dirty="0"/>
              <a:t> </a:t>
            </a:r>
            <a:r>
              <a:rPr lang="hr-HR" sz="3600" dirty="0" err="1"/>
              <a:t>salivarius</a:t>
            </a:r>
            <a:r>
              <a:rPr lang="hr-HR" sz="3600" dirty="0"/>
              <a:t> 90 dana</a:t>
            </a: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CC71E0-8682-0D22-AB2F-B5A9A8A263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591" t="43691" r="9264" b="41645"/>
          <a:stretch/>
        </p:blipFill>
        <p:spPr>
          <a:xfrm>
            <a:off x="1644590" y="1239922"/>
            <a:ext cx="10491203" cy="4246477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B2BC94B6-D7A0-1F0B-0743-DB7ABBB246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8036709"/>
              </p:ext>
            </p:extLst>
          </p:nvPr>
        </p:nvGraphicFramePr>
        <p:xfrm>
          <a:off x="15440297" y="2499360"/>
          <a:ext cx="5085805" cy="4622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C8ABF9E7-2956-F334-E227-786B31C547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461577"/>
              </p:ext>
            </p:extLst>
          </p:nvPr>
        </p:nvGraphicFramePr>
        <p:xfrm>
          <a:off x="15440297" y="7301201"/>
          <a:ext cx="5085805" cy="46227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295204239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3D7BD1-46C2-FA71-8B06-C63D97A5EE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89758" y="6167508"/>
            <a:ext cx="10946674" cy="1882330"/>
          </a:xfrm>
        </p:spPr>
        <p:txBody>
          <a:bodyPr>
            <a:normAutofit/>
          </a:bodyPr>
          <a:lstStyle/>
          <a:p>
            <a:r>
              <a:rPr lang="hr-HR" sz="3600" dirty="0"/>
              <a:t>222 djece prve godine u kolektivu</a:t>
            </a:r>
          </a:p>
          <a:p>
            <a:r>
              <a:rPr lang="hr-HR" sz="3600" dirty="0"/>
              <a:t>111 djece primali </a:t>
            </a:r>
            <a:r>
              <a:rPr lang="hr-HR" sz="3600" dirty="0" err="1"/>
              <a:t>Streptococus</a:t>
            </a:r>
            <a:r>
              <a:rPr lang="hr-HR" sz="3600" dirty="0"/>
              <a:t> </a:t>
            </a:r>
            <a:r>
              <a:rPr lang="hr-HR" sz="3600" dirty="0" err="1"/>
              <a:t>salivarius</a:t>
            </a:r>
            <a:r>
              <a:rPr lang="hr-HR" sz="3600" dirty="0"/>
              <a:t> 6 mjeseci</a:t>
            </a:r>
          </a:p>
          <a:p>
            <a:endParaRPr lang="hr-HR" dirty="0"/>
          </a:p>
          <a:p>
            <a:endParaRPr lang="hr-HR" dirty="0"/>
          </a:p>
          <a:p>
            <a:endParaRPr lang="en-US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5AB1912-823A-5673-541F-D2F40C9BD3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4322443"/>
              </p:ext>
            </p:extLst>
          </p:nvPr>
        </p:nvGraphicFramePr>
        <p:xfrm>
          <a:off x="16063503" y="1655173"/>
          <a:ext cx="6115051" cy="5418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997B7F62-9F38-D697-E255-D30BF6A17F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2171750"/>
              </p:ext>
            </p:extLst>
          </p:nvPr>
        </p:nvGraphicFramePr>
        <p:xfrm>
          <a:off x="16063503" y="7929698"/>
          <a:ext cx="6115051" cy="5418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57937974-74FF-A08F-3E36-E4990C5841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679" t="28730" r="45357" b="52984"/>
          <a:stretch/>
        </p:blipFill>
        <p:spPr>
          <a:xfrm>
            <a:off x="1776546" y="1262195"/>
            <a:ext cx="11521443" cy="395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67742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77C2F55-E64D-3A82-EF06-07EB906446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0591" t="39167" r="8962" b="47298"/>
          <a:stretch/>
        </p:blipFill>
        <p:spPr>
          <a:xfrm>
            <a:off x="2511749" y="1808755"/>
            <a:ext cx="8395283" cy="30593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B92EA0E-B81A-FD97-F335-A2088DA6EB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558" t="43571" r="9062" b="43962"/>
          <a:stretch/>
        </p:blipFill>
        <p:spPr>
          <a:xfrm>
            <a:off x="11692889" y="3742059"/>
            <a:ext cx="8483551" cy="28656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18A525-51C1-B3D1-787F-CD09E098E8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429" t="28857" r="45178" b="58571"/>
          <a:stretch/>
        </p:blipFill>
        <p:spPr>
          <a:xfrm>
            <a:off x="2290355" y="7637416"/>
            <a:ext cx="8220891" cy="18883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146F69-1A73-BCF4-E4A1-305F78FCC4A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3058" t="39881" r="41875" b="45119"/>
          <a:stretch/>
        </p:blipFill>
        <p:spPr>
          <a:xfrm>
            <a:off x="11898614" y="9433467"/>
            <a:ext cx="7922096" cy="2218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427639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Custom 5">
      <a:dk1>
        <a:sysClr val="windowText" lastClr="000000"/>
      </a:dk1>
      <a:lt1>
        <a:sysClr val="window" lastClr="FFFFFF"/>
      </a:lt1>
      <a:dk2>
        <a:srgbClr val="B6185C"/>
      </a:dk2>
      <a:lt2>
        <a:srgbClr val="DFE3E5"/>
      </a:lt2>
      <a:accent1>
        <a:srgbClr val="B6185C"/>
      </a:accent1>
      <a:accent2>
        <a:srgbClr val="C00000"/>
      </a:accent2>
      <a:accent3>
        <a:srgbClr val="FFFFFF"/>
      </a:accent3>
      <a:accent4>
        <a:srgbClr val="FFFFFF"/>
      </a:accent4>
      <a:accent5>
        <a:srgbClr val="335B74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520</TotalTime>
  <Words>489</Words>
  <Application>Microsoft Macintosh PowerPoint</Application>
  <PresentationFormat>Custom</PresentationFormat>
  <Paragraphs>73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Helvetica Neue</vt:lpstr>
      <vt:lpstr>Tw Cen MT</vt:lpstr>
      <vt:lpstr>Tw Cen MT Condensed</vt:lpstr>
      <vt:lpstr>Wingdings 3</vt:lpstr>
      <vt:lpstr>Integral</vt:lpstr>
      <vt:lpstr>O predavaču</vt:lpstr>
      <vt:lpstr>Kliconoštvo BHS-A</vt:lpstr>
      <vt:lpstr>BHS-A</vt:lpstr>
      <vt:lpstr>Kliničke slike</vt:lpstr>
      <vt:lpstr>Dijagnostika</vt:lpstr>
      <vt:lpstr>PowerPoint Presentation</vt:lpstr>
      <vt:lpstr>Komplikacije</vt:lpstr>
      <vt:lpstr>Liječenje</vt:lpstr>
      <vt:lpstr>Kliconoštvo</vt:lpstr>
      <vt:lpstr>Prikaz pacijenta</vt:lpstr>
      <vt:lpstr>Streptococus salivarius K12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Kliconoštvo BHS-A</dc:title>
  <cp:lastModifiedBy>Sabine Ebert-Krnjak</cp:lastModifiedBy>
  <cp:revision>2</cp:revision>
  <dcterms:modified xsi:type="dcterms:W3CDTF">2024-11-20T16:18:27Z</dcterms:modified>
</cp:coreProperties>
</file>