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76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2" r:id="rId6"/>
    <p:sldId id="263" r:id="rId7"/>
    <p:sldId id="265" r:id="rId8"/>
    <p:sldId id="266" r:id="rId9"/>
    <p:sldId id="267" r:id="rId10"/>
    <p:sldId id="264" r:id="rId11"/>
    <p:sldId id="268" r:id="rId12"/>
  </p:sldIdLst>
  <p:sldSz cx="24384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185C"/>
    <a:srgbClr val="E11F5B"/>
    <a:srgbClr val="1C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9C9216-245D-4083-86C4-4B7C5E785B65}" v="130" dt="2024-11-18T20:45:30.96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0" autoAdjust="0"/>
    <p:restoredTop sz="94667"/>
  </p:normalViewPr>
  <p:slideViewPr>
    <p:cSldViewPr snapToGrid="0">
      <p:cViewPr varScale="1">
        <p:scale>
          <a:sx n="55" d="100"/>
          <a:sy n="55" d="100"/>
        </p:scale>
        <p:origin x="68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104" y="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IL-5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F9-4FF7-991A-8AB01EA7A0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IL-5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F9-4FF7-991A-8AB01EA7A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7468448"/>
        <c:axId val="687467968"/>
      </c:barChart>
      <c:catAx>
        <c:axId val="68746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687467968"/>
        <c:crosses val="autoZero"/>
        <c:auto val="1"/>
        <c:lblAlgn val="ctr"/>
        <c:lblOffset val="100"/>
        <c:noMultiLvlLbl val="0"/>
      </c:catAx>
      <c:valAx>
        <c:axId val="68746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68746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H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IL-13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05-4CC7-9BCA-528C3830AE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IL-13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05-4CC7-9BCA-528C3830A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7468448"/>
        <c:axId val="687467968"/>
      </c:barChart>
      <c:catAx>
        <c:axId val="68746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687467968"/>
        <c:crosses val="autoZero"/>
        <c:auto val="1"/>
        <c:lblAlgn val="ctr"/>
        <c:lblOffset val="100"/>
        <c:noMultiLvlLbl val="0"/>
      </c:catAx>
      <c:valAx>
        <c:axId val="68746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68746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H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H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62276172305756"/>
          <c:y val="2.2227010294325934E-2"/>
          <c:w val="0.81724247781414638"/>
          <c:h val="0.78715791937381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Ekcem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3C-4852-A3D1-9C3E2949BC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Ekcem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3C-4852-A3D1-9C3E2949B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7468448"/>
        <c:axId val="687467968"/>
      </c:barChart>
      <c:catAx>
        <c:axId val="68746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687467968"/>
        <c:crosses val="autoZero"/>
        <c:auto val="1"/>
        <c:lblAlgn val="ctr"/>
        <c:lblOffset val="100"/>
        <c:noMultiLvlLbl val="0"/>
      </c:catAx>
      <c:valAx>
        <c:axId val="68746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68746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H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H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68346A-0639-4E27-981A-713DD00A3D4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C43ADBD-F8A8-4366-AE6D-7500E966D9B1}">
      <dgm:prSet/>
      <dgm:spPr>
        <a:solidFill>
          <a:srgbClr val="B6185C"/>
        </a:solidFill>
      </dgm:spPr>
      <dgm:t>
        <a:bodyPr/>
        <a:lstStyle/>
        <a:p>
          <a:r>
            <a:rPr lang="hr-HR" dirty="0"/>
            <a:t>I</a:t>
          </a:r>
          <a:r>
            <a:rPr lang="en-US" dirty="0" err="1"/>
            <a:t>nfektivni</a:t>
          </a:r>
          <a:r>
            <a:rPr lang="hr-HR" dirty="0"/>
            <a:t> uzročnici: R</a:t>
          </a:r>
          <a:r>
            <a:rPr lang="en-US" dirty="0" err="1"/>
            <a:t>ota</a:t>
          </a:r>
          <a:r>
            <a:rPr lang="en-US" dirty="0"/>
            <a:t>, </a:t>
          </a:r>
          <a:r>
            <a:rPr lang="hr-HR" dirty="0"/>
            <a:t>N</a:t>
          </a:r>
          <a:r>
            <a:rPr lang="en-US" dirty="0" err="1"/>
            <a:t>oro</a:t>
          </a:r>
          <a:r>
            <a:rPr lang="hr-HR" dirty="0"/>
            <a:t>virus</a:t>
          </a:r>
          <a:r>
            <a:rPr lang="en-US" dirty="0"/>
            <a:t>, </a:t>
          </a:r>
          <a:r>
            <a:rPr lang="hr-HR" dirty="0"/>
            <a:t>A</a:t>
          </a:r>
          <a:r>
            <a:rPr lang="en-US" dirty="0"/>
            <a:t>den</a:t>
          </a:r>
          <a:r>
            <a:rPr lang="hr-HR" dirty="0" err="1"/>
            <a:t>ovirus</a:t>
          </a:r>
          <a:r>
            <a:rPr lang="hr-HR" dirty="0"/>
            <a:t>; Salmonela, </a:t>
          </a:r>
          <a:r>
            <a:rPr lang="hr-HR" dirty="0" err="1"/>
            <a:t>Campylobacter</a:t>
          </a:r>
          <a:r>
            <a:rPr lang="hr-HR" dirty="0"/>
            <a:t>, </a:t>
          </a:r>
          <a:r>
            <a:rPr lang="hr-HR" dirty="0" err="1"/>
            <a:t>E.Coli</a:t>
          </a:r>
          <a:r>
            <a:rPr lang="hr-HR" dirty="0"/>
            <a:t>....</a:t>
          </a:r>
          <a:endParaRPr lang="en-US" dirty="0"/>
        </a:p>
      </dgm:t>
    </dgm:pt>
    <dgm:pt modelId="{110AC00C-5B37-4E8F-A939-773F263129AD}" type="parTrans" cxnId="{3056B20C-51A7-449B-B651-7E776F268ACC}">
      <dgm:prSet/>
      <dgm:spPr/>
      <dgm:t>
        <a:bodyPr/>
        <a:lstStyle/>
        <a:p>
          <a:endParaRPr lang="en-US"/>
        </a:p>
      </dgm:t>
    </dgm:pt>
    <dgm:pt modelId="{C5383DF9-24A7-45DB-BFB4-20DD483A30D5}" type="sibTrans" cxnId="{3056B20C-51A7-449B-B651-7E776F268ACC}">
      <dgm:prSet/>
      <dgm:spPr/>
      <dgm:t>
        <a:bodyPr/>
        <a:lstStyle/>
        <a:p>
          <a:endParaRPr lang="en-US"/>
        </a:p>
      </dgm:t>
    </dgm:pt>
    <dgm:pt modelId="{36F2ABAD-202F-4A2C-B7A5-5DFCE953C040}">
      <dgm:prSet/>
      <dgm:spPr>
        <a:solidFill>
          <a:srgbClr val="B6185C"/>
        </a:solidFill>
      </dgm:spPr>
      <dgm:t>
        <a:bodyPr/>
        <a:lstStyle/>
        <a:p>
          <a:r>
            <a:rPr lang="hr-HR"/>
            <a:t>N</a:t>
          </a:r>
          <a:r>
            <a:rPr lang="en-US"/>
            <a:t>utritive alergije</a:t>
          </a:r>
        </a:p>
      </dgm:t>
    </dgm:pt>
    <dgm:pt modelId="{F6339D2F-1CE1-42EF-B1D4-8B22929BEB1C}" type="parTrans" cxnId="{1F06D997-7391-4368-82A8-24EC1CC796A9}">
      <dgm:prSet/>
      <dgm:spPr/>
      <dgm:t>
        <a:bodyPr/>
        <a:lstStyle/>
        <a:p>
          <a:endParaRPr lang="en-US"/>
        </a:p>
      </dgm:t>
    </dgm:pt>
    <dgm:pt modelId="{06189ED5-B5BD-4A53-B420-0099C7291C4C}" type="sibTrans" cxnId="{1F06D997-7391-4368-82A8-24EC1CC796A9}">
      <dgm:prSet/>
      <dgm:spPr/>
      <dgm:t>
        <a:bodyPr/>
        <a:lstStyle/>
        <a:p>
          <a:endParaRPr lang="en-US"/>
        </a:p>
      </dgm:t>
    </dgm:pt>
    <dgm:pt modelId="{C05A6706-8669-4268-81AB-B2A97C3209BA}">
      <dgm:prSet/>
      <dgm:spPr>
        <a:solidFill>
          <a:srgbClr val="B6185C"/>
        </a:solidFill>
      </dgm:spPr>
      <dgm:t>
        <a:bodyPr/>
        <a:lstStyle/>
        <a:p>
          <a:r>
            <a:rPr lang="hr-HR"/>
            <a:t>U</a:t>
          </a:r>
          <a:r>
            <a:rPr lang="en-US"/>
            <a:t>potreba antibiotika </a:t>
          </a:r>
          <a:r>
            <a:rPr lang="hr-HR"/>
            <a:t>(</a:t>
          </a:r>
          <a:r>
            <a:rPr lang="en-US"/>
            <a:t>AAD</a:t>
          </a:r>
          <a:r>
            <a:rPr lang="hr-HR"/>
            <a:t>)</a:t>
          </a:r>
          <a:endParaRPr lang="en-US"/>
        </a:p>
      </dgm:t>
    </dgm:pt>
    <dgm:pt modelId="{CE666B25-DDBE-45E7-8013-DB54B94D1763}" type="parTrans" cxnId="{A302BE71-F77A-42EC-9EF7-14EDC5B77F94}">
      <dgm:prSet/>
      <dgm:spPr/>
      <dgm:t>
        <a:bodyPr/>
        <a:lstStyle/>
        <a:p>
          <a:endParaRPr lang="en-US"/>
        </a:p>
      </dgm:t>
    </dgm:pt>
    <dgm:pt modelId="{A9DDF8EC-CB16-473A-8881-7A416CB47440}" type="sibTrans" cxnId="{A302BE71-F77A-42EC-9EF7-14EDC5B77F94}">
      <dgm:prSet/>
      <dgm:spPr/>
      <dgm:t>
        <a:bodyPr/>
        <a:lstStyle/>
        <a:p>
          <a:endParaRPr lang="en-US"/>
        </a:p>
      </dgm:t>
    </dgm:pt>
    <dgm:pt modelId="{09FB6297-3BB8-4647-A061-27F653EAF4F5}">
      <dgm:prSet/>
      <dgm:spPr>
        <a:solidFill>
          <a:srgbClr val="B6185C"/>
        </a:solidFill>
      </dgm:spPr>
      <dgm:t>
        <a:bodyPr/>
        <a:lstStyle/>
        <a:p>
          <a:r>
            <a:rPr lang="hr-HR"/>
            <a:t>O</a:t>
          </a:r>
          <a:r>
            <a:rPr lang="en-US"/>
            <a:t>smotsk</a:t>
          </a:r>
          <a:r>
            <a:rPr lang="hr-HR"/>
            <a:t>i aktivne tvari</a:t>
          </a:r>
          <a:r>
            <a:rPr lang="en-US"/>
            <a:t> (fruktoza i sorbitol)</a:t>
          </a:r>
        </a:p>
      </dgm:t>
    </dgm:pt>
    <dgm:pt modelId="{E2E2E7DD-AC50-4A3B-9056-CD2F2A3A8FDC}" type="parTrans" cxnId="{A7A622B8-4D00-4B67-A94A-E4B516FA022C}">
      <dgm:prSet/>
      <dgm:spPr/>
      <dgm:t>
        <a:bodyPr/>
        <a:lstStyle/>
        <a:p>
          <a:endParaRPr lang="en-US"/>
        </a:p>
      </dgm:t>
    </dgm:pt>
    <dgm:pt modelId="{BE3BD186-BA93-4EBD-9A6B-C2B87AE4FCBF}" type="sibTrans" cxnId="{A7A622B8-4D00-4B67-A94A-E4B516FA022C}">
      <dgm:prSet/>
      <dgm:spPr/>
      <dgm:t>
        <a:bodyPr/>
        <a:lstStyle/>
        <a:p>
          <a:endParaRPr lang="en-US"/>
        </a:p>
      </dgm:t>
    </dgm:pt>
    <dgm:pt modelId="{BF745499-E68B-48E8-ABFC-4A8A0AC678B8}">
      <dgm:prSet/>
      <dgm:spPr>
        <a:solidFill>
          <a:srgbClr val="B6185C"/>
        </a:solidFill>
      </dgm:spPr>
      <dgm:t>
        <a:bodyPr/>
        <a:lstStyle/>
        <a:p>
          <a:r>
            <a:rPr lang="hr-HR"/>
            <a:t>Intususcepcija, HUS</a:t>
          </a:r>
          <a:endParaRPr lang="en-US"/>
        </a:p>
      </dgm:t>
    </dgm:pt>
    <dgm:pt modelId="{4858C15E-0C46-4DAE-82A9-29BFF079BCCA}" type="parTrans" cxnId="{0B97F02C-DBBE-4E77-A667-6F68F632A3D6}">
      <dgm:prSet/>
      <dgm:spPr/>
      <dgm:t>
        <a:bodyPr/>
        <a:lstStyle/>
        <a:p>
          <a:endParaRPr lang="en-US"/>
        </a:p>
      </dgm:t>
    </dgm:pt>
    <dgm:pt modelId="{0FA6E429-9CC3-4922-819E-A9E7606D8884}" type="sibTrans" cxnId="{0B97F02C-DBBE-4E77-A667-6F68F632A3D6}">
      <dgm:prSet/>
      <dgm:spPr/>
      <dgm:t>
        <a:bodyPr/>
        <a:lstStyle/>
        <a:p>
          <a:endParaRPr lang="en-US"/>
        </a:p>
      </dgm:t>
    </dgm:pt>
    <dgm:pt modelId="{C80CF086-2622-45DB-8EBD-6F19E49A8DB9}" type="pres">
      <dgm:prSet presAssocID="{CA68346A-0639-4E27-981A-713DD00A3D4C}" presName="linear" presStyleCnt="0">
        <dgm:presLayoutVars>
          <dgm:animLvl val="lvl"/>
          <dgm:resizeHandles val="exact"/>
        </dgm:presLayoutVars>
      </dgm:prSet>
      <dgm:spPr/>
    </dgm:pt>
    <dgm:pt modelId="{08AD1877-B0B0-4F4F-B8D2-70A7154E0394}" type="pres">
      <dgm:prSet presAssocID="{EC43ADBD-F8A8-4366-AE6D-7500E966D9B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2E52A5B-16D9-4F06-821A-FDACE67EE146}" type="pres">
      <dgm:prSet presAssocID="{C5383DF9-24A7-45DB-BFB4-20DD483A30D5}" presName="spacer" presStyleCnt="0"/>
      <dgm:spPr/>
    </dgm:pt>
    <dgm:pt modelId="{B5CB1275-26CF-448B-96C8-6359FE9FC640}" type="pres">
      <dgm:prSet presAssocID="{36F2ABAD-202F-4A2C-B7A5-5DFCE953C04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3DA14C3-B995-473B-9991-08C2A78536DB}" type="pres">
      <dgm:prSet presAssocID="{06189ED5-B5BD-4A53-B420-0099C7291C4C}" presName="spacer" presStyleCnt="0"/>
      <dgm:spPr/>
    </dgm:pt>
    <dgm:pt modelId="{38A660D4-070B-4541-B2CB-A6787A6E6BA0}" type="pres">
      <dgm:prSet presAssocID="{C05A6706-8669-4268-81AB-B2A97C3209B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C7868E3-D8F1-4DF8-A45C-70D8CB1FB0A3}" type="pres">
      <dgm:prSet presAssocID="{A9DDF8EC-CB16-473A-8881-7A416CB47440}" presName="spacer" presStyleCnt="0"/>
      <dgm:spPr/>
    </dgm:pt>
    <dgm:pt modelId="{741BCCC7-1DDE-4DBD-929F-D38F2B5983CC}" type="pres">
      <dgm:prSet presAssocID="{09FB6297-3BB8-4647-A061-27F653EAF4F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4018580-E378-4293-8E05-B675C46BE497}" type="pres">
      <dgm:prSet presAssocID="{BE3BD186-BA93-4EBD-9A6B-C2B87AE4FCBF}" presName="spacer" presStyleCnt="0"/>
      <dgm:spPr/>
    </dgm:pt>
    <dgm:pt modelId="{E7660C34-AEEB-411D-B578-3CE91676CC1D}" type="pres">
      <dgm:prSet presAssocID="{BF745499-E68B-48E8-ABFC-4A8A0AC678B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C886701-4630-4533-B2D1-70CD10AD84BA}" type="presOf" srcId="{09FB6297-3BB8-4647-A061-27F653EAF4F5}" destId="{741BCCC7-1DDE-4DBD-929F-D38F2B5983CC}" srcOrd="0" destOrd="0" presId="urn:microsoft.com/office/officeart/2005/8/layout/vList2"/>
    <dgm:cxn modelId="{E863800B-4F5B-47C0-A6DC-4D58B0D3D6B0}" type="presOf" srcId="{BF745499-E68B-48E8-ABFC-4A8A0AC678B8}" destId="{E7660C34-AEEB-411D-B578-3CE91676CC1D}" srcOrd="0" destOrd="0" presId="urn:microsoft.com/office/officeart/2005/8/layout/vList2"/>
    <dgm:cxn modelId="{3056B20C-51A7-449B-B651-7E776F268ACC}" srcId="{CA68346A-0639-4E27-981A-713DD00A3D4C}" destId="{EC43ADBD-F8A8-4366-AE6D-7500E966D9B1}" srcOrd="0" destOrd="0" parTransId="{110AC00C-5B37-4E8F-A939-773F263129AD}" sibTransId="{C5383DF9-24A7-45DB-BFB4-20DD483A30D5}"/>
    <dgm:cxn modelId="{B914AC1F-2406-4EE4-97F9-B3D50B7F417C}" type="presOf" srcId="{C05A6706-8669-4268-81AB-B2A97C3209BA}" destId="{38A660D4-070B-4541-B2CB-A6787A6E6BA0}" srcOrd="0" destOrd="0" presId="urn:microsoft.com/office/officeart/2005/8/layout/vList2"/>
    <dgm:cxn modelId="{0B97F02C-DBBE-4E77-A667-6F68F632A3D6}" srcId="{CA68346A-0639-4E27-981A-713DD00A3D4C}" destId="{BF745499-E68B-48E8-ABFC-4A8A0AC678B8}" srcOrd="4" destOrd="0" parTransId="{4858C15E-0C46-4DAE-82A9-29BFF079BCCA}" sibTransId="{0FA6E429-9CC3-4922-819E-A9E7606D8884}"/>
    <dgm:cxn modelId="{91CAFF4E-A3F5-427B-AAFF-7A64679A1A33}" type="presOf" srcId="{36F2ABAD-202F-4A2C-B7A5-5DFCE953C040}" destId="{B5CB1275-26CF-448B-96C8-6359FE9FC640}" srcOrd="0" destOrd="0" presId="urn:microsoft.com/office/officeart/2005/8/layout/vList2"/>
    <dgm:cxn modelId="{A302BE71-F77A-42EC-9EF7-14EDC5B77F94}" srcId="{CA68346A-0639-4E27-981A-713DD00A3D4C}" destId="{C05A6706-8669-4268-81AB-B2A97C3209BA}" srcOrd="2" destOrd="0" parTransId="{CE666B25-DDBE-45E7-8013-DB54B94D1763}" sibTransId="{A9DDF8EC-CB16-473A-8881-7A416CB47440}"/>
    <dgm:cxn modelId="{1F06D997-7391-4368-82A8-24EC1CC796A9}" srcId="{CA68346A-0639-4E27-981A-713DD00A3D4C}" destId="{36F2ABAD-202F-4A2C-B7A5-5DFCE953C040}" srcOrd="1" destOrd="0" parTransId="{F6339D2F-1CE1-42EF-B1D4-8B22929BEB1C}" sibTransId="{06189ED5-B5BD-4A53-B420-0099C7291C4C}"/>
    <dgm:cxn modelId="{989CC8B0-3717-4DAD-ACD4-3BFDB0DE4A33}" type="presOf" srcId="{EC43ADBD-F8A8-4366-AE6D-7500E966D9B1}" destId="{08AD1877-B0B0-4F4F-B8D2-70A7154E0394}" srcOrd="0" destOrd="0" presId="urn:microsoft.com/office/officeart/2005/8/layout/vList2"/>
    <dgm:cxn modelId="{A7A622B8-4D00-4B67-A94A-E4B516FA022C}" srcId="{CA68346A-0639-4E27-981A-713DD00A3D4C}" destId="{09FB6297-3BB8-4647-A061-27F653EAF4F5}" srcOrd="3" destOrd="0" parTransId="{E2E2E7DD-AC50-4A3B-9056-CD2F2A3A8FDC}" sibTransId="{BE3BD186-BA93-4EBD-9A6B-C2B87AE4FCBF}"/>
    <dgm:cxn modelId="{722945D8-86DD-4153-A37C-54535BD16A6D}" type="presOf" srcId="{CA68346A-0639-4E27-981A-713DD00A3D4C}" destId="{C80CF086-2622-45DB-8EBD-6F19E49A8DB9}" srcOrd="0" destOrd="0" presId="urn:microsoft.com/office/officeart/2005/8/layout/vList2"/>
    <dgm:cxn modelId="{97132110-8F18-44BA-AFD3-49E14DC97FFE}" type="presParOf" srcId="{C80CF086-2622-45DB-8EBD-6F19E49A8DB9}" destId="{08AD1877-B0B0-4F4F-B8D2-70A7154E0394}" srcOrd="0" destOrd="0" presId="urn:microsoft.com/office/officeart/2005/8/layout/vList2"/>
    <dgm:cxn modelId="{EB8A744B-B2BF-4F95-A204-BBBE8D147837}" type="presParOf" srcId="{C80CF086-2622-45DB-8EBD-6F19E49A8DB9}" destId="{72E52A5B-16D9-4F06-821A-FDACE67EE146}" srcOrd="1" destOrd="0" presId="urn:microsoft.com/office/officeart/2005/8/layout/vList2"/>
    <dgm:cxn modelId="{45ABCFF1-E2EC-4391-98AF-38972B0054A6}" type="presParOf" srcId="{C80CF086-2622-45DB-8EBD-6F19E49A8DB9}" destId="{B5CB1275-26CF-448B-96C8-6359FE9FC640}" srcOrd="2" destOrd="0" presId="urn:microsoft.com/office/officeart/2005/8/layout/vList2"/>
    <dgm:cxn modelId="{17A625BA-4195-44B2-938A-E6A4F5A00959}" type="presParOf" srcId="{C80CF086-2622-45DB-8EBD-6F19E49A8DB9}" destId="{43DA14C3-B995-473B-9991-08C2A78536DB}" srcOrd="3" destOrd="0" presId="urn:microsoft.com/office/officeart/2005/8/layout/vList2"/>
    <dgm:cxn modelId="{173D6279-AE52-46C1-A4F5-F2DAF2D4FCEE}" type="presParOf" srcId="{C80CF086-2622-45DB-8EBD-6F19E49A8DB9}" destId="{38A660D4-070B-4541-B2CB-A6787A6E6BA0}" srcOrd="4" destOrd="0" presId="urn:microsoft.com/office/officeart/2005/8/layout/vList2"/>
    <dgm:cxn modelId="{AF0C6FB7-9491-4514-925E-A86BB46047C0}" type="presParOf" srcId="{C80CF086-2622-45DB-8EBD-6F19E49A8DB9}" destId="{9C7868E3-D8F1-4DF8-A45C-70D8CB1FB0A3}" srcOrd="5" destOrd="0" presId="urn:microsoft.com/office/officeart/2005/8/layout/vList2"/>
    <dgm:cxn modelId="{32DB1EF5-7B5B-4BB6-BD4F-987D15DF68A1}" type="presParOf" srcId="{C80CF086-2622-45DB-8EBD-6F19E49A8DB9}" destId="{741BCCC7-1DDE-4DBD-929F-D38F2B5983CC}" srcOrd="6" destOrd="0" presId="urn:microsoft.com/office/officeart/2005/8/layout/vList2"/>
    <dgm:cxn modelId="{51B58738-3B36-401E-8129-94B407FF7084}" type="presParOf" srcId="{C80CF086-2622-45DB-8EBD-6F19E49A8DB9}" destId="{74018580-E378-4293-8E05-B675C46BE497}" srcOrd="7" destOrd="0" presId="urn:microsoft.com/office/officeart/2005/8/layout/vList2"/>
    <dgm:cxn modelId="{BDBE8877-090A-4556-B695-C3C37CBBE861}" type="presParOf" srcId="{C80CF086-2622-45DB-8EBD-6F19E49A8DB9}" destId="{E7660C34-AEEB-411D-B578-3CE91676CC1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72C8AC-C285-4D8D-AE51-210461FD5B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C30E83-1CA6-4AE7-A3FD-08A4A8232AE0}">
      <dgm:prSet/>
      <dgm:spPr>
        <a:solidFill>
          <a:srgbClr val="B6185C"/>
        </a:solidFill>
      </dgm:spPr>
      <dgm:t>
        <a:bodyPr/>
        <a:lstStyle/>
        <a:p>
          <a:r>
            <a:rPr lang="en-US"/>
            <a:t>Nastavak dojenja</a:t>
          </a:r>
        </a:p>
      </dgm:t>
    </dgm:pt>
    <dgm:pt modelId="{A0383C66-B11C-4E8B-8319-5B3A2EB6533E}" type="parTrans" cxnId="{E4CBE7A5-8AE6-40D1-B193-409A88643588}">
      <dgm:prSet/>
      <dgm:spPr/>
      <dgm:t>
        <a:bodyPr/>
        <a:lstStyle/>
        <a:p>
          <a:endParaRPr lang="en-US"/>
        </a:p>
      </dgm:t>
    </dgm:pt>
    <dgm:pt modelId="{929248EA-4D46-4665-AFC6-F5B75C513C3D}" type="sibTrans" cxnId="{E4CBE7A5-8AE6-40D1-B193-409A88643588}">
      <dgm:prSet/>
      <dgm:spPr/>
      <dgm:t>
        <a:bodyPr/>
        <a:lstStyle/>
        <a:p>
          <a:endParaRPr lang="en-US"/>
        </a:p>
      </dgm:t>
    </dgm:pt>
    <dgm:pt modelId="{30D3A1ED-C08A-4AA7-82E2-06DE07E3FCD3}">
      <dgm:prSet/>
      <dgm:spPr>
        <a:solidFill>
          <a:srgbClr val="B6185C"/>
        </a:solidFill>
      </dgm:spPr>
      <dgm:t>
        <a:bodyPr/>
        <a:lstStyle/>
        <a:p>
          <a:r>
            <a:rPr lang="en-US"/>
            <a:t>Rehidracija</a:t>
          </a:r>
        </a:p>
      </dgm:t>
    </dgm:pt>
    <dgm:pt modelId="{387EFDE1-2F09-4F93-AAA7-D496BF68E733}" type="parTrans" cxnId="{3100592F-AA7B-4F98-8FDD-AE8A4F24C604}">
      <dgm:prSet/>
      <dgm:spPr/>
      <dgm:t>
        <a:bodyPr/>
        <a:lstStyle/>
        <a:p>
          <a:endParaRPr lang="en-US"/>
        </a:p>
      </dgm:t>
    </dgm:pt>
    <dgm:pt modelId="{8001EA97-9B98-434F-A788-A305A2F929C5}" type="sibTrans" cxnId="{3100592F-AA7B-4F98-8FDD-AE8A4F24C604}">
      <dgm:prSet/>
      <dgm:spPr/>
      <dgm:t>
        <a:bodyPr/>
        <a:lstStyle/>
        <a:p>
          <a:endParaRPr lang="en-US"/>
        </a:p>
      </dgm:t>
    </dgm:pt>
    <dgm:pt modelId="{2AC86AD9-A6FF-45A1-B600-46FDE176A6F8}">
      <dgm:prSet/>
      <dgm:spPr>
        <a:solidFill>
          <a:srgbClr val="B6185C"/>
        </a:solidFill>
      </dgm:spPr>
      <dgm:t>
        <a:bodyPr/>
        <a:lstStyle/>
        <a:p>
          <a:r>
            <a:rPr lang="en-US"/>
            <a:t>Prehrana</a:t>
          </a:r>
        </a:p>
      </dgm:t>
    </dgm:pt>
    <dgm:pt modelId="{3D19073C-A034-479F-9CA2-F2E77B99DCC6}" type="parTrans" cxnId="{5FEEC012-4C52-4387-83E3-F4756FB44F02}">
      <dgm:prSet/>
      <dgm:spPr/>
      <dgm:t>
        <a:bodyPr/>
        <a:lstStyle/>
        <a:p>
          <a:endParaRPr lang="en-US"/>
        </a:p>
      </dgm:t>
    </dgm:pt>
    <dgm:pt modelId="{3F08D314-C45A-4AC4-A224-608220E5D29D}" type="sibTrans" cxnId="{5FEEC012-4C52-4387-83E3-F4756FB44F02}">
      <dgm:prSet/>
      <dgm:spPr/>
      <dgm:t>
        <a:bodyPr/>
        <a:lstStyle/>
        <a:p>
          <a:endParaRPr lang="en-US"/>
        </a:p>
      </dgm:t>
    </dgm:pt>
    <dgm:pt modelId="{AC5D57AC-A3F5-476E-8B21-7DEF8A4EE6AA}">
      <dgm:prSet/>
      <dgm:spPr>
        <a:solidFill>
          <a:srgbClr val="B6185C"/>
        </a:solidFill>
      </dgm:spPr>
      <dgm:t>
        <a:bodyPr/>
        <a:lstStyle/>
        <a:p>
          <a:r>
            <a:rPr lang="en-US"/>
            <a:t>Probiotici</a:t>
          </a:r>
        </a:p>
      </dgm:t>
    </dgm:pt>
    <dgm:pt modelId="{949B7880-0DEC-4BE8-8A82-E5058F7D755E}" type="parTrans" cxnId="{9CC2BD46-67E6-4DA3-9E45-6E67FC87B53A}">
      <dgm:prSet/>
      <dgm:spPr/>
      <dgm:t>
        <a:bodyPr/>
        <a:lstStyle/>
        <a:p>
          <a:endParaRPr lang="en-US"/>
        </a:p>
      </dgm:t>
    </dgm:pt>
    <dgm:pt modelId="{50DB9A54-9782-4029-9BC7-6EB6767D4F83}" type="sibTrans" cxnId="{9CC2BD46-67E6-4DA3-9E45-6E67FC87B53A}">
      <dgm:prSet/>
      <dgm:spPr/>
      <dgm:t>
        <a:bodyPr/>
        <a:lstStyle/>
        <a:p>
          <a:endParaRPr lang="en-US"/>
        </a:p>
      </dgm:t>
    </dgm:pt>
    <dgm:pt modelId="{47E74E78-29EC-4697-849A-0A10F98F582A}">
      <dgm:prSet/>
      <dgm:spPr>
        <a:solidFill>
          <a:srgbClr val="B6185C"/>
        </a:solidFill>
      </dgm:spPr>
      <dgm:t>
        <a:bodyPr/>
        <a:lstStyle/>
        <a:p>
          <a:r>
            <a:rPr lang="en-US"/>
            <a:t>Prevencija pelenskog osipa</a:t>
          </a:r>
        </a:p>
      </dgm:t>
    </dgm:pt>
    <dgm:pt modelId="{57A4E251-2EFA-476B-B090-7DA606C115F5}" type="parTrans" cxnId="{6B6A5C0B-E765-4226-BC13-62F21AC4AE57}">
      <dgm:prSet/>
      <dgm:spPr/>
      <dgm:t>
        <a:bodyPr/>
        <a:lstStyle/>
        <a:p>
          <a:endParaRPr lang="en-US"/>
        </a:p>
      </dgm:t>
    </dgm:pt>
    <dgm:pt modelId="{1463F3CC-CD99-4AE0-868E-7749BC8F76DA}" type="sibTrans" cxnId="{6B6A5C0B-E765-4226-BC13-62F21AC4AE57}">
      <dgm:prSet/>
      <dgm:spPr/>
      <dgm:t>
        <a:bodyPr/>
        <a:lstStyle/>
        <a:p>
          <a:endParaRPr lang="en-US"/>
        </a:p>
      </dgm:t>
    </dgm:pt>
    <dgm:pt modelId="{D225842C-6158-4EFC-B194-274E028131A8}" type="pres">
      <dgm:prSet presAssocID="{8372C8AC-C285-4D8D-AE51-210461FD5B1C}" presName="linear" presStyleCnt="0">
        <dgm:presLayoutVars>
          <dgm:animLvl val="lvl"/>
          <dgm:resizeHandles val="exact"/>
        </dgm:presLayoutVars>
      </dgm:prSet>
      <dgm:spPr/>
    </dgm:pt>
    <dgm:pt modelId="{41F34ACA-89B7-4D79-B391-DF2ED56049FC}" type="pres">
      <dgm:prSet presAssocID="{3DC30E83-1CA6-4AE7-A3FD-08A4A8232AE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AAA7154-25A3-4CD1-8A16-710A4F85A965}" type="pres">
      <dgm:prSet presAssocID="{929248EA-4D46-4665-AFC6-F5B75C513C3D}" presName="spacer" presStyleCnt="0"/>
      <dgm:spPr/>
    </dgm:pt>
    <dgm:pt modelId="{B7FF44D1-E37F-4F4F-B687-BBA652510BB3}" type="pres">
      <dgm:prSet presAssocID="{30D3A1ED-C08A-4AA7-82E2-06DE07E3FCD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667CD43-BA5C-43E7-8F5A-F5FDE84A94FE}" type="pres">
      <dgm:prSet presAssocID="{8001EA97-9B98-434F-A788-A305A2F929C5}" presName="spacer" presStyleCnt="0"/>
      <dgm:spPr/>
    </dgm:pt>
    <dgm:pt modelId="{B827CDC0-065F-4451-BC4A-DA6A70339C20}" type="pres">
      <dgm:prSet presAssocID="{2AC86AD9-A6FF-45A1-B600-46FDE176A6F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9DB633E-710E-4EFF-9C15-5FF397B466A6}" type="pres">
      <dgm:prSet presAssocID="{3F08D314-C45A-4AC4-A224-608220E5D29D}" presName="spacer" presStyleCnt="0"/>
      <dgm:spPr/>
    </dgm:pt>
    <dgm:pt modelId="{93A1A38B-4E0F-4FA8-8C91-CC366D062014}" type="pres">
      <dgm:prSet presAssocID="{AC5D57AC-A3F5-476E-8B21-7DEF8A4EE6A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7F9A259-3E41-4975-B2EE-9D6683E2739E}" type="pres">
      <dgm:prSet presAssocID="{50DB9A54-9782-4029-9BC7-6EB6767D4F83}" presName="spacer" presStyleCnt="0"/>
      <dgm:spPr/>
    </dgm:pt>
    <dgm:pt modelId="{2A44C6E1-61C9-4AFA-839D-52949F887EA2}" type="pres">
      <dgm:prSet presAssocID="{47E74E78-29EC-4697-849A-0A10F98F582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77CA807-09BD-4232-8605-A0DBA2C8FFA0}" type="presOf" srcId="{47E74E78-29EC-4697-849A-0A10F98F582A}" destId="{2A44C6E1-61C9-4AFA-839D-52949F887EA2}" srcOrd="0" destOrd="0" presId="urn:microsoft.com/office/officeart/2005/8/layout/vList2"/>
    <dgm:cxn modelId="{6B6A5C0B-E765-4226-BC13-62F21AC4AE57}" srcId="{8372C8AC-C285-4D8D-AE51-210461FD5B1C}" destId="{47E74E78-29EC-4697-849A-0A10F98F582A}" srcOrd="4" destOrd="0" parTransId="{57A4E251-2EFA-476B-B090-7DA606C115F5}" sibTransId="{1463F3CC-CD99-4AE0-868E-7749BC8F76DA}"/>
    <dgm:cxn modelId="{5FEEC012-4C52-4387-83E3-F4756FB44F02}" srcId="{8372C8AC-C285-4D8D-AE51-210461FD5B1C}" destId="{2AC86AD9-A6FF-45A1-B600-46FDE176A6F8}" srcOrd="2" destOrd="0" parTransId="{3D19073C-A034-479F-9CA2-F2E77B99DCC6}" sibTransId="{3F08D314-C45A-4AC4-A224-608220E5D29D}"/>
    <dgm:cxn modelId="{611BC322-A328-442E-A112-529B0F0D5FC3}" type="presOf" srcId="{AC5D57AC-A3F5-476E-8B21-7DEF8A4EE6AA}" destId="{93A1A38B-4E0F-4FA8-8C91-CC366D062014}" srcOrd="0" destOrd="0" presId="urn:microsoft.com/office/officeart/2005/8/layout/vList2"/>
    <dgm:cxn modelId="{3100592F-AA7B-4F98-8FDD-AE8A4F24C604}" srcId="{8372C8AC-C285-4D8D-AE51-210461FD5B1C}" destId="{30D3A1ED-C08A-4AA7-82E2-06DE07E3FCD3}" srcOrd="1" destOrd="0" parTransId="{387EFDE1-2F09-4F93-AAA7-D496BF68E733}" sibTransId="{8001EA97-9B98-434F-A788-A305A2F929C5}"/>
    <dgm:cxn modelId="{EE5B8B39-3F62-4ED7-8223-11CE655D23DC}" type="presOf" srcId="{8372C8AC-C285-4D8D-AE51-210461FD5B1C}" destId="{D225842C-6158-4EFC-B194-274E028131A8}" srcOrd="0" destOrd="0" presId="urn:microsoft.com/office/officeart/2005/8/layout/vList2"/>
    <dgm:cxn modelId="{9CC2BD46-67E6-4DA3-9E45-6E67FC87B53A}" srcId="{8372C8AC-C285-4D8D-AE51-210461FD5B1C}" destId="{AC5D57AC-A3F5-476E-8B21-7DEF8A4EE6AA}" srcOrd="3" destOrd="0" parTransId="{949B7880-0DEC-4BE8-8A82-E5058F7D755E}" sibTransId="{50DB9A54-9782-4029-9BC7-6EB6767D4F83}"/>
    <dgm:cxn modelId="{944D589B-0A59-40CF-B2C4-3853D16B839F}" type="presOf" srcId="{2AC86AD9-A6FF-45A1-B600-46FDE176A6F8}" destId="{B827CDC0-065F-4451-BC4A-DA6A70339C20}" srcOrd="0" destOrd="0" presId="urn:microsoft.com/office/officeart/2005/8/layout/vList2"/>
    <dgm:cxn modelId="{E4CBE7A5-8AE6-40D1-B193-409A88643588}" srcId="{8372C8AC-C285-4D8D-AE51-210461FD5B1C}" destId="{3DC30E83-1CA6-4AE7-A3FD-08A4A8232AE0}" srcOrd="0" destOrd="0" parTransId="{A0383C66-B11C-4E8B-8319-5B3A2EB6533E}" sibTransId="{929248EA-4D46-4665-AFC6-F5B75C513C3D}"/>
    <dgm:cxn modelId="{CC7DD8B3-8924-4BBE-95CB-252397054E7D}" type="presOf" srcId="{30D3A1ED-C08A-4AA7-82E2-06DE07E3FCD3}" destId="{B7FF44D1-E37F-4F4F-B687-BBA652510BB3}" srcOrd="0" destOrd="0" presId="urn:microsoft.com/office/officeart/2005/8/layout/vList2"/>
    <dgm:cxn modelId="{8A37DDCC-7504-40DB-A512-BDE98176F445}" type="presOf" srcId="{3DC30E83-1CA6-4AE7-A3FD-08A4A8232AE0}" destId="{41F34ACA-89B7-4D79-B391-DF2ED56049FC}" srcOrd="0" destOrd="0" presId="urn:microsoft.com/office/officeart/2005/8/layout/vList2"/>
    <dgm:cxn modelId="{8FFDA99E-189A-4133-B1BA-E0920D2028A5}" type="presParOf" srcId="{D225842C-6158-4EFC-B194-274E028131A8}" destId="{41F34ACA-89B7-4D79-B391-DF2ED56049FC}" srcOrd="0" destOrd="0" presId="urn:microsoft.com/office/officeart/2005/8/layout/vList2"/>
    <dgm:cxn modelId="{4CF80DE4-3A87-4B10-8142-76EE2E1C70F1}" type="presParOf" srcId="{D225842C-6158-4EFC-B194-274E028131A8}" destId="{BAAA7154-25A3-4CD1-8A16-710A4F85A965}" srcOrd="1" destOrd="0" presId="urn:microsoft.com/office/officeart/2005/8/layout/vList2"/>
    <dgm:cxn modelId="{A58B9469-B874-4E9C-93F3-950A89528F0E}" type="presParOf" srcId="{D225842C-6158-4EFC-B194-274E028131A8}" destId="{B7FF44D1-E37F-4F4F-B687-BBA652510BB3}" srcOrd="2" destOrd="0" presId="urn:microsoft.com/office/officeart/2005/8/layout/vList2"/>
    <dgm:cxn modelId="{3179566C-84A7-46F7-A9A2-FA3464234B1F}" type="presParOf" srcId="{D225842C-6158-4EFC-B194-274E028131A8}" destId="{4667CD43-BA5C-43E7-8F5A-F5FDE84A94FE}" srcOrd="3" destOrd="0" presId="urn:microsoft.com/office/officeart/2005/8/layout/vList2"/>
    <dgm:cxn modelId="{EB30CBD2-F939-4BEB-BABD-14FF9B11A20D}" type="presParOf" srcId="{D225842C-6158-4EFC-B194-274E028131A8}" destId="{B827CDC0-065F-4451-BC4A-DA6A70339C20}" srcOrd="4" destOrd="0" presId="urn:microsoft.com/office/officeart/2005/8/layout/vList2"/>
    <dgm:cxn modelId="{DD929456-2934-4636-8679-4E4112F5D70F}" type="presParOf" srcId="{D225842C-6158-4EFC-B194-274E028131A8}" destId="{99DB633E-710E-4EFF-9C15-5FF397B466A6}" srcOrd="5" destOrd="0" presId="urn:microsoft.com/office/officeart/2005/8/layout/vList2"/>
    <dgm:cxn modelId="{7A20A7BF-B149-4D07-B122-04EF6E9B8C50}" type="presParOf" srcId="{D225842C-6158-4EFC-B194-274E028131A8}" destId="{93A1A38B-4E0F-4FA8-8C91-CC366D062014}" srcOrd="6" destOrd="0" presId="urn:microsoft.com/office/officeart/2005/8/layout/vList2"/>
    <dgm:cxn modelId="{0F2DF758-974C-4800-9A9F-FD37EEE6161D}" type="presParOf" srcId="{D225842C-6158-4EFC-B194-274E028131A8}" destId="{77F9A259-3E41-4975-B2EE-9D6683E2739E}" srcOrd="7" destOrd="0" presId="urn:microsoft.com/office/officeart/2005/8/layout/vList2"/>
    <dgm:cxn modelId="{57B0794F-70DC-4F48-88F4-930A4FD766CB}" type="presParOf" srcId="{D225842C-6158-4EFC-B194-274E028131A8}" destId="{2A44C6E1-61C9-4AFA-839D-52949F887EA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AD1877-B0B0-4F4F-B8D2-70A7154E0394}">
      <dsp:nvSpPr>
        <dsp:cNvPr id="0" name=""/>
        <dsp:cNvSpPr/>
      </dsp:nvSpPr>
      <dsp:spPr>
        <a:xfrm>
          <a:off x="0" y="455264"/>
          <a:ext cx="9312472" cy="1341990"/>
        </a:xfrm>
        <a:prstGeom prst="roundRect">
          <a:avLst/>
        </a:prstGeom>
        <a:solidFill>
          <a:srgbClr val="B6185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 dirty="0"/>
            <a:t>I</a:t>
          </a:r>
          <a:r>
            <a:rPr lang="en-US" sz="3700" kern="1200" dirty="0" err="1"/>
            <a:t>nfektivni</a:t>
          </a:r>
          <a:r>
            <a:rPr lang="hr-HR" sz="3700" kern="1200" dirty="0"/>
            <a:t> uzročnici: R</a:t>
          </a:r>
          <a:r>
            <a:rPr lang="en-US" sz="3700" kern="1200" dirty="0" err="1"/>
            <a:t>ota</a:t>
          </a:r>
          <a:r>
            <a:rPr lang="en-US" sz="3700" kern="1200" dirty="0"/>
            <a:t>, </a:t>
          </a:r>
          <a:r>
            <a:rPr lang="hr-HR" sz="3700" kern="1200" dirty="0"/>
            <a:t>N</a:t>
          </a:r>
          <a:r>
            <a:rPr lang="en-US" sz="3700" kern="1200" dirty="0" err="1"/>
            <a:t>oro</a:t>
          </a:r>
          <a:r>
            <a:rPr lang="hr-HR" sz="3700" kern="1200" dirty="0"/>
            <a:t>virus</a:t>
          </a:r>
          <a:r>
            <a:rPr lang="en-US" sz="3700" kern="1200" dirty="0"/>
            <a:t>, </a:t>
          </a:r>
          <a:r>
            <a:rPr lang="hr-HR" sz="3700" kern="1200" dirty="0"/>
            <a:t>A</a:t>
          </a:r>
          <a:r>
            <a:rPr lang="en-US" sz="3700" kern="1200" dirty="0"/>
            <a:t>den</a:t>
          </a:r>
          <a:r>
            <a:rPr lang="hr-HR" sz="3700" kern="1200" dirty="0" err="1"/>
            <a:t>ovirus</a:t>
          </a:r>
          <a:r>
            <a:rPr lang="hr-HR" sz="3700" kern="1200" dirty="0"/>
            <a:t>; Salmonela, </a:t>
          </a:r>
          <a:r>
            <a:rPr lang="hr-HR" sz="3700" kern="1200" dirty="0" err="1"/>
            <a:t>Campylobacter</a:t>
          </a:r>
          <a:r>
            <a:rPr lang="hr-HR" sz="3700" kern="1200" dirty="0"/>
            <a:t>, </a:t>
          </a:r>
          <a:r>
            <a:rPr lang="hr-HR" sz="3700" kern="1200" dirty="0" err="1"/>
            <a:t>E.Coli</a:t>
          </a:r>
          <a:r>
            <a:rPr lang="hr-HR" sz="3700" kern="1200" dirty="0"/>
            <a:t>....</a:t>
          </a:r>
          <a:endParaRPr lang="en-US" sz="3700" kern="1200" dirty="0"/>
        </a:p>
      </dsp:txBody>
      <dsp:txXfrm>
        <a:off x="65511" y="520775"/>
        <a:ext cx="9181450" cy="1210968"/>
      </dsp:txXfrm>
    </dsp:sp>
    <dsp:sp modelId="{B5CB1275-26CF-448B-96C8-6359FE9FC640}">
      <dsp:nvSpPr>
        <dsp:cNvPr id="0" name=""/>
        <dsp:cNvSpPr/>
      </dsp:nvSpPr>
      <dsp:spPr>
        <a:xfrm>
          <a:off x="0" y="1903815"/>
          <a:ext cx="9312472" cy="1341990"/>
        </a:xfrm>
        <a:prstGeom prst="roundRect">
          <a:avLst/>
        </a:prstGeom>
        <a:solidFill>
          <a:srgbClr val="B6185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N</a:t>
          </a:r>
          <a:r>
            <a:rPr lang="en-US" sz="3700" kern="1200"/>
            <a:t>utritive alergije</a:t>
          </a:r>
        </a:p>
      </dsp:txBody>
      <dsp:txXfrm>
        <a:off x="65511" y="1969326"/>
        <a:ext cx="9181450" cy="1210968"/>
      </dsp:txXfrm>
    </dsp:sp>
    <dsp:sp modelId="{38A660D4-070B-4541-B2CB-A6787A6E6BA0}">
      <dsp:nvSpPr>
        <dsp:cNvPr id="0" name=""/>
        <dsp:cNvSpPr/>
      </dsp:nvSpPr>
      <dsp:spPr>
        <a:xfrm>
          <a:off x="0" y="3352365"/>
          <a:ext cx="9312472" cy="1341990"/>
        </a:xfrm>
        <a:prstGeom prst="roundRect">
          <a:avLst/>
        </a:prstGeom>
        <a:solidFill>
          <a:srgbClr val="B6185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U</a:t>
          </a:r>
          <a:r>
            <a:rPr lang="en-US" sz="3700" kern="1200"/>
            <a:t>potreba antibiotika </a:t>
          </a:r>
          <a:r>
            <a:rPr lang="hr-HR" sz="3700" kern="1200"/>
            <a:t>(</a:t>
          </a:r>
          <a:r>
            <a:rPr lang="en-US" sz="3700" kern="1200"/>
            <a:t>AAD</a:t>
          </a:r>
          <a:r>
            <a:rPr lang="hr-HR" sz="3700" kern="1200"/>
            <a:t>)</a:t>
          </a:r>
          <a:endParaRPr lang="en-US" sz="3700" kern="1200"/>
        </a:p>
      </dsp:txBody>
      <dsp:txXfrm>
        <a:off x="65511" y="3417876"/>
        <a:ext cx="9181450" cy="1210968"/>
      </dsp:txXfrm>
    </dsp:sp>
    <dsp:sp modelId="{741BCCC7-1DDE-4DBD-929F-D38F2B5983CC}">
      <dsp:nvSpPr>
        <dsp:cNvPr id="0" name=""/>
        <dsp:cNvSpPr/>
      </dsp:nvSpPr>
      <dsp:spPr>
        <a:xfrm>
          <a:off x="0" y="4800914"/>
          <a:ext cx="9312472" cy="1341990"/>
        </a:xfrm>
        <a:prstGeom prst="roundRect">
          <a:avLst/>
        </a:prstGeom>
        <a:solidFill>
          <a:srgbClr val="B6185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O</a:t>
          </a:r>
          <a:r>
            <a:rPr lang="en-US" sz="3700" kern="1200"/>
            <a:t>smotsk</a:t>
          </a:r>
          <a:r>
            <a:rPr lang="hr-HR" sz="3700" kern="1200"/>
            <a:t>i aktivne tvari</a:t>
          </a:r>
          <a:r>
            <a:rPr lang="en-US" sz="3700" kern="1200"/>
            <a:t> (fruktoza i sorbitol)</a:t>
          </a:r>
        </a:p>
      </dsp:txBody>
      <dsp:txXfrm>
        <a:off x="65511" y="4866425"/>
        <a:ext cx="9181450" cy="1210968"/>
      </dsp:txXfrm>
    </dsp:sp>
    <dsp:sp modelId="{E7660C34-AEEB-411D-B578-3CE91676CC1D}">
      <dsp:nvSpPr>
        <dsp:cNvPr id="0" name=""/>
        <dsp:cNvSpPr/>
      </dsp:nvSpPr>
      <dsp:spPr>
        <a:xfrm>
          <a:off x="0" y="6249465"/>
          <a:ext cx="9312472" cy="1341990"/>
        </a:xfrm>
        <a:prstGeom prst="roundRect">
          <a:avLst/>
        </a:prstGeom>
        <a:solidFill>
          <a:srgbClr val="B6185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Intususcepcija, HUS</a:t>
          </a:r>
          <a:endParaRPr lang="en-US" sz="3700" kern="1200"/>
        </a:p>
      </dsp:txBody>
      <dsp:txXfrm>
        <a:off x="65511" y="6314976"/>
        <a:ext cx="9181450" cy="12109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F34ACA-89B7-4D79-B391-DF2ED56049FC}">
      <dsp:nvSpPr>
        <dsp:cNvPr id="0" name=""/>
        <dsp:cNvSpPr/>
      </dsp:nvSpPr>
      <dsp:spPr>
        <a:xfrm>
          <a:off x="0" y="4320"/>
          <a:ext cx="12133636" cy="1460159"/>
        </a:xfrm>
        <a:prstGeom prst="roundRect">
          <a:avLst/>
        </a:prstGeom>
        <a:solidFill>
          <a:srgbClr val="B6185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Nastavak dojenja</a:t>
          </a:r>
        </a:p>
      </dsp:txBody>
      <dsp:txXfrm>
        <a:off x="71279" y="75599"/>
        <a:ext cx="11991078" cy="1317601"/>
      </dsp:txXfrm>
    </dsp:sp>
    <dsp:sp modelId="{B7FF44D1-E37F-4F4F-B687-BBA652510BB3}">
      <dsp:nvSpPr>
        <dsp:cNvPr id="0" name=""/>
        <dsp:cNvSpPr/>
      </dsp:nvSpPr>
      <dsp:spPr>
        <a:xfrm>
          <a:off x="0" y="1648799"/>
          <a:ext cx="12133636" cy="1460159"/>
        </a:xfrm>
        <a:prstGeom prst="roundRect">
          <a:avLst/>
        </a:prstGeom>
        <a:solidFill>
          <a:srgbClr val="B6185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Rehidracija</a:t>
          </a:r>
        </a:p>
      </dsp:txBody>
      <dsp:txXfrm>
        <a:off x="71279" y="1720078"/>
        <a:ext cx="11991078" cy="1317601"/>
      </dsp:txXfrm>
    </dsp:sp>
    <dsp:sp modelId="{B827CDC0-065F-4451-BC4A-DA6A70339C20}">
      <dsp:nvSpPr>
        <dsp:cNvPr id="0" name=""/>
        <dsp:cNvSpPr/>
      </dsp:nvSpPr>
      <dsp:spPr>
        <a:xfrm>
          <a:off x="0" y="3293279"/>
          <a:ext cx="12133636" cy="1460159"/>
        </a:xfrm>
        <a:prstGeom prst="roundRect">
          <a:avLst/>
        </a:prstGeom>
        <a:solidFill>
          <a:srgbClr val="B6185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Prehrana</a:t>
          </a:r>
        </a:p>
      </dsp:txBody>
      <dsp:txXfrm>
        <a:off x="71279" y="3364558"/>
        <a:ext cx="11991078" cy="1317601"/>
      </dsp:txXfrm>
    </dsp:sp>
    <dsp:sp modelId="{93A1A38B-4E0F-4FA8-8C91-CC366D062014}">
      <dsp:nvSpPr>
        <dsp:cNvPr id="0" name=""/>
        <dsp:cNvSpPr/>
      </dsp:nvSpPr>
      <dsp:spPr>
        <a:xfrm>
          <a:off x="0" y="4937760"/>
          <a:ext cx="12133636" cy="1460159"/>
        </a:xfrm>
        <a:prstGeom prst="roundRect">
          <a:avLst/>
        </a:prstGeom>
        <a:solidFill>
          <a:srgbClr val="B6185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Probiotici</a:t>
          </a:r>
        </a:p>
      </dsp:txBody>
      <dsp:txXfrm>
        <a:off x="71279" y="5009039"/>
        <a:ext cx="11991078" cy="1317601"/>
      </dsp:txXfrm>
    </dsp:sp>
    <dsp:sp modelId="{2A44C6E1-61C9-4AFA-839D-52949F887EA2}">
      <dsp:nvSpPr>
        <dsp:cNvPr id="0" name=""/>
        <dsp:cNvSpPr/>
      </dsp:nvSpPr>
      <dsp:spPr>
        <a:xfrm>
          <a:off x="0" y="6582240"/>
          <a:ext cx="12133636" cy="1460159"/>
        </a:xfrm>
        <a:prstGeom prst="roundRect">
          <a:avLst/>
        </a:prstGeom>
        <a:solidFill>
          <a:srgbClr val="B6185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Prevencija pelenskog osipa</a:t>
          </a:r>
        </a:p>
      </dsp:txBody>
      <dsp:txXfrm>
        <a:off x="71279" y="6653519"/>
        <a:ext cx="11991078" cy="1317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0FDFB5-31C3-BF46-D425-96F8C9EC6E3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98CC43-F798-C1D9-0B23-8A09AE4C6C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2F691-1F06-4712-8164-3B890D620378}" type="datetimeFigureOut">
              <a:rPr lang="en-US" smtClean="0"/>
              <a:t>11/19/24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1F119F-2C92-2077-A508-86FB676A060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EA48B-6CE3-00E5-46DC-83EE02569B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9DFF2F-4F85-462F-9D04-3B2BC69E6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49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484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24384000" cy="9144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2" y="1"/>
            <a:ext cx="24384000" cy="9144002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9920274"/>
            <a:ext cx="15544800" cy="2926080"/>
          </a:xfrm>
        </p:spPr>
        <p:txBody>
          <a:bodyPr anchor="ctr">
            <a:normAutofit/>
          </a:bodyPr>
          <a:lstStyle>
            <a:lvl1pPr algn="r">
              <a:defRPr sz="100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21200" y="9920274"/>
            <a:ext cx="6400800" cy="292608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914400" indent="0" algn="ctr">
              <a:buNone/>
              <a:defRPr sz="36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600"/>
            </a:lvl4pPr>
            <a:lvl5pPr marL="3657600" indent="0" algn="ctr">
              <a:buNone/>
              <a:defRPr sz="3600"/>
            </a:lvl5pPr>
            <a:lvl6pPr marL="4572000" indent="0" algn="ctr">
              <a:buNone/>
              <a:defRPr sz="3600"/>
            </a:lvl6pPr>
            <a:lvl7pPr marL="5486400" indent="0" algn="ctr">
              <a:buNone/>
              <a:defRPr sz="3600"/>
            </a:lvl7pPr>
            <a:lvl8pPr marL="6400800" indent="0" algn="ctr">
              <a:buNone/>
              <a:defRPr sz="3600"/>
            </a:lvl8pPr>
            <a:lvl9pPr marL="7315200" indent="0" algn="ctr">
              <a:buNone/>
              <a:defRPr sz="3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78CFA8B-1DA0-412A-B123-359BBEFAB31B}" type="datetimeFigureOut">
              <a:rPr lang="en-US" smtClean="0"/>
              <a:t>11/19/24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6773686" y="10528212"/>
            <a:ext cx="0" cy="1828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8992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A8B-1DA0-412A-B123-359BBEFAB31B}" type="datetimeFigureOut">
              <a:rPr lang="en-US" smtClean="0"/>
              <a:t>11/19/24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87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24384000" cy="914400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2" y="1"/>
            <a:ext cx="24384000" cy="9144002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920274"/>
            <a:ext cx="15544800" cy="2926080"/>
          </a:xfrm>
        </p:spPr>
        <p:txBody>
          <a:bodyPr anchor="ctr">
            <a:normAutofit/>
          </a:bodyPr>
          <a:lstStyle>
            <a:lvl1pPr algn="r">
              <a:defRPr sz="10000" b="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21200" y="9920274"/>
            <a:ext cx="6400800" cy="29260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A8B-1DA0-412A-B123-359BBEFAB31B}" type="datetimeFigureOut">
              <a:rPr lang="en-US" smtClean="0"/>
              <a:t>11/19/24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6773686" y="10528212"/>
            <a:ext cx="0" cy="1828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115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256" y="1170432"/>
            <a:ext cx="19440144" cy="29992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48254" y="4572000"/>
            <a:ext cx="9509760" cy="8046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78640" y="4572000"/>
            <a:ext cx="9509760" cy="8046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A8B-1DA0-412A-B123-359BBEFAB31B}" type="datetimeFigureOut">
              <a:rPr lang="en-US" smtClean="0"/>
              <a:t>11/19/24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634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8256" y="4359272"/>
            <a:ext cx="9509760" cy="16459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4600" b="0" cap="none" baseline="0">
                <a:solidFill>
                  <a:schemeClr val="accent1"/>
                </a:solidFill>
                <a:latin typeface="+mn-lt"/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48256" y="5935576"/>
            <a:ext cx="9509760" cy="6683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981776" y="4359272"/>
            <a:ext cx="9509760" cy="16459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46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marL="0" lvl="0" indent="0" algn="l" defTabSz="1828800" rtl="0" eaLnBrk="1" latinLnBrk="0" hangingPunct="1">
              <a:lnSpc>
                <a:spcPct val="90000"/>
              </a:lnSpc>
              <a:spcBef>
                <a:spcPts val="36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981776" y="5935576"/>
            <a:ext cx="9509760" cy="6683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A8B-1DA0-412A-B123-359BBEFAB31B}" type="datetimeFigureOut">
              <a:rPr lang="en-US" smtClean="0"/>
              <a:t>11/19/24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75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A8B-1DA0-412A-B123-359BBEFAB31B}" type="datetimeFigureOut">
              <a:rPr lang="en-US" smtClean="0"/>
              <a:t>11/19/24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491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A8B-1DA0-412A-B123-359BBEFAB31B}" type="datetimeFigureOut">
              <a:rPr lang="en-US" smtClean="0"/>
              <a:t>11/19/24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7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048256" y="943018"/>
            <a:ext cx="8778240" cy="347472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0" y="1645920"/>
            <a:ext cx="11356848" cy="1036929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8256" y="4515012"/>
            <a:ext cx="8778240" cy="7524588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1200"/>
              </a:spcBef>
              <a:buNone/>
              <a:defRPr sz="32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A8B-1DA0-412A-B123-359BBEFAB31B}" type="datetimeFigureOut">
              <a:rPr lang="en-US" smtClean="0"/>
              <a:t>11/19/24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22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920276"/>
            <a:ext cx="15544800" cy="2926080"/>
          </a:xfrm>
        </p:spPr>
        <p:txBody>
          <a:bodyPr anchor="ctr">
            <a:normAutofit/>
          </a:bodyPr>
          <a:lstStyle>
            <a:lvl1pPr algn="r">
              <a:defRPr sz="100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2"/>
            <a:ext cx="24377904" cy="9144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221200" y="9920276"/>
            <a:ext cx="6400800" cy="29260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A8B-1DA0-412A-B123-359BBEFAB31B}" type="datetimeFigureOut">
              <a:rPr lang="en-US" smtClean="0"/>
              <a:t>11/19/24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6773686" y="10528212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761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A8B-1DA0-412A-B123-359BBEFAB31B}" type="datetimeFigureOut">
              <a:rPr lang="en-US" smtClean="0"/>
              <a:t>11/19/24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4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2" y="1524000"/>
            <a:ext cx="5257800" cy="108204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202" y="1524000"/>
            <a:ext cx="15163800" cy="10820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FA8B-1DA0-412A-B123-359BBEFAB31B}" type="datetimeFigureOut">
              <a:rPr lang="en-US" smtClean="0"/>
              <a:t>11/19/24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20116800" y="118526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548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  <a:ln>
            <a:solidFill>
              <a:srgbClr val="B6185C"/>
            </a:solidFill>
          </a:ln>
        </p:spPr>
        <p:txBody>
          <a:bodyPr anchor="b"/>
          <a:lstStyle/>
          <a:p>
            <a:r>
              <a:rPr lang="en-US" dirty="0"/>
              <a:t>Slide Title</a:t>
            </a:r>
            <a:endParaRPr dirty="0"/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solidFill>
              <a:srgbClr val="B6185C"/>
            </a:solidFill>
          </a:ln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rPr dirty="0"/>
              <a:t>Slide Subtitle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DC4ABD-36B6-E0B7-2ECD-AA9073BCD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44218" y="3946072"/>
            <a:ext cx="200025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0904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160005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48256" y="1170432"/>
            <a:ext cx="19440144" cy="2999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8257" y="4572000"/>
            <a:ext cx="19440146" cy="80467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48259" y="12941408"/>
            <a:ext cx="4308286" cy="548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78CFA8B-1DA0-412A-B123-359BBEFAB31B}" type="datetimeFigureOut">
              <a:rPr lang="en-US" smtClean="0"/>
              <a:t>11/19/24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685865" y="12941408"/>
            <a:ext cx="11802918" cy="548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74667" y="12941408"/>
            <a:ext cx="1947334" cy="548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524000" y="1652648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811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xStyles>
    <p:titleStyle>
      <a:lvl1pPr algn="l" defTabSz="1828800" rtl="0" eaLnBrk="1" latinLnBrk="0" hangingPunct="1">
        <a:lnSpc>
          <a:spcPct val="80000"/>
        </a:lnSpc>
        <a:spcBef>
          <a:spcPct val="0"/>
        </a:spcBef>
        <a:buNone/>
        <a:defRPr sz="10000" kern="1200" cap="all" spc="2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1828800" rtl="0" eaLnBrk="1" latinLnBrk="0" hangingPunct="1">
        <a:lnSpc>
          <a:spcPct val="90000"/>
        </a:lnSpc>
        <a:spcBef>
          <a:spcPts val="2400"/>
        </a:spcBef>
        <a:spcAft>
          <a:spcPts val="4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530352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896112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121408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2432304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2724912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6.jpe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B618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ojenacki proljev"/>
          <p:cNvSpPr txBox="1">
            <a:spLocks noGrp="1"/>
          </p:cNvSpPr>
          <p:nvPr>
            <p:ph type="title"/>
          </p:nvPr>
        </p:nvSpPr>
        <p:spPr>
          <a:xfrm>
            <a:off x="1268552" y="1280160"/>
            <a:ext cx="8417312" cy="73984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/>
            <a:r>
              <a:rPr lang="en-US" sz="9600" kern="1200" cap="all" spc="200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Dojenački</a:t>
            </a:r>
            <a:r>
              <a:rPr lang="en-US" sz="9600" kern="1200" cap="all" spc="20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9600" kern="1200" cap="all" spc="200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proljev</a:t>
            </a:r>
            <a:endParaRPr lang="en-US" sz="9600" kern="1200" cap="all" spc="20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1" name="Author and Date"/>
          <p:cNvSpPr txBox="1">
            <a:spLocks noGrp="1"/>
          </p:cNvSpPr>
          <p:nvPr>
            <p:ph type="body" sz="quarter" idx="1"/>
          </p:nvPr>
        </p:nvSpPr>
        <p:spPr>
          <a:xfrm>
            <a:off x="1032913" y="9666818"/>
            <a:ext cx="8408024" cy="27690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 defTabSz="914400">
              <a:spcAft>
                <a:spcPts val="200"/>
              </a:spcAft>
              <a:buSzPct val="100000"/>
            </a:pPr>
            <a:r>
              <a:rPr lang="en-US" sz="4000" dirty="0">
                <a:solidFill>
                  <a:srgbClr val="FFFFFF"/>
                </a:solidFill>
              </a:rPr>
              <a:t>Sanja Pek Capan</a:t>
            </a:r>
          </a:p>
        </p:txBody>
      </p:sp>
      <p:pic>
        <p:nvPicPr>
          <p:cNvPr id="2050" name="Picture 2" descr="Cotton White Baby Diaper at Rs 5.5/piece in New Delhi | ID: 7304788588">
            <a:extLst>
              <a:ext uri="{FF2B5EF4-FFF2-40B4-BE49-F238E27FC236}">
                <a16:creationId xmlns:a16="http://schemas.microsoft.com/office/drawing/2014/main" id="{B5B2D9C0-66F6-79BB-DD3F-AEBAEFDCF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9"/>
          <a:stretch/>
        </p:blipFill>
        <p:spPr bwMode="auto">
          <a:xfrm>
            <a:off x="10919534" y="-20731"/>
            <a:ext cx="13464466" cy="13758805"/>
          </a:xfrm>
          <a:prstGeom prst="rect">
            <a:avLst/>
          </a:prstGeom>
          <a:solidFill>
            <a:srgbClr val="FFFFFF"/>
          </a:solidFill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tiologija"/>
          <p:cNvSpPr txBox="1">
            <a:spLocks noGrp="1"/>
          </p:cNvSpPr>
          <p:nvPr>
            <p:ph type="title"/>
          </p:nvPr>
        </p:nvSpPr>
        <p:spPr>
          <a:xfrm>
            <a:off x="2048256" y="1170432"/>
            <a:ext cx="9464488" cy="2999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9600" spc="100" dirty="0" err="1"/>
              <a:t>Etiologija</a:t>
            </a:r>
            <a:endParaRPr lang="en-US" sz="9600" spc="100" dirty="0"/>
          </a:p>
        </p:txBody>
      </p:sp>
      <p:pic>
        <p:nvPicPr>
          <p:cNvPr id="4098" name="Picture 2" descr="Rotavirus – Humor Diagnostica">
            <a:extLst>
              <a:ext uri="{FF2B5EF4-FFF2-40B4-BE49-F238E27FC236}">
                <a16:creationId xmlns:a16="http://schemas.microsoft.com/office/drawing/2014/main" id="{1859D4CB-C4CD-2CE7-22BF-755947C4F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39788" y="1347657"/>
            <a:ext cx="5916078" cy="591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n page">
            <a:extLst>
              <a:ext uri="{FF2B5EF4-FFF2-40B4-BE49-F238E27FC236}">
                <a16:creationId xmlns:a16="http://schemas.microsoft.com/office/drawing/2014/main" id="{97411200-EEB8-9F3B-866A-9312F4A73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87925" y="4305696"/>
            <a:ext cx="3025984" cy="4034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When can baby have juice? Giving Your Baby Juice and Juicing for your baby  | Is juice good or bad for your baby?">
            <a:extLst>
              <a:ext uri="{FF2B5EF4-FFF2-40B4-BE49-F238E27FC236}">
                <a16:creationId xmlns:a16="http://schemas.microsoft.com/office/drawing/2014/main" id="{588CBDFE-718E-D648-206E-AFB21C212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62843" y="8595360"/>
            <a:ext cx="5760720" cy="329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104" name="infektivni- rota, noro, adeno, astro…">
            <a:extLst>
              <a:ext uri="{FF2B5EF4-FFF2-40B4-BE49-F238E27FC236}">
                <a16:creationId xmlns:a16="http://schemas.microsoft.com/office/drawing/2014/main" id="{9DA86808-136F-ACE3-D606-C8014783CE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9376073"/>
              </p:ext>
            </p:extLst>
          </p:nvPr>
        </p:nvGraphicFramePr>
        <p:xfrm>
          <a:off x="2048258" y="4572000"/>
          <a:ext cx="9312472" cy="8046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76" name="Straight Connector 3075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524000" y="1652648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7" name="Rectangle 3076">
            <a:extLst>
              <a:ext uri="{FF2B5EF4-FFF2-40B4-BE49-F238E27FC236}">
                <a16:creationId xmlns:a16="http://schemas.microsoft.com/office/drawing/2014/main" id="{A23430B4-C2B6-48DA-A79F-757492AF8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6" cy="1371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Anamneza"/>
          <p:cNvSpPr txBox="1">
            <a:spLocks noGrp="1"/>
          </p:cNvSpPr>
          <p:nvPr>
            <p:ph type="title"/>
          </p:nvPr>
        </p:nvSpPr>
        <p:spPr>
          <a:xfrm>
            <a:off x="2048256" y="918634"/>
            <a:ext cx="8778240" cy="3499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8800" spc="100" dirty="0" err="1"/>
              <a:t>Anamneza</a:t>
            </a:r>
            <a:r>
              <a:rPr lang="en-US" sz="8800" spc="100" dirty="0"/>
              <a:t> i </a:t>
            </a:r>
            <a:r>
              <a:rPr lang="en-US" sz="8800" spc="100" dirty="0" err="1"/>
              <a:t>klinički</a:t>
            </a:r>
            <a:r>
              <a:rPr lang="en-US" sz="8800" spc="100" dirty="0"/>
              <a:t> </a:t>
            </a:r>
            <a:r>
              <a:rPr lang="en-US" sz="8800" spc="100" dirty="0" err="1"/>
              <a:t>pregled</a:t>
            </a:r>
            <a:endParaRPr lang="en-US" sz="8800" spc="100" dirty="0"/>
          </a:p>
        </p:txBody>
      </p:sp>
      <p:cxnSp>
        <p:nvCxnSpPr>
          <p:cNvPr id="3078" name="Straight Connector 3077">
            <a:extLst>
              <a:ext uri="{FF2B5EF4-FFF2-40B4-BE49-F238E27FC236}">
                <a16:creationId xmlns:a16="http://schemas.microsoft.com/office/drawing/2014/main" id="{7153BDBF-1B08-496E-BED4-E0DE721A00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524000" y="1652648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promjene u prehrani…"/>
          <p:cNvSpPr txBox="1">
            <a:spLocks noGrp="1"/>
          </p:cNvSpPr>
          <p:nvPr>
            <p:ph type="body" idx="1"/>
          </p:nvPr>
        </p:nvSpPr>
        <p:spPr>
          <a:xfrm>
            <a:off x="2048258" y="4572000"/>
            <a:ext cx="8778240" cy="786384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defTabSz="914400"/>
            <a:r>
              <a:rPr lang="en-US" sz="3600"/>
              <a:t>Pridruženi simptomi?</a:t>
            </a:r>
          </a:p>
          <a:p>
            <a:pPr defTabSz="914400"/>
            <a:r>
              <a:rPr lang="en-US" sz="3600"/>
              <a:t>Epidemiološka anamneza?</a:t>
            </a:r>
          </a:p>
          <a:p>
            <a:pPr defTabSz="914400"/>
            <a:r>
              <a:rPr lang="en-US" sz="3600"/>
              <a:t>Promjene u prehrani (i majčinoj)?</a:t>
            </a:r>
          </a:p>
          <a:p>
            <a:pPr defTabSz="914400"/>
            <a:r>
              <a:rPr lang="en-US" sz="3600"/>
              <a:t>Upotreba antibioitka?</a:t>
            </a:r>
          </a:p>
          <a:p>
            <a:pPr defTabSz="914400"/>
            <a:r>
              <a:rPr lang="en-US" sz="3600"/>
              <a:t>Apetit, mokrenje?</a:t>
            </a:r>
          </a:p>
        </p:txBody>
      </p:sp>
      <p:pic>
        <p:nvPicPr>
          <p:cNvPr id="3074" name="Picture 2" descr="500+ Full Diaper Stock Photos, Pictures &amp; Royalty-Free Images - iStock |  Baby full diaper">
            <a:extLst>
              <a:ext uri="{FF2B5EF4-FFF2-40B4-BE49-F238E27FC236}">
                <a16:creationId xmlns:a16="http://schemas.microsoft.com/office/drawing/2014/main" id="{F5126A94-5FE2-D7B4-545D-472EBC7FA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12232" y="2156008"/>
            <a:ext cx="8351524" cy="941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27" name="Straight Connector 5126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524000" y="1652648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rapija"/>
          <p:cNvSpPr txBox="1">
            <a:spLocks noGrp="1"/>
          </p:cNvSpPr>
          <p:nvPr>
            <p:ph type="title"/>
          </p:nvPr>
        </p:nvSpPr>
        <p:spPr>
          <a:xfrm>
            <a:off x="2048256" y="1170432"/>
            <a:ext cx="12133636" cy="2999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9600" spc="100" dirty="0" err="1"/>
              <a:t>Terapija</a:t>
            </a:r>
            <a:endParaRPr lang="en-US" sz="9600" spc="100" dirty="0"/>
          </a:p>
        </p:txBody>
      </p:sp>
      <p:pic>
        <p:nvPicPr>
          <p:cNvPr id="5122" name="Picture 2" descr="Baby Feeding Milk: Over 24,263 Royalty-Free Licensable Stock Illustrations  &amp; Drawings | Shutterstock">
            <a:extLst>
              <a:ext uri="{FF2B5EF4-FFF2-40B4-BE49-F238E27FC236}">
                <a16:creationId xmlns:a16="http://schemas.microsoft.com/office/drawing/2014/main" id="{75D53C23-6EA6-9453-4BD6-76299C5C9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8" r="14657"/>
          <a:stretch/>
        </p:blipFill>
        <p:spPr bwMode="auto">
          <a:xfrm>
            <a:off x="15104532" y="10"/>
            <a:ext cx="9279466" cy="1371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129" name="Rehidracija…">
            <a:extLst>
              <a:ext uri="{FF2B5EF4-FFF2-40B4-BE49-F238E27FC236}">
                <a16:creationId xmlns:a16="http://schemas.microsoft.com/office/drawing/2014/main" id="{192AC089-0BA8-7011-4EBB-CAD554AE56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2401440"/>
              </p:ext>
            </p:extLst>
          </p:nvPr>
        </p:nvGraphicFramePr>
        <p:xfrm>
          <a:off x="2048256" y="4572000"/>
          <a:ext cx="12133636" cy="8046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rikaz pacijent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>
                <a:solidFill>
                  <a:srgbClr val="B6185C"/>
                </a:solidFill>
              </a:rPr>
              <a:t>Prikaz</a:t>
            </a:r>
            <a:r>
              <a:rPr dirty="0">
                <a:solidFill>
                  <a:srgbClr val="B6185C"/>
                </a:solidFill>
              </a:rPr>
              <a:t> </a:t>
            </a:r>
            <a:r>
              <a:rPr dirty="0" err="1">
                <a:solidFill>
                  <a:srgbClr val="B6185C"/>
                </a:solidFill>
              </a:rPr>
              <a:t>pacijenta</a:t>
            </a:r>
            <a:endParaRPr dirty="0">
              <a:solidFill>
                <a:srgbClr val="B6185C"/>
              </a:solidFill>
            </a:endParaRPr>
          </a:p>
        </p:txBody>
      </p:sp>
      <p:sp>
        <p:nvSpPr>
          <p:cNvPr id="176" name="AV, musko, 7 tjedana"/>
          <p:cNvSpPr txBox="1">
            <a:spLocks noGrp="1"/>
          </p:cNvSpPr>
          <p:nvPr>
            <p:ph type="body" sz="quarter" idx="21"/>
          </p:nvPr>
        </p:nvSpPr>
        <p:spPr>
          <a:xfrm>
            <a:off x="2129777" y="3109809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/>
              <a:t>AV, mu</a:t>
            </a:r>
            <a:r>
              <a:rPr lang="hr-HR" dirty="0"/>
              <a:t>š</a:t>
            </a:r>
            <a:r>
              <a:rPr dirty="0"/>
              <a:t>ko, 7 </a:t>
            </a:r>
            <a:r>
              <a:rPr dirty="0" err="1"/>
              <a:t>tjedana</a:t>
            </a:r>
            <a:endParaRPr dirty="0"/>
          </a:p>
        </p:txBody>
      </p:sp>
      <p:sp>
        <p:nvSpPr>
          <p:cNvPr id="177" name="1 trudnoca, urednog tijeka, porod u 39+4 tj, PM 3780, PD 51 cm, AS 10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1511770">
              <a:spcBef>
                <a:spcPts val="2700"/>
              </a:spcBef>
              <a:buNone/>
              <a:defRPr sz="2976"/>
            </a:pPr>
            <a:r>
              <a:rPr sz="2800" dirty="0"/>
              <a:t>1</a:t>
            </a:r>
            <a:r>
              <a:rPr lang="hr-HR" sz="2800" dirty="0"/>
              <a:t>.</a:t>
            </a:r>
            <a:r>
              <a:rPr sz="2800" dirty="0"/>
              <a:t> </a:t>
            </a:r>
            <a:r>
              <a:rPr sz="2800" dirty="0" err="1"/>
              <a:t>trudno</a:t>
            </a:r>
            <a:r>
              <a:rPr lang="hr-HR" sz="2800" dirty="0"/>
              <a:t>ć</a:t>
            </a:r>
            <a:r>
              <a:rPr sz="2800" dirty="0"/>
              <a:t>a, </a:t>
            </a:r>
            <a:r>
              <a:rPr sz="2800" dirty="0" err="1"/>
              <a:t>urednog</a:t>
            </a:r>
            <a:r>
              <a:rPr sz="2800" dirty="0"/>
              <a:t> </a:t>
            </a:r>
            <a:r>
              <a:rPr sz="2800" dirty="0" err="1"/>
              <a:t>tijeka</a:t>
            </a:r>
            <a:r>
              <a:rPr sz="2800" dirty="0"/>
              <a:t>, </a:t>
            </a:r>
            <a:r>
              <a:rPr sz="2800" dirty="0" err="1"/>
              <a:t>porod</a:t>
            </a:r>
            <a:r>
              <a:rPr sz="2800" dirty="0"/>
              <a:t> u 39+4 </a:t>
            </a:r>
            <a:r>
              <a:rPr sz="2800" dirty="0" err="1"/>
              <a:t>tj</a:t>
            </a:r>
            <a:r>
              <a:rPr lang="hr-HR" sz="2800" dirty="0"/>
              <a:t> sc</a:t>
            </a:r>
            <a:r>
              <a:rPr sz="2800" dirty="0"/>
              <a:t>, PM 3780</a:t>
            </a:r>
            <a:r>
              <a:rPr lang="hr-HR" sz="2800" dirty="0"/>
              <a:t>g</a:t>
            </a:r>
            <a:r>
              <a:rPr sz="2800" dirty="0"/>
              <a:t>, PD 51 cm, AS 10</a:t>
            </a:r>
            <a:r>
              <a:rPr lang="hr-HR" sz="2800" dirty="0"/>
              <a:t>/10. Novorođenački period protekao uredno</a:t>
            </a:r>
            <a:endParaRPr sz="2800" dirty="0"/>
          </a:p>
          <a:p>
            <a:pPr marL="0" indent="0" defTabSz="1511770">
              <a:spcBef>
                <a:spcPts val="2700"/>
              </a:spcBef>
              <a:buNone/>
              <a:defRPr sz="2976"/>
            </a:pPr>
            <a:r>
              <a:rPr sz="2800" dirty="0"/>
              <a:t>MM + MF nave</a:t>
            </a:r>
            <a:r>
              <a:rPr lang="hr-HR" sz="2800" dirty="0"/>
              <a:t>č</a:t>
            </a:r>
            <a:r>
              <a:rPr sz="2800" dirty="0"/>
              <a:t>er</a:t>
            </a:r>
          </a:p>
          <a:p>
            <a:pPr marL="0" indent="0" defTabSz="1511770">
              <a:spcBef>
                <a:spcPts val="2700"/>
              </a:spcBef>
              <a:buNone/>
              <a:defRPr sz="2976"/>
            </a:pPr>
            <a:r>
              <a:rPr sz="2800" dirty="0"/>
              <a:t>vit D + DHA, Lactobacillus </a:t>
            </a:r>
            <a:r>
              <a:rPr sz="2800" dirty="0" err="1"/>
              <a:t>reuteri</a:t>
            </a:r>
            <a:endParaRPr sz="2800" dirty="0"/>
          </a:p>
          <a:p>
            <a:pPr marL="0" indent="0" defTabSz="1511770">
              <a:spcBef>
                <a:spcPts val="2700"/>
              </a:spcBef>
              <a:buNone/>
              <a:defRPr sz="2976"/>
            </a:pPr>
            <a:endParaRPr lang="hr-HR" sz="2800" dirty="0"/>
          </a:p>
          <a:p>
            <a:pPr marL="0" indent="0" defTabSz="1511770">
              <a:spcBef>
                <a:spcPts val="2700"/>
              </a:spcBef>
              <a:buNone/>
              <a:defRPr sz="2976"/>
            </a:pPr>
            <a:r>
              <a:rPr lang="en-US" sz="2800" dirty="0" err="1"/>
              <a:t>S</a:t>
            </a:r>
            <a:r>
              <a:rPr sz="2800" dirty="0" err="1"/>
              <a:t>istematski</a:t>
            </a:r>
            <a:r>
              <a:rPr lang="hr-HR" sz="2800" dirty="0"/>
              <a:t> pregled</a:t>
            </a:r>
            <a:r>
              <a:rPr sz="2800" dirty="0"/>
              <a:t>- 1 </a:t>
            </a:r>
            <a:r>
              <a:rPr sz="2800" dirty="0" err="1"/>
              <a:t>mjesec</a:t>
            </a:r>
            <a:r>
              <a:rPr sz="2800" dirty="0"/>
              <a:t> TM 4650g, TD 53 cm</a:t>
            </a:r>
          </a:p>
          <a:p>
            <a:pPr marL="377952" lvl="1" indent="0" defTabSz="1511770">
              <a:spcBef>
                <a:spcPts val="2700"/>
              </a:spcBef>
              <a:buNone/>
              <a:defRPr sz="2976"/>
            </a:pPr>
            <a:r>
              <a:rPr lang="hr-HR" sz="2800" dirty="0"/>
              <a:t>S: Suha koža. K</a:t>
            </a:r>
            <a:r>
              <a:rPr sz="2800" dirty="0" err="1"/>
              <a:t>lini</a:t>
            </a:r>
            <a:r>
              <a:rPr lang="hr-HR" sz="2800" dirty="0"/>
              <a:t>č</a:t>
            </a:r>
            <a:r>
              <a:rPr sz="2800" dirty="0"/>
              <a:t>ki status </a:t>
            </a:r>
            <a:r>
              <a:rPr sz="2800" dirty="0" err="1"/>
              <a:t>uredan</a:t>
            </a:r>
            <a:endParaRPr lang="hr-HR" sz="2800" dirty="0"/>
          </a:p>
          <a:p>
            <a:pPr marL="755904" lvl="1" indent="-377952" defTabSz="1511770">
              <a:spcBef>
                <a:spcPts val="2700"/>
              </a:spcBef>
              <a:defRPr sz="2976"/>
            </a:pPr>
            <a:endParaRPr sz="2800" dirty="0"/>
          </a:p>
          <a:p>
            <a:pPr marL="0" indent="0" defTabSz="1511770">
              <a:spcBef>
                <a:spcPts val="2700"/>
              </a:spcBef>
              <a:buNone/>
              <a:defRPr sz="2976"/>
            </a:pPr>
            <a:r>
              <a:rPr lang="hr-HR" sz="2800" dirty="0"/>
              <a:t>1. </a:t>
            </a:r>
            <a:r>
              <a:rPr sz="2800" dirty="0" err="1"/>
              <a:t>pregled</a:t>
            </a:r>
            <a:r>
              <a:rPr sz="2800" dirty="0"/>
              <a:t>- 7 </a:t>
            </a:r>
            <a:r>
              <a:rPr sz="2800" dirty="0" err="1"/>
              <a:t>tjedana</a:t>
            </a:r>
            <a:r>
              <a:rPr lang="hr-HR" sz="2800" dirty="0"/>
              <a:t> TM 5030g</a:t>
            </a:r>
            <a:endParaRPr sz="2800" dirty="0"/>
          </a:p>
          <a:p>
            <a:pPr marL="377952" lvl="1" indent="0" defTabSz="1511770">
              <a:spcBef>
                <a:spcPts val="2700"/>
              </a:spcBef>
              <a:buNone/>
              <a:defRPr sz="2976"/>
            </a:pPr>
            <a:r>
              <a:rPr lang="hr-HR" sz="2800" dirty="0"/>
              <a:t>A: Od jučer </a:t>
            </a:r>
            <a:r>
              <a:rPr sz="2800" dirty="0" err="1"/>
              <a:t>obilne</a:t>
            </a:r>
            <a:r>
              <a:rPr sz="2800" dirty="0"/>
              <a:t> </a:t>
            </a:r>
            <a:r>
              <a:rPr sz="2800" dirty="0" err="1"/>
              <a:t>vodenast</a:t>
            </a:r>
            <a:r>
              <a:rPr lang="hr-HR" sz="2800" dirty="0"/>
              <a:t>ije</a:t>
            </a:r>
            <a:r>
              <a:rPr sz="2800" dirty="0"/>
              <a:t> </a:t>
            </a:r>
            <a:r>
              <a:rPr sz="2800" dirty="0" err="1"/>
              <a:t>stolic</a:t>
            </a:r>
            <a:r>
              <a:rPr lang="hr-HR" sz="2800" dirty="0"/>
              <a:t>e</a:t>
            </a:r>
            <a:endParaRPr sz="2800" dirty="0"/>
          </a:p>
          <a:p>
            <a:pPr marL="377952" lvl="1" indent="0" defTabSz="1511770">
              <a:spcBef>
                <a:spcPts val="2700"/>
              </a:spcBef>
              <a:buNone/>
              <a:defRPr sz="2976"/>
            </a:pPr>
            <a:r>
              <a:rPr lang="hr-HR" sz="2800" dirty="0"/>
              <a:t>S: Klinički status uredan</a:t>
            </a:r>
          </a:p>
          <a:p>
            <a:pPr marL="377952" lvl="1" indent="0" defTabSz="1511770">
              <a:spcBef>
                <a:spcPts val="2700"/>
              </a:spcBef>
              <a:buNone/>
              <a:defRPr sz="2976"/>
            </a:pPr>
            <a:r>
              <a:rPr lang="hr-HR" sz="2800" dirty="0"/>
              <a:t>P: učiniti </a:t>
            </a:r>
            <a:r>
              <a:rPr sz="2800" dirty="0" err="1"/>
              <a:t>mikrobiološk</a:t>
            </a:r>
            <a:r>
              <a:rPr lang="hr-HR" sz="2800" dirty="0"/>
              <a:t>u</a:t>
            </a:r>
            <a:r>
              <a:rPr sz="2800" dirty="0"/>
              <a:t> </a:t>
            </a:r>
            <a:r>
              <a:rPr sz="2800" dirty="0" err="1"/>
              <a:t>obrad</a:t>
            </a:r>
            <a:r>
              <a:rPr lang="hr-HR" sz="2800" dirty="0"/>
              <a:t>u</a:t>
            </a:r>
            <a:r>
              <a:rPr sz="2800" dirty="0"/>
              <a:t>, </a:t>
            </a:r>
            <a:r>
              <a:rPr lang="hr-HR" sz="2800" dirty="0"/>
              <a:t>eliminacijska dijeta</a:t>
            </a:r>
            <a:endParaRPr sz="28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Lactoccocus lactis W58, Bifidobacterium lactis W51, Bifidobacterium lactis W52, Bifidobacterium bifidum W23…"/>
          <p:cNvSpPr txBox="1">
            <a:spLocks noGrp="1"/>
          </p:cNvSpPr>
          <p:nvPr>
            <p:ph type="body" idx="1"/>
          </p:nvPr>
        </p:nvSpPr>
        <p:spPr>
          <a:xfrm>
            <a:off x="1206500" y="1854926"/>
            <a:ext cx="21971000" cy="106495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1511770">
              <a:spcBef>
                <a:spcPts val="2700"/>
              </a:spcBef>
              <a:buNone/>
              <a:defRPr sz="2976"/>
            </a:pPr>
            <a:r>
              <a:rPr lang="hr-HR" sz="2800" dirty="0"/>
              <a:t>2. pregled nakon 3 dana TM 5100 g</a:t>
            </a:r>
          </a:p>
          <a:p>
            <a:pPr marL="377952" lvl="1" indent="0" defTabSz="1511770">
              <a:spcBef>
                <a:spcPts val="2700"/>
              </a:spcBef>
              <a:buNone/>
              <a:defRPr sz="2976"/>
            </a:pPr>
            <a:r>
              <a:rPr lang="hr-HR" sz="2800" dirty="0"/>
              <a:t>A: I dalje obilne vodenaste stolice, pelenski dermatitis, nervozniji, slabije jede</a:t>
            </a:r>
          </a:p>
          <a:p>
            <a:pPr marL="0" indent="0" defTabSz="2267655">
              <a:spcBef>
                <a:spcPts val="4100"/>
              </a:spcBef>
              <a:buNone/>
              <a:defRPr sz="4464"/>
            </a:pPr>
            <a:r>
              <a:rPr lang="hr-HR" sz="2800" dirty="0"/>
              <a:t>    T: </a:t>
            </a:r>
            <a:r>
              <a:rPr sz="2800" dirty="0" err="1"/>
              <a:t>Lactoccocus</a:t>
            </a:r>
            <a:r>
              <a:rPr sz="2800" dirty="0"/>
              <a:t> lactis W58, Bifidobacterium lactis W51, Bifidobacterium lactis W52, Bifidobacterium bifidum W23</a:t>
            </a:r>
            <a:endParaRPr lang="hr-HR" sz="2800" dirty="0"/>
          </a:p>
          <a:p>
            <a:pPr marL="0" indent="0" defTabSz="2267655">
              <a:spcBef>
                <a:spcPts val="4100"/>
              </a:spcBef>
              <a:buNone/>
              <a:defRPr sz="4464"/>
            </a:pPr>
            <a:r>
              <a:rPr lang="hr-HR" sz="2800" dirty="0"/>
              <a:t>    - pregled </a:t>
            </a:r>
            <a:r>
              <a:rPr sz="2800" dirty="0" err="1"/>
              <a:t>gastroe</a:t>
            </a:r>
            <a:r>
              <a:rPr lang="hr-HR" sz="2800" dirty="0"/>
              <a:t>n</a:t>
            </a:r>
            <a:r>
              <a:rPr sz="2800" dirty="0"/>
              <a:t>t</a:t>
            </a:r>
            <a:r>
              <a:rPr lang="hr-HR" sz="2800" dirty="0"/>
              <a:t>ero</a:t>
            </a:r>
            <a:r>
              <a:rPr sz="2800" dirty="0"/>
              <a:t>log</a:t>
            </a:r>
            <a:r>
              <a:rPr lang="hr-HR" sz="2800" dirty="0"/>
              <a:t>a</a:t>
            </a:r>
            <a:r>
              <a:rPr sz="2800" dirty="0"/>
              <a:t>: </a:t>
            </a:r>
            <a:r>
              <a:rPr sz="2800" dirty="0" err="1"/>
              <a:t>učiniti</a:t>
            </a:r>
            <a:r>
              <a:rPr sz="2800" dirty="0"/>
              <a:t> </a:t>
            </a:r>
            <a:r>
              <a:rPr sz="2800" dirty="0" err="1"/>
              <a:t>sIgE</a:t>
            </a:r>
            <a:r>
              <a:rPr sz="2800" dirty="0"/>
              <a:t> </a:t>
            </a:r>
            <a:r>
              <a:rPr sz="2800" dirty="0" err="1"/>
              <a:t>na</a:t>
            </a:r>
            <a:r>
              <a:rPr sz="2800" dirty="0"/>
              <a:t> KM (</a:t>
            </a:r>
            <a:r>
              <a:rPr sz="2800" dirty="0" err="1"/>
              <a:t>naknadno</a:t>
            </a:r>
            <a:r>
              <a:rPr sz="2800" dirty="0"/>
              <a:t> </a:t>
            </a:r>
            <a:r>
              <a:rPr sz="2800" dirty="0" err="1"/>
              <a:t>raz</a:t>
            </a:r>
            <a:r>
              <a:rPr sz="2800" dirty="0"/>
              <a:t> 1)</a:t>
            </a:r>
          </a:p>
          <a:p>
            <a:pPr marL="0" indent="0" defTabSz="2267655">
              <a:spcBef>
                <a:spcPts val="4100"/>
              </a:spcBef>
              <a:buNone/>
              <a:defRPr sz="4464"/>
            </a:pPr>
            <a:r>
              <a:rPr lang="hr-HR" sz="2800" dirty="0"/>
              <a:t>3. pregled nakon </a:t>
            </a:r>
            <a:r>
              <a:rPr sz="2800" dirty="0"/>
              <a:t>7 dana</a:t>
            </a:r>
          </a:p>
          <a:p>
            <a:pPr marL="566928" lvl="1" indent="0" defTabSz="2267655">
              <a:spcBef>
                <a:spcPts val="4100"/>
              </a:spcBef>
              <a:buNone/>
              <a:defRPr sz="4464"/>
            </a:pPr>
            <a:r>
              <a:rPr lang="hr-HR" sz="2800" dirty="0"/>
              <a:t>A: </a:t>
            </a:r>
            <a:r>
              <a:rPr sz="2800" dirty="0" err="1"/>
              <a:t>kašaste</a:t>
            </a:r>
            <a:r>
              <a:rPr sz="2800" dirty="0"/>
              <a:t> </a:t>
            </a:r>
            <a:r>
              <a:rPr sz="2800" dirty="0" err="1"/>
              <a:t>stolice</a:t>
            </a:r>
            <a:r>
              <a:rPr sz="2800" dirty="0"/>
              <a:t>, </a:t>
            </a:r>
            <a:r>
              <a:rPr sz="2800" dirty="0" err="1"/>
              <a:t>pelenski</a:t>
            </a:r>
            <a:r>
              <a:rPr sz="2800" dirty="0"/>
              <a:t> dermatitis</a:t>
            </a:r>
            <a:r>
              <a:rPr lang="hr-HR" sz="2800" dirty="0"/>
              <a:t> i dalje</a:t>
            </a:r>
          </a:p>
          <a:p>
            <a:pPr marL="566928" lvl="1" indent="0" defTabSz="2267655">
              <a:spcBef>
                <a:spcPts val="4100"/>
              </a:spcBef>
              <a:buNone/>
              <a:defRPr sz="4464"/>
            </a:pPr>
            <a:r>
              <a:rPr lang="hr-HR" sz="2800" dirty="0"/>
              <a:t>S: Klinički status uredan</a:t>
            </a:r>
          </a:p>
          <a:p>
            <a:pPr marL="566928" lvl="1" indent="0" defTabSz="2267655">
              <a:spcBef>
                <a:spcPts val="4100"/>
              </a:spcBef>
              <a:buNone/>
              <a:defRPr sz="4464"/>
            </a:pPr>
            <a:r>
              <a:rPr lang="hr-HR" sz="2800" dirty="0"/>
              <a:t>T: nastavak eliminacijske dijete</a:t>
            </a:r>
          </a:p>
          <a:p>
            <a:pPr marL="1133855" lvl="1" indent="-566927" defTabSz="2267655">
              <a:spcBef>
                <a:spcPts val="4100"/>
              </a:spcBef>
              <a:defRPr sz="4464"/>
            </a:pPr>
            <a:endParaRPr sz="2800" dirty="0"/>
          </a:p>
          <a:p>
            <a:pPr marL="0" indent="0" defTabSz="2267655">
              <a:spcBef>
                <a:spcPts val="4100"/>
              </a:spcBef>
              <a:buNone/>
              <a:defRPr sz="4464"/>
            </a:pPr>
            <a:r>
              <a:rPr lang="hr-HR" sz="2800" dirty="0"/>
              <a:t>S</a:t>
            </a:r>
            <a:r>
              <a:rPr sz="2800" dirty="0" err="1"/>
              <a:t>istematski</a:t>
            </a:r>
            <a:r>
              <a:rPr sz="2800" dirty="0"/>
              <a:t> </a:t>
            </a:r>
            <a:r>
              <a:rPr lang="hr-HR" sz="2800" dirty="0"/>
              <a:t>pregled- </a:t>
            </a:r>
            <a:r>
              <a:rPr sz="2800" dirty="0"/>
              <a:t>2 </a:t>
            </a:r>
            <a:r>
              <a:rPr sz="2800" dirty="0" err="1"/>
              <a:t>mjeseca</a:t>
            </a:r>
            <a:r>
              <a:rPr lang="hr-HR" sz="2800" dirty="0"/>
              <a:t> bo</a:t>
            </a:r>
            <a:endParaRPr sz="2800" dirty="0"/>
          </a:p>
          <a:p>
            <a:pPr marL="0" indent="0" defTabSz="2267655">
              <a:spcBef>
                <a:spcPts val="4100"/>
              </a:spcBef>
              <a:buNone/>
              <a:defRPr sz="4464"/>
            </a:pPr>
            <a:r>
              <a:rPr lang="hr-HR" sz="2800" dirty="0"/>
              <a:t>S</a:t>
            </a:r>
            <a:r>
              <a:rPr sz="2800" dirty="0" err="1"/>
              <a:t>istematski</a:t>
            </a:r>
            <a:r>
              <a:rPr sz="2800" dirty="0"/>
              <a:t> </a:t>
            </a:r>
            <a:r>
              <a:rPr lang="hr-HR" sz="2800" dirty="0"/>
              <a:t>pregled- </a:t>
            </a:r>
            <a:r>
              <a:rPr sz="2800" dirty="0"/>
              <a:t>4 </a:t>
            </a:r>
            <a:r>
              <a:rPr sz="2800" dirty="0" err="1"/>
              <a:t>mjeseca</a:t>
            </a:r>
            <a:r>
              <a:rPr lang="hr-HR" sz="2800" dirty="0"/>
              <a:t> bo</a:t>
            </a:r>
            <a:endParaRPr sz="2800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9182B-7190-3769-4E89-9681983BA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rgbClr val="B6185C"/>
                </a:solidFill>
              </a:rPr>
              <a:t>Alergija na PKM</a:t>
            </a:r>
            <a:endParaRPr lang="en-US" dirty="0">
              <a:solidFill>
                <a:srgbClr val="B6185C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FB1BF-5F31-BA63-D41C-54F0235F71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3% djece mlađe od 3 godine</a:t>
            </a:r>
          </a:p>
          <a:p>
            <a:r>
              <a:rPr lang="hr-HR" dirty="0"/>
              <a:t>Značajan porast u zapadnim zemljama</a:t>
            </a:r>
          </a:p>
          <a:p>
            <a:r>
              <a:rPr lang="hr-HR" dirty="0"/>
              <a:t>Povezanost s mikrobiomom?</a:t>
            </a:r>
          </a:p>
          <a:p>
            <a:endParaRPr lang="hr-HR" dirty="0"/>
          </a:p>
          <a:p>
            <a:endParaRPr lang="en-US" dirty="0"/>
          </a:p>
        </p:txBody>
      </p:sp>
      <p:pic>
        <p:nvPicPr>
          <p:cNvPr id="6146" name="Picture 2" descr="Current Insights into Atopic March">
            <a:extLst>
              <a:ext uri="{FF2B5EF4-FFF2-40B4-BE49-F238E27FC236}">
                <a16:creationId xmlns:a16="http://schemas.microsoft.com/office/drawing/2014/main" id="{1949CB84-4613-FD19-474F-A22E7243F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795" y="6474868"/>
            <a:ext cx="11952651" cy="67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02964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B1A5B-A5DA-AD45-AFDB-9EB75836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rgbClr val="B6185C"/>
                </a:solidFill>
              </a:rPr>
              <a:t>Razlike mikrobioma djeteta</a:t>
            </a:r>
            <a:endParaRPr lang="en-US" dirty="0">
              <a:solidFill>
                <a:srgbClr val="B6185C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F2E56-29CC-F00B-2D55-46110DF0F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Vaginalni porod - Porod carskim rezom</a:t>
            </a:r>
          </a:p>
          <a:p>
            <a:pPr marL="0" indent="0">
              <a:buNone/>
            </a:pPr>
            <a:endParaRPr lang="hr-HR" sz="2400" dirty="0"/>
          </a:p>
          <a:p>
            <a:pPr marL="0" indent="0">
              <a:buNone/>
            </a:pPr>
            <a:endParaRPr lang="hr-HR" sz="2400" dirty="0"/>
          </a:p>
          <a:p>
            <a:pPr marL="0" indent="0">
              <a:buNone/>
            </a:pPr>
            <a:r>
              <a:rPr lang="hr-HR" dirty="0"/>
              <a:t>Dojeni MM- Hranjeni MF</a:t>
            </a:r>
          </a:p>
          <a:p>
            <a:pPr marL="0" indent="0">
              <a:buNone/>
            </a:pPr>
            <a:endParaRPr lang="hr-HR" sz="2400" dirty="0"/>
          </a:p>
          <a:p>
            <a:pPr marL="0" indent="0">
              <a:buNone/>
            </a:pPr>
            <a:endParaRPr lang="hr-HR" sz="2400" dirty="0"/>
          </a:p>
          <a:p>
            <a:pPr marL="0" indent="0">
              <a:buNone/>
            </a:pPr>
            <a:r>
              <a:rPr lang="hr-HR" dirty="0" err="1"/>
              <a:t>Atopičari</a:t>
            </a:r>
            <a:endParaRPr lang="hr-HR" dirty="0"/>
          </a:p>
          <a:p>
            <a:endParaRPr lang="hr-H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87BACD-8C09-2440-CDC2-A48129A191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000" t="38889" r="9107" b="49861"/>
          <a:stretch/>
        </p:blipFill>
        <p:spPr>
          <a:xfrm>
            <a:off x="11754802" y="3307742"/>
            <a:ext cx="9214698" cy="26766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6A5550-E879-FD48-A282-41D8EDEB0C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739" t="24405" r="31328" b="58214"/>
          <a:stretch/>
        </p:blipFill>
        <p:spPr>
          <a:xfrm>
            <a:off x="12192000" y="6540176"/>
            <a:ext cx="7470322" cy="24454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CFF6B5-0C13-FAD0-AFBB-1B1A324011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940" t="39048" r="31663" b="49020"/>
          <a:stretch/>
        </p:blipFill>
        <p:spPr>
          <a:xfrm>
            <a:off x="12328072" y="9965994"/>
            <a:ext cx="7495621" cy="174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49056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B6531-397C-D842-D627-376849B0B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rgbClr val="B6185C"/>
                </a:solidFill>
              </a:rPr>
              <a:t>Enteromamarni prijenos</a:t>
            </a:r>
            <a:endParaRPr lang="en-US" dirty="0">
              <a:solidFill>
                <a:srgbClr val="B6185C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CCF1C-AF44-4D97-A9F7-F313B018E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50534" y="9155729"/>
            <a:ext cx="10220779" cy="2556850"/>
          </a:xfrm>
        </p:spPr>
        <p:txBody>
          <a:bodyPr/>
          <a:lstStyle/>
          <a:p>
            <a:r>
              <a:rPr lang="en-US" dirty="0"/>
              <a:t>Bifidobacterium bifidum W23</a:t>
            </a:r>
            <a:endParaRPr lang="hr-HR" dirty="0"/>
          </a:p>
          <a:p>
            <a:r>
              <a:rPr lang="en-US" dirty="0"/>
              <a:t>Bifidobacterium lactis W52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27BB5B-309C-CA49-274C-973FD75A20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270" t="39864" r="9230" b="49327"/>
          <a:stretch/>
        </p:blipFill>
        <p:spPr>
          <a:xfrm>
            <a:off x="11930743" y="4175498"/>
            <a:ext cx="8831035" cy="25568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370907D-6865-A995-06F7-56634AF7E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848" y="4779911"/>
            <a:ext cx="8698491" cy="605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14927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lide Title"/>
          <p:cNvSpPr txBox="1">
            <a:spLocks noGrp="1"/>
          </p:cNvSpPr>
          <p:nvPr>
            <p:ph type="title"/>
          </p:nvPr>
        </p:nvSpPr>
        <p:spPr>
          <a:xfrm>
            <a:off x="2057105" y="1658434"/>
            <a:ext cx="20918276" cy="168391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sz="8900" dirty="0" err="1">
                <a:solidFill>
                  <a:srgbClr val="B6185C"/>
                </a:solidFill>
              </a:rPr>
              <a:t>Lactoccocus</a:t>
            </a:r>
            <a:r>
              <a:rPr lang="en-US" sz="8900" dirty="0">
                <a:solidFill>
                  <a:srgbClr val="B6185C"/>
                </a:solidFill>
              </a:rPr>
              <a:t> lactis W58, Bifidobacterium lactis W51, Bifidobacterium lactis W52, Bifidobacterium bifidum W23</a:t>
            </a:r>
            <a:endParaRPr dirty="0">
              <a:solidFill>
                <a:srgbClr val="B6185C"/>
              </a:solidFill>
            </a:endParaRPr>
          </a:p>
        </p:txBody>
      </p:sp>
      <p:sp>
        <p:nvSpPr>
          <p:cNvPr id="185" name="Slide bullet text"/>
          <p:cNvSpPr txBox="1">
            <a:spLocks noGrp="1"/>
          </p:cNvSpPr>
          <p:nvPr>
            <p:ph type="body" idx="1"/>
          </p:nvPr>
        </p:nvSpPr>
        <p:spPr>
          <a:xfrm>
            <a:off x="2057105" y="4501598"/>
            <a:ext cx="10713357" cy="435665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hr-HR" dirty="0"/>
              <a:t>Podržava proizvodnju IL-10                    (bitan za imunološku ravnotežu)</a:t>
            </a:r>
          </a:p>
          <a:p>
            <a:r>
              <a:rPr lang="hr-HR" dirty="0"/>
              <a:t>Postizanje ravnoteže Th1/Th2</a:t>
            </a:r>
          </a:p>
          <a:p>
            <a:r>
              <a:rPr lang="hr-HR" dirty="0"/>
              <a:t>Reducira upalne citokine IL-5 i IL-13</a:t>
            </a:r>
          </a:p>
          <a:p>
            <a:endParaRPr lang="hr-HR" dirty="0"/>
          </a:p>
          <a:p>
            <a:pPr marL="0" indent="0">
              <a:buNone/>
            </a:pPr>
            <a:endParaRPr dirty="0"/>
          </a:p>
        </p:txBody>
      </p:sp>
      <p:pic>
        <p:nvPicPr>
          <p:cNvPr id="4" name="Picture 3" descr="Diagram of a diagram of pregnancy&#10;&#10;Description automatically generated">
            <a:extLst>
              <a:ext uri="{FF2B5EF4-FFF2-40B4-BE49-F238E27FC236}">
                <a16:creationId xmlns:a16="http://schemas.microsoft.com/office/drawing/2014/main" id="{71DD323B-5C4C-E78D-A0EE-CD7B9AD9A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105" y="9380765"/>
            <a:ext cx="5527763" cy="3562115"/>
          </a:xfrm>
          <a:prstGeom prst="rect">
            <a:avLst/>
          </a:prstGeom>
        </p:spPr>
      </p:pic>
      <p:pic>
        <p:nvPicPr>
          <p:cNvPr id="6" name="Picture 5" descr="A diagram of a cell formation&#10;&#10;Description automatically generated">
            <a:extLst>
              <a:ext uri="{FF2B5EF4-FFF2-40B4-BE49-F238E27FC236}">
                <a16:creationId xmlns:a16="http://schemas.microsoft.com/office/drawing/2014/main" id="{34444603-C4CE-DCD2-0DF5-B0DE198D6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875" y="9454245"/>
            <a:ext cx="3875987" cy="36331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700139-2244-36D5-0B6C-9BB2B93AD1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733" t="31190" r="40301" b="52262"/>
          <a:stretch/>
        </p:blipFill>
        <p:spPr>
          <a:xfrm>
            <a:off x="14578693" y="4941356"/>
            <a:ext cx="8112766" cy="252276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71041-47BD-344E-DED2-47D1FFDB5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9817" y="5068543"/>
            <a:ext cx="8148776" cy="3139630"/>
          </a:xfrm>
        </p:spPr>
        <p:txBody>
          <a:bodyPr/>
          <a:lstStyle/>
          <a:p>
            <a:r>
              <a:rPr lang="hr-HR" sz="3200" dirty="0"/>
              <a:t>156 djece s predispozicijom za alergijske bolesti primali su kombinaciju </a:t>
            </a:r>
            <a:r>
              <a:rPr lang="hr-HR" sz="3200" dirty="0" err="1"/>
              <a:t>probiotičkih</a:t>
            </a:r>
            <a:r>
              <a:rPr lang="hr-HR" sz="3200" dirty="0"/>
              <a:t> sojeva </a:t>
            </a:r>
            <a:r>
              <a:rPr lang="en-US" sz="3200" dirty="0" err="1"/>
              <a:t>Lactoccocus</a:t>
            </a:r>
            <a:r>
              <a:rPr lang="en-US" sz="3200" dirty="0"/>
              <a:t> lactis W58</a:t>
            </a:r>
            <a:r>
              <a:rPr lang="hr-HR" sz="3200" dirty="0"/>
              <a:t>               </a:t>
            </a:r>
            <a:r>
              <a:rPr lang="en-US" sz="3200" dirty="0"/>
              <a:t>Bifidobacterium lactis W51</a:t>
            </a:r>
            <a:r>
              <a:rPr lang="hr-HR" sz="3200" dirty="0"/>
              <a:t> </a:t>
            </a:r>
            <a:r>
              <a:rPr lang="en-US" sz="3200" dirty="0"/>
              <a:t> </a:t>
            </a:r>
            <a:r>
              <a:rPr lang="hr-HR" sz="3200" dirty="0"/>
              <a:t>       </a:t>
            </a:r>
            <a:r>
              <a:rPr lang="en-US" sz="3200" dirty="0"/>
              <a:t>Bifidobacterium lactis W52</a:t>
            </a:r>
            <a:r>
              <a:rPr lang="hr-HR" sz="3200" dirty="0"/>
              <a:t> </a:t>
            </a:r>
            <a:r>
              <a:rPr lang="en-US" sz="3200" dirty="0"/>
              <a:t> </a:t>
            </a:r>
            <a:r>
              <a:rPr lang="hr-HR" sz="3200" dirty="0"/>
              <a:t>       </a:t>
            </a:r>
            <a:r>
              <a:rPr lang="en-US" sz="3200" dirty="0"/>
              <a:t>Bifidobacterium bifidum W23</a:t>
            </a:r>
            <a:endParaRPr lang="hr-HR" sz="32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64CD7-3178-3B15-81C3-824CC9085E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679" t="42952" r="9107" b="45815"/>
          <a:stretch/>
        </p:blipFill>
        <p:spPr>
          <a:xfrm>
            <a:off x="1819817" y="741554"/>
            <a:ext cx="11285547" cy="3490811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6A31525-A09A-2681-3612-599440FFF0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8088037"/>
              </p:ext>
            </p:extLst>
          </p:nvPr>
        </p:nvGraphicFramePr>
        <p:xfrm>
          <a:off x="1986643" y="9106047"/>
          <a:ext cx="2296885" cy="3139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6F2ECF3-DE50-1A24-D6F3-F02C8F3A82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8011915"/>
              </p:ext>
            </p:extLst>
          </p:nvPr>
        </p:nvGraphicFramePr>
        <p:xfrm>
          <a:off x="4294415" y="9167744"/>
          <a:ext cx="2296885" cy="3402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BFBEBC26-4B1E-43E9-C203-3F2A9560DD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8554075"/>
              </p:ext>
            </p:extLst>
          </p:nvPr>
        </p:nvGraphicFramePr>
        <p:xfrm>
          <a:off x="18217104" y="5068543"/>
          <a:ext cx="2856550" cy="3819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5" name="Picture 14" descr="A graph showing the growth of eczema&#10;&#10;Description automatically generated">
            <a:extLst>
              <a:ext uri="{FF2B5EF4-FFF2-40B4-BE49-F238E27FC236}">
                <a16:creationId xmlns:a16="http://schemas.microsoft.com/office/drawing/2014/main" id="{C0D982A5-F75E-7A16-A7CE-C06F06043F2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92" t="25958" r="25909" b="6883"/>
          <a:stretch/>
        </p:blipFill>
        <p:spPr>
          <a:xfrm>
            <a:off x="11527080" y="5342118"/>
            <a:ext cx="5682344" cy="306160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F8CDCE9-8C94-B3DC-10FB-33661D3E3276}"/>
              </a:ext>
            </a:extLst>
          </p:cNvPr>
          <p:cNvSpPr txBox="1"/>
          <p:nvPr/>
        </p:nvSpPr>
        <p:spPr>
          <a:xfrm>
            <a:off x="13176069" y="4941405"/>
            <a:ext cx="1625445" cy="318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hr-HR" sz="1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Incidencija ekcema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686868748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Custom 5">
      <a:dk1>
        <a:sysClr val="windowText" lastClr="000000"/>
      </a:dk1>
      <a:lt1>
        <a:sysClr val="window" lastClr="FFFFFF"/>
      </a:lt1>
      <a:dk2>
        <a:srgbClr val="B6185C"/>
      </a:dk2>
      <a:lt2>
        <a:srgbClr val="DFE3E5"/>
      </a:lt2>
      <a:accent1>
        <a:srgbClr val="B6185C"/>
      </a:accent1>
      <a:accent2>
        <a:srgbClr val="C00000"/>
      </a:accent2>
      <a:accent3>
        <a:srgbClr val="FFFFFF"/>
      </a:accent3>
      <a:accent4>
        <a:srgbClr val="FFFFFF"/>
      </a:accent4>
      <a:accent5>
        <a:srgbClr val="335B74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585</TotalTime>
  <Words>392</Words>
  <Application>Microsoft Macintosh PowerPoint</Application>
  <PresentationFormat>Custom</PresentationFormat>
  <Paragraphs>65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</vt:lpstr>
      <vt:lpstr>Helvetica Neue</vt:lpstr>
      <vt:lpstr>Tw Cen MT</vt:lpstr>
      <vt:lpstr>Tw Cen MT Condensed</vt:lpstr>
      <vt:lpstr>Wingdings 3</vt:lpstr>
      <vt:lpstr>Integral</vt:lpstr>
      <vt:lpstr>Dojenački proljev</vt:lpstr>
      <vt:lpstr>Etiologija</vt:lpstr>
      <vt:lpstr>Anamneza i klinički pregled</vt:lpstr>
      <vt:lpstr>Terapija</vt:lpstr>
      <vt:lpstr>Prikaz pacijenta</vt:lpstr>
      <vt:lpstr>PowerPoint Presentation</vt:lpstr>
      <vt:lpstr>Alergija na PKM</vt:lpstr>
      <vt:lpstr>Razlike mikrobioma djeteta</vt:lpstr>
      <vt:lpstr>Enteromamarni prijenos</vt:lpstr>
      <vt:lpstr>Lactoccocus lactis W58, Bifidobacterium lactis W51, Bifidobacterium lactis W52, Bifidobacterium bifidum W23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Dojenački proljev</dc:title>
  <cp:lastModifiedBy>Sabine Ebert-Krnjak</cp:lastModifiedBy>
  <cp:revision>2</cp:revision>
  <dcterms:modified xsi:type="dcterms:W3CDTF">2024-11-19T18:10:35Z</dcterms:modified>
</cp:coreProperties>
</file>