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147471966" r:id="rId4"/>
    <p:sldId id="2147471965" r:id="rId5"/>
    <p:sldId id="265" r:id="rId6"/>
    <p:sldId id="287" r:id="rId7"/>
    <p:sldId id="257" r:id="rId8"/>
    <p:sldId id="259" r:id="rId9"/>
    <p:sldId id="260" r:id="rId10"/>
    <p:sldId id="266" r:id="rId11"/>
    <p:sldId id="267" r:id="rId12"/>
    <p:sldId id="268" r:id="rId13"/>
    <p:sldId id="271" r:id="rId14"/>
    <p:sldId id="269" r:id="rId15"/>
    <p:sldId id="270" r:id="rId16"/>
    <p:sldId id="263" r:id="rId17"/>
    <p:sldId id="264" r:id="rId18"/>
    <p:sldId id="272" r:id="rId19"/>
    <p:sldId id="273" r:id="rId20"/>
    <p:sldId id="279" r:id="rId21"/>
    <p:sldId id="274" r:id="rId22"/>
    <p:sldId id="275" r:id="rId23"/>
    <p:sldId id="276" r:id="rId24"/>
    <p:sldId id="280" r:id="rId25"/>
    <p:sldId id="277" r:id="rId26"/>
    <p:sldId id="278" r:id="rId27"/>
    <p:sldId id="286" r:id="rId28"/>
    <p:sldId id="285" r:id="rId29"/>
    <p:sldId id="281" r:id="rId30"/>
    <p:sldId id="283" r:id="rId31"/>
    <p:sldId id="284" r:id="rId32"/>
    <p:sldId id="288" r:id="rId33"/>
    <p:sldId id="289" r:id="rId3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A640AA1-AA25-4B50-B26E-825DB53E4C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C64356A-A27B-403C-89C9-C6F26D823F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591476E-621B-4D3A-BAA8-83B92CFEF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EDD8-3E32-4209-A5F4-553DD9FA9CE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3D0EB6C-22F6-419B-BB56-D09F51C30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DBEE40F-4FC0-45AD-A50B-B7D00BB5F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DE18-2EE3-4D0F-812E-90D448600B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92802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EEEBA8-3EF6-4F2A-92CF-366755521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94EDDCC-AEC4-4E33-AEC8-337FEAA59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847ED67-212B-41EC-A7A3-8DD46F232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EDD8-3E32-4209-A5F4-553DD9FA9CE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5FBA6A7-B27B-45A4-A4F2-719E637E3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CE76014-85D3-4E65-8B3E-FFEC97D62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DE18-2EE3-4D0F-812E-90D448600B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1720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0C927CA-5BF1-4923-BB46-514CD375D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17DBF3D6-4A33-488B-A8B3-13C0ADB9B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8AA2F9D-81D7-4F85-B490-8211C1370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EDD8-3E32-4209-A5F4-553DD9FA9CE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BC2F0C9-5EE2-420A-A9E4-2F1FBC02A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059450C-D6E9-4558-89B0-54BD44E75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DE18-2EE3-4D0F-812E-90D448600B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69045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349828-16B0-4B07-A201-2F73043CF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D600230-DB12-4175-9FD0-0280C1F5BA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4967BE3-9D19-496B-8EAF-C02F50EBE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808C346-4323-48B1-87E8-7F6A14C3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EDD8-3E32-4209-A5F4-553DD9FA9CE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5C08E6E-5C28-4CE6-9CCD-A802AB70E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19EE2107-5DBD-4E85-8EEC-9239B32C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DE18-2EE3-4D0F-812E-90D448600B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54625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CF2653-32E5-4B31-9E43-15DF795A1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55E0AE3-C891-4B76-AB20-E7B462B17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25EBF213-C686-4A8C-9EB8-D50FE861B6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1B8C2697-E85D-47D3-AE36-1D5D17DFCB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D5F0E576-E4A6-4679-9E8B-E7CBA002EE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B6A2528F-E73A-4008-B901-B05F2F4AC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EDD8-3E32-4209-A5F4-553DD9FA9CE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39B71B5E-A15C-4DF6-8F22-9F4C8F2F1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417548FF-2EC6-4607-A66F-3FB1042FE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DE18-2EE3-4D0F-812E-90D448600B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50327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A8BD804-E413-4515-84E0-56449C984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1172E5AC-4A0B-4B6B-A4C1-29BFE816A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EDD8-3E32-4209-A5F4-553DD9FA9CE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6FAA26D5-E396-4123-B2BD-86FD9A4E9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4A0F7453-FE46-4B6A-935E-ED53E4F3D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DE18-2EE3-4D0F-812E-90D448600B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0240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3FB8CD0C-0960-40EA-8073-6B20DBBCF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EDD8-3E32-4209-A5F4-553DD9FA9CE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2D2010B0-C459-4791-9038-B35D436E2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91541E0-55D3-466C-AA95-87DCA28D1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DE18-2EE3-4D0F-812E-90D448600B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06071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FB3E201-E6CA-459F-AD30-15D0CF69E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988B3AE-B1CF-4D08-83B9-3BCF98D2E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73A165B2-F934-4695-95E6-212E392CA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6C8E76AA-5EF4-4601-854D-9619DC310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EDD8-3E32-4209-A5F4-553DD9FA9CE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09B9D06-4C35-4B33-A409-3A0FB8637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050131D-7C9E-4866-81CB-71970FF7E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DE18-2EE3-4D0F-812E-90D448600B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80999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7A8C2FA-5213-48B0-8A21-21ABAE19D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A13714E2-01E1-4915-B86B-C41FC01C67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E628DDA-7448-4675-84C7-FF4C5EE83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9A042D6-7649-4B33-BD44-6CA2DA334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EDD8-3E32-4209-A5F4-553DD9FA9CE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D7CE2DF-27C1-4638-B9F8-77BEB61B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FE1255E-A373-4883-98FE-91344AF84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DE18-2EE3-4D0F-812E-90D448600B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9015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D840DD-38C1-4AE3-9D60-A1E3B90E8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0E103E4A-C48A-486E-A4C9-891EF374BF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65E9A3A-ADF2-4052-BAF4-83F824857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EDD8-3E32-4209-A5F4-553DD9FA9CE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C4FF1B4-F36D-4A9E-9995-438847570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9FCD2AF-A350-4622-B781-1395227B1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DE18-2EE3-4D0F-812E-90D448600B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6402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94CB346A-5082-409E-AE2F-FCFC985FF7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E2E9C20E-CF25-4B7B-91BF-A2FB37722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7CDCC57-D976-432A-80AE-D32679E8F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EDD8-3E32-4209-A5F4-553DD9FA9CE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E332089-6089-4B40-9285-DB81CDBE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EF9F15D-CB7A-4B79-AA25-E8DD7C304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ADE18-2EE3-4D0F-812E-90D448600B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0487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39542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06514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7069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79351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285777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464558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54388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53590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88575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933575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0981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Sub,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kst naslova"/>
          <p:cNvSpPr txBox="1">
            <a:spLocks noGrp="1"/>
          </p:cNvSpPr>
          <p:nvPr>
            <p:ph type="title"/>
          </p:nvPr>
        </p:nvSpPr>
        <p:spPr>
          <a:xfrm>
            <a:off x="729599" y="183600"/>
            <a:ext cx="10733620" cy="756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Tekst naslova</a:t>
            </a:r>
          </a:p>
        </p:txBody>
      </p:sp>
      <p:sp>
        <p:nvSpPr>
          <p:cNvPr id="296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63232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97" name="Tijelo razine jedan…"/>
          <p:cNvSpPr txBox="1">
            <a:spLocks noGrp="1"/>
          </p:cNvSpPr>
          <p:nvPr>
            <p:ph type="body" sz="half" idx="1"/>
          </p:nvPr>
        </p:nvSpPr>
        <p:spPr>
          <a:xfrm>
            <a:off x="731520" y="1432800"/>
            <a:ext cx="10728960" cy="18629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Tx/>
              <a:buSzTx/>
              <a:buFontTx/>
              <a:buNone/>
            </a:lvl1pPr>
            <a:lvl2pPr>
              <a:buClrTx/>
              <a:buFontTx/>
            </a:lvl2pPr>
            <a:lvl3pPr>
              <a:buClrTx/>
              <a:buFontTx/>
            </a:lvl3pPr>
            <a:lvl4pPr>
              <a:buClrTx/>
              <a:buFontTx/>
            </a:lvl4pPr>
            <a:lvl5pPr>
              <a:buClrTx/>
              <a:buFontTx/>
            </a:lvl5pPr>
          </a:lstStyle>
          <a:p>
            <a:r>
              <a:t>Tijelo razine jedan</a:t>
            </a:r>
          </a:p>
          <a:p>
            <a:pPr lvl="1"/>
            <a:r>
              <a:t>Tijelo razine dva</a:t>
            </a:r>
          </a:p>
          <a:p>
            <a:pPr lvl="2"/>
            <a:r>
              <a:t>Tijelo razine tri</a:t>
            </a:r>
          </a:p>
          <a:p>
            <a:pPr lvl="3"/>
            <a:r>
              <a:t>Tijelo razine četiri</a:t>
            </a:r>
          </a:p>
          <a:p>
            <a:pPr lvl="4"/>
            <a:r>
              <a:t>Tijelo razine pet</a:t>
            </a:r>
          </a:p>
        </p:txBody>
      </p:sp>
      <p:sp>
        <p:nvSpPr>
          <p:cNvPr id="29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9610" y="5715001"/>
            <a:ext cx="8964509" cy="153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ClrTx/>
              <a:buSzTx/>
              <a:buFontTx/>
              <a:buNone/>
              <a:defRPr sz="1000"/>
            </a:lvl1pPr>
          </a:lstStyle>
          <a:p>
            <a:pPr marL="0" indent="0">
              <a:lnSpc>
                <a:spcPts val="1200"/>
              </a:lnSpc>
              <a:spcBef>
                <a:spcPts val="0"/>
              </a:spcBef>
              <a:buClrTx/>
              <a:buSzTx/>
              <a:buFontTx/>
              <a:buNone/>
              <a:defRPr sz="1000"/>
            </a:pPr>
            <a:endParaRPr/>
          </a:p>
        </p:txBody>
      </p:sp>
      <p:sp>
        <p:nvSpPr>
          <p:cNvPr id="29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31521" y="961199"/>
            <a:ext cx="10728959" cy="277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ClrTx/>
              <a:buSzTx/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pPr marL="0" indent="0" algn="ctr">
              <a:buClrTx/>
              <a:buSzTx/>
              <a:buFontTx/>
              <a:buNone/>
              <a:defRPr>
                <a:solidFill>
                  <a:schemeClr val="accent1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5319524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961605"/>
            <a:ext cx="10671048" cy="3771651"/>
          </a:xfrm>
        </p:spPr>
        <p:txBody>
          <a:bodyPr/>
          <a:lstStyle>
            <a:lvl1pPr marL="237055" indent="-237055">
              <a:defRPr>
                <a:solidFill>
                  <a:schemeClr val="tx2"/>
                </a:solidFill>
              </a:defRPr>
            </a:lvl1pPr>
            <a:lvl2pPr marL="601104" indent="-364050">
              <a:defRPr sz="2400">
                <a:solidFill>
                  <a:schemeClr val="tx2"/>
                </a:solidFill>
              </a:defRPr>
            </a:lvl2pPr>
            <a:lvl3pPr marL="838158" indent="-237055">
              <a:defRPr>
                <a:solidFill>
                  <a:schemeClr val="tx2"/>
                </a:solidFill>
              </a:defRPr>
            </a:lvl3pPr>
            <a:lvl4pPr marL="1193741" indent="-355582">
              <a:defRPr>
                <a:solidFill>
                  <a:schemeClr val="tx2"/>
                </a:solidFill>
              </a:defRPr>
            </a:lvl4pPr>
            <a:lvl5pPr marL="1439261" indent="-245521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163200"/>
            <a:ext cx="10671048" cy="1024128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E954D74-3C07-4BE4-AB01-4BDA8823C4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34061"/>
            <a:ext cx="10671048" cy="611473"/>
          </a:xfrm>
        </p:spPr>
        <p:txBody>
          <a:bodyPr/>
          <a:lstStyle>
            <a:lvl1pPr marL="0" indent="0">
              <a:buNone/>
              <a:defRPr b="1">
                <a:solidFill>
                  <a:srgbClr val="91278F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  <a:endParaRPr lang="en-GB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B15E15C-4A02-4352-88D0-3B5297A6B3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9127" y="6368400"/>
            <a:ext cx="10721527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E88590-BD06-402A-814E-A1B0C3C7C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1" y="6454801"/>
            <a:ext cx="415657" cy="275772"/>
          </a:xfrm>
          <a:prstGeom prst="rect">
            <a:avLst/>
          </a:prstGeom>
        </p:spPr>
        <p:txBody>
          <a:bodyPr rIns="0" anchor="b" anchorCtr="0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B687C26E-76E8-F74A-ABD7-29242BE2C2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105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BA9E-C030-444A-9468-E2FEE5B115AE}" type="datetime3">
              <a:rPr lang="en-US" smtClean="0"/>
              <a:t>19 November 2024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D1BF59D-D728-4475-A970-AD382B7F55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en-GB" sz="800" i="1" dirty="0">
                <a:solidFill>
                  <a:schemeClr val="accent6"/>
                </a:solidFill>
              </a:defRPr>
            </a:lvl1pPr>
          </a:lstStyle>
          <a:p>
            <a:pPr marL="269993" lvl="0" indent="-269993" defTabSz="91440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221642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A5D66A36-B006-4B7F-9267-9B878C6E7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12829678-FD28-4BC4-902A-4BDDDFB49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97B745D-7FC3-4FB7-9351-72A03AA742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BEDD8-3E32-4209-A5F4-553DD9FA9CEA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ECCC973-10F1-4A9B-B346-BBE881D47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CDBCE0C-0F84-4419-8771-2726C17C6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ADE18-2EE3-4D0F-812E-90D448600B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7914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36068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5E58841-87AA-4EDF-B63A-EA7E07E05D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INTOLERANCIJE I MIKROBIOTA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77096AC-5E4A-4F7E-958B-B45E45DBF6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err="1"/>
              <a:t>doc.dr</a:t>
            </a:r>
            <a:r>
              <a:rPr lang="hr-HR" dirty="0"/>
              <a:t>. Sanda Tešanović, </a:t>
            </a:r>
            <a:r>
              <a:rPr lang="hr-HR" dirty="0" err="1"/>
              <a:t>dr.med</a:t>
            </a:r>
            <a:r>
              <a:rPr lang="hr-HR" dirty="0"/>
              <a:t>.</a:t>
            </a:r>
          </a:p>
          <a:p>
            <a:r>
              <a:rPr lang="hr-HR" dirty="0"/>
              <a:t>Poliklinika </a:t>
            </a:r>
            <a:r>
              <a:rPr lang="hr-HR" dirty="0" err="1"/>
              <a:t>Hygea</a:t>
            </a:r>
            <a:endParaRPr lang="hr-HR" dirty="0"/>
          </a:p>
          <a:p>
            <a:r>
              <a:rPr lang="hr-HR" dirty="0"/>
              <a:t>Dubrovnik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49EBD0D-814B-4126-A417-1E1A3121C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5436" y="4876800"/>
            <a:ext cx="2904564" cy="198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1122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66DD4EF-E69B-468B-BAD3-9C412D77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 MENI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064A09C-0877-48B7-8A67-AD20BECAE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ŽIVIM I RADIM U DUBROVNIKU</a:t>
            </a:r>
          </a:p>
          <a:p>
            <a:r>
              <a:rPr lang="hr-HR" dirty="0"/>
              <a:t>NEKAD INTERNI ODJEL OB DUBROVNIK, </a:t>
            </a:r>
          </a:p>
          <a:p>
            <a:r>
              <a:rPr lang="hr-HR" dirty="0"/>
              <a:t>SAD-- POLIKLINIKA HYGEA-SVEUČILIŠTE U DUBROVNIKU</a:t>
            </a:r>
          </a:p>
          <a:p>
            <a:r>
              <a:rPr lang="hr-HR" dirty="0"/>
              <a:t>INTERNIST, ENDOKRINOLOG, DIJABETOLOG</a:t>
            </a:r>
          </a:p>
          <a:p>
            <a:r>
              <a:rPr lang="hr-HR" dirty="0"/>
              <a:t>MAMA TROJE DJECE</a:t>
            </a:r>
          </a:p>
          <a:p>
            <a:r>
              <a:rPr lang="hr-HR" dirty="0"/>
              <a:t>BABA 1 SINJORINE</a:t>
            </a:r>
          </a:p>
        </p:txBody>
      </p:sp>
    </p:spTree>
    <p:extLst>
      <p:ext uri="{BB962C8B-B14F-4D97-AF65-F5344CB8AC3E}">
        <p14:creationId xmlns:p14="http://schemas.microsoft.com/office/powerpoint/2010/main" val="1894997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971832E-CC0D-4910-9B6E-AAA69A729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RELAX U STUDENOM 2024.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2E7FB5C6-6FAC-4009-8308-6B49032302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24077" y="2620538"/>
            <a:ext cx="5084957" cy="3389970"/>
          </a:xfr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B2ED17CB-65E4-4EE3-B62A-E7E91E8E0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81000" y="2570357"/>
            <a:ext cx="5084956" cy="3490332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DFA14060-25D2-4DBD-9030-34EF9732F7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37" y="1773042"/>
            <a:ext cx="4493942" cy="508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82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68DFA0-E2D5-4150-A96E-3D70EF8B3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 PRAKSI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26365B1-EC45-407F-A762-915E1CCBD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ČESTO DOLAZI DO ZABUNE U DIJAGNOSTICI</a:t>
            </a:r>
          </a:p>
          <a:p>
            <a:r>
              <a:rPr lang="hr-HR" dirty="0"/>
              <a:t>Alergije i intolerancije na hranu</a:t>
            </a:r>
          </a:p>
          <a:p>
            <a:r>
              <a:rPr lang="hr-HR" dirty="0"/>
              <a:t>ALERGIJA- prisutnost </a:t>
            </a:r>
            <a:r>
              <a:rPr lang="hr-HR" dirty="0" err="1"/>
              <a:t>IgE</a:t>
            </a:r>
            <a:r>
              <a:rPr lang="hr-HR" dirty="0"/>
              <a:t> protutijela specifičnih za hranu</a:t>
            </a:r>
          </a:p>
          <a:p>
            <a:r>
              <a:rPr lang="hr-HR" dirty="0"/>
              <a:t>INTOLERANCIJA- uključuje ostale nepodnošljivosti ili nepoželjne farmakološke reakcije na hranu  </a:t>
            </a:r>
          </a:p>
        </p:txBody>
      </p:sp>
    </p:spTree>
    <p:extLst>
      <p:ext uri="{BB962C8B-B14F-4D97-AF65-F5344CB8AC3E}">
        <p14:creationId xmlns:p14="http://schemas.microsoft.com/office/powerpoint/2010/main" val="671827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78833E6-986F-4138-B89E-5DF78AE36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HISTAMIN</a:t>
            </a:r>
          </a:p>
        </p:txBody>
      </p:sp>
      <p:pic>
        <p:nvPicPr>
          <p:cNvPr id="13314" name="Picture 2" descr="Histamin - Wikipedia">
            <a:extLst>
              <a:ext uri="{FF2B5EF4-FFF2-40B4-BE49-F238E27FC236}">
                <a16:creationId xmlns:a16="http://schemas.microsoft.com/office/drawing/2014/main" id="{64CFF122-C7D5-46C0-88FB-CED386B4D0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7" y="3215481"/>
            <a:ext cx="2905125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865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CF8ACB-DBB4-4514-8552-3A3980336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     INTOLERANCIJA NA HISTAMIN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F8AA79D-1866-42BF-AAA5-E22E77BCE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HIT- pripada skupini preosjetljivosti koje nisu posredovane </a:t>
            </a:r>
            <a:r>
              <a:rPr lang="hr-HR" dirty="0" err="1"/>
              <a:t>IgE</a:t>
            </a:r>
            <a:r>
              <a:rPr lang="hr-HR" dirty="0"/>
              <a:t>-om i smatra se farmakološkom intolerancijom na hranu</a:t>
            </a:r>
          </a:p>
          <a:p>
            <a:r>
              <a:rPr lang="hr-HR" dirty="0"/>
              <a:t>HISTAMIN- biogeni </a:t>
            </a:r>
            <a:r>
              <a:rPr lang="hr-HR" dirty="0" err="1"/>
              <a:t>amin</a:t>
            </a:r>
            <a:r>
              <a:rPr lang="hr-HR" dirty="0"/>
              <a:t> koji nastaje </a:t>
            </a:r>
            <a:r>
              <a:rPr lang="hr-HR" dirty="0" err="1"/>
              <a:t>dekarboksilacijom</a:t>
            </a:r>
            <a:r>
              <a:rPr lang="hr-HR" dirty="0"/>
              <a:t> aminokiseline L- </a:t>
            </a:r>
            <a:r>
              <a:rPr lang="hr-HR" dirty="0" err="1"/>
              <a:t>histidina</a:t>
            </a:r>
            <a:endParaRPr lang="hr-HR" dirty="0"/>
          </a:p>
          <a:p>
            <a:r>
              <a:rPr lang="hr-HR" dirty="0"/>
              <a:t>Medijator je </a:t>
            </a:r>
            <a:r>
              <a:rPr lang="hr-HR" dirty="0" err="1"/>
              <a:t>anafilaktiče</a:t>
            </a:r>
            <a:r>
              <a:rPr lang="hr-HR" dirty="0"/>
              <a:t> reakcije</a:t>
            </a:r>
          </a:p>
          <a:p>
            <a:r>
              <a:rPr lang="hr-HR" dirty="0">
                <a:solidFill>
                  <a:srgbClr val="FF0000"/>
                </a:solidFill>
              </a:rPr>
              <a:t>Sintetizira se u MASTOCITIMA</a:t>
            </a:r>
            <a:r>
              <a:rPr lang="hr-HR" dirty="0"/>
              <a:t>, </a:t>
            </a:r>
            <a:r>
              <a:rPr lang="hr-HR" dirty="0" err="1"/>
              <a:t>bazofilima</a:t>
            </a:r>
            <a:r>
              <a:rPr lang="hr-HR" dirty="0"/>
              <a:t>, trombocitima, </a:t>
            </a:r>
            <a:r>
              <a:rPr lang="hr-HR" dirty="0" err="1"/>
              <a:t>histaminergičkim</a:t>
            </a:r>
            <a:r>
              <a:rPr lang="hr-HR" dirty="0"/>
              <a:t> neuronima i </a:t>
            </a:r>
            <a:r>
              <a:rPr lang="hr-HR" dirty="0" err="1"/>
              <a:t>enterokromafinim</a:t>
            </a:r>
            <a:r>
              <a:rPr lang="hr-HR" dirty="0"/>
              <a:t> stanicama, </a:t>
            </a:r>
            <a:r>
              <a:rPr lang="hr-HR" dirty="0">
                <a:solidFill>
                  <a:srgbClr val="FF0000"/>
                </a:solidFill>
              </a:rPr>
              <a:t>pohranjuje se u VEZIKULAMA </a:t>
            </a:r>
            <a:r>
              <a:rPr lang="hr-HR" dirty="0"/>
              <a:t>u stanici i </a:t>
            </a:r>
            <a:r>
              <a:rPr lang="hr-HR" dirty="0">
                <a:solidFill>
                  <a:srgbClr val="FF0000"/>
                </a:solidFill>
              </a:rPr>
              <a:t>OTPUŠTA nakon podražaja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50727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6D8F0ED-8C9A-4D28-871C-F75F01BE6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Histamin</a:t>
            </a:r>
            <a:r>
              <a:rPr lang="hr-HR" dirty="0"/>
              <a:t> ostvaruje svoje učinke vezujući se za svoje </a:t>
            </a:r>
            <a:r>
              <a:rPr lang="hr-HR" b="1" dirty="0"/>
              <a:t>receptore</a:t>
            </a:r>
            <a:r>
              <a:rPr lang="hr-HR" dirty="0"/>
              <a:t>:</a:t>
            </a:r>
            <a:br>
              <a:rPr lang="hr-HR" dirty="0"/>
            </a:br>
            <a:r>
              <a:rPr lang="hr-HR" dirty="0"/>
              <a:t>H1R, H2R, H3R, H4R</a:t>
            </a:r>
          </a:p>
        </p:txBody>
      </p:sp>
      <p:pic>
        <p:nvPicPr>
          <p:cNvPr id="6" name="Rezervirano mjesto slike 5">
            <a:extLst>
              <a:ext uri="{FF2B5EF4-FFF2-40B4-BE49-F238E27FC236}">
                <a16:creationId xmlns:a16="http://schemas.microsoft.com/office/drawing/2014/main" id="{C120451C-1672-42AD-B24B-9973B5142FB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" r="1717"/>
          <a:stretch>
            <a:fillRect/>
          </a:stretch>
        </p:blipFill>
        <p:spPr/>
      </p:pic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C5BF538A-9CC9-44B4-BF70-76DBAE67C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/>
              <a:t>UČINCI:</a:t>
            </a:r>
          </a:p>
          <a:p>
            <a:r>
              <a:rPr lang="hr-HR" dirty="0"/>
              <a:t>Kontrakcija glatkih mišića, vazodilatacija, povećana vaskularna </a:t>
            </a:r>
            <a:r>
              <a:rPr lang="hr-HR" dirty="0" err="1"/>
              <a:t>permeabilnost</a:t>
            </a:r>
            <a:r>
              <a:rPr lang="hr-HR" dirty="0"/>
              <a:t>, sekrecija sluzi, tahikardija, pad art. tlaka, aritmije, sekrecija želučane kiseline, </a:t>
            </a:r>
            <a:r>
              <a:rPr lang="hr-HR" dirty="0" err="1"/>
              <a:t>nociceptivna</a:t>
            </a:r>
            <a:r>
              <a:rPr lang="hr-HR" dirty="0"/>
              <a:t> živčana vlakna..</a:t>
            </a:r>
          </a:p>
          <a:p>
            <a:r>
              <a:rPr lang="hr-HR" dirty="0"/>
              <a:t>Uz to uloga u </a:t>
            </a:r>
            <a:r>
              <a:rPr lang="hr-HR" dirty="0" err="1"/>
              <a:t>neurotransmisiji</a:t>
            </a:r>
            <a:r>
              <a:rPr lang="hr-HR" dirty="0"/>
              <a:t>, </a:t>
            </a:r>
            <a:r>
              <a:rPr lang="hr-HR" dirty="0" err="1"/>
              <a:t>imunomodulaciji</a:t>
            </a:r>
            <a:r>
              <a:rPr lang="hr-HR" dirty="0"/>
              <a:t>, </a:t>
            </a:r>
            <a:r>
              <a:rPr lang="hr-HR" dirty="0" err="1"/>
              <a:t>hematopoezi</a:t>
            </a:r>
            <a:r>
              <a:rPr lang="hr-HR" dirty="0"/>
              <a:t>, cijeljenju rana, </a:t>
            </a:r>
            <a:r>
              <a:rPr lang="hr-HR" dirty="0" err="1"/>
              <a:t>cirkadijalnom</a:t>
            </a:r>
            <a:r>
              <a:rPr lang="hr-HR" dirty="0"/>
              <a:t> ritmu, regulaciji proliferacije stanica, </a:t>
            </a:r>
            <a:r>
              <a:rPr lang="hr-HR" dirty="0" err="1"/>
              <a:t>angiogenezi</a:t>
            </a:r>
            <a:r>
              <a:rPr lang="hr-HR" dirty="0"/>
              <a:t> u tumorskim modelima..</a:t>
            </a:r>
          </a:p>
        </p:txBody>
      </p:sp>
    </p:spTree>
    <p:extLst>
      <p:ext uri="{BB962C8B-B14F-4D97-AF65-F5344CB8AC3E}">
        <p14:creationId xmlns:p14="http://schemas.microsoft.com/office/powerpoint/2010/main" val="2358299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AF31BF6-CD0C-4274-80A5-2E5AF81D3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HRANA- koja povećava razinu histamina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AACECA3-8189-481E-A6EA-FC88BA2E2EF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/>
              <a:t>Riba, meso, pizza, kiseli kupus, rajčice, špinat, patlidžan, gljive, konzervirano povrće, jagode, banane, kivi, ananas, sir, kečap, čokolada, kakao, kava, crni čaj, kikiriki, orasi, vino, pivo..</a:t>
            </a:r>
          </a:p>
        </p:txBody>
      </p:sp>
      <p:pic>
        <p:nvPicPr>
          <p:cNvPr id="2050" name="Picture 2" descr="Snižen prag podnošljivosti histamina | vasezdravlje.com">
            <a:extLst>
              <a:ext uri="{FF2B5EF4-FFF2-40B4-BE49-F238E27FC236}">
                <a16:creationId xmlns:a16="http://schemas.microsoft.com/office/drawing/2014/main" id="{B9452916-DE71-4054-9396-6F9F6FAADEF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806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70F080-A1E3-4B60-8F4A-4E924444A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KLINIČKA SLIKA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C231241-AB00-4940-A929-81EF78CEF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/>
              <a:t>OVISI O EKSPRESIJI H RECEPTORA</a:t>
            </a:r>
          </a:p>
          <a:p>
            <a:r>
              <a:rPr lang="hr-HR" dirty="0"/>
              <a:t>I manifestira se na brojnim organima-gastrointestinalnog sustava, pluća, kože, kardiovaskularnog sustava i mozga </a:t>
            </a:r>
          </a:p>
        </p:txBody>
      </p:sp>
      <p:pic>
        <p:nvPicPr>
          <p:cNvPr id="3076" name="Picture 4" descr="Histamin İntoleransı Nedir? Kimler Risk Altında?">
            <a:extLst>
              <a:ext uri="{FF2B5EF4-FFF2-40B4-BE49-F238E27FC236}">
                <a16:creationId xmlns:a16="http://schemas.microsoft.com/office/drawing/2014/main" id="{A4AC103D-2D41-4349-8855-121AC33B568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553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DA555B6-A6A4-4894-A1FB-EC912693E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DERMATOLOŠKI SIMPTOMI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5BFEFDFB-5CAE-43B5-8FB9-1C0B7F422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/>
              <a:t>SVRBEŽ, URTIKARIJA, ANGIOEDEM, OSIPI, DERMATITIS, EGZEM, AKNE, ROZACEA,PSORIJAZA</a:t>
            </a:r>
          </a:p>
        </p:txBody>
      </p:sp>
      <p:pic>
        <p:nvPicPr>
          <p:cNvPr id="1026" name="Picture 2" descr="Alergija (intolerancija) na histamin – uzrok, lečenje, dijeta ...">
            <a:extLst>
              <a:ext uri="{FF2B5EF4-FFF2-40B4-BE49-F238E27FC236}">
                <a16:creationId xmlns:a16="http://schemas.microsoft.com/office/drawing/2014/main" id="{98C105AF-9916-4884-97BC-139F46F6949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r="857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339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13B991E-FB51-4C66-B0E0-308C061BE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GASTROINTESTINALNI SIMPTOMI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B48D5FEF-020E-4BAC-BF73-E3E3187C6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/>
              <a:t>ABDOMINALNA BOL, NADUTOST, OPSTIPACIJA, PROLJEV, ULKUSI U USNOJ ŠUPLJINI, GUBITAK APETITA, MUČNINA, GRČEVI, PROBLEMI SA TJELESNOM TEŽINOM</a:t>
            </a:r>
          </a:p>
        </p:txBody>
      </p:sp>
      <p:pic>
        <p:nvPicPr>
          <p:cNvPr id="4098" name="Picture 2" descr="Intolerancija na histamin - PLIVAmed.net">
            <a:extLst>
              <a:ext uri="{FF2B5EF4-FFF2-40B4-BE49-F238E27FC236}">
                <a16:creationId xmlns:a16="http://schemas.microsoft.com/office/drawing/2014/main" id="{39A677A7-F0F9-4704-859D-DB31C6D5FA8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6" r="1276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744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6BBD428-E2FC-4DFB-9419-973914DB2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RESPIRATORNI SIMPTOMI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2129729-0793-4245-B98C-619FB5C7FED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/>
              <a:t>POTEŠKOĆE DISANJA, ASTMA, RINITIS, SINUSITIS, SUHI KAŠALJ, ZAČEPLJENOST UHA, ŠUM U UHU</a:t>
            </a:r>
          </a:p>
        </p:txBody>
      </p:sp>
      <p:pic>
        <p:nvPicPr>
          <p:cNvPr id="5122" name="Picture 2" descr="Histamin i sve o njemu - Budi Zdraviji">
            <a:extLst>
              <a:ext uri="{FF2B5EF4-FFF2-40B4-BE49-F238E27FC236}">
                <a16:creationId xmlns:a16="http://schemas.microsoft.com/office/drawing/2014/main" id="{C787559D-C47F-4C16-8C63-1323C05470B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3" b="365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584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A2430C-BFA7-45C8-AA8C-F573044FF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NEUROLOŠKI SIMPTOMI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0E1AB43-7941-4E17-87DD-EE0AC059F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/>
              <a:t>VRTOGLAVICA, GLAVOBOLJA,MIGRENA,OMAGLICA, MULTIPLA SKLEROZA</a:t>
            </a:r>
          </a:p>
        </p:txBody>
      </p:sp>
      <p:pic>
        <p:nvPicPr>
          <p:cNvPr id="6146" name="Picture 2" descr="Histaminska intolerancija | Zdrava Crijeva">
            <a:extLst>
              <a:ext uri="{FF2B5EF4-FFF2-40B4-BE49-F238E27FC236}">
                <a16:creationId xmlns:a16="http://schemas.microsoft.com/office/drawing/2014/main" id="{480C3618-66C3-4F71-95AD-B9F400CD94A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 bwMode="auto">
          <a:xfrm>
            <a:off x="5180013" y="992188"/>
            <a:ext cx="6172200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683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868B3B-9F1D-4447-A099-CA93EA4C3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PSIHOLOŠKI PROBLEMI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6DDF8443-13CE-4790-BB82-ABEA14E8B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/>
              <a:t>ANKSIOZNOST, DEPRESIJA, UMOR, HIPERAKTIVNOST, PANIČNI NAPADI</a:t>
            </a:r>
          </a:p>
        </p:txBody>
      </p:sp>
      <p:pic>
        <p:nvPicPr>
          <p:cNvPr id="7170" name="Picture 2" descr="Histaminska dijeta: kompletni vodič i provjereni savjeti ...">
            <a:extLst>
              <a:ext uri="{FF2B5EF4-FFF2-40B4-BE49-F238E27FC236}">
                <a16:creationId xmlns:a16="http://schemas.microsoft.com/office/drawing/2014/main" id="{0FFF1744-FE5B-4EB3-88CD-C569C0B4331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2" r="780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155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143F9A4-228A-48BF-B0CC-C653769DA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DIJAGNOZA INTOLERANCIJE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B3369AF-9A97-43EF-A6C5-364117E41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Kompleksna- multidisciplinarni dugotrajni pristup koji uključuje eliminaciju stanja sa sličnom </a:t>
            </a:r>
            <a:r>
              <a:rPr lang="hr-HR" dirty="0" err="1"/>
              <a:t>simptomatikom</a:t>
            </a:r>
            <a:endParaRPr lang="hr-HR" dirty="0"/>
          </a:p>
          <a:p>
            <a:r>
              <a:rPr lang="hr-HR" dirty="0"/>
              <a:t>Dijagnostička i ujedno terapijska mjera je – hrana sa niskim razinama histamina</a:t>
            </a:r>
          </a:p>
          <a:p>
            <a:r>
              <a:rPr lang="hr-HR" dirty="0"/>
              <a:t>ZLATNI STANDARD- dvostruko slijepo, placebom kontrolirano opterećenje hranom</a:t>
            </a:r>
          </a:p>
        </p:txBody>
      </p:sp>
    </p:spTree>
    <p:extLst>
      <p:ext uri="{BB962C8B-B14F-4D97-AF65-F5344CB8AC3E}">
        <p14:creationId xmlns:p14="http://schemas.microsoft.com/office/powerpoint/2010/main" val="3861138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428B0C9-D8D8-4FEE-BF3B-86FF0791D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TERAPIJSKI PRISTUP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7FC0177-654F-438E-9BE7-E0E787116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DIJETA SIROMAŠNA HISTAMINOM</a:t>
            </a:r>
          </a:p>
          <a:p>
            <a:r>
              <a:rPr lang="hr-HR" dirty="0"/>
              <a:t>NAČIN PRIPREME HRANE</a:t>
            </a:r>
          </a:p>
          <a:p>
            <a:r>
              <a:rPr lang="hr-HR" dirty="0"/>
              <a:t>ANTIHISTAMINICI- upitni – nema </a:t>
            </a:r>
            <a:r>
              <a:rPr lang="hr-HR" dirty="0" err="1"/>
              <a:t>randomiziranih</a:t>
            </a:r>
            <a:r>
              <a:rPr lang="hr-HR" dirty="0"/>
              <a:t> studija </a:t>
            </a:r>
          </a:p>
          <a:p>
            <a:r>
              <a:rPr lang="hr-HR" dirty="0"/>
              <a:t>Ipak blokatori H1 ili H2- koji smanjuju simptome- mogu bit i dijagnostičko-terapijski test</a:t>
            </a:r>
          </a:p>
          <a:p>
            <a:r>
              <a:rPr lang="hr-HR" dirty="0"/>
              <a:t>Nadoknada </a:t>
            </a:r>
            <a:r>
              <a:rPr lang="hr-HR" dirty="0" err="1"/>
              <a:t>koofaktora</a:t>
            </a:r>
            <a:r>
              <a:rPr lang="hr-HR" dirty="0"/>
              <a:t> DAO- potiču aktivnost DAO- vitamin B6, bakar, cink, vitamin C) – potrebno je još studija..</a:t>
            </a:r>
          </a:p>
        </p:txBody>
      </p:sp>
    </p:spTree>
    <p:extLst>
      <p:ext uri="{BB962C8B-B14F-4D97-AF65-F5344CB8AC3E}">
        <p14:creationId xmlns:p14="http://schemas.microsoft.com/office/powerpoint/2010/main" val="192588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F64E136-128B-42D5-A840-59E7AC410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MIKROBIOTA I HIT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9F49879-FF6C-4641-99E6-A80A18D24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STUDIJA </a:t>
            </a:r>
            <a:r>
              <a:rPr lang="hr-HR" dirty="0" err="1"/>
              <a:t>Schink</a:t>
            </a:r>
            <a:r>
              <a:rPr lang="hr-HR" dirty="0"/>
              <a:t> i sur. ( 2018.)-</a:t>
            </a:r>
          </a:p>
          <a:p>
            <a:r>
              <a:rPr lang="hr-HR" dirty="0"/>
              <a:t>Na 33 zdrava ispitanika i 33 ispitanika sa sumnjom na HIT i od njih 8 sa dokazanim manjkom DAO aktivnosti u serumu</a:t>
            </a:r>
          </a:p>
          <a:p>
            <a:r>
              <a:rPr lang="hr-HR" dirty="0"/>
              <a:t>Kod ZDRAVIH- obilje </a:t>
            </a:r>
            <a:r>
              <a:rPr lang="hr-HR" dirty="0" err="1"/>
              <a:t>Bifidobacteriaceae</a:t>
            </a:r>
            <a:r>
              <a:rPr lang="hr-HR" dirty="0"/>
              <a:t> </a:t>
            </a:r>
          </a:p>
          <a:p>
            <a:r>
              <a:rPr lang="hr-HR" dirty="0"/>
              <a:t>Kod ispitanika sa deficitom DAO- obilje bakterija roda </a:t>
            </a:r>
            <a:r>
              <a:rPr lang="hr-HR" dirty="0" err="1"/>
              <a:t>Proteobacteria</a:t>
            </a:r>
            <a:r>
              <a:rPr lang="hr-HR" dirty="0"/>
              <a:t> ( kompeticija sa isključivim </a:t>
            </a:r>
            <a:r>
              <a:rPr lang="hr-HR" dirty="0" err="1"/>
              <a:t>anaerobima</a:t>
            </a:r>
            <a:r>
              <a:rPr lang="hr-HR" dirty="0"/>
              <a:t> u koje spadaju i </a:t>
            </a:r>
            <a:r>
              <a:rPr lang="hr-HR" dirty="0" err="1"/>
              <a:t>Bifidobacteriaceae</a:t>
            </a:r>
            <a:r>
              <a:rPr lang="hr-HR" dirty="0"/>
              <a:t>)- prediktori su </a:t>
            </a:r>
            <a:r>
              <a:rPr lang="hr-HR" dirty="0" err="1"/>
              <a:t>disbioze</a:t>
            </a:r>
            <a:r>
              <a:rPr lang="hr-HR" dirty="0"/>
              <a:t>, odnosno- OŠTEĆENOG INTESTINALNOG EPITELA   </a:t>
            </a:r>
          </a:p>
          <a:p>
            <a:r>
              <a:rPr lang="hr-HR" sz="800" dirty="0" err="1"/>
              <a:t>Schink</a:t>
            </a:r>
            <a:r>
              <a:rPr lang="hr-HR" sz="800" dirty="0"/>
              <a:t> M </a:t>
            </a:r>
            <a:r>
              <a:rPr lang="hr-HR" sz="800" dirty="0" err="1"/>
              <a:t>et</a:t>
            </a:r>
            <a:r>
              <a:rPr lang="hr-HR" sz="800" dirty="0"/>
              <a:t> </a:t>
            </a:r>
            <a:r>
              <a:rPr lang="hr-HR" sz="800" dirty="0" err="1"/>
              <a:t>all</a:t>
            </a:r>
            <a:r>
              <a:rPr lang="hr-HR" sz="800" dirty="0"/>
              <a:t>. </a:t>
            </a:r>
            <a:r>
              <a:rPr lang="hr-HR" sz="800" dirty="0" err="1"/>
              <a:t>Microbial</a:t>
            </a:r>
            <a:r>
              <a:rPr lang="hr-HR" sz="800" dirty="0"/>
              <a:t> </a:t>
            </a:r>
            <a:r>
              <a:rPr lang="hr-HR" sz="800" dirty="0" err="1"/>
              <a:t>patterns</a:t>
            </a:r>
            <a:r>
              <a:rPr lang="hr-HR" sz="800" dirty="0"/>
              <a:t> </a:t>
            </a:r>
            <a:r>
              <a:rPr lang="hr-HR" sz="800" dirty="0" err="1"/>
              <a:t>in</a:t>
            </a:r>
            <a:r>
              <a:rPr lang="hr-HR" sz="800" dirty="0"/>
              <a:t> </a:t>
            </a:r>
            <a:r>
              <a:rPr lang="hr-HR" sz="800" dirty="0" err="1"/>
              <a:t>patients</a:t>
            </a:r>
            <a:r>
              <a:rPr lang="hr-HR" sz="800" dirty="0"/>
              <a:t> </a:t>
            </a:r>
            <a:r>
              <a:rPr lang="hr-HR" sz="800" dirty="0" err="1"/>
              <a:t>with</a:t>
            </a:r>
            <a:r>
              <a:rPr lang="hr-HR" sz="800" dirty="0"/>
              <a:t> </a:t>
            </a:r>
            <a:r>
              <a:rPr lang="hr-HR" sz="800" dirty="0" err="1"/>
              <a:t>histamije</a:t>
            </a:r>
            <a:r>
              <a:rPr lang="hr-HR" sz="800" dirty="0"/>
              <a:t> </a:t>
            </a:r>
            <a:r>
              <a:rPr lang="hr-HR" sz="800" dirty="0" err="1"/>
              <a:t>intolerance</a:t>
            </a:r>
            <a:r>
              <a:rPr lang="hr-HR" sz="800" dirty="0"/>
              <a:t>. J Physiol.Pharmacol.2018;69:579-93.</a:t>
            </a:r>
          </a:p>
        </p:txBody>
      </p:sp>
    </p:spTree>
    <p:extLst>
      <p:ext uri="{BB962C8B-B14F-4D97-AF65-F5344CB8AC3E}">
        <p14:creationId xmlns:p14="http://schemas.microsoft.com/office/powerpoint/2010/main" val="864277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AFEFAE-503E-4AE5-BC25-D7C7BD4F3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PROBIOTICI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3FDA05C-5CFA-4375-B150-8082D0B16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Suplementacija sa </a:t>
            </a:r>
            <a:r>
              <a:rPr lang="hr-HR" dirty="0" err="1"/>
              <a:t>probioticima</a:t>
            </a:r>
            <a:r>
              <a:rPr lang="hr-HR" dirty="0"/>
              <a:t> mogla bi dovesti do modulacije </a:t>
            </a:r>
            <a:r>
              <a:rPr lang="hr-HR" dirty="0" err="1"/>
              <a:t>mikrobioma</a:t>
            </a:r>
            <a:r>
              <a:rPr lang="hr-HR" dirty="0"/>
              <a:t>-kojom bi se smanjila produkcija enzima L-</a:t>
            </a:r>
            <a:r>
              <a:rPr lang="hr-HR" dirty="0" err="1"/>
              <a:t>histidin</a:t>
            </a:r>
            <a:r>
              <a:rPr lang="hr-HR" dirty="0"/>
              <a:t> </a:t>
            </a:r>
            <a:r>
              <a:rPr lang="hr-HR" dirty="0" err="1"/>
              <a:t>dekarboksilaze</a:t>
            </a:r>
            <a:r>
              <a:rPr lang="hr-HR" dirty="0"/>
              <a:t>. U idealnom slučaju to bi bili sojevi sposobni da razgrade histamin ili druge biogene </a:t>
            </a:r>
            <a:r>
              <a:rPr lang="hr-HR" dirty="0" err="1"/>
              <a:t>amine</a:t>
            </a:r>
            <a:r>
              <a:rPr lang="hr-HR" dirty="0"/>
              <a:t>.</a:t>
            </a:r>
          </a:p>
          <a:p>
            <a:r>
              <a:rPr lang="hr-HR" dirty="0"/>
              <a:t>Prema eksperimentalnim studijama- kandidat za to bile bi</a:t>
            </a:r>
          </a:p>
          <a:p>
            <a:r>
              <a:rPr lang="hr-HR" dirty="0"/>
              <a:t>Bakterije roda </a:t>
            </a:r>
            <a:r>
              <a:rPr lang="hr-HR" dirty="0" err="1"/>
              <a:t>BIFIDObacterium</a:t>
            </a:r>
            <a:r>
              <a:rPr lang="hr-HR" dirty="0"/>
              <a:t> -ali potrebne su DALJNJA ISPITIVANJA da to dokažu..</a:t>
            </a:r>
          </a:p>
        </p:txBody>
      </p:sp>
    </p:spTree>
    <p:extLst>
      <p:ext uri="{BB962C8B-B14F-4D97-AF65-F5344CB8AC3E}">
        <p14:creationId xmlns:p14="http://schemas.microsoft.com/office/powerpoint/2010/main" val="1509968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68EA71-1EA1-4857-BD0E-7CF6F3A13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942296C-1F26-4D88-A7F1-15A95AC337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8194" name="Picture 2" descr="Što je intolerancija na laktozu? - Moje Malo Zlato">
            <a:extLst>
              <a:ext uri="{FF2B5EF4-FFF2-40B4-BE49-F238E27FC236}">
                <a16:creationId xmlns:a16="http://schemas.microsoft.com/office/drawing/2014/main" id="{39FBF442-BE5F-4CA8-85E7-C76E81CCB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38150"/>
            <a:ext cx="11430000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891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0C8D12E-D230-4717-AAFF-9110DB57A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INTOLERANCIJA NA LAKTOZU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E685150-1C41-42E0-9BEE-92765C94A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JEDNA OD NAJČEŠĆIH INTOLERANCIJA</a:t>
            </a:r>
          </a:p>
          <a:p>
            <a:r>
              <a:rPr lang="hr-HR" dirty="0"/>
              <a:t>Uzrokovana smanjenom aktivnošću </a:t>
            </a:r>
            <a:r>
              <a:rPr lang="hr-HR" dirty="0" err="1"/>
              <a:t>laktaze</a:t>
            </a:r>
            <a:r>
              <a:rPr lang="hr-HR" dirty="0"/>
              <a:t> na četkastom epitelu  sluznice tankog crijeva..</a:t>
            </a:r>
          </a:p>
          <a:p>
            <a:r>
              <a:rPr lang="hr-HR" dirty="0"/>
              <a:t>Simptomi- mučnina, povraćanje, proljev i nadutost- zbog fermentacije neapsorbirane laktoze u kolonu.</a:t>
            </a:r>
          </a:p>
        </p:txBody>
      </p:sp>
    </p:spTree>
    <p:extLst>
      <p:ext uri="{BB962C8B-B14F-4D97-AF65-F5344CB8AC3E}">
        <p14:creationId xmlns:p14="http://schemas.microsoft.com/office/powerpoint/2010/main" val="586576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0078757-B1A7-4DDF-896D-BD2DE199E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OBLICI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00B7E21-32AB-43D6-B96D-ED4EBBD21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PRIMARNA- ZBOG PROGRESIVNOG PADA I MANJKA ENZIMA LAKTAZE</a:t>
            </a:r>
          </a:p>
          <a:p>
            <a:r>
              <a:rPr lang="hr-HR" dirty="0"/>
              <a:t>SEKUNDARNA- KAO POSLJEDICA DRUGIH BOLESTI- (celijakije, infekcije, </a:t>
            </a:r>
            <a:r>
              <a:rPr lang="hr-HR" dirty="0" err="1"/>
              <a:t>Chrona</a:t>
            </a:r>
            <a:r>
              <a:rPr lang="hr-HR" dirty="0"/>
              <a:t>, resekcije tankog crijeva)</a:t>
            </a:r>
          </a:p>
          <a:p>
            <a:r>
              <a:rPr lang="hr-HR" dirty="0"/>
              <a:t>KONGENITALNA- obilježena potpunim deficitom </a:t>
            </a:r>
            <a:r>
              <a:rPr lang="hr-HR" dirty="0" err="1"/>
              <a:t>laktaze</a:t>
            </a:r>
            <a:r>
              <a:rPr lang="hr-HR" dirty="0"/>
              <a:t>- RIJETKA</a:t>
            </a:r>
          </a:p>
          <a:p>
            <a:r>
              <a:rPr lang="hr-HR" dirty="0"/>
              <a:t>Klinička slika- </a:t>
            </a:r>
            <a:r>
              <a:rPr lang="hr-HR" dirty="0" err="1"/>
              <a:t>varira..OVISNO</a:t>
            </a:r>
            <a:r>
              <a:rPr lang="hr-HR" dirty="0"/>
              <a:t> O KOLIČINI LAKTOZE, aktivnosti </a:t>
            </a:r>
            <a:r>
              <a:rPr lang="hr-HR" dirty="0" err="1"/>
              <a:t>laktaze</a:t>
            </a:r>
            <a:r>
              <a:rPr lang="hr-HR" dirty="0"/>
              <a:t>, , brzini pasaže, brzini  pražnjenja želuca i stanju kolona..</a:t>
            </a:r>
          </a:p>
        </p:txBody>
      </p:sp>
    </p:spTree>
    <p:extLst>
      <p:ext uri="{BB962C8B-B14F-4D97-AF65-F5344CB8AC3E}">
        <p14:creationId xmlns:p14="http://schemas.microsoft.com/office/powerpoint/2010/main" val="3425198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D076FB8-AF52-4868-922B-13E5B5D74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DIJAGNOZA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D992D77-ACB8-45A4-A25E-A41BDA718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ZLATNI STANDARD-BIOPSIJA INTESTINALNE SLUZNICE</a:t>
            </a:r>
          </a:p>
          <a:p>
            <a:endParaRPr lang="hr-HR" dirty="0"/>
          </a:p>
          <a:p>
            <a:r>
              <a:rPr lang="hr-HR" dirty="0"/>
              <a:t>Izdisajni test –razina vodika u izdisaju se određuje</a:t>
            </a:r>
          </a:p>
          <a:p>
            <a:r>
              <a:rPr lang="hr-HR" dirty="0"/>
              <a:t>KLINIČKA SLIKA</a:t>
            </a:r>
          </a:p>
        </p:txBody>
      </p:sp>
    </p:spTree>
    <p:extLst>
      <p:ext uri="{BB962C8B-B14F-4D97-AF65-F5344CB8AC3E}">
        <p14:creationId xmlns:p14="http://schemas.microsoft.com/office/powerpoint/2010/main" val="17232300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7182F36-68F5-43CB-948B-6957F81C6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Izdisajni test</a:t>
            </a:r>
          </a:p>
        </p:txBody>
      </p:sp>
      <p:pic>
        <p:nvPicPr>
          <p:cNvPr id="10242" name="Picture 2" descr="FAN -">
            <a:extLst>
              <a:ext uri="{FF2B5EF4-FFF2-40B4-BE49-F238E27FC236}">
                <a16:creationId xmlns:a16="http://schemas.microsoft.com/office/drawing/2014/main" id="{A94E2B1D-E991-4B2B-BC8A-C24F3C7D16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306" y="1825625"/>
            <a:ext cx="653338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113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5A7F9B3-93FE-4829-A99E-AA04C803F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TERAPIJA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44F50B0-AFB7-441A-8F54-EE925E9B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IZBJEGAVANJE MLIJEČNIH PROIZVODA</a:t>
            </a:r>
          </a:p>
          <a:p>
            <a:r>
              <a:rPr lang="hr-HR" dirty="0"/>
              <a:t>KORIŠTENJE SVIH TIH PROIZVODA BEZ LAKTOZE-bolja varijanta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872978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7789DCC-1CCA-4AC3-827A-799D3B0F8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PROBIOTICI I INTOLERANCIJA NA LAKTOZU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153B676-C920-4B45-B3DB-48D7986DE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hr-HR" sz="9600" dirty="0"/>
              <a:t>METAANALIZA:</a:t>
            </a:r>
          </a:p>
          <a:p>
            <a:r>
              <a:rPr lang="hr-HR" sz="9600" dirty="0"/>
              <a:t>povoljni učinak </a:t>
            </a:r>
            <a:r>
              <a:rPr lang="hr-HR" sz="9600" dirty="0" err="1"/>
              <a:t>probiotika</a:t>
            </a:r>
            <a:r>
              <a:rPr lang="hr-HR" sz="9600" dirty="0"/>
              <a:t> na rezultate vodikovog izdisajnog testa ( smanjenje koncentracije izdahnutog vodika) i na simptome bolesti- abdominalnih bolova, grčeva, </a:t>
            </a:r>
            <a:r>
              <a:rPr lang="hr-HR" sz="9600" dirty="0" err="1"/>
              <a:t>proljevastih</a:t>
            </a:r>
            <a:r>
              <a:rPr lang="hr-HR" sz="9600" dirty="0"/>
              <a:t> stolica, nadutosti, povraćanje i podrigivanja. </a:t>
            </a:r>
          </a:p>
          <a:p>
            <a:r>
              <a:rPr lang="hr-HR" sz="9600" dirty="0"/>
              <a:t>Pitanje roda, vrste, soja- </a:t>
            </a:r>
            <a:r>
              <a:rPr lang="hr-HR" sz="9600" dirty="0" err="1"/>
              <a:t>Bifidobacterium</a:t>
            </a:r>
            <a:r>
              <a:rPr lang="hr-HR" sz="9600" dirty="0"/>
              <a:t> </a:t>
            </a:r>
            <a:r>
              <a:rPr lang="hr-HR" sz="9600" dirty="0" err="1"/>
              <a:t>animalis</a:t>
            </a:r>
            <a:r>
              <a:rPr lang="hr-HR" sz="9600" dirty="0"/>
              <a:t>- jedan od najispitivanijih –ima izvrsnu adherenciju, inhibira patogene, poboljšava funkciju barijere, poboljšava probavu laktoze.</a:t>
            </a:r>
          </a:p>
          <a:p>
            <a:endParaRPr lang="hr-HR" sz="9600" dirty="0"/>
          </a:p>
          <a:p>
            <a:r>
              <a:rPr lang="hr-HR" sz="9600" dirty="0"/>
              <a:t>Manjkavosti ove analize- odnose se na heterogenost studija, dobi ispitanika( djeca-odrasli), različitosti u dužini trajanja ispitivanja ..</a:t>
            </a:r>
          </a:p>
          <a:p>
            <a:endParaRPr lang="hr-HR" sz="9600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sz="800" dirty="0" err="1"/>
              <a:t>Leis</a:t>
            </a:r>
            <a:r>
              <a:rPr lang="hr-HR" sz="800" dirty="0"/>
              <a:t> R </a:t>
            </a:r>
            <a:r>
              <a:rPr lang="hr-HR" sz="800" dirty="0" err="1"/>
              <a:t>et</a:t>
            </a:r>
            <a:r>
              <a:rPr lang="hr-HR" sz="800" dirty="0"/>
              <a:t> </a:t>
            </a:r>
            <a:r>
              <a:rPr lang="hr-HR" sz="800" dirty="0" err="1"/>
              <a:t>all</a:t>
            </a:r>
            <a:r>
              <a:rPr lang="hr-HR" sz="800" dirty="0"/>
              <a:t>. </a:t>
            </a:r>
            <a:r>
              <a:rPr lang="hr-HR" sz="800" dirty="0" err="1"/>
              <a:t>Effects</a:t>
            </a:r>
            <a:r>
              <a:rPr lang="hr-HR" sz="800" dirty="0"/>
              <a:t> </a:t>
            </a:r>
            <a:r>
              <a:rPr lang="hr-HR" sz="800" dirty="0" err="1"/>
              <a:t>of</a:t>
            </a:r>
            <a:r>
              <a:rPr lang="hr-HR" sz="800" dirty="0"/>
              <a:t> </a:t>
            </a:r>
            <a:r>
              <a:rPr lang="hr-HR" sz="800" dirty="0" err="1"/>
              <a:t>Prebiotics</a:t>
            </a:r>
            <a:r>
              <a:rPr lang="hr-HR" sz="800" dirty="0"/>
              <a:t> </a:t>
            </a:r>
            <a:r>
              <a:rPr lang="hr-HR" sz="800" dirty="0" err="1"/>
              <a:t>and</a:t>
            </a:r>
            <a:r>
              <a:rPr lang="hr-HR" sz="800" dirty="0"/>
              <a:t> </a:t>
            </a:r>
            <a:r>
              <a:rPr lang="hr-HR" sz="800" dirty="0" err="1"/>
              <a:t>Probiotics</a:t>
            </a:r>
            <a:r>
              <a:rPr lang="hr-HR" sz="800" dirty="0"/>
              <a:t> </a:t>
            </a:r>
            <a:r>
              <a:rPr lang="hr-HR" sz="800" dirty="0" err="1"/>
              <a:t>Supplementation</a:t>
            </a:r>
            <a:r>
              <a:rPr lang="hr-HR" sz="800" dirty="0"/>
              <a:t> on </a:t>
            </a:r>
            <a:r>
              <a:rPr lang="hr-HR" sz="800" dirty="0" err="1"/>
              <a:t>Lactase</a:t>
            </a:r>
            <a:r>
              <a:rPr lang="hr-HR" sz="800" dirty="0"/>
              <a:t> </a:t>
            </a:r>
            <a:r>
              <a:rPr lang="hr-HR" sz="800" dirty="0" err="1"/>
              <a:t>Deficiency</a:t>
            </a:r>
            <a:r>
              <a:rPr lang="hr-HR" sz="800" dirty="0"/>
              <a:t> </a:t>
            </a:r>
            <a:r>
              <a:rPr lang="hr-HR" sz="800" dirty="0" err="1"/>
              <a:t>and</a:t>
            </a:r>
            <a:r>
              <a:rPr lang="hr-HR" sz="800" dirty="0"/>
              <a:t> </a:t>
            </a:r>
            <a:r>
              <a:rPr lang="hr-HR" sz="800" dirty="0" err="1"/>
              <a:t>Lactose</a:t>
            </a:r>
            <a:r>
              <a:rPr lang="hr-HR" sz="800" dirty="0"/>
              <a:t> </a:t>
            </a:r>
            <a:r>
              <a:rPr lang="hr-HR" sz="800" dirty="0" err="1"/>
              <a:t>Intolerance</a:t>
            </a:r>
            <a:r>
              <a:rPr lang="hr-HR" sz="800" dirty="0"/>
              <a:t>: A </a:t>
            </a:r>
            <a:r>
              <a:rPr lang="hr-HR" sz="800" dirty="0" err="1"/>
              <a:t>Systematic</a:t>
            </a:r>
            <a:r>
              <a:rPr lang="hr-HR" sz="800" dirty="0"/>
              <a:t> </a:t>
            </a:r>
            <a:r>
              <a:rPr lang="hr-HR" sz="800" dirty="0" err="1"/>
              <a:t>Review</a:t>
            </a:r>
            <a:r>
              <a:rPr lang="hr-HR" sz="800" dirty="0"/>
              <a:t> </a:t>
            </a:r>
            <a:r>
              <a:rPr lang="hr-HR" sz="800" dirty="0" err="1"/>
              <a:t>of</a:t>
            </a:r>
            <a:r>
              <a:rPr lang="hr-HR" sz="800" dirty="0"/>
              <a:t> </a:t>
            </a:r>
            <a:r>
              <a:rPr lang="hr-HR" sz="800" dirty="0" err="1"/>
              <a:t>Controlled</a:t>
            </a:r>
            <a:r>
              <a:rPr lang="hr-HR" sz="800" dirty="0"/>
              <a:t> </a:t>
            </a:r>
            <a:r>
              <a:rPr lang="hr-HR" sz="800" dirty="0" err="1"/>
              <a:t>Trials</a:t>
            </a:r>
            <a:r>
              <a:rPr lang="hr-HR" sz="800" dirty="0"/>
              <a:t>. Nutrients.2020; 12: 1487; doi:10.3390/nu12051487</a:t>
            </a:r>
          </a:p>
        </p:txBody>
      </p:sp>
    </p:spTree>
    <p:extLst>
      <p:ext uri="{BB962C8B-B14F-4D97-AF65-F5344CB8AC3E}">
        <p14:creationId xmlns:p14="http://schemas.microsoft.com/office/powerpoint/2010/main" val="3936720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Kako prepoznati intoleranciju na gluten">
            <a:extLst>
              <a:ext uri="{FF2B5EF4-FFF2-40B4-BE49-F238E27FC236}">
                <a16:creationId xmlns:a16="http://schemas.microsoft.com/office/drawing/2014/main" id="{5D0F906F-56BF-425D-8B23-104D3BB3E7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94" y="1690688"/>
            <a:ext cx="6806316" cy="419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4097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elijakija - simptomi, dijagnoza i prehrana">
            <a:extLst>
              <a:ext uri="{FF2B5EF4-FFF2-40B4-BE49-F238E27FC236}">
                <a16:creationId xmlns:a16="http://schemas.microsoft.com/office/drawing/2014/main" id="{9578B239-6388-497A-8889-7CC487950C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127" y="1825625"/>
            <a:ext cx="652374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847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200167A-AE3D-401D-96E2-0A60132D0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INTOLERANCIJA NA GLUTEN I MIKROBIOTA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BCDBE18-25F0-433A-B9D3-0E5225081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Često se kliničar nađe u dilemi za preporuku-Gluten DA ili NE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Danas imamo 3 opisana stanja vezana uz gluten:</a:t>
            </a:r>
          </a:p>
          <a:p>
            <a:r>
              <a:rPr lang="hr-HR" dirty="0"/>
              <a:t>Alergija na pšenicu- tip1 alergijske reakcije na </a:t>
            </a:r>
            <a:r>
              <a:rPr lang="hr-HR" dirty="0" err="1"/>
              <a:t>neglutenske</a:t>
            </a:r>
            <a:r>
              <a:rPr lang="hr-HR" dirty="0"/>
              <a:t> proteine</a:t>
            </a:r>
          </a:p>
          <a:p>
            <a:r>
              <a:rPr lang="hr-HR" dirty="0"/>
              <a:t>Celijakija- autoimuna reakcija na gluten</a:t>
            </a:r>
          </a:p>
          <a:p>
            <a:r>
              <a:rPr lang="hr-HR" dirty="0"/>
              <a:t>Osjetljivost na gluten-metodom isključivanja</a:t>
            </a:r>
          </a:p>
        </p:txBody>
      </p:sp>
    </p:spTree>
    <p:extLst>
      <p:ext uri="{BB962C8B-B14F-4D97-AF65-F5344CB8AC3E}">
        <p14:creationId xmlns:p14="http://schemas.microsoft.com/office/powerpoint/2010/main" val="38401662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40EF027-E399-4C44-93D0-E7F4AA482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MIKROBIOTA I GLUTENSKA ENTEROPATIJA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88FAE62-E9E4-469B-93A3-AFC42373D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DISBIOZA je povezana sa crijevnom , ali i oralnom </a:t>
            </a:r>
            <a:r>
              <a:rPr lang="hr-HR" dirty="0" err="1"/>
              <a:t>mikrobiotom</a:t>
            </a:r>
            <a:endParaRPr lang="hr-HR" dirty="0"/>
          </a:p>
          <a:p>
            <a:r>
              <a:rPr lang="hr-HR" dirty="0"/>
              <a:t>Egzaktni model mikroflore u ovoj bolesti  još nije sa sigurnošću utvrđen   </a:t>
            </a:r>
          </a:p>
          <a:p>
            <a:r>
              <a:rPr lang="hr-HR" dirty="0"/>
              <a:t>Zna se- </a:t>
            </a:r>
            <a:r>
              <a:rPr lang="hr-HR" dirty="0" err="1"/>
              <a:t>gliadin</a:t>
            </a:r>
            <a:r>
              <a:rPr lang="hr-HR" dirty="0"/>
              <a:t> i crijevna flora su povezani i djeluju sinergistički- aktiviraju imunološki odgovor u sluznici crijevu, izazivaju simptome bolesti</a:t>
            </a:r>
          </a:p>
          <a:p>
            <a:r>
              <a:rPr lang="hr-HR" dirty="0"/>
              <a:t>Hrana sa glutenom- dovodi po pogoršanja kliničke slike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646598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EFD93A0-285D-4462-B3A4-D37C5C438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Ono sto je važno- PROMJENE u sastavu </a:t>
            </a:r>
            <a:r>
              <a:rPr lang="hr-HR" dirty="0" err="1"/>
              <a:t>mikrobiote</a:t>
            </a:r>
            <a:r>
              <a:rPr lang="hr-HR" dirty="0"/>
              <a:t> nisu samo posljedica bolesti, nego složene interakcije brojnih uzročnih faktora , uključujući i dijetu.</a:t>
            </a:r>
          </a:p>
          <a:p>
            <a:r>
              <a:rPr lang="hr-HR" dirty="0"/>
              <a:t>Mnogi pacijenti uz dijetu imaju simptome bolesti</a:t>
            </a:r>
          </a:p>
          <a:p>
            <a:r>
              <a:rPr lang="hr-HR" dirty="0"/>
              <a:t>ULOGA PROBIOTIKA ( </a:t>
            </a:r>
            <a:r>
              <a:rPr lang="hr-HR" dirty="0" err="1"/>
              <a:t>Bifidobacterium</a:t>
            </a:r>
            <a:r>
              <a:rPr lang="hr-HR" dirty="0"/>
              <a:t> i Lactobacillus)- povoljno utječu na kliničku sliku dijela pacijenata na striktnoj gluten free dijeti.</a:t>
            </a:r>
          </a:p>
        </p:txBody>
      </p:sp>
    </p:spTree>
    <p:extLst>
      <p:ext uri="{BB962C8B-B14F-4D97-AF65-F5344CB8AC3E}">
        <p14:creationId xmlns:p14="http://schemas.microsoft.com/office/powerpoint/2010/main" val="6723285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5E8AF8-A8B7-49B0-9877-D8FA0C934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ED1A89FD-A1B5-4D14-AA75-4BE4DCE360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2829768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F064D0C-F47B-40B8-A9D7-7A0CC0389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                       FEELING GOOD</a:t>
            </a:r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9FDA62A4-0E26-4B34-A3F9-7F35671FB2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248" y="1825625"/>
            <a:ext cx="3263503" cy="4351338"/>
          </a:xfrm>
        </p:spPr>
      </p:pic>
      <p:pic>
        <p:nvPicPr>
          <p:cNvPr id="8" name="Rezervirano mjesto sadržaja 7">
            <a:extLst>
              <a:ext uri="{FF2B5EF4-FFF2-40B4-BE49-F238E27FC236}">
                <a16:creationId xmlns:a16="http://schemas.microsoft.com/office/drawing/2014/main" id="{66805DD1-B3ED-4E74-B76A-44F86D3470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33411954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ema sustava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sustava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sustava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996</Words>
  <Application>Microsoft Macintosh PowerPoint</Application>
  <PresentationFormat>Widescreen</PresentationFormat>
  <Paragraphs>113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Tema sustava Office</vt:lpstr>
      <vt:lpstr>Office Theme</vt:lpstr>
      <vt:lpstr>INTOLERANCIJE I MIKROBIOTA</vt:lpstr>
      <vt:lpstr>O MENI</vt:lpstr>
      <vt:lpstr>RELAX U STUDENOM 2024.</vt:lpstr>
      <vt:lpstr>U PRAKSI</vt:lpstr>
      <vt:lpstr>HISTAMIN</vt:lpstr>
      <vt:lpstr>           INTOLERANCIJA NA HISTAMIN</vt:lpstr>
      <vt:lpstr>Histamin ostvaruje svoje učinke vezujući se za svoje receptore: H1R, H2R, H3R, H4R</vt:lpstr>
      <vt:lpstr>HRANA- koja povećava razinu histamina</vt:lpstr>
      <vt:lpstr>KLINIČKA SLIKA</vt:lpstr>
      <vt:lpstr>DERMATOLOŠKI SIMPTOMI</vt:lpstr>
      <vt:lpstr>GASTROINTESTINALNI SIMPTOMI</vt:lpstr>
      <vt:lpstr>RESPIRATORNI SIMPTOMI</vt:lpstr>
      <vt:lpstr>NEUROLOŠKI SIMPTOMI</vt:lpstr>
      <vt:lpstr>PSIHOLOŠKI PROBLEMI</vt:lpstr>
      <vt:lpstr>DIJAGNOZA INTOLERANCIJE</vt:lpstr>
      <vt:lpstr>TERAPIJSKI PRISTUP</vt:lpstr>
      <vt:lpstr>MIKROBIOTA I HIT</vt:lpstr>
      <vt:lpstr>PROBIOTICI</vt:lpstr>
      <vt:lpstr>PowerPoint Presentation</vt:lpstr>
      <vt:lpstr>INTOLERANCIJA NA LAKTOZU</vt:lpstr>
      <vt:lpstr>OBLICI </vt:lpstr>
      <vt:lpstr>DIJAGNOZA</vt:lpstr>
      <vt:lpstr>Izdisajni test</vt:lpstr>
      <vt:lpstr>TERAPIJA</vt:lpstr>
      <vt:lpstr>PROBIOTICI I INTOLERANCIJA NA LAKTOZU </vt:lpstr>
      <vt:lpstr>PowerPoint Presentation</vt:lpstr>
      <vt:lpstr>PowerPoint Presentation</vt:lpstr>
      <vt:lpstr>INTOLERANCIJA NA GLUTEN I MIKROBIOTA</vt:lpstr>
      <vt:lpstr>MIKROBIOTA I GLUTENSKA ENTEROPATIJA</vt:lpstr>
      <vt:lpstr>PowerPoint Presentation</vt:lpstr>
      <vt:lpstr>PowerPoint Presentation</vt:lpstr>
      <vt:lpstr>                             FEELING GOOD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INTOLERANCIJE</dc:title>
  <dc:creator>Sandi Tešanović</dc:creator>
  <cp:lastModifiedBy>Sabine Ebert-Krnjak</cp:lastModifiedBy>
  <cp:revision>54</cp:revision>
  <dcterms:created xsi:type="dcterms:W3CDTF">2024-10-18T16:10:05Z</dcterms:created>
  <dcterms:modified xsi:type="dcterms:W3CDTF">2024-11-19T18:19:55Z</dcterms:modified>
</cp:coreProperties>
</file>