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22"/>
  </p:notesMasterIdLst>
  <p:sldIdLst>
    <p:sldId id="256" r:id="rId4"/>
    <p:sldId id="257" r:id="rId5"/>
    <p:sldId id="2147471966" r:id="rId6"/>
    <p:sldId id="2147471965" r:id="rId7"/>
    <p:sldId id="258" r:id="rId8"/>
    <p:sldId id="259" r:id="rId9"/>
    <p:sldId id="269" r:id="rId10"/>
    <p:sldId id="262" r:id="rId11"/>
    <p:sldId id="287" r:id="rId12"/>
    <p:sldId id="2147374933" r:id="rId13"/>
    <p:sldId id="2147374935" r:id="rId14"/>
    <p:sldId id="2147471967" r:id="rId15"/>
    <p:sldId id="261" r:id="rId16"/>
    <p:sldId id="266" r:id="rId17"/>
    <p:sldId id="2147374936" r:id="rId18"/>
    <p:sldId id="2147471968" r:id="rId19"/>
    <p:sldId id="263" r:id="rId20"/>
    <p:sldId id="264" r:id="rId2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9D793-3C88-4103-84F8-99EE7894B39D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9DB3-4531-479C-B93B-CE57C7AA778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430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Shape 10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1" name="Shape 10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Iako je okosnica hiperglikemije, narušena funkcija β‐stanica i inzulinska rezistencija neupitna, popis patoloških poremećaja se u proteklim godinama proširio od trijade u ‘prijeteći oktet’. </a:t>
            </a:r>
          </a:p>
          <a:p>
            <a:pPr algn="just"/>
            <a:endParaRPr/>
          </a:p>
          <a:p>
            <a:r>
              <a:t>Ukratko, pored disfunkcije mišića, β‐stanica i jetre, o kojima se prethodno raspravljalo, masne stanice (ubrzana lipoliza), probavni sustav (inkretinska rezistencija), α‐stanice (hiperglukagonemija), bubrezi (povećana reapsorpcija glukoze) i mozak (inzulinska rezistencija), svi mogu imati važne uloge u razvoju nepodnošljivosti glukoze u pojedinaca s T2D. Zajedno, ovih 8 faktora čine prijeteći oktet. </a:t>
            </a:r>
          </a:p>
          <a:p>
            <a:endParaRPr/>
          </a:p>
          <a:p>
            <a:r>
              <a:t>Molimo, imajte na umu, kada raspravljate o ‘oktetu’, da povećanje reapsorpcije glukoze, zbog gornje regulacije SGLT2, ima ulogu u ovom oktetu koji vodi do hiperglikemije, ali se ne smatra da ima glavnu ulogu. Mehanizam djelovanja SGLT2 inhibicije je  suprafiziološki;to nije korekcija nečega što je patofiziološki narušeno u T2D.</a:t>
            </a:r>
          </a:p>
          <a:p>
            <a:endParaRPr/>
          </a:p>
          <a:p>
            <a:pPr>
              <a:defRPr i="1"/>
            </a:pPr>
            <a:r>
              <a:t>Referenca</a:t>
            </a:r>
            <a:r>
              <a:rPr i="0"/>
              <a:t>:</a:t>
            </a:r>
          </a:p>
          <a:p>
            <a:r>
              <a:t>DeFronzo RA. </a:t>
            </a:r>
            <a:r>
              <a:rPr i="1"/>
              <a:t>Diabetes</a:t>
            </a:r>
            <a:r>
              <a:t>. 2009;58:773–795.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70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5ED0A-E718-BA45-A87A-A6ACBA5847C0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60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EBD4A8-48AA-486A-8D59-CBE4CF6E2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07D0DDB-CF9D-4E7C-9051-F20C57767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BF4A1DC-5B3C-42EF-BC84-61765E2A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56CCD2A-7360-4BE7-87CD-B0BF861E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893B88B-1ECE-4C1C-AD73-4CDEF41DC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2837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718F2B-B0AD-4B66-9C89-13384F25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3E91D2B-06F8-4C1E-91A6-EAED9B273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9A3C414-81CF-4F91-8565-96C735EF6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4B85AE5-A1B8-4EED-BA9A-1DDFE6D3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B7C4D09-B063-421E-83DA-38C8DC098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594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B013E1-C4D0-4019-838D-DE5A3A461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F69BBC2-1014-427B-A907-B04FFC4D2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A91A808-7D15-4CCD-BC6A-729A2944B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E327022-AC01-43E7-93BE-22E5EB1AC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17A1030-449C-4E71-B971-72CE536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9288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6D7B5B-D69C-4F02-A612-78DB65BD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B64139C-4013-43D8-881D-1DD55A929B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FC9DE23-A771-4B33-9F55-ECB29D1B1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F0A6761-7706-4917-BC05-46FB58F62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C7B9A60-0DE6-4404-A5BB-6FDCC919B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6ADBCB3-45B0-404F-8D73-84DD69EC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580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F59695-A126-4311-AF9F-E0296BAB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575DCB1-799A-4A1A-97CB-7B42F06CB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B266EE9-1915-4811-8B14-D355E9570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91C2F0FE-BD8C-4863-976A-6DDBBA49B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3096F07-BDF5-4BF6-8401-B3AF935A6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D2DBABF5-7478-41D6-87B6-AB163463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DA08013-7AA2-4A58-9796-F286D1D9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BF4514CD-8C08-4511-8F8E-5A3BB55ED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09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CBEDEF7-26E6-4E6B-B402-45B6ADB0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6491BC92-40C2-43A4-AE10-153DFCDB6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402552C0-8C26-4648-996D-15869C0F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71CF8A3F-3170-40DF-BE7A-62089DA4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894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0112C6E-87E4-4901-8304-30DBAEEB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6A6A3F40-3405-4C40-B2D2-1D6F2EEE5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679F460-7D58-449E-A1A8-1AAE3068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557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87506D-A71A-4BFC-A0D5-5E692DB89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2F660B-0A45-4F12-B1A1-2B952E98A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55B8808-5368-479D-A6B6-0B74CBE9A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3A6A4D9-3F82-455D-B022-4E47B644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541C73B-4B3E-45EE-92CC-061C98F29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E7B74AB-33A1-4297-B6E3-4CA86F7FC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4923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08CD5B2-D214-4E88-95F8-C4259AD6A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246E9A9C-17E2-4E51-8101-1CDF61F291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CA29DE1-09A1-4321-8C57-C7B109D68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3098882-CDF2-4DF8-AFF1-C6F128E02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5D82C99-F50B-4306-813D-57AC78F7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654C66C-5FBD-499C-8409-41DB2C67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1460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5C8E22B-75F6-4D64-90B4-0CA58BBFB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9B792BA-BB55-48CB-BCA9-A89AA9FDE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70825A-7A22-412C-BFD1-5F301615B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AB52CAD-1DFC-4A48-A0CC-F7BBAACD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7D5D772-5934-4F51-AA4A-C02E68B4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5920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BF54950-9289-4168-83BD-1A5E656A3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A6C9877-1F42-41AA-9983-F36C5E663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8B7AD09-6570-41A2-A9BA-21E7600E7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C87A6B9-CCA3-4FCB-BAE7-8157638CE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7928A3B-664C-48A2-A17A-307B0C6E3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41117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932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3756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6941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1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4063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7882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9106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0505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3486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3156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9999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Sub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kst naslova"/>
          <p:cNvSpPr txBox="1">
            <a:spLocks noGrp="1"/>
          </p:cNvSpPr>
          <p:nvPr>
            <p:ph type="title"/>
          </p:nvPr>
        </p:nvSpPr>
        <p:spPr>
          <a:xfrm>
            <a:off x="729599" y="183600"/>
            <a:ext cx="10733620" cy="756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Tekst naslova</a:t>
            </a:r>
          </a:p>
        </p:txBody>
      </p:sp>
      <p:sp>
        <p:nvSpPr>
          <p:cNvPr id="296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6323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7" name="Tijelo razine jedan…"/>
          <p:cNvSpPr txBox="1">
            <a:spLocks noGrp="1"/>
          </p:cNvSpPr>
          <p:nvPr>
            <p:ph type="body" sz="half" idx="1"/>
          </p:nvPr>
        </p:nvSpPr>
        <p:spPr>
          <a:xfrm>
            <a:off x="731520" y="1432800"/>
            <a:ext cx="10728960" cy="18629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FontTx/>
              <a:buNone/>
            </a:lvl1pPr>
            <a:lvl2pPr>
              <a:buClrTx/>
              <a:buFontTx/>
            </a:lvl2pPr>
            <a:lvl3pPr>
              <a:buClrTx/>
              <a:buFontTx/>
            </a:lvl3pPr>
            <a:lvl4pPr>
              <a:buClrTx/>
              <a:buFontTx/>
            </a:lvl4pPr>
            <a:lvl5pPr>
              <a:buClrTx/>
              <a:buFontTx/>
            </a:lvl5pPr>
          </a:lstStyle>
          <a:p>
            <a:r>
              <a:t>Tijelo razine jedan</a:t>
            </a:r>
          </a:p>
          <a:p>
            <a:pPr lvl="1"/>
            <a:r>
              <a:t>Tijelo razine dva</a:t>
            </a:r>
          </a:p>
          <a:p>
            <a:pPr lvl="2"/>
            <a:r>
              <a:t>Tijelo razine tri</a:t>
            </a:r>
          </a:p>
          <a:p>
            <a:pPr lvl="3"/>
            <a:r>
              <a:t>Tijelo razine četiri</a:t>
            </a:r>
          </a:p>
          <a:p>
            <a:pPr lvl="4"/>
            <a:r>
              <a:t>Tijelo razine pet</a:t>
            </a:r>
          </a:p>
        </p:txBody>
      </p:sp>
      <p:sp>
        <p:nvSpPr>
          <p:cNvPr id="29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9610" y="5715001"/>
            <a:ext cx="8964509" cy="153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defRPr sz="1000"/>
            </a:lvl1pPr>
          </a:lstStyle>
          <a:p>
            <a:pPr marL="0" indent="0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defRPr sz="1000"/>
            </a:pPr>
            <a:endParaRPr/>
          </a:p>
        </p:txBody>
      </p:sp>
      <p:sp>
        <p:nvSpPr>
          <p:cNvPr id="29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31521" y="961199"/>
            <a:ext cx="10728959" cy="277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marL="0" indent="0" algn="ctr">
              <a:buClrTx/>
              <a:buSzTx/>
              <a:buFontTx/>
              <a:buNone/>
              <a:defRPr>
                <a:solidFill>
                  <a:schemeClr val="accent1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980645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61605"/>
            <a:ext cx="10671048" cy="3771651"/>
          </a:xfrm>
        </p:spPr>
        <p:txBody>
          <a:bodyPr/>
          <a:lstStyle>
            <a:lvl1pPr marL="237055" indent="-237055">
              <a:defRPr>
                <a:solidFill>
                  <a:schemeClr val="tx2"/>
                </a:solidFill>
              </a:defRPr>
            </a:lvl1pPr>
            <a:lvl2pPr marL="601104" indent="-364050">
              <a:defRPr sz="2400">
                <a:solidFill>
                  <a:schemeClr val="tx2"/>
                </a:solidFill>
              </a:defRPr>
            </a:lvl2pPr>
            <a:lvl3pPr marL="838158" indent="-237055">
              <a:defRPr>
                <a:solidFill>
                  <a:schemeClr val="tx2"/>
                </a:solidFill>
              </a:defRPr>
            </a:lvl3pPr>
            <a:lvl4pPr marL="1193741" indent="-355582">
              <a:defRPr>
                <a:solidFill>
                  <a:schemeClr val="tx2"/>
                </a:solidFill>
              </a:defRPr>
            </a:lvl4pPr>
            <a:lvl5pPr marL="1439261" indent="-245521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63200"/>
            <a:ext cx="10671048" cy="1024128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E954D74-3C07-4BE4-AB01-4BDA8823C4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34061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en-GB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B15E15C-4A02-4352-88D0-3B5297A6B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9127" y="6368400"/>
            <a:ext cx="10721527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E88590-BD06-402A-814E-A1B0C3C7C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1" y="6454801"/>
            <a:ext cx="415657" cy="275772"/>
          </a:xfrm>
          <a:prstGeom prst="rect">
            <a:avLst/>
          </a:prstGeom>
        </p:spPr>
        <p:txBody>
          <a:bodyPr rIns="0" anchor="b" anchorCtr="0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B687C26E-76E8-F74A-ABD7-29242BE2C2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40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BA9E-C030-444A-9468-E2FEE5B115AE}" type="datetime3">
              <a:rPr lang="en-US" smtClean="0"/>
              <a:t>19 November 2024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D1BF59D-D728-4475-A970-AD382B7F55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GB" sz="800" i="1" dirty="0">
                <a:solidFill>
                  <a:schemeClr val="accent6"/>
                </a:solidFill>
              </a:defRPr>
            </a:lvl1pPr>
          </a:lstStyle>
          <a:p>
            <a:pPr marL="269993" lvl="0" indent="-269993" defTabSz="91440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0713358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heart&#10;&#10;Description automatically generated">
            <a:extLst>
              <a:ext uri="{FF2B5EF4-FFF2-40B4-BE49-F238E27FC236}">
                <a16:creationId xmlns:a16="http://schemas.microsoft.com/office/drawing/2014/main" id="{FFDA6FE7-FF50-C5D7-40FF-B143AF2EF3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07" y="3544750"/>
            <a:ext cx="4455852" cy="3390675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591209-D533-0CE5-1180-6CFF2F75F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300" b="32646"/>
          <a:stretch/>
        </p:blipFill>
        <p:spPr>
          <a:xfrm>
            <a:off x="6515204" y="1670050"/>
            <a:ext cx="5676796" cy="518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01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39179-4DF1-0A19-756C-CFAB76C7CCB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53B646C-23C3-314D-87AD-E38D4878EB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7" y="6210000"/>
            <a:ext cx="10548323" cy="324000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700" i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Insert notes</a:t>
            </a:r>
          </a:p>
        </p:txBody>
      </p:sp>
      <p:pic>
        <p:nvPicPr>
          <p:cNvPr id="3" name="Graphic 2">
            <a:hlinkClick r:id="" action="ppaction://noaction"/>
            <a:extLst>
              <a:ext uri="{FF2B5EF4-FFF2-40B4-BE49-F238E27FC236}">
                <a16:creationId xmlns:a16="http://schemas.microsoft.com/office/drawing/2014/main" id="{AD954B8E-5D6F-A6E1-1555-C2E4EA080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02390" y="618912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712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872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" action="ppaction://noaction"/>
            <a:extLst>
              <a:ext uri="{FF2B5EF4-FFF2-40B4-BE49-F238E27FC236}">
                <a16:creationId xmlns:a16="http://schemas.microsoft.com/office/drawing/2014/main" id="{7CCD9056-B1E7-C232-95D6-1818BA0D1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02390" y="618912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97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add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94188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BA9E-C030-444A-9468-E2FEE5B115AE}" type="datetime3">
              <a:rPr lang="en-US" smtClean="0"/>
              <a:t>19 November 2024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GB" sz="1067" i="1" dirty="0"/>
            </a:lvl1pPr>
          </a:lstStyle>
          <a:p>
            <a:pPr marL="269993" lvl="0" indent="-269993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3244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tags" Target="../tags/tag19.xml"/><Relationship Id="rId21" Type="http://schemas.openxmlformats.org/officeDocument/2006/relationships/tags" Target="../tags/tag14.xml"/><Relationship Id="rId42" Type="http://schemas.openxmlformats.org/officeDocument/2006/relationships/tags" Target="../tags/tag35.xml"/><Relationship Id="rId47" Type="http://schemas.openxmlformats.org/officeDocument/2006/relationships/tags" Target="../tags/tag40.xml"/><Relationship Id="rId63" Type="http://schemas.openxmlformats.org/officeDocument/2006/relationships/tags" Target="../tags/tag56.xml"/><Relationship Id="rId68" Type="http://schemas.openxmlformats.org/officeDocument/2006/relationships/tags" Target="../tags/tag61.xml"/><Relationship Id="rId84" Type="http://schemas.openxmlformats.org/officeDocument/2006/relationships/tags" Target="../tags/tag77.xml"/><Relationship Id="rId89" Type="http://schemas.openxmlformats.org/officeDocument/2006/relationships/tags" Target="../tags/tag82.xml"/><Relationship Id="rId16" Type="http://schemas.openxmlformats.org/officeDocument/2006/relationships/tags" Target="../tags/tag9.xml"/><Relationship Id="rId11" Type="http://schemas.openxmlformats.org/officeDocument/2006/relationships/tags" Target="../tags/tag4.xml"/><Relationship Id="rId32" Type="http://schemas.openxmlformats.org/officeDocument/2006/relationships/tags" Target="../tags/tag25.xml"/><Relationship Id="rId37" Type="http://schemas.openxmlformats.org/officeDocument/2006/relationships/tags" Target="../tags/tag30.xml"/><Relationship Id="rId53" Type="http://schemas.openxmlformats.org/officeDocument/2006/relationships/tags" Target="../tags/tag46.xml"/><Relationship Id="rId58" Type="http://schemas.openxmlformats.org/officeDocument/2006/relationships/tags" Target="../tags/tag51.xml"/><Relationship Id="rId74" Type="http://schemas.openxmlformats.org/officeDocument/2006/relationships/tags" Target="../tags/tag67.xml"/><Relationship Id="rId79" Type="http://schemas.openxmlformats.org/officeDocument/2006/relationships/tags" Target="../tags/tag72.xml"/><Relationship Id="rId5" Type="http://schemas.openxmlformats.org/officeDocument/2006/relationships/slideLayout" Target="../slideLayouts/slideLayout30.xml"/><Relationship Id="rId90" Type="http://schemas.openxmlformats.org/officeDocument/2006/relationships/tags" Target="../tags/tag83.xml"/><Relationship Id="rId95" Type="http://schemas.openxmlformats.org/officeDocument/2006/relationships/tags" Target="../tags/tag88.xml"/><Relationship Id="rId22" Type="http://schemas.openxmlformats.org/officeDocument/2006/relationships/tags" Target="../tags/tag15.xml"/><Relationship Id="rId27" Type="http://schemas.openxmlformats.org/officeDocument/2006/relationships/tags" Target="../tags/tag20.xml"/><Relationship Id="rId43" Type="http://schemas.openxmlformats.org/officeDocument/2006/relationships/tags" Target="../tags/tag36.xml"/><Relationship Id="rId48" Type="http://schemas.openxmlformats.org/officeDocument/2006/relationships/tags" Target="../tags/tag41.xml"/><Relationship Id="rId64" Type="http://schemas.openxmlformats.org/officeDocument/2006/relationships/tags" Target="../tags/tag57.xml"/><Relationship Id="rId69" Type="http://schemas.openxmlformats.org/officeDocument/2006/relationships/tags" Target="../tags/tag62.xml"/><Relationship Id="rId8" Type="http://schemas.openxmlformats.org/officeDocument/2006/relationships/tags" Target="../tags/tag1.xml"/><Relationship Id="rId51" Type="http://schemas.openxmlformats.org/officeDocument/2006/relationships/tags" Target="../tags/tag44.xml"/><Relationship Id="rId72" Type="http://schemas.openxmlformats.org/officeDocument/2006/relationships/tags" Target="../tags/tag65.xml"/><Relationship Id="rId80" Type="http://schemas.openxmlformats.org/officeDocument/2006/relationships/tags" Target="../tags/tag73.xml"/><Relationship Id="rId85" Type="http://schemas.openxmlformats.org/officeDocument/2006/relationships/tags" Target="../tags/tag78.xml"/><Relationship Id="rId93" Type="http://schemas.openxmlformats.org/officeDocument/2006/relationships/tags" Target="../tags/tag86.xml"/><Relationship Id="rId3" Type="http://schemas.openxmlformats.org/officeDocument/2006/relationships/slideLayout" Target="../slideLayouts/slideLayout28.x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33" Type="http://schemas.openxmlformats.org/officeDocument/2006/relationships/tags" Target="../tags/tag26.xml"/><Relationship Id="rId38" Type="http://schemas.openxmlformats.org/officeDocument/2006/relationships/tags" Target="../tags/tag31.xml"/><Relationship Id="rId46" Type="http://schemas.openxmlformats.org/officeDocument/2006/relationships/tags" Target="../tags/tag39.xml"/><Relationship Id="rId59" Type="http://schemas.openxmlformats.org/officeDocument/2006/relationships/tags" Target="../tags/tag52.xml"/><Relationship Id="rId67" Type="http://schemas.openxmlformats.org/officeDocument/2006/relationships/tags" Target="../tags/tag60.xml"/><Relationship Id="rId20" Type="http://schemas.openxmlformats.org/officeDocument/2006/relationships/tags" Target="../tags/tag13.xml"/><Relationship Id="rId41" Type="http://schemas.openxmlformats.org/officeDocument/2006/relationships/tags" Target="../tags/tag34.xml"/><Relationship Id="rId54" Type="http://schemas.openxmlformats.org/officeDocument/2006/relationships/tags" Target="../tags/tag47.xml"/><Relationship Id="rId62" Type="http://schemas.openxmlformats.org/officeDocument/2006/relationships/tags" Target="../tags/tag55.xml"/><Relationship Id="rId70" Type="http://schemas.openxmlformats.org/officeDocument/2006/relationships/tags" Target="../tags/tag63.xml"/><Relationship Id="rId75" Type="http://schemas.openxmlformats.org/officeDocument/2006/relationships/tags" Target="../tags/tag68.xml"/><Relationship Id="rId83" Type="http://schemas.openxmlformats.org/officeDocument/2006/relationships/tags" Target="../tags/tag76.xml"/><Relationship Id="rId88" Type="http://schemas.openxmlformats.org/officeDocument/2006/relationships/tags" Target="../tags/tag81.xml"/><Relationship Id="rId91" Type="http://schemas.openxmlformats.org/officeDocument/2006/relationships/tags" Target="../tags/tag84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28" Type="http://schemas.openxmlformats.org/officeDocument/2006/relationships/tags" Target="../tags/tag21.xml"/><Relationship Id="rId36" Type="http://schemas.openxmlformats.org/officeDocument/2006/relationships/tags" Target="../tags/tag29.xml"/><Relationship Id="rId49" Type="http://schemas.openxmlformats.org/officeDocument/2006/relationships/tags" Target="../tags/tag42.xml"/><Relationship Id="rId57" Type="http://schemas.openxmlformats.org/officeDocument/2006/relationships/tags" Target="../tags/tag50.xml"/><Relationship Id="rId10" Type="http://schemas.openxmlformats.org/officeDocument/2006/relationships/tags" Target="../tags/tag3.xml"/><Relationship Id="rId31" Type="http://schemas.openxmlformats.org/officeDocument/2006/relationships/tags" Target="../tags/tag24.xml"/><Relationship Id="rId44" Type="http://schemas.openxmlformats.org/officeDocument/2006/relationships/tags" Target="../tags/tag37.xml"/><Relationship Id="rId52" Type="http://schemas.openxmlformats.org/officeDocument/2006/relationships/tags" Target="../tags/tag45.xml"/><Relationship Id="rId60" Type="http://schemas.openxmlformats.org/officeDocument/2006/relationships/tags" Target="../tags/tag53.xml"/><Relationship Id="rId65" Type="http://schemas.openxmlformats.org/officeDocument/2006/relationships/tags" Target="../tags/tag58.xml"/><Relationship Id="rId73" Type="http://schemas.openxmlformats.org/officeDocument/2006/relationships/tags" Target="../tags/tag66.xml"/><Relationship Id="rId78" Type="http://schemas.openxmlformats.org/officeDocument/2006/relationships/tags" Target="../tags/tag71.xml"/><Relationship Id="rId81" Type="http://schemas.openxmlformats.org/officeDocument/2006/relationships/tags" Target="../tags/tag74.xml"/><Relationship Id="rId86" Type="http://schemas.openxmlformats.org/officeDocument/2006/relationships/tags" Target="../tags/tag79.xml"/><Relationship Id="rId94" Type="http://schemas.openxmlformats.org/officeDocument/2006/relationships/tags" Target="../tags/tag87.xml"/><Relationship Id="rId4" Type="http://schemas.openxmlformats.org/officeDocument/2006/relationships/slideLayout" Target="../slideLayouts/slideLayout29.xml"/><Relationship Id="rId9" Type="http://schemas.openxmlformats.org/officeDocument/2006/relationships/tags" Target="../tags/tag2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39" Type="http://schemas.openxmlformats.org/officeDocument/2006/relationships/tags" Target="../tags/tag32.xml"/><Relationship Id="rId34" Type="http://schemas.openxmlformats.org/officeDocument/2006/relationships/tags" Target="../tags/tag27.xml"/><Relationship Id="rId50" Type="http://schemas.openxmlformats.org/officeDocument/2006/relationships/tags" Target="../tags/tag43.xml"/><Relationship Id="rId55" Type="http://schemas.openxmlformats.org/officeDocument/2006/relationships/tags" Target="../tags/tag48.xml"/><Relationship Id="rId76" Type="http://schemas.openxmlformats.org/officeDocument/2006/relationships/tags" Target="../tags/tag69.xml"/><Relationship Id="rId7" Type="http://schemas.openxmlformats.org/officeDocument/2006/relationships/theme" Target="../theme/theme3.xml"/><Relationship Id="rId71" Type="http://schemas.openxmlformats.org/officeDocument/2006/relationships/tags" Target="../tags/tag64.xml"/><Relationship Id="rId92" Type="http://schemas.openxmlformats.org/officeDocument/2006/relationships/tags" Target="../tags/tag85.xml"/><Relationship Id="rId2" Type="http://schemas.openxmlformats.org/officeDocument/2006/relationships/slideLayout" Target="../slideLayouts/slideLayout27.xml"/><Relationship Id="rId29" Type="http://schemas.openxmlformats.org/officeDocument/2006/relationships/tags" Target="../tags/tag22.xml"/><Relationship Id="rId24" Type="http://schemas.openxmlformats.org/officeDocument/2006/relationships/tags" Target="../tags/tag17.xml"/><Relationship Id="rId40" Type="http://schemas.openxmlformats.org/officeDocument/2006/relationships/tags" Target="../tags/tag33.xml"/><Relationship Id="rId45" Type="http://schemas.openxmlformats.org/officeDocument/2006/relationships/tags" Target="../tags/tag38.xml"/><Relationship Id="rId66" Type="http://schemas.openxmlformats.org/officeDocument/2006/relationships/tags" Target="../tags/tag59.xml"/><Relationship Id="rId87" Type="http://schemas.openxmlformats.org/officeDocument/2006/relationships/tags" Target="../tags/tag80.xml"/><Relationship Id="rId61" Type="http://schemas.openxmlformats.org/officeDocument/2006/relationships/tags" Target="../tags/tag54.xml"/><Relationship Id="rId82" Type="http://schemas.openxmlformats.org/officeDocument/2006/relationships/tags" Target="../tags/tag75.xml"/><Relationship Id="rId19" Type="http://schemas.openxmlformats.org/officeDocument/2006/relationships/tags" Target="../tags/tag12.xml"/><Relationship Id="rId14" Type="http://schemas.openxmlformats.org/officeDocument/2006/relationships/tags" Target="../tags/tag7.xml"/><Relationship Id="rId30" Type="http://schemas.openxmlformats.org/officeDocument/2006/relationships/tags" Target="../tags/tag23.xml"/><Relationship Id="rId35" Type="http://schemas.openxmlformats.org/officeDocument/2006/relationships/tags" Target="../tags/tag28.xml"/><Relationship Id="rId56" Type="http://schemas.openxmlformats.org/officeDocument/2006/relationships/tags" Target="../tags/tag49.xml"/><Relationship Id="rId77" Type="http://schemas.openxmlformats.org/officeDocument/2006/relationships/tags" Target="../tags/tag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97CA0181-7CDA-46C6-B65B-D8E509C3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A107B62-44F1-43E9-92EF-04399564E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B55EECE-F608-4010-A984-1CB1A65CE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08710-0144-41C5-ACFE-C3A5123A743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E44DD3A-F1C3-4532-894A-C1ABFCED2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0FCFD5F-CD68-480C-BB99-29D0E1E1E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5DAF4-730E-4E30-AC8C-4B267106EB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560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056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4, Header</a:t>
            </a:r>
          </a:p>
          <a:p>
            <a:pPr lvl="4"/>
            <a:r>
              <a:rPr lang="en-US" noProof="0"/>
              <a:t>Level 5, Body</a:t>
            </a:r>
          </a:p>
          <a:p>
            <a:pPr lvl="5"/>
            <a:r>
              <a:rPr lang="en-US" noProof="0"/>
              <a:t>Level 6</a:t>
            </a:r>
          </a:p>
          <a:p>
            <a:pPr lvl="6"/>
            <a:r>
              <a:rPr lang="en-US" noProof="0"/>
              <a:t>Level 7, Small Header</a:t>
            </a:r>
          </a:p>
          <a:p>
            <a:pPr lvl="7"/>
            <a:r>
              <a:rPr lang="en-US" noProof="0"/>
              <a:t>Level 8, Small Body</a:t>
            </a:r>
          </a:p>
          <a:p>
            <a:pPr lvl="8"/>
            <a:r>
              <a:rPr lang="en-US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700">
                <a:solidFill>
                  <a:schemeClr val="tx2"/>
                </a:solidFill>
              </a:rPr>
              <a:t>Novo Nordisk</a:t>
            </a:r>
            <a:r>
              <a:rPr lang="en-US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1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1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1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3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3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3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3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3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5" name="dynamic logo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</p:spTree>
    <p:extLst>
      <p:ext uri="{BB962C8B-B14F-4D97-AF65-F5344CB8AC3E}">
        <p14:creationId xmlns:p14="http://schemas.microsoft.com/office/powerpoint/2010/main" val="329616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vonordisk.sharepoint.com/:p:/r/sites/GlobalMedicalAffairs/_layouts/15/Doc.aspx?sourcedoc=%7B448F2496-A107-4ED2-B84D-90C4D5875253%7D&amp;file=ADA_SoC_2024_Guidelines_Slide%20deck.pptx&amp;action=edit&amp;mobileredirect=true&amp;DefaultItemOpen=1%3Fweb%3D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9EEAA9-2DBB-451A-9023-69E8E4574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Prvi dio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3EB5FD7-05C4-4276-9C38-D7E188D2F0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658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9753C6-86B6-4C62-80F8-F016FD4E0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ENDOKRINE BOLESTI I MIKROBIOTA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CFF8C3B-F89B-450E-9864-42641272C2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err="1"/>
              <a:t>Doc.dr.sc.Sanda</a:t>
            </a:r>
            <a:r>
              <a:rPr lang="hr-HR" dirty="0"/>
              <a:t> Tešanović</a:t>
            </a:r>
          </a:p>
          <a:p>
            <a:r>
              <a:rPr lang="hr-HR" dirty="0"/>
              <a:t>Poliklinika </a:t>
            </a:r>
            <a:r>
              <a:rPr lang="hr-HR" dirty="0" err="1"/>
              <a:t>Hygea</a:t>
            </a:r>
            <a:endParaRPr lang="hr-HR" dirty="0"/>
          </a:p>
          <a:p>
            <a:r>
              <a:rPr lang="hr-HR" dirty="0"/>
              <a:t>Dubrovnik</a:t>
            </a:r>
          </a:p>
        </p:txBody>
      </p:sp>
      <p:pic>
        <p:nvPicPr>
          <p:cNvPr id="4" name="Picture 2" descr="C:\Users\ZORAN\Desktop\h.jpg">
            <a:extLst>
              <a:ext uri="{FF2B5EF4-FFF2-40B4-BE49-F238E27FC236}">
                <a16:creationId xmlns:a16="http://schemas.microsoft.com/office/drawing/2014/main" id="{749EBD0D-814B-4126-A417-1E1A3121C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8367" y="4962617"/>
            <a:ext cx="2453567" cy="1682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0084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6DD4EF-E69B-468B-BAD3-9C412D77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MENI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064A09C-0877-48B7-8A67-AD20BECAE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ŽIVIM I RADIM U DUBROVNIKU</a:t>
            </a:r>
          </a:p>
          <a:p>
            <a:r>
              <a:rPr lang="hr-HR" dirty="0"/>
              <a:t>NEKAD INTERNI ODJEL OB DUBROVNIK, </a:t>
            </a:r>
          </a:p>
          <a:p>
            <a:r>
              <a:rPr lang="hr-HR" dirty="0"/>
              <a:t>SAD-- POLIKLINIKA HYGEA-SVEUČILIŠTE U DUBROVNIKU</a:t>
            </a:r>
          </a:p>
          <a:p>
            <a:r>
              <a:rPr lang="hr-HR" dirty="0"/>
              <a:t>INTERNIST, ENDOKRINOLOG, DIJABETOLOG</a:t>
            </a:r>
          </a:p>
          <a:p>
            <a:r>
              <a:rPr lang="hr-HR" dirty="0"/>
              <a:t>MAMA TROJE DJECE</a:t>
            </a:r>
          </a:p>
          <a:p>
            <a:r>
              <a:rPr lang="hr-HR" dirty="0"/>
              <a:t>BABA 1 SINJORINE</a:t>
            </a:r>
          </a:p>
        </p:txBody>
      </p:sp>
    </p:spTree>
    <p:extLst>
      <p:ext uri="{BB962C8B-B14F-4D97-AF65-F5344CB8AC3E}">
        <p14:creationId xmlns:p14="http://schemas.microsoft.com/office/powerpoint/2010/main" val="189499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71832E-CC0D-4910-9B6E-AAA69A729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RELAX U STUDENOM 2024.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E7FB5C6-6FAC-4009-8308-6B4903230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24077" y="2620538"/>
            <a:ext cx="5084957" cy="3389970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2ED17CB-65E4-4EE3-B62A-E7E91E8E0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1000" y="2570357"/>
            <a:ext cx="5084956" cy="349033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DFA14060-25D2-4DBD-9030-34EF9732F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37" y="1773042"/>
            <a:ext cx="4493942" cy="508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8296B1-2E6D-4A27-9BFA-5B48F219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      ENDOKRINI SUSTAV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5971B82-4BDF-457F-BB54-85A986F10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339" y="1690688"/>
            <a:ext cx="7887694" cy="4932749"/>
          </a:xfrm>
        </p:spPr>
      </p:pic>
    </p:spTree>
    <p:extLst>
      <p:ext uri="{BB962C8B-B14F-4D97-AF65-F5344CB8AC3E}">
        <p14:creationId xmlns:p14="http://schemas.microsoft.com/office/powerpoint/2010/main" val="7976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87BEBD-97E3-40B5-8F2B-D3A63C7A6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DIABETES MELLITUS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871E4CD-3EC1-43BA-8D79-335F73DC2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NAJČEŠĆA METABOLIČKA BOLEST SVIJETA</a:t>
            </a:r>
          </a:p>
          <a:p>
            <a:r>
              <a:rPr lang="hr-HR" dirty="0"/>
              <a:t>ZBOG VISOKOG MORBIDITETA I MORTALITETA- GLOBALNI SVJETSKI PROBLEM</a:t>
            </a:r>
          </a:p>
          <a:p>
            <a:r>
              <a:rPr lang="hr-HR" dirty="0"/>
              <a:t>DOKAZANO POVEĆAVA KARDIOVASKULARENE RIZIKE</a:t>
            </a:r>
          </a:p>
          <a:p>
            <a:r>
              <a:rPr lang="hr-HR" dirty="0"/>
              <a:t>RIZIK OD SLJEPOĆE</a:t>
            </a:r>
          </a:p>
          <a:p>
            <a:r>
              <a:rPr lang="hr-HR" dirty="0"/>
              <a:t>RIZIK OD HEMODIJALIZE I TRANSPLANTACIJE BUBREGA</a:t>
            </a:r>
          </a:p>
          <a:p>
            <a:r>
              <a:rPr lang="hr-HR" dirty="0"/>
              <a:t>RIZIK OD AMPUTACIJE</a:t>
            </a:r>
          </a:p>
          <a:p>
            <a:r>
              <a:rPr lang="hr-HR" dirty="0"/>
              <a:t>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96475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2"/>
          <p:cNvSpPr txBox="1">
            <a:spLocks noGrp="1"/>
          </p:cNvSpPr>
          <p:nvPr>
            <p:ph type="title"/>
          </p:nvPr>
        </p:nvSpPr>
        <p:spPr>
          <a:xfrm>
            <a:off x="1524000" y="183600"/>
            <a:ext cx="9144000" cy="756001"/>
          </a:xfrm>
          <a:prstGeom prst="rect">
            <a:avLst/>
          </a:prstGeom>
        </p:spPr>
        <p:txBody>
          <a:bodyPr/>
          <a:lstStyle/>
          <a:p>
            <a:pPr>
              <a:defRPr sz="2400" b="1">
                <a:solidFill>
                  <a:srgbClr val="000000"/>
                </a:solidFill>
              </a:defRPr>
            </a:pPr>
            <a:r>
              <a:t>Patofiziološki mehanizmi nastanka </a:t>
            </a:r>
            <a:br/>
            <a:r>
              <a:t>šećerne bolesti tipa 2</a:t>
            </a:r>
          </a:p>
        </p:txBody>
      </p:sp>
      <p:sp>
        <p:nvSpPr>
          <p:cNvPr id="958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0301603" y="6510529"/>
            <a:ext cx="127001" cy="14136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4632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632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9" name="Text Placeholder 5"/>
          <p:cNvSpPr txBox="1">
            <a:spLocks noGrp="1"/>
          </p:cNvSpPr>
          <p:nvPr>
            <p:ph type="body" sz="half" idx="1"/>
          </p:nvPr>
        </p:nvSpPr>
        <p:spPr>
          <a:xfrm>
            <a:off x="3602011" y="6352401"/>
            <a:ext cx="5475315" cy="277000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/>
          <a:p>
            <a:pPr algn="ctr">
              <a:defRPr sz="900"/>
            </a:pPr>
            <a:r>
              <a:t>DeFronzo RA. </a:t>
            </a:r>
            <a:r>
              <a:rPr i="1"/>
              <a:t>Diabetes</a:t>
            </a:r>
            <a:r>
              <a:t>. 2009;58:773–795; podaci prilagođeni uz dozvolu Američkog udruženja za dijabetes i sva prava su pridržana.</a:t>
            </a:r>
          </a:p>
        </p:txBody>
      </p:sp>
      <p:grpSp>
        <p:nvGrpSpPr>
          <p:cNvPr id="962" name="Group 33"/>
          <p:cNvGrpSpPr/>
          <p:nvPr/>
        </p:nvGrpSpPr>
        <p:grpSpPr>
          <a:xfrm>
            <a:off x="5945212" y="4280589"/>
            <a:ext cx="288001" cy="360636"/>
            <a:chOff x="0" y="0"/>
            <a:chExt cx="288000" cy="360634"/>
          </a:xfrm>
        </p:grpSpPr>
        <p:sp>
          <p:nvSpPr>
            <p:cNvPr id="960" name="Line 6"/>
            <p:cNvSpPr/>
            <p:nvPr/>
          </p:nvSpPr>
          <p:spPr>
            <a:xfrm flipV="1">
              <a:off x="145733" y="14956"/>
              <a:ext cx="1" cy="345679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1" name="Freeform 7"/>
            <p:cNvSpPr/>
            <p:nvPr/>
          </p:nvSpPr>
          <p:spPr>
            <a:xfrm rot="5400000">
              <a:off x="94595" y="-94596"/>
              <a:ext cx="98810" cy="28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65" name="Group 36"/>
          <p:cNvGrpSpPr/>
          <p:nvPr/>
        </p:nvGrpSpPr>
        <p:grpSpPr>
          <a:xfrm>
            <a:off x="5225482" y="3912225"/>
            <a:ext cx="355157" cy="358243"/>
            <a:chOff x="0" y="0"/>
            <a:chExt cx="355156" cy="358242"/>
          </a:xfrm>
        </p:grpSpPr>
        <p:sp>
          <p:nvSpPr>
            <p:cNvPr id="963" name="Line 6"/>
            <p:cNvSpPr/>
            <p:nvPr/>
          </p:nvSpPr>
          <p:spPr>
            <a:xfrm flipV="1">
              <a:off x="-1" y="113810"/>
              <a:ext cx="244433" cy="244433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4" name="Freeform 7"/>
            <p:cNvSpPr/>
            <p:nvPr/>
          </p:nvSpPr>
          <p:spPr>
            <a:xfrm rot="8100000">
              <a:off x="168994" y="-7243"/>
              <a:ext cx="98810" cy="28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68" name="Group 39"/>
          <p:cNvGrpSpPr/>
          <p:nvPr/>
        </p:nvGrpSpPr>
        <p:grpSpPr>
          <a:xfrm>
            <a:off x="6544100" y="3964036"/>
            <a:ext cx="355157" cy="358244"/>
            <a:chOff x="0" y="0"/>
            <a:chExt cx="355156" cy="358242"/>
          </a:xfrm>
        </p:grpSpPr>
        <p:sp>
          <p:nvSpPr>
            <p:cNvPr id="966" name="Line 6"/>
            <p:cNvSpPr/>
            <p:nvPr/>
          </p:nvSpPr>
          <p:spPr>
            <a:xfrm flipH="1" flipV="1">
              <a:off x="110724" y="113810"/>
              <a:ext cx="244433" cy="244433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7" name="Freeform 7"/>
            <p:cNvSpPr/>
            <p:nvPr/>
          </p:nvSpPr>
          <p:spPr>
            <a:xfrm rot="13500000" flipH="1">
              <a:off x="87353" y="-7243"/>
              <a:ext cx="98809" cy="28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71" name="Group 42"/>
          <p:cNvGrpSpPr/>
          <p:nvPr/>
        </p:nvGrpSpPr>
        <p:grpSpPr>
          <a:xfrm>
            <a:off x="4936415" y="3361958"/>
            <a:ext cx="360001" cy="288001"/>
            <a:chOff x="0" y="0"/>
            <a:chExt cx="359999" cy="288000"/>
          </a:xfrm>
        </p:grpSpPr>
        <p:sp>
          <p:nvSpPr>
            <p:cNvPr id="969" name="Line 6"/>
            <p:cNvSpPr/>
            <p:nvPr/>
          </p:nvSpPr>
          <p:spPr>
            <a:xfrm>
              <a:off x="0" y="146368"/>
              <a:ext cx="345679" cy="1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0" name="Freeform 7"/>
            <p:cNvSpPr/>
            <p:nvPr/>
          </p:nvSpPr>
          <p:spPr>
            <a:xfrm rot="10800000">
              <a:off x="261191" y="-1"/>
              <a:ext cx="98809" cy="288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74" name="Group 45"/>
          <p:cNvGrpSpPr/>
          <p:nvPr/>
        </p:nvGrpSpPr>
        <p:grpSpPr>
          <a:xfrm>
            <a:off x="6870065" y="3361958"/>
            <a:ext cx="360001" cy="288001"/>
            <a:chOff x="0" y="0"/>
            <a:chExt cx="359999" cy="288000"/>
          </a:xfrm>
        </p:grpSpPr>
        <p:sp>
          <p:nvSpPr>
            <p:cNvPr id="972" name="Line 6"/>
            <p:cNvSpPr/>
            <p:nvPr/>
          </p:nvSpPr>
          <p:spPr>
            <a:xfrm flipH="1" flipV="1">
              <a:off x="14321" y="146368"/>
              <a:ext cx="345679" cy="1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3" name="Freeform 7"/>
            <p:cNvSpPr/>
            <p:nvPr/>
          </p:nvSpPr>
          <p:spPr>
            <a:xfrm rot="10800000" flipH="1">
              <a:off x="0" y="-1"/>
              <a:ext cx="98809" cy="288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77" name="Group 48"/>
          <p:cNvGrpSpPr/>
          <p:nvPr/>
        </p:nvGrpSpPr>
        <p:grpSpPr>
          <a:xfrm>
            <a:off x="5233641" y="2777491"/>
            <a:ext cx="355157" cy="356973"/>
            <a:chOff x="0" y="0"/>
            <a:chExt cx="355156" cy="356972"/>
          </a:xfrm>
        </p:grpSpPr>
        <p:sp>
          <p:nvSpPr>
            <p:cNvPr id="975" name="Line 6"/>
            <p:cNvSpPr/>
            <p:nvPr/>
          </p:nvSpPr>
          <p:spPr>
            <a:xfrm>
              <a:off x="-1" y="0"/>
              <a:ext cx="244433" cy="244432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6" name="Freeform 7"/>
            <p:cNvSpPr/>
            <p:nvPr/>
          </p:nvSpPr>
          <p:spPr>
            <a:xfrm rot="2700000" flipH="1">
              <a:off x="168994" y="76214"/>
              <a:ext cx="98810" cy="28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0" name="Group 51"/>
          <p:cNvGrpSpPr/>
          <p:nvPr/>
        </p:nvGrpSpPr>
        <p:grpSpPr>
          <a:xfrm>
            <a:off x="6596899" y="2771399"/>
            <a:ext cx="355157" cy="356973"/>
            <a:chOff x="0" y="0"/>
            <a:chExt cx="355156" cy="356972"/>
          </a:xfrm>
        </p:grpSpPr>
        <p:sp>
          <p:nvSpPr>
            <p:cNvPr id="978" name="Line 6"/>
            <p:cNvSpPr/>
            <p:nvPr/>
          </p:nvSpPr>
          <p:spPr>
            <a:xfrm flipH="1">
              <a:off x="110724" y="0"/>
              <a:ext cx="244433" cy="244432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9" name="Freeform 7"/>
            <p:cNvSpPr/>
            <p:nvPr/>
          </p:nvSpPr>
          <p:spPr>
            <a:xfrm rot="18900000">
              <a:off x="87353" y="76214"/>
              <a:ext cx="98809" cy="28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3" name="Group 54"/>
          <p:cNvGrpSpPr/>
          <p:nvPr/>
        </p:nvGrpSpPr>
        <p:grpSpPr>
          <a:xfrm>
            <a:off x="5945212" y="2374322"/>
            <a:ext cx="288001" cy="359366"/>
            <a:chOff x="0" y="0"/>
            <a:chExt cx="288000" cy="359364"/>
          </a:xfrm>
        </p:grpSpPr>
        <p:sp>
          <p:nvSpPr>
            <p:cNvPr id="981" name="Line 6"/>
            <p:cNvSpPr/>
            <p:nvPr/>
          </p:nvSpPr>
          <p:spPr>
            <a:xfrm flipH="1">
              <a:off x="145733" y="0"/>
              <a:ext cx="1" cy="345679"/>
            </a:xfrm>
            <a:prstGeom prst="line">
              <a:avLst/>
            </a:pr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2" name="Freeform 7"/>
            <p:cNvSpPr/>
            <p:nvPr/>
          </p:nvSpPr>
          <p:spPr>
            <a:xfrm rot="5400000" flipH="1">
              <a:off x="94595" y="165960"/>
              <a:ext cx="98810" cy="28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21600"/>
                  </a:moveTo>
                  <a:cubicBezTo>
                    <a:pt x="20983" y="21600"/>
                    <a:pt x="0" y="11928"/>
                    <a:pt x="0" y="10639"/>
                  </a:cubicBezTo>
                  <a:cubicBezTo>
                    <a:pt x="0" y="9349"/>
                    <a:pt x="21600" y="0"/>
                    <a:pt x="21600" y="0"/>
                  </a:cubicBezTo>
                </a:path>
              </a:pathLst>
            </a:custGeom>
            <a:noFill/>
            <a:ln w="50800" cap="rnd">
              <a:solidFill>
                <a:srgbClr val="00909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6" name="Group 11"/>
          <p:cNvGrpSpPr/>
          <p:nvPr/>
        </p:nvGrpSpPr>
        <p:grpSpPr>
          <a:xfrm>
            <a:off x="4407474" y="4082197"/>
            <a:ext cx="1022151" cy="1030395"/>
            <a:chOff x="0" y="0"/>
            <a:chExt cx="1022150" cy="1030393"/>
          </a:xfrm>
        </p:grpSpPr>
        <p:sp>
          <p:nvSpPr>
            <p:cNvPr id="984" name="Freeform 24"/>
            <p:cNvSpPr/>
            <p:nvPr/>
          </p:nvSpPr>
          <p:spPr>
            <a:xfrm>
              <a:off x="-1" y="-1"/>
              <a:ext cx="1022151" cy="1030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8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38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72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72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85" name="Picture 3" descr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73" y="232667"/>
              <a:ext cx="946962" cy="6400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89" name="Group 13"/>
          <p:cNvGrpSpPr/>
          <p:nvPr/>
        </p:nvGrpSpPr>
        <p:grpSpPr>
          <a:xfrm>
            <a:off x="6674664" y="4103324"/>
            <a:ext cx="1057037" cy="1030395"/>
            <a:chOff x="0" y="0"/>
            <a:chExt cx="1057035" cy="1030393"/>
          </a:xfrm>
        </p:grpSpPr>
        <p:sp>
          <p:nvSpPr>
            <p:cNvPr id="987" name="Freeform 18"/>
            <p:cNvSpPr/>
            <p:nvPr/>
          </p:nvSpPr>
          <p:spPr>
            <a:xfrm>
              <a:off x="0" y="-1"/>
              <a:ext cx="1022150" cy="1030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8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38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72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72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88" name="Picture 5" descr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6" y="247908"/>
              <a:ext cx="1051560" cy="5181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92" name="Group 10"/>
          <p:cNvGrpSpPr/>
          <p:nvPr/>
        </p:nvGrpSpPr>
        <p:grpSpPr>
          <a:xfrm>
            <a:off x="7176214" y="2994883"/>
            <a:ext cx="1022151" cy="1022150"/>
            <a:chOff x="0" y="0"/>
            <a:chExt cx="1022150" cy="1022149"/>
          </a:xfrm>
        </p:grpSpPr>
        <p:sp>
          <p:nvSpPr>
            <p:cNvPr id="990" name="Freeform 15"/>
            <p:cNvSpPr/>
            <p:nvPr/>
          </p:nvSpPr>
          <p:spPr>
            <a:xfrm>
              <a:off x="-1" y="0"/>
              <a:ext cx="1022151" cy="102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45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45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66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66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91" name="Picture 2" descr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7187" y="94847"/>
              <a:ext cx="621270" cy="8459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95" name="Group 65"/>
          <p:cNvGrpSpPr/>
          <p:nvPr/>
        </p:nvGrpSpPr>
        <p:grpSpPr>
          <a:xfrm>
            <a:off x="5364591" y="2781337"/>
            <a:ext cx="1449240" cy="1449240"/>
            <a:chOff x="0" y="0"/>
            <a:chExt cx="1449238" cy="1449238"/>
          </a:xfrm>
        </p:grpSpPr>
        <p:sp>
          <p:nvSpPr>
            <p:cNvPr id="993" name="Oval 66"/>
            <p:cNvSpPr/>
            <p:nvPr/>
          </p:nvSpPr>
          <p:spPr>
            <a:xfrm>
              <a:off x="0" y="0"/>
              <a:ext cx="1449238" cy="1449238"/>
            </a:xfrm>
            <a:prstGeom prst="ellipse">
              <a:avLst/>
            </a:prstGeom>
            <a:solidFill>
              <a:srgbClr val="009090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4" name="Rectangle 67"/>
            <p:cNvSpPr/>
            <p:nvPr/>
          </p:nvSpPr>
          <p:spPr>
            <a:xfrm>
              <a:off x="261962" y="641519"/>
              <a:ext cx="925316" cy="166199"/>
            </a:xfrm>
            <a:prstGeom prst="rect">
              <a:avLst/>
            </a:prstGeom>
            <a:solidFill>
              <a:srgbClr val="009090"/>
            </a:solidFill>
            <a:ln w="9525" cap="flat">
              <a:solidFill>
                <a:srgbClr val="00909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1">
                  <a:solidFill>
                    <a:srgbClr val="FFFFFF"/>
                  </a:solidFill>
                </a:defRPr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Hiperglikemija</a:t>
              </a:r>
            </a:p>
          </p:txBody>
        </p:sp>
      </p:grpSp>
      <p:grpSp>
        <p:nvGrpSpPr>
          <p:cNvPr id="999" name="Group 9"/>
          <p:cNvGrpSpPr/>
          <p:nvPr/>
        </p:nvGrpSpPr>
        <p:grpSpPr>
          <a:xfrm>
            <a:off x="3983355" y="2994884"/>
            <a:ext cx="1022152" cy="1022151"/>
            <a:chOff x="-1" y="0"/>
            <a:chExt cx="1022151" cy="1022150"/>
          </a:xfrm>
        </p:grpSpPr>
        <p:sp>
          <p:nvSpPr>
            <p:cNvPr id="996" name="Freeform 27"/>
            <p:cNvSpPr/>
            <p:nvPr/>
          </p:nvSpPr>
          <p:spPr>
            <a:xfrm>
              <a:off x="-1" y="0"/>
              <a:ext cx="1022151" cy="102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45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45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66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66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97" name="Picture 34" descr="Picture 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709" y="386107"/>
              <a:ext cx="647701" cy="4556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98" name="TextBox 7"/>
            <p:cNvSpPr txBox="1"/>
            <p:nvPr/>
          </p:nvSpPr>
          <p:spPr>
            <a:xfrm>
              <a:off x="210488" y="252022"/>
              <a:ext cx="573874" cy="151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1"/>
              </a:pPr>
              <a:r>
                <a:rPr kumimoji="0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α-stanica</a:t>
              </a:r>
            </a:p>
          </p:txBody>
        </p:sp>
      </p:grpSp>
      <p:sp>
        <p:nvSpPr>
          <p:cNvPr id="1000" name="TextBox 8"/>
          <p:cNvSpPr txBox="1"/>
          <p:nvPr/>
        </p:nvSpPr>
        <p:spPr>
          <a:xfrm>
            <a:off x="2109117" y="3280777"/>
            <a:ext cx="1612428" cy="42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Povećana sekrecija </a:t>
            </a:r>
          </a:p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glukagona </a:t>
            </a:r>
          </a:p>
        </p:txBody>
      </p:sp>
      <p:sp>
        <p:nvSpPr>
          <p:cNvPr id="1001" name="TextBox 12"/>
          <p:cNvSpPr txBox="1"/>
          <p:nvPr/>
        </p:nvSpPr>
        <p:spPr>
          <a:xfrm>
            <a:off x="4798839" y="1098121"/>
            <a:ext cx="2574685" cy="21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Smanjeni učinak inkretina</a:t>
            </a:r>
          </a:p>
        </p:txBody>
      </p:sp>
      <p:grpSp>
        <p:nvGrpSpPr>
          <p:cNvPr id="1004" name="Group 8"/>
          <p:cNvGrpSpPr/>
          <p:nvPr/>
        </p:nvGrpSpPr>
        <p:grpSpPr>
          <a:xfrm>
            <a:off x="6718495" y="1913884"/>
            <a:ext cx="1022151" cy="1022151"/>
            <a:chOff x="0" y="0"/>
            <a:chExt cx="1022150" cy="1022149"/>
          </a:xfrm>
        </p:grpSpPr>
        <p:sp>
          <p:nvSpPr>
            <p:cNvPr id="1002" name="Freeform 12"/>
            <p:cNvSpPr/>
            <p:nvPr/>
          </p:nvSpPr>
          <p:spPr>
            <a:xfrm>
              <a:off x="-1" y="0"/>
              <a:ext cx="1022151" cy="102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45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45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66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66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03" name="Picture 49" descr="Picture 4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5655" y="219609"/>
              <a:ext cx="704463" cy="5683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07" name="Group 7"/>
          <p:cNvGrpSpPr/>
          <p:nvPr/>
        </p:nvGrpSpPr>
        <p:grpSpPr>
          <a:xfrm>
            <a:off x="4470849" y="1923093"/>
            <a:ext cx="1022151" cy="1022150"/>
            <a:chOff x="0" y="0"/>
            <a:chExt cx="1022150" cy="1022149"/>
          </a:xfrm>
        </p:grpSpPr>
        <p:sp>
          <p:nvSpPr>
            <p:cNvPr id="1005" name="Freeform 30"/>
            <p:cNvSpPr/>
            <p:nvPr/>
          </p:nvSpPr>
          <p:spPr>
            <a:xfrm>
              <a:off x="-1" y="0"/>
              <a:ext cx="1022151" cy="102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45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45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66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66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06" name="Picture 4" descr="Picture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097" y="292059"/>
              <a:ext cx="905166" cy="5172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10" name="Group 12"/>
          <p:cNvGrpSpPr/>
          <p:nvPr/>
        </p:nvGrpSpPr>
        <p:grpSpPr>
          <a:xfrm>
            <a:off x="5578136" y="4519976"/>
            <a:ext cx="1022151" cy="1022150"/>
            <a:chOff x="0" y="0"/>
            <a:chExt cx="1022150" cy="1022149"/>
          </a:xfrm>
        </p:grpSpPr>
        <p:sp>
          <p:nvSpPr>
            <p:cNvPr id="1008" name="Freeform 21"/>
            <p:cNvSpPr/>
            <p:nvPr/>
          </p:nvSpPr>
          <p:spPr>
            <a:xfrm>
              <a:off x="-1" y="0"/>
              <a:ext cx="1022151" cy="102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45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45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66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66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09" name="Picture 1" descr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8522" y="230230"/>
              <a:ext cx="705107" cy="55562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011" name="TextBox 9"/>
          <p:cNvSpPr txBox="1"/>
          <p:nvPr/>
        </p:nvSpPr>
        <p:spPr>
          <a:xfrm>
            <a:off x="2263364" y="4637109"/>
            <a:ext cx="2198917" cy="417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85000"/>
              </a:lnSpc>
              <a:defRPr sz="1600">
                <a:solidFill>
                  <a:srgbClr val="009090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Povećana proizvodnja glukoze u jetri</a:t>
            </a:r>
          </a:p>
        </p:txBody>
      </p:sp>
      <p:sp>
        <p:nvSpPr>
          <p:cNvPr id="1012" name="TextBox 10"/>
          <p:cNvSpPr txBox="1"/>
          <p:nvPr/>
        </p:nvSpPr>
        <p:spPr>
          <a:xfrm>
            <a:off x="2781017" y="2067574"/>
            <a:ext cx="1641988" cy="42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Smanjena sekrecija </a:t>
            </a:r>
          </a:p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inzulina</a:t>
            </a:r>
          </a:p>
        </p:txBody>
      </p:sp>
      <p:sp>
        <p:nvSpPr>
          <p:cNvPr id="1013" name="TextBox 14"/>
          <p:cNvSpPr txBox="1"/>
          <p:nvPr/>
        </p:nvSpPr>
        <p:spPr>
          <a:xfrm>
            <a:off x="7524432" y="2184671"/>
            <a:ext cx="2453027" cy="21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Povećana lipoliza</a:t>
            </a:r>
          </a:p>
        </p:txBody>
      </p:sp>
      <p:sp>
        <p:nvSpPr>
          <p:cNvPr id="1014" name="TextBox 15"/>
          <p:cNvSpPr txBox="1"/>
          <p:nvPr/>
        </p:nvSpPr>
        <p:spPr>
          <a:xfrm>
            <a:off x="8243139" y="3266627"/>
            <a:ext cx="2095509" cy="42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Povećana reapsorpcija  </a:t>
            </a:r>
            <a:b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glukoze</a:t>
            </a:r>
          </a:p>
        </p:txBody>
      </p:sp>
      <p:sp>
        <p:nvSpPr>
          <p:cNvPr id="1015" name="TextBox 16"/>
          <p:cNvSpPr txBox="1"/>
          <p:nvPr/>
        </p:nvSpPr>
        <p:spPr>
          <a:xfrm>
            <a:off x="7816251" y="4649277"/>
            <a:ext cx="1367802" cy="62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Smanjena pohrana  </a:t>
            </a:r>
            <a:b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glukoze </a:t>
            </a:r>
          </a:p>
        </p:txBody>
      </p:sp>
      <p:sp>
        <p:nvSpPr>
          <p:cNvPr id="1016" name="TextBox 13"/>
          <p:cNvSpPr txBox="1"/>
          <p:nvPr/>
        </p:nvSpPr>
        <p:spPr>
          <a:xfrm>
            <a:off x="4293840" y="5645464"/>
            <a:ext cx="3591000" cy="21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9090"/>
                </a:solidFill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9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Disfunkcija neurotransmitera</a:t>
            </a:r>
          </a:p>
        </p:txBody>
      </p:sp>
      <p:grpSp>
        <p:nvGrpSpPr>
          <p:cNvPr id="1019" name="Group 6"/>
          <p:cNvGrpSpPr/>
          <p:nvPr/>
        </p:nvGrpSpPr>
        <p:grpSpPr>
          <a:xfrm>
            <a:off x="5578136" y="1450118"/>
            <a:ext cx="1022151" cy="1022151"/>
            <a:chOff x="0" y="0"/>
            <a:chExt cx="1022150" cy="1022149"/>
          </a:xfrm>
        </p:grpSpPr>
        <p:sp>
          <p:nvSpPr>
            <p:cNvPr id="1017" name="Freeform 9"/>
            <p:cNvSpPr/>
            <p:nvPr/>
          </p:nvSpPr>
          <p:spPr>
            <a:xfrm>
              <a:off x="-1" y="0"/>
              <a:ext cx="1022151" cy="102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45"/>
                    <a:pt x="48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6766" y="0"/>
                    <a:pt x="21600" y="4845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6766"/>
                    <a:pt x="16766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4845" y="21600"/>
                    <a:pt x="0" y="16766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909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18" name="Picture 75" descr="Picture 75"/>
            <p:cNvPicPr>
              <a:picLocks noChangeAspect="1"/>
            </p:cNvPicPr>
            <p:nvPr/>
          </p:nvPicPr>
          <p:blipFill>
            <a:blip r:embed="rId10"/>
            <a:srcRect l="4963" t="3967" r="6118" b="20114"/>
            <a:stretch>
              <a:fillRect/>
            </a:stretch>
          </p:blipFill>
          <p:spPr>
            <a:xfrm>
              <a:off x="114260" y="113581"/>
              <a:ext cx="783432" cy="838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A85B53-86E3-4C51-B310-EDE2EDEB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PRISTUP LIJEČENJU-mijenja se sa novim spoznajama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BDD4993-AF39-48A6-BBC2-439EDEBD8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Glukocentrični</a:t>
            </a:r>
            <a:endParaRPr lang="hr-HR" dirty="0"/>
          </a:p>
          <a:p>
            <a:r>
              <a:rPr lang="hr-HR" dirty="0"/>
              <a:t>Individualizirani</a:t>
            </a:r>
          </a:p>
          <a:p>
            <a:r>
              <a:rPr lang="hr-HR" dirty="0"/>
              <a:t>Pristup smanjenja </a:t>
            </a:r>
            <a:r>
              <a:rPr lang="hr-HR" dirty="0" err="1"/>
              <a:t>kardiorenalnih</a:t>
            </a:r>
            <a:r>
              <a:rPr lang="hr-HR" dirty="0"/>
              <a:t> rizika</a:t>
            </a:r>
          </a:p>
          <a:p>
            <a:r>
              <a:rPr lang="hr-HR" dirty="0" err="1"/>
              <a:t>Treat</a:t>
            </a:r>
            <a:r>
              <a:rPr lang="hr-HR" dirty="0"/>
              <a:t> to benefit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62679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00E2-AC30-DD97-DC36-F7ED3430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i="0" u="none" strike="noStrike">
                <a:solidFill>
                  <a:srgbClr val="001965"/>
                </a:solidFill>
                <a:effectLst/>
                <a:latin typeface="Apis For Office" panose="020B0504010101010104" pitchFamily="34" charset="0"/>
              </a:rPr>
              <a:t>Pharmacologic treatment for adults with T2D</a:t>
            </a:r>
            <a:br>
              <a:rPr lang="en-US" sz="2400" b="0" i="0" u="none" strike="noStrike">
                <a:solidFill>
                  <a:srgbClr val="001965"/>
                </a:solidFill>
                <a:effectLst/>
                <a:latin typeface="Apis For Office" panose="020B0504010101010104" pitchFamily="34" charset="0"/>
              </a:rPr>
            </a:br>
            <a:r>
              <a:rPr lang="en-US" sz="2000" b="0" i="0" u="none" strike="noStrike">
                <a:solidFill>
                  <a:srgbClr val="3B97DE"/>
                </a:solidFill>
                <a:effectLst/>
                <a:latin typeface="Apis For Office" panose="020B0504010101010104" pitchFamily="34" charset="0"/>
              </a:rPr>
              <a:t>ADA, Standards of care in Diabetes; ADA/EASD consensus report</a:t>
            </a:r>
            <a:endParaRPr lang="en-US" sz="2000">
              <a:solidFill>
                <a:srgbClr val="3B97DE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C1636-1CC8-2E76-7ED1-68950835BA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998" y="6403234"/>
            <a:ext cx="10685750" cy="324000"/>
          </a:xfrm>
        </p:spPr>
        <p:txBody>
          <a:bodyPr/>
          <a:lstStyle/>
          <a:p>
            <a:pPr marL="0" indent="0">
              <a:buNone/>
            </a:pPr>
            <a:r>
              <a:rPr lang="en-US" sz="700" i="1" err="1"/>
              <a:t>ACEi</a:t>
            </a:r>
            <a:r>
              <a:rPr lang="en-US" sz="700" i="1"/>
              <a:t>, angiotensin-converting enzyme inhibitor; ACR, albumin/creatinine ratio; ARB, angiotensin receptor blocker; ASCVD, atherosclerotic cardiovascular disease; CGM, continuous glucose monitoring; CKD, chronic kidney disease; CV, cardiovascular; CVD, cardiovascular disease; CVOT, cardiovascular outcomes trial; DPP-4i, dipeptidyl peptidase 4 inhibitor; eGFR, estimated glomerular </a:t>
            </a:r>
            <a:r>
              <a:rPr lang="en-US" sz="700" i="1" err="1"/>
              <a:t>filtaration</a:t>
            </a:r>
            <a:r>
              <a:rPr lang="en-US" sz="700" i="1"/>
              <a:t> rate; GLP-1 RA, glucagon-like peptide 1 receptor agonist; </a:t>
            </a:r>
            <a:r>
              <a:rPr lang="en-US" sz="700" i="1">
                <a:latin typeface="+mj-lt"/>
              </a:rPr>
              <a:t>HbA</a:t>
            </a:r>
            <a:r>
              <a:rPr lang="en-US" sz="700" i="1" baseline="-25000">
                <a:latin typeface="+mj-lt"/>
              </a:rPr>
              <a:t>1c</a:t>
            </a:r>
            <a:r>
              <a:rPr lang="en-US" sz="700" i="1">
                <a:latin typeface="+mj-lt"/>
              </a:rPr>
              <a:t>, glycated hemoglobin; </a:t>
            </a:r>
            <a:r>
              <a:rPr lang="en-US" sz="700" i="1"/>
              <a:t>HF, heart failure; </a:t>
            </a:r>
            <a:r>
              <a:rPr lang="en-US" sz="700" i="1" err="1"/>
              <a:t>HFpEF</a:t>
            </a:r>
            <a:r>
              <a:rPr lang="en-US" sz="700" i="1"/>
              <a:t>, heart failure with preserved ejection fraction; </a:t>
            </a:r>
            <a:r>
              <a:rPr lang="en-US" sz="700" i="1" err="1"/>
              <a:t>HFrEF</a:t>
            </a:r>
            <a:r>
              <a:rPr lang="en-US" sz="700" i="1"/>
              <a:t>, heart failure with reduced ejection fraction; HHF, hospitalization for heart failure; MACE, major adverse cardiovascular events; MI, myocardial infarction; SDOH, social determinants of health; SGLT-2i, sodium-glucose cotransporter 2 inhibitor; T2D, type 2 diabetes; TZD, thiazolidinedione. Standards of Medical Care in Diabetes - 2024: Diabetes Care, December 2023, Vol.47, </a:t>
            </a:r>
            <a:r>
              <a:rPr lang="en-US" sz="700" i="1">
                <a:solidFill>
                  <a:srgbClr val="001965"/>
                </a:solidFill>
                <a:latin typeface="+mj-lt"/>
              </a:rPr>
              <a:t>Supplement 1.</a:t>
            </a:r>
          </a:p>
        </p:txBody>
      </p:sp>
      <p:pic>
        <p:nvPicPr>
          <p:cNvPr id="4" name="Graphic 3">
            <a:hlinkClick r:id="rId3" tooltip="ADA Soc slide deck"/>
            <a:extLst>
              <a:ext uri="{FF2B5EF4-FFF2-40B4-BE49-F238E27FC236}">
                <a16:creationId xmlns:a16="http://schemas.microsoft.com/office/drawing/2014/main" id="{D4DF90D5-8C69-2FAB-51C9-7102D5819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0919" y="594448"/>
            <a:ext cx="247810" cy="378501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E3F36E1A-F02A-BAD5-5B0E-4327F13AB4F5}"/>
              </a:ext>
            </a:extLst>
          </p:cNvPr>
          <p:cNvGrpSpPr/>
          <p:nvPr/>
        </p:nvGrpSpPr>
        <p:grpSpPr>
          <a:xfrm>
            <a:off x="647698" y="1061017"/>
            <a:ext cx="10902901" cy="5171912"/>
            <a:chOff x="647698" y="878137"/>
            <a:chExt cx="10902901" cy="517191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BC629B2-4B1C-EA05-51B4-E49290F08C1B}"/>
                </a:ext>
              </a:extLst>
            </p:cNvPr>
            <p:cNvSpPr/>
            <p:nvPr/>
          </p:nvSpPr>
          <p:spPr>
            <a:xfrm>
              <a:off x="9159240" y="3908261"/>
              <a:ext cx="2383200" cy="216000"/>
            </a:xfrm>
            <a:prstGeom prst="rect">
              <a:avLst/>
            </a:prstGeom>
            <a:solidFill>
              <a:srgbClr val="D4E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Very High: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Semaglutide, Tirzepatide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5D35E42-D954-0E93-A548-EFB7A67310FA}"/>
                </a:ext>
              </a:extLst>
            </p:cNvPr>
            <p:cNvSpPr/>
            <p:nvPr/>
          </p:nvSpPr>
          <p:spPr>
            <a:xfrm>
              <a:off x="9159240" y="4141489"/>
              <a:ext cx="2383200" cy="216000"/>
            </a:xfrm>
            <a:prstGeom prst="rect">
              <a:avLst/>
            </a:prstGeom>
            <a:solidFill>
              <a:srgbClr val="E9EB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High: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Dulaglutide, Liraglutide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201BECD-B3A8-9638-336E-B6C0892C3947}"/>
                </a:ext>
              </a:extLst>
            </p:cNvPr>
            <p:cNvSpPr/>
            <p:nvPr/>
          </p:nvSpPr>
          <p:spPr>
            <a:xfrm>
              <a:off x="9159240" y="4374717"/>
              <a:ext cx="2383200" cy="216000"/>
            </a:xfrm>
            <a:prstGeom prst="rect">
              <a:avLst/>
            </a:prstGeom>
            <a:solidFill>
              <a:srgbClr val="FC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Intermediate: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GLP-1 RA (not listed above), SGLT-2i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EBF4950-41F5-F640-BB44-1053EC531ACF}"/>
                </a:ext>
              </a:extLst>
            </p:cNvPr>
            <p:cNvSpPr/>
            <p:nvPr/>
          </p:nvSpPr>
          <p:spPr>
            <a:xfrm>
              <a:off x="9159240" y="4607946"/>
              <a:ext cx="23832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Neutral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DPP-4i, Metformin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35D86FB-DCAB-2469-AE9D-55E5F97B3992}"/>
                </a:ext>
              </a:extLst>
            </p:cNvPr>
            <p:cNvSpPr txBox="1"/>
            <p:nvPr/>
          </p:nvSpPr>
          <p:spPr>
            <a:xfrm>
              <a:off x="3342640" y="1227423"/>
              <a:ext cx="5507919" cy="108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USE OF GLUCOSE-LOWERING MEDICATIONS IN THE MANAGEMENT OF T2D </a:t>
              </a:r>
              <a:endPara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D7528C0-5038-BB64-8B08-DA7D716A01C2}"/>
                </a:ext>
              </a:extLst>
            </p:cNvPr>
            <p:cNvSpPr/>
            <p:nvPr/>
          </p:nvSpPr>
          <p:spPr>
            <a:xfrm>
              <a:off x="647999" y="1393716"/>
              <a:ext cx="10647889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HEALTHY LIFESTYLE BEHAVIORS: DIABETES SELF-MANAGEMENT, EDUCATION AND SUPPORT (DSMES); SOCIAL DETERMINANTS OF HEALTH (SDOH)</a:t>
              </a:r>
              <a:endParaRPr kumimoji="0" lang="en-GB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6ECA7D0-2094-28C5-8758-E3561C80211E}"/>
                </a:ext>
              </a:extLst>
            </p:cNvPr>
            <p:cNvSpPr/>
            <p:nvPr/>
          </p:nvSpPr>
          <p:spPr>
            <a:xfrm>
              <a:off x="647698" y="1663485"/>
              <a:ext cx="6156000" cy="252000"/>
            </a:xfrm>
            <a:prstGeom prst="rect">
              <a:avLst/>
            </a:prstGeom>
            <a:solidFill>
              <a:srgbClr val="3B97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Goal: Cardiorenal Risk Reduction in High-Risk individuals with T2D</a:t>
              </a:r>
              <a:b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(in addition to comprehensive CV risk management)*</a:t>
              </a:r>
              <a:endParaRPr kumimoji="0" lang="en-GB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12B5D1C-D9D1-C7E2-AD4D-A53B70A84E81}"/>
                </a:ext>
              </a:extLst>
            </p:cNvPr>
            <p:cNvSpPr/>
            <p:nvPr/>
          </p:nvSpPr>
          <p:spPr>
            <a:xfrm>
              <a:off x="647698" y="3234720"/>
              <a:ext cx="3009718" cy="1635297"/>
            </a:xfrm>
            <a:prstGeom prst="rect">
              <a:avLst/>
            </a:prstGeom>
            <a:solidFill>
              <a:srgbClr val="2A9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3600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+ASCVD/Indicators of high risk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4A030CD-3728-3FC4-FCB0-63DF1EC79D0F}"/>
                </a:ext>
              </a:extLst>
            </p:cNvPr>
            <p:cNvSpPr/>
            <p:nvPr/>
          </p:nvSpPr>
          <p:spPr>
            <a:xfrm>
              <a:off x="732493" y="3519462"/>
              <a:ext cx="1257426" cy="43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2000" tIns="72000" rIns="72000" bIns="72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GLP-1 RA</a:t>
              </a:r>
              <a:r>
                <a:rPr kumimoji="0" lang="en-US" sz="700" b="0" i="0" u="none" strike="noStrike" kern="1200" cap="none" spc="0" normalizeH="0" baseline="30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#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</a:t>
              </a:r>
              <a:b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with proven </a:t>
              </a:r>
              <a:b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CVD benefit</a:t>
              </a:r>
              <a:endParaRPr kumimoji="0" lang="en-US" sz="7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4343FDD-57D7-5BD0-CF50-19D92BA61E3C}"/>
                </a:ext>
              </a:extLst>
            </p:cNvPr>
            <p:cNvSpPr/>
            <p:nvPr/>
          </p:nvSpPr>
          <p:spPr>
            <a:xfrm>
              <a:off x="2315195" y="3519462"/>
              <a:ext cx="1257426" cy="43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2000" tIns="72000" rIns="72000" bIns="72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SGLT-2i</a:t>
              </a:r>
              <a:r>
                <a:rPr kumimoji="0" lang="en-US" sz="700" b="0" i="0" u="none" strike="noStrike" kern="1200" cap="none" spc="0" normalizeH="0" baseline="30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§</a:t>
              </a:r>
              <a:b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with proven </a:t>
              </a:r>
              <a:b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CVD benefit</a:t>
              </a:r>
              <a:endParaRPr kumimoji="0" lang="en-US" sz="7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C54C361-B979-02FB-30BC-A78A09247732}"/>
                </a:ext>
              </a:extLst>
            </p:cNvPr>
            <p:cNvSpPr/>
            <p:nvPr/>
          </p:nvSpPr>
          <p:spPr>
            <a:xfrm>
              <a:off x="1882568" y="3468976"/>
              <a:ext cx="532972" cy="532972"/>
            </a:xfrm>
            <a:prstGeom prst="ellipse">
              <a:avLst/>
            </a:prstGeom>
            <a:solidFill>
              <a:srgbClr val="2A918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Either/</a:t>
              </a:r>
              <a:b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OR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9269751-BD26-A6FE-EDA0-0691478ECA70}"/>
                </a:ext>
              </a:extLst>
            </p:cNvPr>
            <p:cNvSpPr/>
            <p:nvPr/>
          </p:nvSpPr>
          <p:spPr>
            <a:xfrm>
              <a:off x="732493" y="4134952"/>
              <a:ext cx="2829600" cy="128410"/>
            </a:xfrm>
            <a:prstGeom prst="rect">
              <a:avLst/>
            </a:prstGeom>
            <a:solidFill>
              <a:srgbClr val="B1D5F2"/>
            </a:solidFill>
            <a:ln>
              <a:solidFill>
                <a:srgbClr val="3B97DE"/>
              </a:solidFill>
            </a:ln>
          </p:spPr>
          <p:txBody>
            <a:bodyPr wrap="square" lIns="45720" tIns="36000" rIns="45720" bIns="3600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If HbA</a:t>
              </a:r>
              <a:r>
                <a:rPr kumimoji="0" lang="en-US" sz="800" b="1" i="0" u="none" strike="noStrike" kern="1200" cap="none" spc="0" normalizeH="0" baseline="-25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1C </a:t>
              </a: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above target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1818E4E1-F63C-7D63-CCBB-A805CBEFBAFA}"/>
                </a:ext>
              </a:extLst>
            </p:cNvPr>
            <p:cNvCxnSpPr>
              <a:cxnSpLocks/>
            </p:cNvCxnSpPr>
            <p:nvPr/>
          </p:nvCxnSpPr>
          <p:spPr>
            <a:xfrm>
              <a:off x="1523331" y="3950696"/>
              <a:ext cx="1" cy="182888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D11667CA-D4A7-EA67-3F67-B93C01BCF5D1}"/>
                </a:ext>
              </a:extLst>
            </p:cNvPr>
            <p:cNvSpPr/>
            <p:nvPr/>
          </p:nvSpPr>
          <p:spPr>
            <a:xfrm>
              <a:off x="732493" y="4446853"/>
              <a:ext cx="2840127" cy="3537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5720" rIns="45720" anchor="ctr" anchorCtr="0">
              <a:no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For patients on a GLP-1 RA, consider adding  SGLT-2i with proven CVD benefit and vice versa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TZD^</a:t>
              </a: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C738BF25-A697-F27C-84CA-32ECE326ED44}"/>
                </a:ext>
              </a:extLst>
            </p:cNvPr>
            <p:cNvCxnSpPr>
              <a:cxnSpLocks/>
            </p:cNvCxnSpPr>
            <p:nvPr/>
          </p:nvCxnSpPr>
          <p:spPr>
            <a:xfrm>
              <a:off x="2146935" y="4272280"/>
              <a:ext cx="0" cy="171450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DC4AE8F-4999-2240-475E-AD2F503A5931}"/>
                </a:ext>
              </a:extLst>
            </p:cNvPr>
            <p:cNvSpPr/>
            <p:nvPr/>
          </p:nvSpPr>
          <p:spPr>
            <a:xfrm>
              <a:off x="647698" y="5017204"/>
              <a:ext cx="6156000" cy="145384"/>
            </a:xfrm>
            <a:prstGeom prst="rect">
              <a:avLst/>
            </a:prstGeom>
            <a:solidFill>
              <a:srgbClr val="B1D5F2"/>
            </a:solidFill>
            <a:ln w="12700">
              <a:solidFill>
                <a:srgbClr val="3B97DE"/>
              </a:solidFill>
            </a:ln>
          </p:spPr>
          <p:txBody>
            <a:bodyPr wrap="square" lIns="45720" tIns="36000" rIns="45720" bIns="3600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If additional cardiorenal risk reduction or glycemic lowering needed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FB8F1B3-4339-D99C-4843-65502867C2B0}"/>
                </a:ext>
              </a:extLst>
            </p:cNvPr>
            <p:cNvCxnSpPr>
              <a:cxnSpLocks/>
            </p:cNvCxnSpPr>
            <p:nvPr/>
          </p:nvCxnSpPr>
          <p:spPr>
            <a:xfrm>
              <a:off x="4184344" y="3920466"/>
              <a:ext cx="0" cy="1108182"/>
            </a:xfrm>
            <a:prstGeom prst="straightConnector1">
              <a:avLst/>
            </a:prstGeom>
            <a:ln w="9525">
              <a:solidFill>
                <a:srgbClr val="DD3525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AD20DC-C8CD-6DA3-2EB8-12BEE95D1366}"/>
                </a:ext>
              </a:extLst>
            </p:cNvPr>
            <p:cNvSpPr/>
            <p:nvPr/>
          </p:nvSpPr>
          <p:spPr>
            <a:xfrm>
              <a:off x="3715715" y="3234720"/>
              <a:ext cx="936000" cy="781261"/>
            </a:xfrm>
            <a:prstGeom prst="rect">
              <a:avLst/>
            </a:prstGeom>
            <a:solidFill>
              <a:srgbClr val="E655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3600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 HF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4A8616C-EACF-EA92-F645-B59B3677D052}"/>
                </a:ext>
              </a:extLst>
            </p:cNvPr>
            <p:cNvSpPr/>
            <p:nvPr/>
          </p:nvSpPr>
          <p:spPr>
            <a:xfrm>
              <a:off x="3752626" y="3479801"/>
              <a:ext cx="862179" cy="4830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5720" rIns="4572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SGLT-2i</a:t>
              </a:r>
              <a:r>
                <a:rPr kumimoji="0" lang="en-US" sz="600" b="0" i="0" u="none" strike="noStrike" kern="1200" cap="none" spc="0" normalizeH="0" baseline="30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§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with proven HF benefit in this population</a:t>
              </a:r>
              <a:endParaRPr kumimoji="0" lang="en-US" sz="6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2A2CDAA-0E00-2FE8-3F76-E669CDB489C2}"/>
                </a:ext>
              </a:extLst>
            </p:cNvPr>
            <p:cNvSpPr/>
            <p:nvPr/>
          </p:nvSpPr>
          <p:spPr>
            <a:xfrm>
              <a:off x="4711273" y="2837557"/>
              <a:ext cx="2092425" cy="2032460"/>
            </a:xfrm>
            <a:prstGeom prst="rect">
              <a:avLst/>
            </a:prstGeom>
            <a:solidFill>
              <a:srgbClr val="EEA7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 CKD (on maximally tolerated </a:t>
              </a:r>
              <a:b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dose of </a:t>
              </a:r>
              <a:r>
                <a:rPr kumimoji="0" lang="en-US" sz="800" b="1" i="0" u="none" strike="noStrike" kern="1200" cap="none" spc="0" normalizeH="0" baseline="0" noProof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ACEi</a:t>
              </a: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/ARB)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252526C-1B76-931D-3EAE-75007E865E64}"/>
                </a:ext>
              </a:extLst>
            </p:cNvPr>
            <p:cNvSpPr/>
            <p:nvPr/>
          </p:nvSpPr>
          <p:spPr>
            <a:xfrm>
              <a:off x="4750221" y="3130146"/>
              <a:ext cx="2014529" cy="1256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PREFERABLY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1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SGLT-2i</a:t>
              </a:r>
              <a:r>
                <a:rPr kumimoji="0" lang="en-US" sz="600" b="0" i="0" u="none" strike="noStrike" kern="1200" cap="none" spc="0" normalizeH="0" baseline="30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§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with primary evidence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of reducing CKD progression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Use SGLT-2i in people with an eGFR ≥ 20 ml/min per 1.73 m</a:t>
              </a:r>
              <a:r>
                <a:rPr kumimoji="0" lang="en-US" sz="600" b="0" i="0" u="none" strike="noStrike" kern="1200" cap="none" spc="0" normalizeH="0" baseline="30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2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, once initiated should be continued until initiation of dialysis or transplantation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GLP-1 RA with proven CVD benefit if SGLT-2i not tolerated or contraindicated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D33ECBE-FBAB-988B-0D41-B966A869E7EA}"/>
                </a:ext>
              </a:extLst>
            </p:cNvPr>
            <p:cNvCxnSpPr>
              <a:cxnSpLocks/>
            </p:cNvCxnSpPr>
            <p:nvPr/>
          </p:nvCxnSpPr>
          <p:spPr>
            <a:xfrm>
              <a:off x="5039597" y="4094742"/>
              <a:ext cx="600859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AB85856-1E1A-42DB-9E43-539CA0C61673}"/>
                </a:ext>
              </a:extLst>
            </p:cNvPr>
            <p:cNvCxnSpPr>
              <a:cxnSpLocks/>
            </p:cNvCxnSpPr>
            <p:nvPr/>
          </p:nvCxnSpPr>
          <p:spPr>
            <a:xfrm>
              <a:off x="5872715" y="4094742"/>
              <a:ext cx="600859" cy="0"/>
            </a:xfrm>
            <a:prstGeom prst="line">
              <a:avLst/>
            </a:prstGeom>
            <a:ln w="635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E42C0DA4-B471-5D09-9ACD-CB81F6A43C10}"/>
                </a:ext>
              </a:extLst>
            </p:cNvPr>
            <p:cNvCxnSpPr>
              <a:cxnSpLocks/>
              <a:stCxn id="126" idx="2"/>
              <a:endCxn id="94" idx="0"/>
            </p:cNvCxnSpPr>
            <p:nvPr/>
          </p:nvCxnSpPr>
          <p:spPr>
            <a:xfrm>
              <a:off x="5757486" y="2748280"/>
              <a:ext cx="0" cy="89277"/>
            </a:xfrm>
            <a:prstGeom prst="straightConnector1">
              <a:avLst/>
            </a:prstGeom>
            <a:ln w="9525">
              <a:solidFill>
                <a:srgbClr val="9F690D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22ECA3F-9B33-1DBC-589B-19FAE9158C14}"/>
                </a:ext>
              </a:extLst>
            </p:cNvPr>
            <p:cNvSpPr/>
            <p:nvPr/>
          </p:nvSpPr>
          <p:spPr>
            <a:xfrm>
              <a:off x="4750221" y="4421815"/>
              <a:ext cx="2014529" cy="4065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If HbA</a:t>
              </a:r>
              <a:r>
                <a:rPr kumimoji="0" lang="en-US" sz="600" b="0" i="0" u="none" strike="noStrike" kern="1200" cap="none" spc="0" normalizeH="0" baseline="-25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1C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above target, for patients on SGLT-2i, consider incorporating a GLP-1 RA or vice versa</a:t>
              </a:r>
              <a:endParaRPr kumimoji="0" lang="en-US" sz="6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cxnSp>
          <p:nvCxnSpPr>
            <p:cNvPr id="100" name="Straight Arrow Connector 120">
              <a:extLst>
                <a:ext uri="{FF2B5EF4-FFF2-40B4-BE49-F238E27FC236}">
                  <a16:creationId xmlns:a16="http://schemas.microsoft.com/office/drawing/2014/main" id="{F275DEF0-5F11-DA30-1C6A-A009E73FB3B9}"/>
                </a:ext>
              </a:extLst>
            </p:cNvPr>
            <p:cNvCxnSpPr>
              <a:cxnSpLocks/>
            </p:cNvCxnSpPr>
            <p:nvPr/>
          </p:nvCxnSpPr>
          <p:spPr>
            <a:xfrm>
              <a:off x="6803698" y="1789485"/>
              <a:ext cx="12700" cy="3300411"/>
            </a:xfrm>
            <a:prstGeom prst="bentConnector3">
              <a:avLst>
                <a:gd name="adj1" fmla="val 1252197"/>
              </a:avLst>
            </a:prstGeom>
            <a:ln w="9525">
              <a:solidFill>
                <a:schemeClr val="accent1"/>
              </a:solidFill>
              <a:headEnd type="stealth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F1514F0-6360-BD2F-5C26-2B9C26E8640D}"/>
                </a:ext>
              </a:extLst>
            </p:cNvPr>
            <p:cNvCxnSpPr>
              <a:cxnSpLocks/>
            </p:cNvCxnSpPr>
            <p:nvPr/>
          </p:nvCxnSpPr>
          <p:spPr>
            <a:xfrm>
              <a:off x="5757485" y="4870017"/>
              <a:ext cx="0" cy="147187"/>
            </a:xfrm>
            <a:prstGeom prst="straightConnector1">
              <a:avLst/>
            </a:prstGeom>
            <a:ln w="9525">
              <a:solidFill>
                <a:srgbClr val="9F690D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AEFC130-65A7-94D7-2123-A8F10A853505}"/>
                </a:ext>
              </a:extLst>
            </p:cNvPr>
            <p:cNvSpPr/>
            <p:nvPr/>
          </p:nvSpPr>
          <p:spPr>
            <a:xfrm>
              <a:off x="7086601" y="1663485"/>
              <a:ext cx="4457399" cy="252000"/>
            </a:xfrm>
            <a:prstGeom prst="rect">
              <a:avLst/>
            </a:prstGeom>
            <a:solidFill>
              <a:srgbClr val="C3B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Goal: Achievement and Maintenance of Glycemic and Weight Management Goals</a:t>
              </a:r>
              <a:endParaRPr kumimoji="0" lang="en-GB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6A2D288-D09F-BA86-48FD-E7DFBC5B9046}"/>
                </a:ext>
              </a:extLst>
            </p:cNvPr>
            <p:cNvSpPr/>
            <p:nvPr/>
          </p:nvSpPr>
          <p:spPr>
            <a:xfrm>
              <a:off x="7086601" y="1990090"/>
              <a:ext cx="1991359" cy="11159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Glycemic Management: Choose approaches that provide the efficacy to achieve goals: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Metformin OR Agent(s) including COMBINATION therapy that provide adequate EFFICACY to achieve and maintain treatment goals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Prioritize avoidance of hypoglycemia in high-risk individuals</a:t>
              </a: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highlight>
                  <a:srgbClr val="FFFF00"/>
                </a:highlight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highlight>
                  <a:srgbClr val="FFFF00"/>
                </a:highlight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02643C9B-EB50-9D72-117B-EDEF40811879}"/>
                </a:ext>
              </a:extLst>
            </p:cNvPr>
            <p:cNvSpPr/>
            <p:nvPr/>
          </p:nvSpPr>
          <p:spPr>
            <a:xfrm>
              <a:off x="7087160" y="3684701"/>
              <a:ext cx="1990800" cy="633822"/>
            </a:xfrm>
            <a:prstGeom prst="rect">
              <a:avLst/>
            </a:prstGeom>
            <a:solidFill>
              <a:srgbClr val="D4E9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Very High: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Dulaglutide (high dose), Semaglutide, </a:t>
              </a:r>
              <a:r>
                <a:rPr kumimoji="0" lang="en-US" sz="600" b="0" i="0" u="none" strike="noStrike" kern="1200" cap="none" spc="0" normalizeH="0" baseline="0" noProof="0" err="1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Tirzepatide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Insulin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Combination Oral, Combination Injectable </a:t>
              </a:r>
              <a:b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(GLP-1 RA/Insulin)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FE59953-FB66-E964-607F-2B27150E221C}"/>
                </a:ext>
              </a:extLst>
            </p:cNvPr>
            <p:cNvSpPr/>
            <p:nvPr/>
          </p:nvSpPr>
          <p:spPr>
            <a:xfrm>
              <a:off x="7087160" y="4309616"/>
              <a:ext cx="1990800" cy="341806"/>
            </a:xfrm>
            <a:prstGeom prst="rect">
              <a:avLst/>
            </a:prstGeom>
            <a:solidFill>
              <a:srgbClr val="F5F3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High: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GLP-1 RA (not listed above), Metformin, SGLT-2i, Sulfonylurea, TZD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2EDCE29-7F0A-4721-8B0E-0F918881C23B}"/>
                </a:ext>
              </a:extLst>
            </p:cNvPr>
            <p:cNvSpPr/>
            <p:nvPr/>
          </p:nvSpPr>
          <p:spPr>
            <a:xfrm>
              <a:off x="7087160" y="4656372"/>
              <a:ext cx="1990800" cy="213645"/>
            </a:xfrm>
            <a:prstGeom prst="rect">
              <a:avLst/>
            </a:prstGeom>
            <a:solidFill>
              <a:srgbClr val="FC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Intermediate: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DPP-4i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CE87C865-F453-9E73-E8DD-FACC9ECABA69}"/>
                </a:ext>
              </a:extLst>
            </p:cNvPr>
            <p:cNvCxnSpPr>
              <a:cxnSpLocks/>
              <a:stCxn id="103" idx="2"/>
              <a:endCxn id="135" idx="0"/>
            </p:cNvCxnSpPr>
            <p:nvPr/>
          </p:nvCxnSpPr>
          <p:spPr>
            <a:xfrm>
              <a:off x="8082281" y="3106058"/>
              <a:ext cx="0" cy="76562"/>
            </a:xfrm>
            <a:prstGeom prst="straightConnector1">
              <a:avLst/>
            </a:prstGeom>
            <a:ln w="9525">
              <a:solidFill>
                <a:srgbClr val="3B97DE"/>
              </a:solidFill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B10EF28-2877-C2F3-62AB-4B97ECB092A3}"/>
                </a:ext>
              </a:extLst>
            </p:cNvPr>
            <p:cNvSpPr/>
            <p:nvPr/>
          </p:nvSpPr>
          <p:spPr>
            <a:xfrm>
              <a:off x="9159240" y="1990090"/>
              <a:ext cx="2384760" cy="16918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Achievement and maintenance of weight m</a:t>
              </a:r>
              <a:r>
                <a:rPr kumimoji="0" lang="en-US" sz="700" b="1" i="0" u="none" strike="noStrike" kern="1200" cap="none" spc="0" normalizeH="0" baseline="0" noProof="0" err="1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anagement</a:t>
              </a: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goals: 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497D0BF-BF64-E0A5-122B-FBEDAD44228C}"/>
                </a:ext>
              </a:extLst>
            </p:cNvPr>
            <p:cNvSpPr/>
            <p:nvPr/>
          </p:nvSpPr>
          <p:spPr>
            <a:xfrm>
              <a:off x="9199420" y="2269074"/>
              <a:ext cx="2304400" cy="14519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3B97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Set individualized weight management goals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7335A30A-902A-DEB9-AEEF-34C274A70DAF}"/>
                </a:ext>
              </a:extLst>
            </p:cNvPr>
            <p:cNvSpPr/>
            <p:nvPr/>
          </p:nvSpPr>
          <p:spPr>
            <a:xfrm>
              <a:off x="9199419" y="2436823"/>
              <a:ext cx="1125091" cy="540000"/>
            </a:xfrm>
            <a:prstGeom prst="rect">
              <a:avLst/>
            </a:prstGeom>
            <a:solidFill>
              <a:srgbClr val="CCDEF6"/>
            </a:solidFill>
            <a:ln w="6350">
              <a:solidFill>
                <a:srgbClr val="005A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General lifestyle advice: medical nutritional therapy/ eating patterns/ physical activity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839F32E1-7E1D-5ED4-0EA4-A3768FF93D77}"/>
                </a:ext>
              </a:extLst>
            </p:cNvPr>
            <p:cNvSpPr/>
            <p:nvPr/>
          </p:nvSpPr>
          <p:spPr>
            <a:xfrm>
              <a:off x="10378729" y="2436823"/>
              <a:ext cx="1125091" cy="540000"/>
            </a:xfrm>
            <a:prstGeom prst="rect">
              <a:avLst/>
            </a:prstGeom>
            <a:solidFill>
              <a:srgbClr val="CCDEF6"/>
            </a:solidFill>
            <a:ln w="6350">
              <a:solidFill>
                <a:srgbClr val="005A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Intensive evidence-based structured weight management program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ABD9A417-9126-8174-5F94-AEC3797B311A}"/>
                </a:ext>
              </a:extLst>
            </p:cNvPr>
            <p:cNvSpPr/>
            <p:nvPr/>
          </p:nvSpPr>
          <p:spPr>
            <a:xfrm>
              <a:off x="9199419" y="3017917"/>
              <a:ext cx="1125091" cy="216000"/>
            </a:xfrm>
            <a:prstGeom prst="rect">
              <a:avLst/>
            </a:prstGeom>
            <a:solidFill>
              <a:srgbClr val="CCDEF6"/>
            </a:solidFill>
            <a:ln w="6350">
              <a:solidFill>
                <a:srgbClr val="005A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Consider medication for weight loss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FA2380DB-3DF6-0EAE-AA23-5ACD73B9D382}"/>
                </a:ext>
              </a:extLst>
            </p:cNvPr>
            <p:cNvSpPr/>
            <p:nvPr/>
          </p:nvSpPr>
          <p:spPr>
            <a:xfrm>
              <a:off x="10378729" y="3017917"/>
              <a:ext cx="1125091" cy="216000"/>
            </a:xfrm>
            <a:prstGeom prst="rect">
              <a:avLst/>
            </a:prstGeom>
            <a:solidFill>
              <a:srgbClr val="CCDEF6"/>
            </a:solidFill>
            <a:ln w="6350">
              <a:solidFill>
                <a:srgbClr val="005A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Consider metabolic surgery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A45450D-6E8A-71B7-F841-FA394EBA9D38}"/>
                </a:ext>
              </a:extLst>
            </p:cNvPr>
            <p:cNvSpPr/>
            <p:nvPr/>
          </p:nvSpPr>
          <p:spPr>
            <a:xfrm>
              <a:off x="9199420" y="3276193"/>
              <a:ext cx="2304400" cy="36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3B97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-1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When choosing glucose-lowering therapies: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Consider regimen with high-to-very high dual glucose and weight efficacy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11C4AB23-6767-CB60-E175-260BEC212E31}"/>
                </a:ext>
              </a:extLst>
            </p:cNvPr>
            <p:cNvSpPr/>
            <p:nvPr/>
          </p:nvSpPr>
          <p:spPr>
            <a:xfrm>
              <a:off x="9159240" y="3746799"/>
              <a:ext cx="2384760" cy="1083289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Efficacy for weight loss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8DCEF80E-C773-D590-77C9-A4CEAC6F65F1}"/>
                </a:ext>
              </a:extLst>
            </p:cNvPr>
            <p:cNvCxnSpPr>
              <a:cxnSpLocks/>
              <a:stCxn id="108" idx="2"/>
              <a:endCxn id="115" idx="0"/>
            </p:cNvCxnSpPr>
            <p:nvPr/>
          </p:nvCxnSpPr>
          <p:spPr>
            <a:xfrm>
              <a:off x="10351620" y="3681911"/>
              <a:ext cx="0" cy="64888"/>
            </a:xfrm>
            <a:prstGeom prst="straightConnector1">
              <a:avLst/>
            </a:prstGeom>
            <a:ln w="9525">
              <a:solidFill>
                <a:srgbClr val="3B97DE"/>
              </a:solidFill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564706A-D67A-A6B4-6544-C5DDCB1F863D}"/>
                </a:ext>
              </a:extLst>
            </p:cNvPr>
            <p:cNvSpPr/>
            <p:nvPr/>
          </p:nvSpPr>
          <p:spPr>
            <a:xfrm>
              <a:off x="7086601" y="5017204"/>
              <a:ext cx="4457399" cy="145384"/>
            </a:xfrm>
            <a:prstGeom prst="rect">
              <a:avLst/>
            </a:prstGeom>
            <a:solidFill>
              <a:srgbClr val="B1D5F2"/>
            </a:solidFill>
            <a:ln w="12700">
              <a:solidFill>
                <a:srgbClr val="3B97DE"/>
              </a:solidFill>
            </a:ln>
          </p:spPr>
          <p:txBody>
            <a:bodyPr wrap="square" lIns="45720" tIns="36000" rIns="45720" bIns="3600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If HbA</a:t>
              </a:r>
              <a:r>
                <a:rPr kumimoji="0" lang="en-US" sz="800" b="1" i="0" u="none" strike="noStrike" kern="1200" cap="none" spc="0" normalizeH="0" baseline="-25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1c</a:t>
              </a: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above target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470125B1-23EC-87DA-33C8-5C55984FD65A}"/>
                </a:ext>
              </a:extLst>
            </p:cNvPr>
            <p:cNvCxnSpPr>
              <a:cxnSpLocks/>
            </p:cNvCxnSpPr>
            <p:nvPr/>
          </p:nvCxnSpPr>
          <p:spPr>
            <a:xfrm>
              <a:off x="8082560" y="4870017"/>
              <a:ext cx="0" cy="147187"/>
            </a:xfrm>
            <a:prstGeom prst="straightConnector1">
              <a:avLst/>
            </a:prstGeom>
            <a:ln w="9525">
              <a:solidFill>
                <a:srgbClr val="3B97DE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0AF5BA7-B785-6085-C07A-CF023573148A}"/>
                </a:ext>
              </a:extLst>
            </p:cNvPr>
            <p:cNvCxnSpPr>
              <a:cxnSpLocks/>
            </p:cNvCxnSpPr>
            <p:nvPr/>
          </p:nvCxnSpPr>
          <p:spPr>
            <a:xfrm>
              <a:off x="10350840" y="4830089"/>
              <a:ext cx="0" cy="187115"/>
            </a:xfrm>
            <a:prstGeom prst="straightConnector1">
              <a:avLst/>
            </a:prstGeom>
            <a:ln w="9525">
              <a:solidFill>
                <a:srgbClr val="3B97DE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20">
              <a:extLst>
                <a:ext uri="{FF2B5EF4-FFF2-40B4-BE49-F238E27FC236}">
                  <a16:creationId xmlns:a16="http://schemas.microsoft.com/office/drawing/2014/main" id="{8E406B4D-A8EF-86A5-C875-048820E0B836}"/>
                </a:ext>
              </a:extLst>
            </p:cNvPr>
            <p:cNvCxnSpPr>
              <a:cxnSpLocks/>
              <a:stCxn id="102" idx="1"/>
              <a:endCxn id="117" idx="1"/>
            </p:cNvCxnSpPr>
            <p:nvPr/>
          </p:nvCxnSpPr>
          <p:spPr>
            <a:xfrm rot="10800000" flipV="1">
              <a:off x="7086601" y="1789484"/>
              <a:ext cx="12700" cy="3300411"/>
            </a:xfrm>
            <a:prstGeom prst="bentConnector3">
              <a:avLst>
                <a:gd name="adj1" fmla="val 1124079"/>
              </a:avLst>
            </a:prstGeom>
            <a:ln w="9525">
              <a:solidFill>
                <a:schemeClr val="accent1"/>
              </a:solidFill>
              <a:headEnd type="stealth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94B49B3-BAE4-0D69-5EEB-B128B287E61E}"/>
                </a:ext>
              </a:extLst>
            </p:cNvPr>
            <p:cNvSpPr/>
            <p:nvPr/>
          </p:nvSpPr>
          <p:spPr>
            <a:xfrm>
              <a:off x="7086599" y="5296694"/>
              <a:ext cx="4464000" cy="5188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1965"/>
              </a:solidFill>
            </a:ln>
          </p:spPr>
          <p:txBody>
            <a:bodyPr wrap="square" lIns="36000" tIns="72000" rIns="36000" bIns="720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Identify barriers to goals:</a:t>
              </a:r>
            </a:p>
            <a:p>
              <a:pPr marL="108000" marR="0" lvl="0" indent="-108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Consider DSMES referral to support self-efficacy in achievement of goals</a:t>
              </a:r>
            </a:p>
            <a:p>
              <a:pPr marL="108000" marR="0" lvl="0" indent="-108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Consider technology (e.g. diagnostic CGM) to identify therapeutic gaps and tailor therapy</a:t>
              </a:r>
            </a:p>
            <a:p>
              <a:pPr marL="108000" marR="0" lvl="0" indent="-108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Identify and address SDOH that impact on achievement of goals</a:t>
              </a:r>
            </a:p>
          </p:txBody>
        </p: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08997DFC-13E7-36FE-3868-C7070C48B446}"/>
                </a:ext>
              </a:extLst>
            </p:cNvPr>
            <p:cNvCxnSpPr>
              <a:cxnSpLocks/>
              <a:stCxn id="117" idx="2"/>
              <a:endCxn id="121" idx="0"/>
            </p:cNvCxnSpPr>
            <p:nvPr/>
          </p:nvCxnSpPr>
          <p:spPr>
            <a:xfrm>
              <a:off x="9315301" y="5162588"/>
              <a:ext cx="3298" cy="134106"/>
            </a:xfrm>
            <a:prstGeom prst="straightConnector1">
              <a:avLst/>
            </a:prstGeom>
            <a:ln w="6350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2D5FC0AC-BB4F-417E-FEA2-F66B8D250703}"/>
                </a:ext>
              </a:extLst>
            </p:cNvPr>
            <p:cNvSpPr/>
            <p:nvPr/>
          </p:nvSpPr>
          <p:spPr>
            <a:xfrm>
              <a:off x="653980" y="1990090"/>
              <a:ext cx="1738700" cy="1142271"/>
            </a:xfrm>
            <a:prstGeom prst="rect">
              <a:avLst/>
            </a:prstGeom>
            <a:solidFill>
              <a:srgbClr val="2A9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+ASCVD</a:t>
              </a:r>
              <a:r>
                <a:rPr kumimoji="0" lang="en-US" sz="800" b="1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†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Defined differently across CVOTs but </a:t>
              </a:r>
              <a:b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all included individuals with established CVD (e.g. MI, stroke, any revascularization procedure). Variably included: conditions such as transient ischemic attack, unstable angina, amputation, symptomatic or asymptomatic coronary artery disease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. </a:t>
              </a:r>
              <a:endParaRPr kumimoji="0" lang="en-GB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6E6A246-9A79-6C88-73D6-5A863A07BEF7}"/>
                </a:ext>
              </a:extLst>
            </p:cNvPr>
            <p:cNvSpPr/>
            <p:nvPr/>
          </p:nvSpPr>
          <p:spPr>
            <a:xfrm>
              <a:off x="2450979" y="1990090"/>
              <a:ext cx="1206437" cy="1140056"/>
            </a:xfrm>
            <a:prstGeom prst="rect">
              <a:avLst/>
            </a:prstGeom>
            <a:solidFill>
              <a:srgbClr val="2A9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+Indicators of </a:t>
              </a:r>
              <a:b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</a:b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high risk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While definitions vary, most comprise ≥ 55 years of age with two or more additional risk factors (including obesity, hypertension, smoking, dyslipidemia, or albuminuria)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824E7A40-3AE0-2E69-876F-7F962D98420D}"/>
                </a:ext>
              </a:extLst>
            </p:cNvPr>
            <p:cNvSpPr/>
            <p:nvPr/>
          </p:nvSpPr>
          <p:spPr>
            <a:xfrm>
              <a:off x="3715715" y="1990090"/>
              <a:ext cx="937259" cy="1141200"/>
            </a:xfrm>
            <a:prstGeom prst="rect">
              <a:avLst/>
            </a:prstGeom>
            <a:solidFill>
              <a:srgbClr val="E655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+HF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Current or prior symptoms of HF with documented </a:t>
              </a:r>
              <a:r>
                <a:rPr kumimoji="0" lang="en-US" sz="6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HFrEF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or </a:t>
              </a:r>
              <a:r>
                <a:rPr kumimoji="0" lang="en-US" sz="6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HFpEF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</a:t>
              </a: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B7AC28DC-8050-0F63-1D50-34ADB7972523}"/>
                </a:ext>
              </a:extLst>
            </p:cNvPr>
            <p:cNvSpPr/>
            <p:nvPr/>
          </p:nvSpPr>
          <p:spPr>
            <a:xfrm>
              <a:off x="4711273" y="1990090"/>
              <a:ext cx="2092425" cy="758190"/>
            </a:xfrm>
            <a:prstGeom prst="rect">
              <a:avLst/>
            </a:prstGeom>
            <a:solidFill>
              <a:srgbClr val="EEA7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+CKD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eGFR &lt; 60 ml/min per 1.73 m</a:t>
              </a:r>
              <a:r>
                <a:rPr kumimoji="0" lang="en-US" sz="600" b="0" i="0" u="none" strike="noStrike" kern="1200" cap="none" spc="0" normalizeH="0" baseline="3000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2</a:t>
              </a: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 OR albuminuria (ACR ≥ 3.0 mg/mmol (30mg/g)). These measurements may vary over time; thus, a repeat measure is required to document CKD.    </a:t>
              </a: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3A8B83CD-9B3A-AB6D-DF15-F669BE04A1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3331" y="3132361"/>
              <a:ext cx="1" cy="102359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FA84C853-218F-EE9D-98C5-406C1916A937}"/>
                </a:ext>
              </a:extLst>
            </p:cNvPr>
            <p:cNvCxnSpPr>
              <a:cxnSpLocks/>
            </p:cNvCxnSpPr>
            <p:nvPr/>
          </p:nvCxnSpPr>
          <p:spPr>
            <a:xfrm>
              <a:off x="4183389" y="3133920"/>
              <a:ext cx="1910" cy="100800"/>
            </a:xfrm>
            <a:prstGeom prst="straightConnector1">
              <a:avLst/>
            </a:prstGeom>
            <a:ln w="9525">
              <a:solidFill>
                <a:srgbClr val="DD3525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8A542C9-EA49-EC95-DE84-43CF5F7F118F}"/>
                </a:ext>
              </a:extLst>
            </p:cNvPr>
            <p:cNvSpPr txBox="1"/>
            <p:nvPr/>
          </p:nvSpPr>
          <p:spPr>
            <a:xfrm>
              <a:off x="940281" y="5296044"/>
              <a:ext cx="65" cy="1077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700" b="0" i="0" u="none" strike="noStrike" kern="1200" cap="none" spc="0" normalizeH="0" baseline="0" noProof="0" err="1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30ADA67-000B-9536-40E1-6864BCEB64EF}"/>
                </a:ext>
              </a:extLst>
            </p:cNvPr>
            <p:cNvSpPr txBox="1"/>
            <p:nvPr/>
          </p:nvSpPr>
          <p:spPr>
            <a:xfrm>
              <a:off x="647698" y="5222049"/>
              <a:ext cx="6156000" cy="828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*In people with HF, CKD, established CVD or multiple risk factors for CVD, the decision to use a GLP-1RA or SGLT-2i with proven benefit should be independent of background use of metformin; </a:t>
              </a:r>
              <a:r>
                <a:rPr kumimoji="0" lang="en-US" sz="700" b="0" i="0" u="none" strike="noStrike" kern="1200" cap="none" spc="0" normalizeH="0" baseline="3000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†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A strong recommendation is warranted for people with CVD and a weaker recommendation for those with indicators of high CV risk. Moreover, a higher absolute risk reduction and thus lower numbers needed to treat are seen at higher levels of baseline risk and should be factored into shared decision-making process. ^Low-dose TZD may be better tolerated and similarly effective; § For SGLT-2i, CV/renal outcomes trials demonstrate their efficacy in reducing the risk of composite MACE, CV death, all-cause mortality, MI, HHF and renal outcomes in individuals with T2D with established/high risk of CVD; # For GLP-1 RA, CVOTs demonstrate their efficacy in reducing composite MACE, CV death, all-cause mortality, MI, stroke and renal endpoints in individuals with T2D with established/high risk of CVD.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DC69FD2-B829-A58C-F06A-641142C2B9C4}"/>
                </a:ext>
              </a:extLst>
            </p:cNvPr>
            <p:cNvCxnSpPr/>
            <p:nvPr/>
          </p:nvCxnSpPr>
          <p:spPr>
            <a:xfrm>
              <a:off x="6964813" y="5162588"/>
              <a:ext cx="0" cy="810303"/>
            </a:xfrm>
            <a:prstGeom prst="line">
              <a:avLst/>
            </a:prstGeom>
            <a:ln w="31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876FDDC-1F75-B6A2-2733-47ECE0A658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4197" y="3132361"/>
              <a:ext cx="1" cy="102359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76BC577D-3A47-CBAF-040D-5E91AEF6CEB4}"/>
                </a:ext>
              </a:extLst>
            </p:cNvPr>
            <p:cNvCxnSpPr>
              <a:cxnSpLocks/>
            </p:cNvCxnSpPr>
            <p:nvPr/>
          </p:nvCxnSpPr>
          <p:spPr>
            <a:xfrm>
              <a:off x="3054197" y="3950696"/>
              <a:ext cx="1" cy="182888"/>
            </a:xfrm>
            <a:prstGeom prst="straightConnector1">
              <a:avLst/>
            </a:prstGeom>
            <a:ln w="9525">
              <a:solidFill>
                <a:schemeClr val="accent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F942C356-4544-2CC5-14A5-21ABDF3BAE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6935" y="4870017"/>
              <a:ext cx="358" cy="149023"/>
            </a:xfrm>
            <a:prstGeom prst="straightConnector1">
              <a:avLst/>
            </a:prstGeom>
            <a:ln w="9525">
              <a:solidFill>
                <a:srgbClr val="2E5169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AD5D305-89DC-9B33-2797-26917BAEFFD0}"/>
                </a:ext>
              </a:extLst>
            </p:cNvPr>
            <p:cNvSpPr/>
            <p:nvPr/>
          </p:nvSpPr>
          <p:spPr>
            <a:xfrm>
              <a:off x="7086601" y="3182620"/>
              <a:ext cx="1991359" cy="1687397"/>
            </a:xfrm>
            <a:prstGeom prst="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In general, higher efficacy approaches have greater likelihood of achieving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glycemic goals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Efficacy for glucose lowering</a:t>
              </a: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C40288A4-60EF-286C-E698-CE2589474899}"/>
                </a:ext>
              </a:extLst>
            </p:cNvPr>
            <p:cNvGrpSpPr/>
            <p:nvPr/>
          </p:nvGrpSpPr>
          <p:grpSpPr>
            <a:xfrm>
              <a:off x="10682869" y="878137"/>
              <a:ext cx="867730" cy="867834"/>
              <a:chOff x="10676270" y="1170629"/>
              <a:chExt cx="867730" cy="867834"/>
            </a:xfrm>
          </p:grpSpPr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41860FFE-3344-CEC6-2C3A-7E350AD68EA3}"/>
                  </a:ext>
                </a:extLst>
              </p:cNvPr>
              <p:cNvSpPr/>
              <p:nvPr/>
            </p:nvSpPr>
            <p:spPr>
              <a:xfrm>
                <a:off x="10676270" y="1170629"/>
                <a:ext cx="867730" cy="867834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E8C229C7-D9AA-26E3-23BA-6B53CA551AFD}"/>
                  </a:ext>
                </a:extLst>
              </p:cNvPr>
              <p:cNvSpPr/>
              <p:nvPr/>
            </p:nvSpPr>
            <p:spPr>
              <a:xfrm>
                <a:off x="10748534" y="1242900"/>
                <a:ext cx="723202" cy="723292"/>
              </a:xfrm>
              <a:prstGeom prst="arc">
                <a:avLst>
                  <a:gd name="adj1" fmla="val 16200000"/>
                  <a:gd name="adj2" fmla="val 13065115"/>
                </a:avLst>
              </a:prstGeom>
              <a:ln w="19050">
                <a:solidFill>
                  <a:schemeClr val="bg1"/>
                </a:solidFill>
                <a:headEnd type="oval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endParaRPr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799F2134-6F15-AF4E-8042-3F1ADBF5987E}"/>
                  </a:ext>
                </a:extLst>
              </p:cNvPr>
              <p:cNvSpPr/>
              <p:nvPr/>
            </p:nvSpPr>
            <p:spPr>
              <a:xfrm>
                <a:off x="10731568" y="1363611"/>
                <a:ext cx="757134" cy="496818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TO AVOID THERAPEUTIC INERTIA REASSESS AND MODIFY TREATMENT REGULARLY</a:t>
                </a:r>
                <a:br>
                  <a:rPr kumimoji="0" lang="en-US" sz="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</a:br>
                <a:r>
                  <a:rPr kumimoji="0" lang="en-US" sz="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(3-6 MONTHS)</a:t>
                </a:r>
                <a:endParaRPr kumimoji="0" lang="en-US" sz="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endParaRPr>
              </a:p>
            </p:txBody>
          </p:sp>
        </p:grpSp>
      </p:grpSp>
      <p:sp>
        <p:nvSpPr>
          <p:cNvPr id="73" name="Rectangle 72">
            <a:hlinkClick r:id="" action="ppaction://noaction"/>
            <a:extLst>
              <a:ext uri="{FF2B5EF4-FFF2-40B4-BE49-F238E27FC236}">
                <a16:creationId xmlns:a16="http://schemas.microsoft.com/office/drawing/2014/main" id="{58356F54-ABC3-44A3-0FCD-21F3042A10BF}"/>
              </a:ext>
            </a:extLst>
          </p:cNvPr>
          <p:cNvSpPr/>
          <p:nvPr/>
        </p:nvSpPr>
        <p:spPr>
          <a:xfrm>
            <a:off x="643949" y="1856580"/>
            <a:ext cx="6156000" cy="348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74" name="Rectangle 73">
            <a:hlinkClick r:id="" action="ppaction://noaction"/>
            <a:extLst>
              <a:ext uri="{FF2B5EF4-FFF2-40B4-BE49-F238E27FC236}">
                <a16:creationId xmlns:a16="http://schemas.microsoft.com/office/drawing/2014/main" id="{3ABED5FA-5627-F11D-8787-BC146F11FDC6}"/>
              </a:ext>
            </a:extLst>
          </p:cNvPr>
          <p:cNvSpPr/>
          <p:nvPr/>
        </p:nvSpPr>
        <p:spPr>
          <a:xfrm>
            <a:off x="7054849" y="1840058"/>
            <a:ext cx="4495553" cy="4158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87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E9E661-04DF-438F-8C30-C858719B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58" y="163200"/>
            <a:ext cx="11317549" cy="1024128"/>
          </a:xfrm>
        </p:spPr>
        <p:txBody>
          <a:bodyPr>
            <a:normAutofit fontScale="90000"/>
          </a:bodyPr>
          <a:lstStyle/>
          <a:p>
            <a:r>
              <a:rPr lang="hr-H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Preporuke dijabetoloških smjernica za farmakološko liječenje </a:t>
            </a:r>
            <a:br>
              <a:rPr lang="hr-H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Bolesnici </a:t>
            </a:r>
            <a:r>
              <a:rPr lang="hr-HR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</a:t>
            </a:r>
            <a:r>
              <a:rPr lang="hr-HR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povišenog KV rizika, aterosklerotskom KV bolešću, zatajivanja srca i kronične bolesti bubrega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A05FAE-1443-4E0A-820A-B52E9D52A7A6}"/>
              </a:ext>
            </a:extLst>
          </p:cNvPr>
          <p:cNvSpPr/>
          <p:nvPr/>
        </p:nvSpPr>
        <p:spPr>
          <a:xfrm>
            <a:off x="1388535" y="1407645"/>
            <a:ext cx="9410095" cy="4457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6253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PRVU LINIJU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liječenja čine </a:t>
            </a:r>
            <a:r>
              <a:rPr kumimoji="0" lang="hr-HR" sz="1733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metformin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 sveobuhvatna promjena životnog stila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20B818-E1A7-44B2-8338-6BA0F907DB58}"/>
              </a:ext>
            </a:extLst>
          </p:cNvPr>
          <p:cNvSpPr/>
          <p:nvPr/>
        </p:nvSpPr>
        <p:spPr>
          <a:xfrm>
            <a:off x="2121820" y="2044867"/>
            <a:ext cx="7960456" cy="7401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6253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Ako </a:t>
            </a:r>
            <a:r>
              <a:rPr kumimoji="0" lang="hr-HR" sz="17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NEMA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pokazatelja visokog 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KV 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rizika ili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utvrđene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ateroskerotske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KV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bolesti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(ASKVB)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kronične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bolesti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bubrega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(KBB)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ili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zatajivanja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srca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HF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endParaRPr kumimoji="0" lang="hr-HR" sz="17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E12263-349D-445E-928F-127816357E71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6093581" y="1853368"/>
            <a:ext cx="8467" cy="191499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5B5E1F79-5D56-4D9A-931C-B2E5DAE57B3E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rot="5400000">
            <a:off x="4701365" y="2611939"/>
            <a:ext cx="460247" cy="2341124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ACC9D80A-6924-4A9F-802A-B7F807ABB78B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16200000" flipH="1">
            <a:off x="7333750" y="2320677"/>
            <a:ext cx="460247" cy="2923648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3558EA4-8271-4420-BFB6-2E4292FA6FE0}"/>
              </a:ext>
            </a:extLst>
          </p:cNvPr>
          <p:cNvSpPr/>
          <p:nvPr/>
        </p:nvSpPr>
        <p:spPr>
          <a:xfrm>
            <a:off x="3603103" y="2976727"/>
            <a:ext cx="4997893" cy="57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6253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Ako je HbA1c iznad individualiziranog cilja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7F3A97-F2B4-45C5-8CDE-8C201059DDE6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>
            <a:off x="6102048" y="2785010"/>
            <a:ext cx="0" cy="1917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C9C5C00-CD34-44BF-96BF-865B9F25F5D0}"/>
              </a:ext>
            </a:extLst>
          </p:cNvPr>
          <p:cNvSpPr/>
          <p:nvPr/>
        </p:nvSpPr>
        <p:spPr>
          <a:xfrm>
            <a:off x="965583" y="4012625"/>
            <a:ext cx="5590685" cy="138282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otreba za </a:t>
            </a:r>
            <a:b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smanjenjem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rizika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od 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hipoglikemije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4220FC-C859-4D3E-B220-206AE0F197E2}"/>
              </a:ext>
            </a:extLst>
          </p:cNvPr>
          <p:cNvSpPr/>
          <p:nvPr/>
        </p:nvSpPr>
        <p:spPr>
          <a:xfrm>
            <a:off x="6770747" y="4012624"/>
            <a:ext cx="4509900" cy="1382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otreba za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održavanjem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tjelesne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mase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poticanjem smanjenja tjelesne mase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F3244C-CBB5-422F-90CD-1204934C05A4}"/>
              </a:ext>
            </a:extLst>
          </p:cNvPr>
          <p:cNvSpPr/>
          <p:nvPr/>
        </p:nvSpPr>
        <p:spPr>
          <a:xfrm>
            <a:off x="1158205" y="4623992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DPP-4i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178E7F-97AE-4941-9564-A5D83CB6368E}"/>
              </a:ext>
            </a:extLst>
          </p:cNvPr>
          <p:cNvSpPr/>
          <p:nvPr/>
        </p:nvSpPr>
        <p:spPr>
          <a:xfrm>
            <a:off x="2516235" y="4623992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GLP-1 RA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8DE59F-D2CB-4E60-878D-C5E0233D98A4}"/>
              </a:ext>
            </a:extLst>
          </p:cNvPr>
          <p:cNvSpPr/>
          <p:nvPr/>
        </p:nvSpPr>
        <p:spPr>
          <a:xfrm>
            <a:off x="3874266" y="4623992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SGLT2i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752817-ECFF-4101-BD1F-DE28C90D3249}"/>
              </a:ext>
            </a:extLst>
          </p:cNvPr>
          <p:cNvSpPr/>
          <p:nvPr/>
        </p:nvSpPr>
        <p:spPr>
          <a:xfrm>
            <a:off x="5232297" y="4623992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TZD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135FF5-3ACA-4A2A-A4FD-E8F441171950}"/>
              </a:ext>
            </a:extLst>
          </p:cNvPr>
          <p:cNvSpPr/>
          <p:nvPr/>
        </p:nvSpPr>
        <p:spPr>
          <a:xfrm>
            <a:off x="7896286" y="4623992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GLP-1 RA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D7BAA0-393B-4180-89BA-B7DB301422E6}"/>
              </a:ext>
            </a:extLst>
          </p:cNvPr>
          <p:cNvSpPr/>
          <p:nvPr/>
        </p:nvSpPr>
        <p:spPr>
          <a:xfrm>
            <a:off x="9199282" y="4623992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SGLT2i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D9D0E7-70C4-4451-8C99-277C4F539D2A}"/>
              </a:ext>
            </a:extLst>
          </p:cNvPr>
          <p:cNvSpPr txBox="1"/>
          <p:nvPr/>
        </p:nvSpPr>
        <p:spPr>
          <a:xfrm>
            <a:off x="2999390" y="5702844"/>
            <a:ext cx="594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HZZO smjernica: GLP1 RA u 3. liniji, uz ograničenje ITM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4" name="Picture 2" descr="See the source image">
            <a:extLst>
              <a:ext uri="{FF2B5EF4-FFF2-40B4-BE49-F238E27FC236}">
                <a16:creationId xmlns:a16="http://schemas.microsoft.com/office/drawing/2014/main" id="{67D0E3E2-49E7-437D-84EB-6B8701E79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820" y="5422999"/>
            <a:ext cx="979408" cy="635428"/>
          </a:xfrm>
          <a:prstGeom prst="rect">
            <a:avLst/>
          </a:prstGeom>
          <a:noFill/>
        </p:spPr>
      </p:pic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6B6B50FA-7840-4B46-8B2D-8B93A585632D}"/>
              </a:ext>
            </a:extLst>
          </p:cNvPr>
          <p:cNvSpPr txBox="1">
            <a:spLocks/>
          </p:cNvSpPr>
          <p:nvPr/>
        </p:nvSpPr>
        <p:spPr>
          <a:xfrm>
            <a:off x="313537" y="6211572"/>
            <a:ext cx="11466471" cy="646430"/>
          </a:xfrm>
          <a:prstGeom prst="rect">
            <a:avLst/>
          </a:prstGeom>
        </p:spPr>
        <p:txBody>
          <a:bodyPr/>
          <a:lstStyle>
            <a:defPPr>
              <a:defRPr lang="sr-Latn-R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Slika je preuzeta od Američkog udruženja za šećernu bolest. </a:t>
            </a:r>
            <a:r>
              <a:rPr kumimoji="0" lang="hr-HR" sz="900" b="0" i="1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Diabetes Care </a:t>
            </a: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2022;44:S1 </a:t>
            </a:r>
          </a:p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ASKVB, aterosklerotska kardiovaskularna bolest; HF, zatajenje srca; KBB, kronična bolest bubrega; DPP-4i: inhibitori dipeptidil peptidaze 4; GLP-1 RA, agonisti receptora glukagonu sličanog peptida 1; SGLT2, suprijenosnik natrija-glukoze 2; TZD, tiazolidindion; ITM, indeks tjelesne mase</a:t>
            </a:r>
          </a:p>
        </p:txBody>
      </p:sp>
    </p:spTree>
    <p:extLst>
      <p:ext uri="{BB962C8B-B14F-4D97-AF65-F5344CB8AC3E}">
        <p14:creationId xmlns:p14="http://schemas.microsoft.com/office/powerpoint/2010/main" val="149296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73356234-3460-464A-9C8B-32D7AFEA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38" y="162984"/>
            <a:ext cx="11466470" cy="1024467"/>
          </a:xfrm>
        </p:spPr>
        <p:txBody>
          <a:bodyPr>
            <a:normAutofit fontScale="90000"/>
          </a:bodyPr>
          <a:lstStyle/>
          <a:p>
            <a:r>
              <a:rPr lang="hr-H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Preporuke dijabetoloških smjernica za farmakološko liječenje</a:t>
            </a:r>
            <a:b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Bolesnici</a:t>
            </a:r>
            <a:r>
              <a:rPr lang="en-GB" sz="2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povišenim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KV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rizikom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aterosklerotskom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KV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bolešću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</a:t>
            </a:r>
            <a:r>
              <a:rPr lang="hr-HR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tajivanjem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srca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kroničnom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bolesti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bubrega</a:t>
            </a:r>
            <a:r>
              <a:rPr lang="en-GB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1FCD39-DAB2-4B46-9FE3-886A41A22A10}"/>
              </a:ext>
            </a:extLst>
          </p:cNvPr>
          <p:cNvSpPr/>
          <p:nvPr/>
        </p:nvSpPr>
        <p:spPr>
          <a:xfrm>
            <a:off x="1388535" y="1581816"/>
            <a:ext cx="9410095" cy="4457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6253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PRVU LINIJU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liječenja čine </a:t>
            </a:r>
            <a:r>
              <a:rPr kumimoji="0" lang="hr-HR" sz="1733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metformin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 sveobuhvatna promjena životnog stila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580336-27A6-40BA-9DE1-A04C45691C27}"/>
              </a:ext>
            </a:extLst>
          </p:cNvPr>
          <p:cNvSpPr/>
          <p:nvPr/>
        </p:nvSpPr>
        <p:spPr>
          <a:xfrm>
            <a:off x="2121820" y="2241248"/>
            <a:ext cx="7960456" cy="717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6253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Ako </a:t>
            </a:r>
            <a:r>
              <a:rPr kumimoji="0" lang="en-US" sz="17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POSTOJE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pokazatelj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visokog 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KV 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rizika ili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ateroskerotska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KV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bolest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(ASKVB)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zatajivanje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srca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HF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hr-HR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ili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kronična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bolest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bubrega</a:t>
            </a:r>
            <a:r>
              <a: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(KBB)</a:t>
            </a:r>
            <a:endParaRPr kumimoji="0" lang="hr-HR" sz="17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6B779EB-A175-4175-B74E-7866854B2FF8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6093581" y="2027538"/>
            <a:ext cx="8467" cy="213711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9E04A0-4880-42FA-8D12-88C2FC3528CE}"/>
              </a:ext>
            </a:extLst>
          </p:cNvPr>
          <p:cNvCxnSpPr>
            <a:cxnSpLocks/>
          </p:cNvCxnSpPr>
          <p:nvPr/>
        </p:nvCxnSpPr>
        <p:spPr>
          <a:xfrm>
            <a:off x="6112825" y="3199129"/>
            <a:ext cx="0" cy="1917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85BFE-9794-43C8-909F-A881EF6F67C9}"/>
              </a:ext>
            </a:extLst>
          </p:cNvPr>
          <p:cNvSpPr/>
          <p:nvPr/>
        </p:nvSpPr>
        <p:spPr>
          <a:xfrm>
            <a:off x="1246439" y="3503930"/>
            <a:ext cx="2977768" cy="1382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Aterosklerotska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KV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(ASKVB)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visoki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KV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rizik</a:t>
            </a: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967F66-9D6B-4C47-B735-3F6186FC2A96}"/>
              </a:ext>
            </a:extLst>
          </p:cNvPr>
          <p:cNvSpPr/>
          <p:nvPr/>
        </p:nvSpPr>
        <p:spPr>
          <a:xfrm>
            <a:off x="7998483" y="3503928"/>
            <a:ext cx="2977768" cy="13828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Kronična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bolest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bubrega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(KBB)</a:t>
            </a: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8CAFE8-A258-430A-8560-4189EAB16D98}"/>
              </a:ext>
            </a:extLst>
          </p:cNvPr>
          <p:cNvSpPr/>
          <p:nvPr/>
        </p:nvSpPr>
        <p:spPr>
          <a:xfrm>
            <a:off x="2979821" y="4109031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GLP-1 RA</a:t>
            </a:r>
            <a:r>
              <a:rPr kumimoji="0" lang="en-US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(!)</a:t>
            </a:r>
            <a:endParaRPr kumimoji="0" lang="hr-HR" sz="1467" b="1" i="0" u="none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B26E7E-2E80-4440-A05B-6FCD4C5D368A}"/>
              </a:ext>
            </a:extLst>
          </p:cNvPr>
          <p:cNvSpPr/>
          <p:nvPr/>
        </p:nvSpPr>
        <p:spPr>
          <a:xfrm>
            <a:off x="1380839" y="4115298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SGLT2i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CC11D6-5236-446C-A271-54AED13DED00}"/>
              </a:ext>
            </a:extLst>
          </p:cNvPr>
          <p:cNvSpPr/>
          <p:nvPr/>
        </p:nvSpPr>
        <p:spPr>
          <a:xfrm>
            <a:off x="9569753" y="4109031"/>
            <a:ext cx="1204428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GLP-1 RA</a:t>
            </a:r>
            <a:r>
              <a:rPr kumimoji="0" lang="en-US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</a:t>
            </a:r>
          </a:p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(!)</a:t>
            </a:r>
            <a:endParaRPr kumimoji="0" lang="hr-HR" sz="1467" b="1" i="0" u="none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55C7A1-2E15-45F1-9097-035E4D6D6B0E}"/>
              </a:ext>
            </a:extLst>
          </p:cNvPr>
          <p:cNvSpPr/>
          <p:nvPr/>
        </p:nvSpPr>
        <p:spPr>
          <a:xfrm>
            <a:off x="8187063" y="4126608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SGLT2i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08D32F-277F-4A15-BBC5-DECCA907E492}"/>
              </a:ext>
            </a:extLst>
          </p:cNvPr>
          <p:cNvSpPr txBox="1"/>
          <p:nvPr/>
        </p:nvSpPr>
        <p:spPr>
          <a:xfrm>
            <a:off x="1191107" y="5576144"/>
            <a:ext cx="594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HZZO smjernica: GLP1 RA u 3. liniji, uz ograničenje ITM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96F3D942-CA24-4F66-9DCC-33FB27ABAA79}"/>
              </a:ext>
            </a:extLst>
          </p:cNvPr>
          <p:cNvSpPr txBox="1">
            <a:spLocks/>
          </p:cNvSpPr>
          <p:nvPr/>
        </p:nvSpPr>
        <p:spPr>
          <a:xfrm>
            <a:off x="313537" y="6211572"/>
            <a:ext cx="11466471" cy="646430"/>
          </a:xfrm>
          <a:prstGeom prst="rect">
            <a:avLst/>
          </a:prstGeom>
        </p:spPr>
        <p:txBody>
          <a:bodyPr/>
          <a:lstStyle>
            <a:defPPr>
              <a:defRPr lang="sr-Latn-R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Slika je preuzeta od Američkog udruženja za šećernu bolest. </a:t>
            </a:r>
            <a:r>
              <a:rPr kumimoji="0" lang="hr-HR" sz="900" b="0" i="1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Diabetes Care </a:t>
            </a: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2022;44:S1 </a:t>
            </a:r>
          </a:p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ASKVB, aterosklerotska kardiovaskularna bolest; HF, zatajenje srca; KBB, kronična bolest bubrega; DPP-4i: inhibitori dipeptidil peptidaze 4; GLP-1 RA, agonisti receptora glukagonu sličanog peptida 1; SGLT2, suprijenosnik natrija-glukoze 2; TZD, tiazolidindion; ITM, indeks tjelesne mase</a:t>
            </a:r>
          </a:p>
        </p:txBody>
      </p:sp>
      <p:pic>
        <p:nvPicPr>
          <p:cNvPr id="21" name="Picture 2" descr="See the source image">
            <a:extLst>
              <a:ext uri="{FF2B5EF4-FFF2-40B4-BE49-F238E27FC236}">
                <a16:creationId xmlns:a16="http://schemas.microsoft.com/office/drawing/2014/main" id="{3B5F60BC-5DF3-4A31-B106-BCE9D80A6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7" y="5422087"/>
            <a:ext cx="979408" cy="635428"/>
          </a:xfrm>
          <a:prstGeom prst="rect">
            <a:avLst/>
          </a:prstGeom>
          <a:noFill/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1ADF7F-DACD-4AFC-B282-AF742FD632BD}"/>
              </a:ext>
            </a:extLst>
          </p:cNvPr>
          <p:cNvSpPr/>
          <p:nvPr/>
        </p:nvSpPr>
        <p:spPr>
          <a:xfrm>
            <a:off x="5085209" y="3508132"/>
            <a:ext cx="2055233" cy="1382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Zatajivanje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srca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(HF) </a:t>
            </a: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A28CF1-3251-4D76-8DFF-A5B775493055}"/>
              </a:ext>
            </a:extLst>
          </p:cNvPr>
          <p:cNvSpPr/>
          <p:nvPr/>
        </p:nvSpPr>
        <p:spPr>
          <a:xfrm>
            <a:off x="5553498" y="4113231"/>
            <a:ext cx="1118655" cy="6530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67" b="1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SGLT2i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D3C597-4F61-4442-AE83-E3790E3D6305}"/>
              </a:ext>
            </a:extLst>
          </p:cNvPr>
          <p:cNvSpPr/>
          <p:nvPr/>
        </p:nvSpPr>
        <p:spPr>
          <a:xfrm>
            <a:off x="7998483" y="5096606"/>
            <a:ext cx="2977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*GLP-1 RA u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slučaju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da SGLT2i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nije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prikladan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funkcija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bubrega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mora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biti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odgovarajuća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6629876-D0A6-4ED3-B4E9-661EBEAE56FF}"/>
              </a:ext>
            </a:extLst>
          </p:cNvPr>
          <p:cNvCxnSpPr>
            <a:cxnSpLocks/>
          </p:cNvCxnSpPr>
          <p:nvPr/>
        </p:nvCxnSpPr>
        <p:spPr>
          <a:xfrm>
            <a:off x="2740237" y="3169333"/>
            <a:ext cx="6747131" cy="0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9FB792-66DD-4C33-861F-BC7D9FFA4174}"/>
              </a:ext>
            </a:extLst>
          </p:cNvPr>
          <p:cNvCxnSpPr>
            <a:cxnSpLocks/>
          </p:cNvCxnSpPr>
          <p:nvPr/>
        </p:nvCxnSpPr>
        <p:spPr>
          <a:xfrm>
            <a:off x="6112825" y="2968703"/>
            <a:ext cx="0" cy="191720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EBB84FC-5AE4-400A-B3EA-DCF43504D4C4}"/>
              </a:ext>
            </a:extLst>
          </p:cNvPr>
          <p:cNvCxnSpPr>
            <a:cxnSpLocks/>
          </p:cNvCxnSpPr>
          <p:nvPr/>
        </p:nvCxnSpPr>
        <p:spPr>
          <a:xfrm>
            <a:off x="2740237" y="3166985"/>
            <a:ext cx="0" cy="1661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4D7499D-8EB7-46DD-AFCD-8B3569C7558F}"/>
              </a:ext>
            </a:extLst>
          </p:cNvPr>
          <p:cNvCxnSpPr>
            <a:cxnSpLocks/>
          </p:cNvCxnSpPr>
          <p:nvPr/>
        </p:nvCxnSpPr>
        <p:spPr>
          <a:xfrm>
            <a:off x="9487367" y="3169333"/>
            <a:ext cx="0" cy="1917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379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6D5760C3-E056-4714-B79B-E403D2528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USPRKOS SVEGA----</a:t>
            </a:r>
          </a:p>
          <a:p>
            <a:r>
              <a:rPr lang="hr-HR" dirty="0"/>
              <a:t>BOLEST JE I DALJE NEREGULIRANA…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FAFBF381-5A53-46A6-BE14-045FB7F9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28C07D3-017B-4D63-B199-A2487CC395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0237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8A0A37-CCBF-4695-8C65-716BB0B5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MIKROBIOTA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E884605-AD73-4FE4-97A7-D2BA7E2A5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Crijevna </a:t>
            </a:r>
            <a:r>
              <a:rPr lang="hr-HR" dirty="0" err="1"/>
              <a:t>mikrobiota</a:t>
            </a:r>
            <a:r>
              <a:rPr lang="hr-HR" dirty="0"/>
              <a:t>, kao veliki ekosistem u gastrointestinalnom traktu-bakterija, virusa, gljiva, </a:t>
            </a:r>
            <a:r>
              <a:rPr lang="hr-HR" dirty="0" err="1"/>
              <a:t>protozoa</a:t>
            </a:r>
            <a:r>
              <a:rPr lang="hr-HR" dirty="0"/>
              <a:t>..igra veliku ulogu u zdravlju čovjeka i njena </a:t>
            </a:r>
            <a:r>
              <a:rPr lang="hr-HR" dirty="0">
                <a:solidFill>
                  <a:srgbClr val="FF0000"/>
                </a:solidFill>
              </a:rPr>
              <a:t>DISBIOZA</a:t>
            </a:r>
            <a:r>
              <a:rPr lang="hr-HR" dirty="0"/>
              <a:t> povezana je s nizom patofizioloških procesa.</a:t>
            </a:r>
          </a:p>
          <a:p>
            <a:r>
              <a:rPr lang="hr-HR" dirty="0"/>
              <a:t>Tako je i sa dijabetesom…</a:t>
            </a:r>
          </a:p>
        </p:txBody>
      </p:sp>
    </p:spTree>
    <p:extLst>
      <p:ext uri="{BB962C8B-B14F-4D97-AF65-F5344CB8AC3E}">
        <p14:creationId xmlns:p14="http://schemas.microsoft.com/office/powerpoint/2010/main" val="337280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88600AC-7447-4697-94DB-A118568AE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60" y="691763"/>
            <a:ext cx="10241280" cy="6166237"/>
          </a:xfrm>
        </p:spPr>
      </p:pic>
    </p:spTree>
    <p:extLst>
      <p:ext uri="{BB962C8B-B14F-4D97-AF65-F5344CB8AC3E}">
        <p14:creationId xmlns:p14="http://schemas.microsoft.com/office/powerpoint/2010/main" val="4056318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154AC0-75D9-404A-9271-8CFAC7EF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27A00FB-BA62-4D96-A543-2A3C4DFB1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07815" cy="7059874"/>
          </a:xfrm>
        </p:spPr>
      </p:pic>
    </p:spTree>
    <p:extLst>
      <p:ext uri="{BB962C8B-B14F-4D97-AF65-F5344CB8AC3E}">
        <p14:creationId xmlns:p14="http://schemas.microsoft.com/office/powerpoint/2010/main" val="81715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3422D6-C537-4112-AD73-E5F07DC82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ZNAMO?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F3BA79B-3B21-44E5-9516-D57AEE25F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/>
              <a:t>Pacijenti sa DIJABETESOM- imaju porast brojnih patogenih bakterija:</a:t>
            </a:r>
          </a:p>
          <a:p>
            <a:r>
              <a:rPr lang="hr-HR" dirty="0" err="1"/>
              <a:t>Costridium</a:t>
            </a:r>
            <a:r>
              <a:rPr lang="hr-HR" dirty="0"/>
              <a:t> </a:t>
            </a:r>
            <a:r>
              <a:rPr lang="hr-HR" dirty="0" err="1"/>
              <a:t>hathewayi</a:t>
            </a:r>
            <a:r>
              <a:rPr lang="hr-HR" dirty="0"/>
              <a:t>, </a:t>
            </a:r>
            <a:r>
              <a:rPr lang="hr-HR" dirty="0" err="1"/>
              <a:t>Clostridium</a:t>
            </a:r>
            <a:r>
              <a:rPr lang="hr-HR" dirty="0"/>
              <a:t> </a:t>
            </a:r>
            <a:r>
              <a:rPr lang="hr-HR" dirty="0" err="1"/>
              <a:t>symbiosum</a:t>
            </a:r>
            <a:r>
              <a:rPr lang="hr-HR" dirty="0"/>
              <a:t>, Escherichia </a:t>
            </a:r>
            <a:r>
              <a:rPr lang="hr-HR" dirty="0" err="1"/>
              <a:t>coli</a:t>
            </a:r>
            <a:endParaRPr lang="hr-HR" dirty="0"/>
          </a:p>
          <a:p>
            <a:r>
              <a:rPr lang="hr-HR" dirty="0"/>
              <a:t>A ZDRAVI- kontrolna skupina imaju obilje bakterija koje proizvode </a:t>
            </a:r>
            <a:r>
              <a:rPr lang="hr-HR" dirty="0" err="1"/>
              <a:t>butirat</a:t>
            </a:r>
            <a:endParaRPr lang="hr-HR" dirty="0"/>
          </a:p>
          <a:p>
            <a:r>
              <a:rPr lang="hr-HR" dirty="0" err="1"/>
              <a:t>Karlsson</a:t>
            </a:r>
            <a:r>
              <a:rPr lang="hr-HR" dirty="0"/>
              <a:t> i sur. 2013. godine utvrdili da žene sa DM tip 2 imaju veliko obilje 4 vrste Lactobacillus-a  i manje obilje </a:t>
            </a:r>
            <a:r>
              <a:rPr lang="hr-HR" dirty="0" err="1"/>
              <a:t>Clostridium</a:t>
            </a:r>
            <a:r>
              <a:rPr lang="hr-HR" dirty="0"/>
              <a:t>-a u usporedbi sa zdravim ispitanicima koji su bili kontrolna skupina</a:t>
            </a:r>
          </a:p>
          <a:p>
            <a:r>
              <a:rPr lang="hr-HR" dirty="0"/>
              <a:t>Uz to važno je naglasit da je VRSTA Lactobacillus  pozitivno korelirala sa </a:t>
            </a:r>
            <a:r>
              <a:rPr lang="hr-HR" dirty="0" err="1"/>
              <a:t>glikemijom</a:t>
            </a:r>
            <a:r>
              <a:rPr lang="hr-HR" dirty="0"/>
              <a:t> natašte i HbA1C-om</a:t>
            </a:r>
          </a:p>
          <a:p>
            <a:r>
              <a:rPr lang="hr-HR" dirty="0"/>
              <a:t>A </a:t>
            </a:r>
            <a:r>
              <a:rPr lang="hr-HR" dirty="0" err="1"/>
              <a:t>Clostridium</a:t>
            </a:r>
            <a:r>
              <a:rPr lang="hr-HR" dirty="0"/>
              <a:t> vrste bili su u negativnoj korelaciji sa </a:t>
            </a:r>
            <a:r>
              <a:rPr lang="hr-HR" dirty="0" err="1"/>
              <a:t>glikemijom</a:t>
            </a:r>
            <a:r>
              <a:rPr lang="hr-HR" dirty="0"/>
              <a:t> natašte , HbA1C, </a:t>
            </a:r>
            <a:r>
              <a:rPr lang="hr-HR" dirty="0" err="1"/>
              <a:t>trigliceridima</a:t>
            </a:r>
            <a:r>
              <a:rPr lang="hr-HR" dirty="0"/>
              <a:t>- sugerirajući da bi </a:t>
            </a:r>
            <a:r>
              <a:rPr lang="hr-HR" dirty="0">
                <a:solidFill>
                  <a:srgbClr val="FF0000"/>
                </a:solidFill>
              </a:rPr>
              <a:t>mogli bit povezani sa razvojem DM </a:t>
            </a:r>
          </a:p>
        </p:txBody>
      </p:sp>
    </p:spTree>
    <p:extLst>
      <p:ext uri="{BB962C8B-B14F-4D97-AF65-F5344CB8AC3E}">
        <p14:creationId xmlns:p14="http://schemas.microsoft.com/office/powerpoint/2010/main" val="3690909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962F80-2EFA-4936-AEB3-A0A72AB1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PREDIJABETES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34B1FFF-218D-48AA-8CDE-39F594894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Zhou</a:t>
            </a:r>
            <a:r>
              <a:rPr lang="hr-HR" dirty="0"/>
              <a:t> i sur. 2019. i Chavez-</a:t>
            </a:r>
            <a:r>
              <a:rPr lang="hr-HR" dirty="0" err="1"/>
              <a:t>Carbajal</a:t>
            </a:r>
            <a:r>
              <a:rPr lang="hr-HR" dirty="0"/>
              <a:t> i sur. 2020. - opisuju </a:t>
            </a:r>
            <a:r>
              <a:rPr lang="hr-HR" dirty="0">
                <a:solidFill>
                  <a:srgbClr val="FF0000"/>
                </a:solidFill>
              </a:rPr>
              <a:t>aberantan sastav </a:t>
            </a:r>
            <a:r>
              <a:rPr lang="hr-HR" dirty="0" err="1">
                <a:solidFill>
                  <a:srgbClr val="FF0000"/>
                </a:solidFill>
              </a:rPr>
              <a:t>mikrobiote</a:t>
            </a:r>
            <a:endParaRPr lang="hr-HR" dirty="0">
              <a:solidFill>
                <a:srgbClr val="FF0000"/>
              </a:solidFill>
            </a:endParaRPr>
          </a:p>
          <a:p>
            <a:r>
              <a:rPr lang="hr-HR" dirty="0"/>
              <a:t>U danskoj studiji </a:t>
            </a:r>
            <a:r>
              <a:rPr lang="hr-HR" dirty="0" err="1"/>
              <a:t>Allin</a:t>
            </a:r>
            <a:r>
              <a:rPr lang="hr-HR" dirty="0"/>
              <a:t>-a i sur. 2018.- pacijenti sa </a:t>
            </a:r>
            <a:r>
              <a:rPr lang="hr-HR" dirty="0" err="1"/>
              <a:t>predijabetesom</a:t>
            </a:r>
            <a:r>
              <a:rPr lang="hr-HR" dirty="0"/>
              <a:t> imali su smanjenu prisutnost bakterija roda </a:t>
            </a:r>
            <a:r>
              <a:rPr lang="hr-HR" dirty="0" err="1"/>
              <a:t>Clostridium</a:t>
            </a:r>
            <a:r>
              <a:rPr lang="hr-HR" dirty="0"/>
              <a:t>  u crijevnoj </a:t>
            </a:r>
            <a:r>
              <a:rPr lang="hr-HR" dirty="0" err="1"/>
              <a:t>mikrobioti</a:t>
            </a:r>
            <a:endParaRPr lang="hr-HR" dirty="0"/>
          </a:p>
          <a:p>
            <a:r>
              <a:rPr lang="hr-HR" dirty="0" err="1"/>
              <a:t>Zhong</a:t>
            </a:r>
            <a:r>
              <a:rPr lang="hr-HR" dirty="0"/>
              <a:t> i sur. 2019.- </a:t>
            </a:r>
            <a:r>
              <a:rPr lang="hr-HR" dirty="0" err="1"/>
              <a:t>primjetili</a:t>
            </a:r>
            <a:r>
              <a:rPr lang="hr-HR" dirty="0"/>
              <a:t> su smanjenu prisutnost bakterija razred </a:t>
            </a:r>
            <a:r>
              <a:rPr lang="hr-HR" dirty="0" err="1"/>
              <a:t>Clostridia</a:t>
            </a:r>
            <a:r>
              <a:rPr lang="hr-HR" dirty="0"/>
              <a:t> i </a:t>
            </a:r>
            <a:r>
              <a:rPr lang="hr-HR" dirty="0" err="1"/>
              <a:t>Faecalibacterium</a:t>
            </a:r>
            <a:r>
              <a:rPr lang="hr-HR" dirty="0"/>
              <a:t> </a:t>
            </a:r>
            <a:r>
              <a:rPr lang="hr-HR" dirty="0" err="1"/>
              <a:t>prausnitzii</a:t>
            </a:r>
            <a:r>
              <a:rPr lang="hr-HR" dirty="0"/>
              <a:t>, a  povećanu prisutnost </a:t>
            </a:r>
            <a:r>
              <a:rPr lang="hr-HR" dirty="0" err="1"/>
              <a:t>E.coli</a:t>
            </a:r>
            <a:r>
              <a:rPr lang="hr-HR" dirty="0"/>
              <a:t>, </a:t>
            </a:r>
            <a:r>
              <a:rPr lang="hr-HR" dirty="0" err="1"/>
              <a:t>Streptococcusa</a:t>
            </a:r>
            <a:r>
              <a:rPr lang="hr-HR" dirty="0"/>
              <a:t> </a:t>
            </a:r>
            <a:r>
              <a:rPr lang="hr-HR" dirty="0" err="1"/>
              <a:t>salivariusa</a:t>
            </a: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4232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344B63-E374-42C8-8CE9-27273A56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KRONIČNE KOMPLIKACIJE DIJABETESA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3F442B3-3921-4DAB-A8E4-86AAEC051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CRIJEVNA MIKROBIOTA usko povezana sa razvojem kroničnih komplikacija: dijabetičkom neuropatijom, </a:t>
            </a:r>
            <a:r>
              <a:rPr lang="hr-HR" dirty="0" err="1"/>
              <a:t>retinopatijom</a:t>
            </a:r>
            <a:r>
              <a:rPr lang="hr-HR" dirty="0"/>
              <a:t>, nefropatijom, kognitivnim oštećenjem u dijabetesu</a:t>
            </a:r>
          </a:p>
          <a:p>
            <a:r>
              <a:rPr lang="hr-HR" dirty="0"/>
              <a:t>Escherichia-</a:t>
            </a:r>
            <a:r>
              <a:rPr lang="hr-HR" dirty="0" err="1"/>
              <a:t>Shigella</a:t>
            </a:r>
            <a:r>
              <a:rPr lang="hr-HR" dirty="0"/>
              <a:t> i bakterije </a:t>
            </a:r>
            <a:r>
              <a:rPr lang="hr-HR" dirty="0" err="1"/>
              <a:t>Prevotella</a:t>
            </a:r>
            <a:r>
              <a:rPr lang="hr-HR" dirty="0"/>
              <a:t> 9 roda – razlikuju pacijente sa renalnim oštećenjem, od pacijenata sa DM, ali bez renalnog oštećenja…,dok </a:t>
            </a:r>
            <a:r>
              <a:rPr lang="hr-HR" dirty="0" err="1"/>
              <a:t>Prevotella</a:t>
            </a:r>
            <a:r>
              <a:rPr lang="hr-HR" dirty="0"/>
              <a:t> 9- razlikuje pacijente sa DM, bez renalnog oštećenja od zdravih ispitanika..</a:t>
            </a:r>
          </a:p>
          <a:p>
            <a:r>
              <a:rPr lang="hr-HR" dirty="0"/>
              <a:t>Osim toga pacijenti sa IV stadijem kronične bubrežne bolesti imali su obilje bakterija </a:t>
            </a:r>
            <a:r>
              <a:rPr lang="hr-HR" dirty="0" err="1"/>
              <a:t>Haemofilus</a:t>
            </a:r>
            <a:r>
              <a:rPr lang="hr-HR" dirty="0"/>
              <a:t> i </a:t>
            </a:r>
            <a:r>
              <a:rPr lang="hr-HR" dirty="0" err="1"/>
              <a:t>Lachnospiraceae</a:t>
            </a:r>
            <a:r>
              <a:rPr lang="hr-HR" dirty="0"/>
              <a:t>- u usporedbi sa pacijentima III stadija bubrežne bolesti- što govori da je </a:t>
            </a:r>
            <a:r>
              <a:rPr lang="hr-HR" dirty="0" err="1">
                <a:solidFill>
                  <a:srgbClr val="FF0000"/>
                </a:solidFill>
              </a:rPr>
              <a:t>mikrobiota</a:t>
            </a:r>
            <a:r>
              <a:rPr lang="hr-HR" dirty="0">
                <a:solidFill>
                  <a:srgbClr val="FF0000"/>
                </a:solidFill>
              </a:rPr>
              <a:t> uključena u progresiju bolesti-nefropatije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5333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15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Apis Novo Nordisk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3.pptx" id="{A4B325A4-D7E1-4A28-875F-ABE97A165AA8}" vid="{65125BF6-BC4A-4759-A16E-02C6E997CB83}"/>
    </a:ext>
  </a:extLst>
</a:theme>
</file>

<file path=ppt/theme/theme4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1972</Words>
  <Application>Microsoft Macintosh PowerPoint</Application>
  <PresentationFormat>Widescreen</PresentationFormat>
  <Paragraphs>182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Apis For Office</vt:lpstr>
      <vt:lpstr>Arial</vt:lpstr>
      <vt:lpstr>Calibri</vt:lpstr>
      <vt:lpstr>Calibri Light</vt:lpstr>
      <vt:lpstr>Tema sustava Office</vt:lpstr>
      <vt:lpstr>Office Theme</vt:lpstr>
      <vt:lpstr>15_Novo Nordisk 16:9</vt:lpstr>
      <vt:lpstr>Prvi dio</vt:lpstr>
      <vt:lpstr>ENDOKRINE BOLESTI I MIKROBIOTA</vt:lpstr>
      <vt:lpstr>O MENI</vt:lpstr>
      <vt:lpstr>RELAX U STUDENOM 2024.</vt:lpstr>
      <vt:lpstr>                  ENDOKRINI SUSTAV</vt:lpstr>
      <vt:lpstr>DIABETES MELLITUS</vt:lpstr>
      <vt:lpstr>Patofiziološki mehanizmi nastanka  šećerne bolesti tipa 2</vt:lpstr>
      <vt:lpstr>PRISTUP LIJEČENJU-mijenja se sa novim spoznajama</vt:lpstr>
      <vt:lpstr>Pharmacologic treatment for adults with T2D ADA, Standards of care in Diabetes; ADA/EASD consensus report</vt:lpstr>
      <vt:lpstr>Preporuke dijabetoloških smjernica za farmakološko liječenje  Bolesnici BEZ povišenog KV rizika, aterosklerotskom KV bolešću, zatajivanja srca i kronične bolesti bubrega </vt:lpstr>
      <vt:lpstr>Preporuke dijabetoloških smjernica za farmakološko liječenje Bolesnici s povišenim KV rizikom, aterosklerotskom KV bolešću, zatajivanjem srca i kroničnom bolesti bubrega </vt:lpstr>
      <vt:lpstr>PowerPoint Presentation</vt:lpstr>
      <vt:lpstr>MIKROBIOTA</vt:lpstr>
      <vt:lpstr>PowerPoint Presentation</vt:lpstr>
      <vt:lpstr>PowerPoint Presentation</vt:lpstr>
      <vt:lpstr>ŠTO ZNAMO?</vt:lpstr>
      <vt:lpstr>PREDIJABETES</vt:lpstr>
      <vt:lpstr>KRONIČNE KOMPLIKACIJE DIJABETESA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Prvi dio</dc:title>
  <dc:creator>Sandi Tešanović</dc:creator>
  <cp:lastModifiedBy>Sabine Ebert-Krnjak</cp:lastModifiedBy>
  <cp:revision>1</cp:revision>
  <dcterms:created xsi:type="dcterms:W3CDTF">2024-11-19T10:59:11Z</dcterms:created>
  <dcterms:modified xsi:type="dcterms:W3CDTF">2024-11-19T18:21:25Z</dcterms:modified>
</cp:coreProperties>
</file>