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82" r:id="rId2"/>
  </p:sldMasterIdLst>
  <p:notesMasterIdLst>
    <p:notesMasterId r:id="rId25"/>
  </p:notesMasterIdLst>
  <p:sldIdLst>
    <p:sldId id="2147374939" r:id="rId3"/>
    <p:sldId id="2147374938" r:id="rId4"/>
    <p:sldId id="2147374937" r:id="rId5"/>
    <p:sldId id="323" r:id="rId6"/>
    <p:sldId id="2147374942" r:id="rId7"/>
    <p:sldId id="2147374940" r:id="rId8"/>
    <p:sldId id="2147374941" r:id="rId9"/>
    <p:sldId id="2147374944" r:id="rId10"/>
    <p:sldId id="2147374946" r:id="rId11"/>
    <p:sldId id="2096975418" r:id="rId12"/>
    <p:sldId id="2147471956" r:id="rId13"/>
    <p:sldId id="2096975701" r:id="rId14"/>
    <p:sldId id="2147374943" r:id="rId15"/>
    <p:sldId id="2147471957" r:id="rId16"/>
    <p:sldId id="2147471958" r:id="rId17"/>
    <p:sldId id="278" r:id="rId18"/>
    <p:sldId id="2147471961" r:id="rId19"/>
    <p:sldId id="2147471962" r:id="rId20"/>
    <p:sldId id="2147471963" r:id="rId21"/>
    <p:sldId id="2147471964" r:id="rId22"/>
    <p:sldId id="2147471960" r:id="rId23"/>
    <p:sldId id="296" r:id="rId2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9D793-3C88-4103-84F8-99EE7894B39D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E9DB3-4531-479C-B93B-CE57C7AA778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4304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The National Comorbidity Survey Replication (NCS-R) and the 2005–2012 National Health and Nutrition Examination Survey (NHANES) were used to compare prevalence of mental and metabolic comorbidities in populations with and without obesity</a:t>
            </a:r>
            <a:r>
              <a:rPr lang="en-CA" sz="800" baseline="300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In the NCS-R data, obesity was associated with an approximately 25% increase in the prevalence of mood and anxiety disorder, and an approximately 20% decrease in prevalence of substance abuse</a:t>
            </a:r>
            <a:r>
              <a:rPr lang="en-CA" sz="800" baseline="300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1</a:t>
            </a:r>
            <a:endParaRPr lang="en-CA" sz="800">
              <a:solidFill>
                <a:srgbClr val="002060"/>
              </a:solidFill>
              <a:latin typeface="Apis For Office" panose="020B0504010101010104" pitchFamily="34" charset="0"/>
              <a:ea typeface="Apis For Office" panose="020B05040101010101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The NHANES data described the relationship between obesity and metabolic comorbidities. In a demographic of 100,000 adults with obesity compared with 100,000 adults with normal weight, adults with obesity had a higher prevalence of diabetes, hypertension, heart failure, history of myocardial infarction, ischemic heart disease, and stroke</a:t>
            </a:r>
            <a:r>
              <a:rPr lang="en-CA" sz="800" baseline="300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2</a:t>
            </a:r>
            <a:endParaRPr lang="en-CA" sz="800">
              <a:solidFill>
                <a:srgbClr val="002060"/>
              </a:solidFill>
              <a:latin typeface="Apis For Office" panose="020B0504010101010104" pitchFamily="34" charset="0"/>
              <a:ea typeface="Apis For Office" panose="020B05040101010101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b="0" i="0" kern="1200">
                <a:solidFill>
                  <a:srgbClr val="002060"/>
                </a:solidFill>
                <a:effectLst/>
                <a:latin typeface="Apis For Office" panose="020B0504010101010104" pitchFamily="34" charset="0"/>
                <a:ea typeface="Apis For Office" panose="020B0504010101010104" pitchFamily="34" charset="0"/>
              </a:rPr>
              <a:t>Correlation between the prevalence of Obesity and NAFLD was estimated with data from the prevalence of obesity for each country. NAFLD prevalence was estimated assuming that about 80% of patients with obesity might develop NAFLD. </a:t>
            </a:r>
            <a:r>
              <a:rPr lang="en-US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Based on the prevalence of obesity, the prevalence rates of NAFLD are estimated as 26% in Mexico, 29% in the USA, 15-20% in Central America, and 28% in Belize and Barbados</a:t>
            </a:r>
            <a:r>
              <a:rPr lang="en-CA" sz="800" b="0" i="0" kern="1200" baseline="30000">
                <a:solidFill>
                  <a:srgbClr val="002060"/>
                </a:solidFill>
                <a:effectLst/>
                <a:latin typeface="Apis For Office" panose="020B0504010101010104" pitchFamily="34" charset="0"/>
                <a:ea typeface="Apis For Office" panose="020B0504010101010104" pitchFamily="34" charset="0"/>
              </a:rPr>
              <a:t>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800" b="0" i="0" kern="1200">
                <a:solidFill>
                  <a:srgbClr val="002060"/>
                </a:solidFill>
                <a:effectLst/>
                <a:latin typeface="Apis For Office" panose="020B0504010101010104" pitchFamily="34" charset="0"/>
                <a:ea typeface="Apis For Office" panose="020B0504010101010104" pitchFamily="34" charset="0"/>
              </a:rPr>
              <a:t>Data from two consecutive population studies assessing the prevalence of PCOS and a database containing all untreated patients with </a:t>
            </a:r>
            <a:r>
              <a:rPr lang="en-CA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PCOS </a:t>
            </a:r>
            <a:r>
              <a:rPr lang="en-CA" sz="800" b="0" i="0" kern="1200">
                <a:solidFill>
                  <a:srgbClr val="002060"/>
                </a:solidFill>
                <a:effectLst/>
                <a:latin typeface="Apis For Office" panose="020B0504010101010104" pitchFamily="34" charset="0"/>
                <a:ea typeface="Apis For Office" panose="020B0504010101010104" pitchFamily="34" charset="0"/>
              </a:rPr>
              <a:t>were evaluated at a University clinic between 1987 and 2002. </a:t>
            </a:r>
            <a:r>
              <a:rPr lang="en-US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The prevalence rates of PCOS in women with underweight, normal-weight, overweight, and obesity were 8.2, 9.8, 9.9, and 9.0%, respectively. </a:t>
            </a:r>
            <a:r>
              <a:rPr lang="en-CA" sz="800" b="0" i="0" kern="1200">
                <a:solidFill>
                  <a:srgbClr val="002060"/>
                </a:solidFill>
                <a:effectLst/>
                <a:latin typeface="Apis For Office" panose="020B0504010101010104" pitchFamily="34" charset="0"/>
                <a:ea typeface="Apis For Office" panose="020B0504010101010104" pitchFamily="34" charset="0"/>
              </a:rPr>
              <a:t>The results suggest that the risk of PCOS is only minimally increased with obesity</a:t>
            </a:r>
            <a:r>
              <a:rPr lang="en-CA" sz="800" baseline="300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4</a:t>
            </a:r>
            <a:endParaRPr lang="en-US" sz="800" b="0" i="0" kern="1200">
              <a:solidFill>
                <a:srgbClr val="002060"/>
              </a:solidFill>
              <a:effectLst/>
              <a:latin typeface="Apis For Office" panose="020B0504010101010104" pitchFamily="34" charset="0"/>
              <a:ea typeface="Apis For Office" panose="020B05040101010101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b="0" i="0" kern="1200">
                <a:solidFill>
                  <a:srgbClr val="002060"/>
                </a:solidFill>
                <a:effectLst/>
                <a:latin typeface="Apis For Office" panose="020B0504010101010104" pitchFamily="34" charset="0"/>
                <a:ea typeface="Apis For Office" panose="020B0504010101010104" pitchFamily="34" charset="0"/>
              </a:rPr>
              <a:t>A cross sectional study was carried out to determine the prevalence and risk factors of GERD in volunteers (N=450) who completed a Gastroesophageal Reflux Questionnaire and were invited for upper endoscopy with biopsies. More patients with overweight and obesity reported weekly GERD symptoms (34.6%, weekly heartburn and regurgitation; 15%, severe heartburn and regurgitation)</a:t>
            </a:r>
            <a:r>
              <a:rPr lang="en-CA" sz="800" b="0" i="0" kern="1200" baseline="30000">
                <a:solidFill>
                  <a:srgbClr val="002060"/>
                </a:solidFill>
                <a:effectLst/>
                <a:latin typeface="Apis For Office" panose="020B0504010101010104" pitchFamily="34" charset="0"/>
                <a:ea typeface="Apis For Office" panose="020B0504010101010104" pitchFamily="34" charset="0"/>
              </a:rPr>
              <a:t>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In a large Spanish study cohort of patients in primary care, 52% of patients with obesity were found to have knee osteoarthritis</a:t>
            </a:r>
            <a:r>
              <a:rPr lang="en-CA" sz="800" baseline="300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Although prevalence rates of obstructive sleep apnoea syndrome are difficult to determine due to underdiagnosis, approximately 40% of people with obesity are thought to have obstructive sleep apnoea</a:t>
            </a:r>
            <a:r>
              <a:rPr lang="en-CA" sz="800" baseline="300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sz="800" b="1" baseline="30000">
              <a:solidFill>
                <a:srgbClr val="002060"/>
              </a:solidFill>
              <a:latin typeface="Apis For Office" panose="020B0504010101010104" pitchFamily="34" charset="0"/>
              <a:ea typeface="Apis For Office" panose="020B0504010101010104" pitchFamily="34" charset="0"/>
            </a:endParaRPr>
          </a:p>
          <a:p>
            <a:r>
              <a:rPr lang="en-CA" sz="800" b="1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References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Simon et al. </a:t>
            </a:r>
            <a:r>
              <a:rPr lang="en-US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Association between obesity and psychiatric disorders in the US adult population. </a:t>
            </a:r>
            <a:r>
              <a:rPr lang="en-GB" sz="800" i="1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Arch Gen Psychiatry </a:t>
            </a:r>
            <a:r>
              <a:rPr lang="en-GB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2006;63:824–30.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800" err="1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Su</a:t>
            </a:r>
            <a:r>
              <a:rPr lang="en-GB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 et al. </a:t>
            </a:r>
            <a:r>
              <a:rPr lang="en-US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Modeling the clinical and economic implications of obesity using microsimulation. </a:t>
            </a:r>
            <a:r>
              <a:rPr lang="en-GB" sz="800" i="1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J Med Economics </a:t>
            </a:r>
            <a:r>
              <a:rPr lang="en-GB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2015;18:886–97.</a:t>
            </a:r>
          </a:p>
          <a:p>
            <a:pPr marL="228600" indent="-228600">
              <a:buFont typeface="+mj-lt"/>
              <a:buAutoNum type="arabicPeriod"/>
            </a:pPr>
            <a:r>
              <a:rPr lang="en-US" altLang="en-US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López-Velázquez et al. The prevalence of nonalcoholic fatty liver disease in the Americas. </a:t>
            </a:r>
            <a:r>
              <a:rPr lang="en-US" altLang="en-US" sz="800" i="1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Ann Hepatol </a:t>
            </a:r>
            <a:r>
              <a:rPr lang="en-US" altLang="en-US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2014;13(2):166</a:t>
            </a:r>
            <a:r>
              <a:rPr lang="en-GB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–78.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800" err="1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Yildiz</a:t>
            </a:r>
            <a:r>
              <a:rPr lang="en-GB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 et al. </a:t>
            </a:r>
            <a:r>
              <a:rPr lang="en-US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Impact of obesity on the risk for polycystic ovary syndrome. </a:t>
            </a:r>
            <a:r>
              <a:rPr lang="en-GB" sz="800" i="1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J Clin Endocrinol </a:t>
            </a:r>
            <a:r>
              <a:rPr lang="en-GB" sz="800" i="1" err="1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Metab</a:t>
            </a:r>
            <a:r>
              <a:rPr lang="en-GB" sz="800">
                <a:solidFill>
                  <a:srgbClr val="002060"/>
                </a:solidFill>
                <a:latin typeface="Apis For Office" panose="020B0504010101010104" pitchFamily="34" charset="0"/>
                <a:ea typeface="Apis For Office" panose="020B0504010101010104" pitchFamily="34" charset="0"/>
              </a:rPr>
              <a:t>. 2008;93(1):162–168.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800"/>
              <a:t>El-</a:t>
            </a:r>
            <a:r>
              <a:rPr lang="en-GB" sz="800" err="1"/>
              <a:t>Serag</a:t>
            </a:r>
            <a:r>
              <a:rPr lang="en-GB" sz="800"/>
              <a:t> et al. </a:t>
            </a:r>
            <a:r>
              <a:rPr lang="en-US" sz="800"/>
              <a:t>Obesity is an independent risk factor for GERD symptoms and erosive esophagitis. </a:t>
            </a:r>
            <a:r>
              <a:rPr lang="en-GB" sz="800" i="1"/>
              <a:t>Am J Gastroenterol. </a:t>
            </a:r>
            <a:r>
              <a:rPr lang="en-GB" sz="800"/>
              <a:t>2005;100(6):1243–50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800"/>
              <a:t>Prieto-Alhambra et al.</a:t>
            </a:r>
            <a:r>
              <a:rPr lang="en-US" sz="800"/>
              <a:t> Incidence and risk factors for clinically diagnosed knee, hip and hand osteoarthritis: influences of age, gender and osteoarthritis affecting other joints.</a:t>
            </a:r>
            <a:r>
              <a:rPr lang="en-GB" sz="800"/>
              <a:t> </a:t>
            </a:r>
            <a:r>
              <a:rPr lang="en-GB" sz="800" i="1"/>
              <a:t>Ann Rheum Dis </a:t>
            </a:r>
            <a:r>
              <a:rPr lang="en-GB" sz="800"/>
              <a:t>2014;73:1659–64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800"/>
              <a:t>Modena et al.</a:t>
            </a:r>
            <a:r>
              <a:rPr lang="en-US" sz="800"/>
              <a:t> Obstructive sleep apnea syndrome among individuals with obesity: A cross-sectional study.</a:t>
            </a:r>
            <a:r>
              <a:rPr lang="en-GB" sz="800"/>
              <a:t> </a:t>
            </a:r>
            <a:r>
              <a:rPr lang="en-GB" sz="800" i="1"/>
              <a:t>Rev Assoc Med Bras </a:t>
            </a:r>
            <a:r>
              <a:rPr lang="en-GB" sz="800" i="0"/>
              <a:t>1992</a:t>
            </a:r>
            <a:r>
              <a:rPr lang="en-GB" sz="800"/>
              <a:t>;63:852–8</a:t>
            </a:r>
            <a:endParaRPr lang="en-CA" sz="800">
              <a:solidFill>
                <a:srgbClr val="002060"/>
              </a:solidFill>
              <a:latin typeface="Apis For Office" panose="020B0504010101010104" pitchFamily="34" charset="0"/>
              <a:ea typeface="Apis For Office" panose="020B05040101010101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2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5274C7-3C95-4AD2-8A35-8F8F3ED7272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pPr marL="0" marR="0" lvl="0" indent="0" algn="r" defTabSz="6852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25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Treatment strategies for obesity include </a:t>
            </a:r>
            <a:r>
              <a:rPr lang="en-GB" err="1"/>
              <a:t>behavioral</a:t>
            </a:r>
            <a:r>
              <a:rPr lang="en-GB"/>
              <a:t> interventions, pharmacotherapy, and bariatric surgery 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err="1"/>
              <a:t>behavioral</a:t>
            </a:r>
            <a:r>
              <a:rPr lang="en-GB"/>
              <a:t> interventions that focus on counselling, diet, physical activity, self-monitoring, sleep and stress management can be used to manage obesity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Pharmacotherapy using medications such as Orlistat, </a:t>
            </a:r>
            <a:r>
              <a:rPr lang="en-GB" err="1"/>
              <a:t>Stemelanoride</a:t>
            </a:r>
            <a:r>
              <a:rPr lang="en-GB"/>
              <a:t>, and </a:t>
            </a:r>
            <a:r>
              <a:rPr lang="en-GB" err="1"/>
              <a:t>Metreleptin</a:t>
            </a:r>
            <a:r>
              <a:rPr lang="en-GB"/>
              <a:t> can also be used</a:t>
            </a:r>
          </a:p>
          <a:p>
            <a:pPr marL="531441" marR="0" lvl="2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>
                <a:solidFill>
                  <a:srgbClr val="AEA79F"/>
                </a:solidFill>
              </a:rPr>
              <a:t>Phentermine/topiramate are not approved for weight management in the EU</a:t>
            </a:r>
            <a:endParaRPr lang="en-GB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Bariatric procedures such as gastric band, sleeve gastrectomy, biliopancreatic diversion, and Roux-1n-Y gastric bypass can also be performed to treat obesity</a:t>
            </a:r>
          </a:p>
          <a:p>
            <a:endParaRPr lang="en-GB"/>
          </a:p>
          <a:p>
            <a:r>
              <a:rPr lang="en-GB" b="1"/>
              <a:t>References:</a:t>
            </a:r>
          </a:p>
          <a:p>
            <a:pPr marL="171450" indent="-171450">
              <a:buChar char="•"/>
            </a:pPr>
            <a:r>
              <a:rPr lang="en-GB" i="0"/>
              <a:t>Garvey et al.</a:t>
            </a:r>
            <a:r>
              <a:rPr lang="en-US" i="0"/>
              <a:t> AMERICAN ASSOCIATION OF CLINICAL ENDOCRINOLOGISTS AND AMERICAN COLLEGE OF ENDOCRINOLOGY COMPREHENSIVE CLINICAL PRACTICE GUIDELINES FOR MEDICAL CARE OF PATIENTS WITH OBESITY.</a:t>
            </a:r>
            <a:r>
              <a:rPr lang="en-GB" i="0"/>
              <a:t> </a:t>
            </a:r>
            <a:r>
              <a:rPr lang="en-GB" i="0" err="1"/>
              <a:t>Endocr</a:t>
            </a:r>
            <a:r>
              <a:rPr lang="en-GB" i="0"/>
              <a:t> </a:t>
            </a:r>
            <a:r>
              <a:rPr lang="en-GB" i="0" err="1"/>
              <a:t>Pract</a:t>
            </a:r>
            <a:r>
              <a:rPr lang="en-GB" i="0"/>
              <a:t> 2016:1–203 </a:t>
            </a:r>
          </a:p>
          <a:p>
            <a:pPr marL="171450" indent="-171450">
              <a:buChar char="•"/>
            </a:pPr>
            <a:r>
              <a:rPr lang="en-GB" i="0" err="1"/>
              <a:t>Mechanick</a:t>
            </a:r>
            <a:r>
              <a:rPr lang="en-GB" i="0"/>
              <a:t> JI et al. </a:t>
            </a:r>
            <a:r>
              <a:rPr lang="en-US" i="0"/>
              <a:t>Clinical practice guidelines for the perioperative nutrition, metabolic, and nonsurgical support of patients undergoing bariatric procedures - 2019 update: cosponsored by American Association of Clinical Endocrinologists/American College of Endocrinology, The Obesity Society, American Society for Metabolic &amp; Bariatric Surgery, Obesity Medicine Association, and American Society of Anesthesiologists. </a:t>
            </a:r>
            <a:r>
              <a:rPr lang="en-GB" i="0"/>
              <a:t>SOARD 2020;16:175-247</a:t>
            </a:r>
          </a:p>
          <a:p>
            <a:pPr marL="171450" indent="-171450">
              <a:buChar char="•"/>
            </a:pPr>
            <a:r>
              <a:rPr lang="en-US" i="0"/>
              <a:t>Wharton et al. Obesity in adults: a clinical practice guideline. CMAJ 2020 August 4;192:E875-91. </a:t>
            </a:r>
            <a:r>
              <a:rPr lang="en-US" i="0" err="1"/>
              <a:t>doi</a:t>
            </a:r>
            <a:r>
              <a:rPr lang="en-US" i="0"/>
              <a:t>: 10.1503/cmaj.191707</a:t>
            </a:r>
          </a:p>
          <a:p>
            <a:pPr marL="171450" indent="-171450">
              <a:buChar char="•"/>
            </a:pPr>
            <a:r>
              <a:rPr lang="en-GB" sz="1200">
                <a:solidFill>
                  <a:srgbClr val="AEA79F"/>
                </a:solidFill>
              </a:rPr>
              <a:t>FDA approved drugs available at: http://www.fda.gov/Drugs/default.htm. Last accessed October 2022</a:t>
            </a:r>
          </a:p>
          <a:p>
            <a:pPr marL="171450" indent="-171450">
              <a:buChar char="•"/>
            </a:pPr>
            <a:r>
              <a:rPr lang="en-GB" sz="1200">
                <a:solidFill>
                  <a:srgbClr val="AEA79F"/>
                </a:solidFill>
              </a:rPr>
              <a:t>EMA approved drugs. Available at: http://www.ema.europa.eu/. Last accessed October 2022.</a:t>
            </a:r>
            <a:endParaRPr lang="en-GB" i="1"/>
          </a:p>
          <a:p>
            <a:pPr marL="0" indent="0">
              <a:buNone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CFAD1-D197-4A88-B173-A6412E995EE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362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heart&#10;&#10;Description automatically generated">
            <a:extLst>
              <a:ext uri="{FF2B5EF4-FFF2-40B4-BE49-F238E27FC236}">
                <a16:creationId xmlns:a16="http://schemas.microsoft.com/office/drawing/2014/main" id="{FFDA6FE7-FF50-C5D7-40FF-B143AF2EF3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207" y="3544750"/>
            <a:ext cx="4455852" cy="3390675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US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ynamic logo whit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591209-D533-0CE5-1180-6CFF2F75F0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6300" b="32646"/>
          <a:stretch/>
        </p:blipFill>
        <p:spPr>
          <a:xfrm>
            <a:off x="6515204" y="1670050"/>
            <a:ext cx="5676796" cy="518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0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39179-4DF1-0A19-756C-CFAB76C7CCBA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53B646C-23C3-314D-87AD-E38D4878EB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7" y="6210000"/>
            <a:ext cx="10548323" cy="324000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700" i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Insert notes</a:t>
            </a:r>
          </a:p>
        </p:txBody>
      </p:sp>
      <p:pic>
        <p:nvPicPr>
          <p:cNvPr id="3" name="Graphic 2">
            <a:hlinkClick r:id="" action="ppaction://noaction"/>
            <a:extLst>
              <a:ext uri="{FF2B5EF4-FFF2-40B4-BE49-F238E27FC236}">
                <a16:creationId xmlns:a16="http://schemas.microsoft.com/office/drawing/2014/main" id="{AD954B8E-5D6F-A6E1-1555-C2E4EA080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02390" y="618912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71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872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" action="ppaction://noaction"/>
            <a:extLst>
              <a:ext uri="{FF2B5EF4-FFF2-40B4-BE49-F238E27FC236}">
                <a16:creationId xmlns:a16="http://schemas.microsoft.com/office/drawing/2014/main" id="{7CCD9056-B1E7-C232-95D6-1818BA0D1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02390" y="618912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9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add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39418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BA9E-C030-444A-9468-E2FEE5B115AE}" type="datetime3">
              <a:rPr lang="en-US" smtClean="0"/>
              <a:t>19 November 2024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GB" sz="1067" i="1" dirty="0"/>
            </a:lvl1pPr>
          </a:lstStyle>
          <a:p>
            <a:pPr marL="269993" lvl="0" indent="-269993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3244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523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298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339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1351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9883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8305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83441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5150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08175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2677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1163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Sub,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kst naslova"/>
          <p:cNvSpPr txBox="1">
            <a:spLocks noGrp="1"/>
          </p:cNvSpPr>
          <p:nvPr>
            <p:ph type="title"/>
          </p:nvPr>
        </p:nvSpPr>
        <p:spPr>
          <a:xfrm>
            <a:off x="729599" y="183600"/>
            <a:ext cx="10733620" cy="756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Tekst naslova</a:t>
            </a:r>
          </a:p>
        </p:txBody>
      </p:sp>
      <p:sp>
        <p:nvSpPr>
          <p:cNvPr id="296" name="Broj slajd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63232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97" name="Tijelo razine jedan…"/>
          <p:cNvSpPr txBox="1">
            <a:spLocks noGrp="1"/>
          </p:cNvSpPr>
          <p:nvPr>
            <p:ph type="body" sz="half" idx="1"/>
          </p:nvPr>
        </p:nvSpPr>
        <p:spPr>
          <a:xfrm>
            <a:off x="731520" y="1432800"/>
            <a:ext cx="10728960" cy="18629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Tx/>
              <a:buSzTx/>
              <a:buFontTx/>
              <a:buNone/>
            </a:lvl1pPr>
            <a:lvl2pPr>
              <a:buClrTx/>
              <a:buFontTx/>
            </a:lvl2pPr>
            <a:lvl3pPr>
              <a:buClrTx/>
              <a:buFontTx/>
            </a:lvl3pPr>
            <a:lvl4pPr>
              <a:buClrTx/>
              <a:buFontTx/>
            </a:lvl4pPr>
            <a:lvl5pPr>
              <a:buClrTx/>
              <a:buFontTx/>
            </a:lvl5pPr>
          </a:lstStyle>
          <a:p>
            <a:r>
              <a:t>Tijelo razine jedan</a:t>
            </a:r>
          </a:p>
          <a:p>
            <a:pPr lvl="1"/>
            <a:r>
              <a:t>Tijelo razine dva</a:t>
            </a:r>
          </a:p>
          <a:p>
            <a:pPr lvl="2"/>
            <a:r>
              <a:t>Tijelo razine tri</a:t>
            </a:r>
          </a:p>
          <a:p>
            <a:pPr lvl="3"/>
            <a:r>
              <a:t>Tijelo razine četiri</a:t>
            </a:r>
          </a:p>
          <a:p>
            <a:pPr lvl="4"/>
            <a:r>
              <a:t>Tijelo razine pet</a:t>
            </a:r>
          </a:p>
        </p:txBody>
      </p:sp>
      <p:sp>
        <p:nvSpPr>
          <p:cNvPr id="29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9610" y="5715001"/>
            <a:ext cx="8964509" cy="153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ClrTx/>
              <a:buSzTx/>
              <a:buFontTx/>
              <a:buNone/>
              <a:defRPr sz="1000"/>
            </a:lvl1pPr>
          </a:lstStyle>
          <a:p>
            <a:pPr marL="0" indent="0">
              <a:lnSpc>
                <a:spcPts val="1200"/>
              </a:lnSpc>
              <a:spcBef>
                <a:spcPts val="0"/>
              </a:spcBef>
              <a:buClrTx/>
              <a:buSzTx/>
              <a:buFontTx/>
              <a:buNone/>
              <a:defRPr sz="1000"/>
            </a:pPr>
            <a:endParaRPr/>
          </a:p>
        </p:txBody>
      </p:sp>
      <p:sp>
        <p:nvSpPr>
          <p:cNvPr id="29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31521" y="961199"/>
            <a:ext cx="10728959" cy="277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FontTx/>
              <a:buNone/>
              <a:defRPr>
                <a:solidFill>
                  <a:schemeClr val="accent1"/>
                </a:solidFill>
              </a:defRPr>
            </a:lvl1pPr>
          </a:lstStyle>
          <a:p>
            <a:pPr marL="0" indent="0" algn="ctr">
              <a:buClrTx/>
              <a:buSzTx/>
              <a:buFontTx/>
              <a:buNone/>
              <a:defRPr>
                <a:solidFill>
                  <a:schemeClr val="accent1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699699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961605"/>
            <a:ext cx="10671048" cy="3771651"/>
          </a:xfrm>
        </p:spPr>
        <p:txBody>
          <a:bodyPr/>
          <a:lstStyle>
            <a:lvl1pPr marL="237055" indent="-237055">
              <a:defRPr>
                <a:solidFill>
                  <a:schemeClr val="tx2"/>
                </a:solidFill>
              </a:defRPr>
            </a:lvl1pPr>
            <a:lvl2pPr marL="601104" indent="-364050">
              <a:defRPr sz="2400">
                <a:solidFill>
                  <a:schemeClr val="tx2"/>
                </a:solidFill>
              </a:defRPr>
            </a:lvl2pPr>
            <a:lvl3pPr marL="838158" indent="-237055">
              <a:defRPr>
                <a:solidFill>
                  <a:schemeClr val="tx2"/>
                </a:solidFill>
              </a:defRPr>
            </a:lvl3pPr>
            <a:lvl4pPr marL="1193741" indent="-355582">
              <a:defRPr>
                <a:solidFill>
                  <a:schemeClr val="tx2"/>
                </a:solidFill>
              </a:defRPr>
            </a:lvl4pPr>
            <a:lvl5pPr marL="1439261" indent="-245521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163200"/>
            <a:ext cx="10671048" cy="1024128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E954D74-3C07-4BE4-AB01-4BDA8823C4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34061"/>
            <a:ext cx="10671048" cy="611473"/>
          </a:xfrm>
        </p:spPr>
        <p:txBody>
          <a:bodyPr/>
          <a:lstStyle>
            <a:lvl1pPr marL="0" indent="0">
              <a:buNone/>
              <a:defRPr b="1">
                <a:solidFill>
                  <a:srgbClr val="91278F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  <a:endParaRPr lang="en-GB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B15E15C-4A02-4352-88D0-3B5297A6B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9127" y="6368400"/>
            <a:ext cx="10721527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E88590-BD06-402A-814E-A1B0C3C7C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1" y="6454801"/>
            <a:ext cx="415657" cy="275772"/>
          </a:xfrm>
          <a:prstGeom prst="rect">
            <a:avLst/>
          </a:prstGeom>
        </p:spPr>
        <p:txBody>
          <a:bodyPr rIns="0" anchor="b" anchorCtr="0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B687C26E-76E8-F74A-ABD7-29242BE2C2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51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BA9E-C030-444A-9468-E2FEE5B115AE}" type="datetime3">
              <a:rPr lang="en-US" smtClean="0"/>
              <a:t>19 November 2024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D1BF59D-D728-4475-A970-AD382B7F55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GB" sz="800" i="1" dirty="0">
                <a:solidFill>
                  <a:schemeClr val="accent6"/>
                </a:solidFill>
              </a:defRPr>
            </a:lvl1pPr>
          </a:lstStyle>
          <a:p>
            <a:pPr marL="269993" lvl="0" indent="-269993" defTabSz="91440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779193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tags" Target="../tags/tag19.xml"/><Relationship Id="rId21" Type="http://schemas.openxmlformats.org/officeDocument/2006/relationships/tags" Target="../tags/tag14.xml"/><Relationship Id="rId42" Type="http://schemas.openxmlformats.org/officeDocument/2006/relationships/tags" Target="../tags/tag35.xml"/><Relationship Id="rId47" Type="http://schemas.openxmlformats.org/officeDocument/2006/relationships/tags" Target="../tags/tag40.xml"/><Relationship Id="rId63" Type="http://schemas.openxmlformats.org/officeDocument/2006/relationships/tags" Target="../tags/tag56.xml"/><Relationship Id="rId68" Type="http://schemas.openxmlformats.org/officeDocument/2006/relationships/tags" Target="../tags/tag61.xml"/><Relationship Id="rId84" Type="http://schemas.openxmlformats.org/officeDocument/2006/relationships/tags" Target="../tags/tag77.xml"/><Relationship Id="rId89" Type="http://schemas.openxmlformats.org/officeDocument/2006/relationships/tags" Target="../tags/tag82.xml"/><Relationship Id="rId16" Type="http://schemas.openxmlformats.org/officeDocument/2006/relationships/tags" Target="../tags/tag9.xml"/><Relationship Id="rId11" Type="http://schemas.openxmlformats.org/officeDocument/2006/relationships/tags" Target="../tags/tag4.xml"/><Relationship Id="rId32" Type="http://schemas.openxmlformats.org/officeDocument/2006/relationships/tags" Target="../tags/tag25.xml"/><Relationship Id="rId37" Type="http://schemas.openxmlformats.org/officeDocument/2006/relationships/tags" Target="../tags/tag30.xml"/><Relationship Id="rId53" Type="http://schemas.openxmlformats.org/officeDocument/2006/relationships/tags" Target="../tags/tag46.xml"/><Relationship Id="rId58" Type="http://schemas.openxmlformats.org/officeDocument/2006/relationships/tags" Target="../tags/tag51.xml"/><Relationship Id="rId74" Type="http://schemas.openxmlformats.org/officeDocument/2006/relationships/tags" Target="../tags/tag67.xml"/><Relationship Id="rId79" Type="http://schemas.openxmlformats.org/officeDocument/2006/relationships/tags" Target="../tags/tag72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83.xml"/><Relationship Id="rId95" Type="http://schemas.openxmlformats.org/officeDocument/2006/relationships/tags" Target="../tags/tag88.xml"/><Relationship Id="rId22" Type="http://schemas.openxmlformats.org/officeDocument/2006/relationships/tags" Target="../tags/tag15.xml"/><Relationship Id="rId27" Type="http://schemas.openxmlformats.org/officeDocument/2006/relationships/tags" Target="../tags/tag20.xml"/><Relationship Id="rId43" Type="http://schemas.openxmlformats.org/officeDocument/2006/relationships/tags" Target="../tags/tag36.xml"/><Relationship Id="rId48" Type="http://schemas.openxmlformats.org/officeDocument/2006/relationships/tags" Target="../tags/tag41.xml"/><Relationship Id="rId64" Type="http://schemas.openxmlformats.org/officeDocument/2006/relationships/tags" Target="../tags/tag57.xml"/><Relationship Id="rId69" Type="http://schemas.openxmlformats.org/officeDocument/2006/relationships/tags" Target="../tags/tag62.xml"/><Relationship Id="rId8" Type="http://schemas.openxmlformats.org/officeDocument/2006/relationships/tags" Target="../tags/tag1.xml"/><Relationship Id="rId51" Type="http://schemas.openxmlformats.org/officeDocument/2006/relationships/tags" Target="../tags/tag44.xml"/><Relationship Id="rId72" Type="http://schemas.openxmlformats.org/officeDocument/2006/relationships/tags" Target="../tags/tag65.xml"/><Relationship Id="rId80" Type="http://schemas.openxmlformats.org/officeDocument/2006/relationships/tags" Target="../tags/tag73.xml"/><Relationship Id="rId85" Type="http://schemas.openxmlformats.org/officeDocument/2006/relationships/tags" Target="../tags/tag78.xml"/><Relationship Id="rId93" Type="http://schemas.openxmlformats.org/officeDocument/2006/relationships/tags" Target="../tags/tag86.xml"/><Relationship Id="rId3" Type="http://schemas.openxmlformats.org/officeDocument/2006/relationships/slideLayout" Target="../slideLayouts/slideLayout3.x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tags" Target="../tags/tag18.xml"/><Relationship Id="rId33" Type="http://schemas.openxmlformats.org/officeDocument/2006/relationships/tags" Target="../tags/tag26.xml"/><Relationship Id="rId38" Type="http://schemas.openxmlformats.org/officeDocument/2006/relationships/tags" Target="../tags/tag31.xml"/><Relationship Id="rId46" Type="http://schemas.openxmlformats.org/officeDocument/2006/relationships/tags" Target="../tags/tag39.xml"/><Relationship Id="rId59" Type="http://schemas.openxmlformats.org/officeDocument/2006/relationships/tags" Target="../tags/tag52.xml"/><Relationship Id="rId67" Type="http://schemas.openxmlformats.org/officeDocument/2006/relationships/tags" Target="../tags/tag60.xml"/><Relationship Id="rId20" Type="http://schemas.openxmlformats.org/officeDocument/2006/relationships/tags" Target="../tags/tag13.xml"/><Relationship Id="rId41" Type="http://schemas.openxmlformats.org/officeDocument/2006/relationships/tags" Target="../tags/tag34.xml"/><Relationship Id="rId54" Type="http://schemas.openxmlformats.org/officeDocument/2006/relationships/tags" Target="../tags/tag47.xml"/><Relationship Id="rId62" Type="http://schemas.openxmlformats.org/officeDocument/2006/relationships/tags" Target="../tags/tag55.xml"/><Relationship Id="rId70" Type="http://schemas.openxmlformats.org/officeDocument/2006/relationships/tags" Target="../tags/tag63.xml"/><Relationship Id="rId75" Type="http://schemas.openxmlformats.org/officeDocument/2006/relationships/tags" Target="../tags/tag68.xml"/><Relationship Id="rId83" Type="http://schemas.openxmlformats.org/officeDocument/2006/relationships/tags" Target="../tags/tag76.xml"/><Relationship Id="rId88" Type="http://schemas.openxmlformats.org/officeDocument/2006/relationships/tags" Target="../tags/tag81.xml"/><Relationship Id="rId91" Type="http://schemas.openxmlformats.org/officeDocument/2006/relationships/tags" Target="../tags/tag8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28" Type="http://schemas.openxmlformats.org/officeDocument/2006/relationships/tags" Target="../tags/tag21.xml"/><Relationship Id="rId36" Type="http://schemas.openxmlformats.org/officeDocument/2006/relationships/tags" Target="../tags/tag29.xml"/><Relationship Id="rId49" Type="http://schemas.openxmlformats.org/officeDocument/2006/relationships/tags" Target="../tags/tag42.xml"/><Relationship Id="rId57" Type="http://schemas.openxmlformats.org/officeDocument/2006/relationships/tags" Target="../tags/tag50.xml"/><Relationship Id="rId10" Type="http://schemas.openxmlformats.org/officeDocument/2006/relationships/tags" Target="../tags/tag3.xml"/><Relationship Id="rId31" Type="http://schemas.openxmlformats.org/officeDocument/2006/relationships/tags" Target="../tags/tag24.xml"/><Relationship Id="rId44" Type="http://schemas.openxmlformats.org/officeDocument/2006/relationships/tags" Target="../tags/tag37.xml"/><Relationship Id="rId52" Type="http://schemas.openxmlformats.org/officeDocument/2006/relationships/tags" Target="../tags/tag45.xml"/><Relationship Id="rId60" Type="http://schemas.openxmlformats.org/officeDocument/2006/relationships/tags" Target="../tags/tag53.xml"/><Relationship Id="rId65" Type="http://schemas.openxmlformats.org/officeDocument/2006/relationships/tags" Target="../tags/tag58.xml"/><Relationship Id="rId73" Type="http://schemas.openxmlformats.org/officeDocument/2006/relationships/tags" Target="../tags/tag66.xml"/><Relationship Id="rId78" Type="http://schemas.openxmlformats.org/officeDocument/2006/relationships/tags" Target="../tags/tag71.xml"/><Relationship Id="rId81" Type="http://schemas.openxmlformats.org/officeDocument/2006/relationships/tags" Target="../tags/tag74.xml"/><Relationship Id="rId86" Type="http://schemas.openxmlformats.org/officeDocument/2006/relationships/tags" Target="../tags/tag79.xml"/><Relationship Id="rId94" Type="http://schemas.openxmlformats.org/officeDocument/2006/relationships/tags" Target="../tags/tag87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39" Type="http://schemas.openxmlformats.org/officeDocument/2006/relationships/tags" Target="../tags/tag32.xml"/><Relationship Id="rId34" Type="http://schemas.openxmlformats.org/officeDocument/2006/relationships/tags" Target="../tags/tag27.xml"/><Relationship Id="rId50" Type="http://schemas.openxmlformats.org/officeDocument/2006/relationships/tags" Target="../tags/tag43.xml"/><Relationship Id="rId55" Type="http://schemas.openxmlformats.org/officeDocument/2006/relationships/tags" Target="../tags/tag48.xml"/><Relationship Id="rId76" Type="http://schemas.openxmlformats.org/officeDocument/2006/relationships/tags" Target="../tags/tag69.xml"/><Relationship Id="rId7" Type="http://schemas.openxmlformats.org/officeDocument/2006/relationships/theme" Target="../theme/theme1.xml"/><Relationship Id="rId71" Type="http://schemas.openxmlformats.org/officeDocument/2006/relationships/tags" Target="../tags/tag64.xml"/><Relationship Id="rId92" Type="http://schemas.openxmlformats.org/officeDocument/2006/relationships/tags" Target="../tags/tag85.xml"/><Relationship Id="rId2" Type="http://schemas.openxmlformats.org/officeDocument/2006/relationships/slideLayout" Target="../slideLayouts/slideLayout2.xml"/><Relationship Id="rId29" Type="http://schemas.openxmlformats.org/officeDocument/2006/relationships/tags" Target="../tags/tag22.xml"/><Relationship Id="rId24" Type="http://schemas.openxmlformats.org/officeDocument/2006/relationships/tags" Target="../tags/tag17.xml"/><Relationship Id="rId40" Type="http://schemas.openxmlformats.org/officeDocument/2006/relationships/tags" Target="../tags/tag33.xml"/><Relationship Id="rId45" Type="http://schemas.openxmlformats.org/officeDocument/2006/relationships/tags" Target="../tags/tag38.xml"/><Relationship Id="rId66" Type="http://schemas.openxmlformats.org/officeDocument/2006/relationships/tags" Target="../tags/tag59.xml"/><Relationship Id="rId87" Type="http://schemas.openxmlformats.org/officeDocument/2006/relationships/tags" Target="../tags/tag80.xml"/><Relationship Id="rId61" Type="http://schemas.openxmlformats.org/officeDocument/2006/relationships/tags" Target="../tags/tag54.xml"/><Relationship Id="rId82" Type="http://schemas.openxmlformats.org/officeDocument/2006/relationships/tags" Target="../tags/tag75.xml"/><Relationship Id="rId19" Type="http://schemas.openxmlformats.org/officeDocument/2006/relationships/tags" Target="../tags/tag12.xml"/><Relationship Id="rId14" Type="http://schemas.openxmlformats.org/officeDocument/2006/relationships/tags" Target="../tags/tag7.xml"/><Relationship Id="rId30" Type="http://schemas.openxmlformats.org/officeDocument/2006/relationships/tags" Target="../tags/tag23.xml"/><Relationship Id="rId35" Type="http://schemas.openxmlformats.org/officeDocument/2006/relationships/tags" Target="../tags/tag28.xml"/><Relationship Id="rId56" Type="http://schemas.openxmlformats.org/officeDocument/2006/relationships/tags" Target="../tags/tag49.xml"/><Relationship Id="rId77" Type="http://schemas.openxmlformats.org/officeDocument/2006/relationships/tags" Target="../tags/tag7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4, Header</a:t>
            </a:r>
          </a:p>
          <a:p>
            <a:pPr lvl="4"/>
            <a:r>
              <a:rPr lang="en-US" noProof="0"/>
              <a:t>Level 5, Body</a:t>
            </a:r>
          </a:p>
          <a:p>
            <a:pPr lvl="5"/>
            <a:r>
              <a:rPr lang="en-US" noProof="0"/>
              <a:t>Level 6</a:t>
            </a:r>
          </a:p>
          <a:p>
            <a:pPr lvl="6"/>
            <a:r>
              <a:rPr lang="en-US" noProof="0"/>
              <a:t>Level 7, Small Header</a:t>
            </a:r>
          </a:p>
          <a:p>
            <a:pPr lvl="7"/>
            <a:r>
              <a:rPr lang="en-US" noProof="0"/>
              <a:t>Level 8, Small Body</a:t>
            </a:r>
          </a:p>
          <a:p>
            <a:pPr lvl="8"/>
            <a:r>
              <a:rPr lang="en-US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700">
                <a:solidFill>
                  <a:schemeClr val="tx2"/>
                </a:solidFill>
              </a:rPr>
              <a:t>Novo Nordisk</a:t>
            </a:r>
            <a:r>
              <a:rPr lang="en-US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1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1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1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1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2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3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3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3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3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3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3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3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  <p:sp>
        <p:nvSpPr>
          <p:cNvPr id="115" name="dynamic logo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US" sz="2000" noProof="0" err="1"/>
          </a:p>
        </p:txBody>
      </p:sp>
    </p:spTree>
    <p:extLst>
      <p:ext uri="{BB962C8B-B14F-4D97-AF65-F5344CB8AC3E}">
        <p14:creationId xmlns:p14="http://schemas.microsoft.com/office/powerpoint/2010/main" val="329616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A408C-D376-41BA-8F54-F212E58C0F92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67BC-9044-4079-A36F-2E4F9250ACF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3969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A234AC9-5748-452E-A3EE-D975F10B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84C9D9F-A666-4452-A0A4-99D12F17F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76211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44582D-B03D-473E-8BB5-4694DE9FB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7ABE86FA-AE8B-473E-8E2B-FB43BA68DD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1913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722390-7AAB-4471-A35F-ED679A73A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ZAKLJUČAK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6038E5B-A0A8-401F-82B5-52312F60F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PROMJENE MIKROBIOTE U BOLESNIKA SA TIPOM 1, TIPOM 2, GESTACIJSKIM DIJABETESOM, LADA DIJABETESOM-DOVODE DO ZAKLJUČKA DA JE CRIJEVNA MIKROBIOTA VAŽAN REGULATOR METABOLIZMA GLUKOZE I IMUNOLOŠKOG ODGOVORA</a:t>
            </a:r>
          </a:p>
          <a:p>
            <a:r>
              <a:rPr lang="hr-HR" dirty="0">
                <a:solidFill>
                  <a:srgbClr val="FF0000"/>
                </a:solidFill>
              </a:rPr>
              <a:t>OBEĆAVAJUĆA ZA KLINIČKU PRIMJENU JE UPOTREBA PROBIOTIKA I PREBIOTIKA </a:t>
            </a:r>
            <a:r>
              <a:rPr lang="hr-HR" dirty="0"/>
              <a:t>( Lee Y i sur 2021.)</a:t>
            </a:r>
          </a:p>
        </p:txBody>
      </p:sp>
    </p:spTree>
    <p:extLst>
      <p:ext uri="{BB962C8B-B14F-4D97-AF65-F5344CB8AC3E}">
        <p14:creationId xmlns:p14="http://schemas.microsoft.com/office/powerpoint/2010/main" val="2146503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hr-HR" b="1" dirty="0"/>
              <a:t>PCOD SINDROM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Najčešći endokrinološki poremećaj kod žena u generativnoj dobi i  uzrok neplodnosti</a:t>
            </a:r>
          </a:p>
          <a:p>
            <a:r>
              <a:rPr lang="hr-HR" dirty="0"/>
              <a:t>Klinička slika- </a:t>
            </a:r>
            <a:r>
              <a:rPr lang="hr-HR" dirty="0" err="1"/>
              <a:t>hiperandrogenemija</a:t>
            </a:r>
            <a:r>
              <a:rPr lang="hr-HR" dirty="0"/>
              <a:t>, </a:t>
            </a:r>
            <a:r>
              <a:rPr lang="hr-HR" dirty="0" err="1"/>
              <a:t>anovulacija</a:t>
            </a:r>
            <a:r>
              <a:rPr lang="hr-HR" dirty="0"/>
              <a:t>, neredoviti ciklusi, </a:t>
            </a:r>
            <a:r>
              <a:rPr lang="hr-HR"/>
              <a:t>infertilitet, </a:t>
            </a:r>
            <a:r>
              <a:rPr lang="hr-HR" dirty="0"/>
              <a:t>pretilost, </a:t>
            </a:r>
            <a:r>
              <a:rPr lang="hr-HR" dirty="0" err="1"/>
              <a:t>hiperinzulinemija</a:t>
            </a:r>
            <a:r>
              <a:rPr lang="hr-HR" dirty="0"/>
              <a:t> i inzulinska rezistencija</a:t>
            </a:r>
          </a:p>
        </p:txBody>
      </p:sp>
      <p:pic>
        <p:nvPicPr>
          <p:cNvPr id="4" name="Picture 3" descr="preuzm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7689" y="4365104"/>
            <a:ext cx="6002399" cy="17190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32340E6-96B0-4CC4-9C2E-0441B3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 skrbi ginekologa i endokrinologa i dermatologa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1C49362-2135-41E9-93DE-5CB450EF0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Terapija- lijekovi koji smanjuju inzulinsku rezistenciju:</a:t>
            </a:r>
          </a:p>
          <a:p>
            <a:r>
              <a:rPr lang="hr-HR" dirty="0" err="1"/>
              <a:t>Metformin</a:t>
            </a:r>
            <a:endParaRPr lang="hr-HR" dirty="0"/>
          </a:p>
          <a:p>
            <a:r>
              <a:rPr lang="hr-HR" dirty="0" err="1"/>
              <a:t>Inozitoli</a:t>
            </a:r>
            <a:endParaRPr lang="hr-HR" dirty="0"/>
          </a:p>
          <a:p>
            <a:r>
              <a:rPr lang="hr-HR" dirty="0"/>
              <a:t>Vitamin D</a:t>
            </a:r>
          </a:p>
          <a:p>
            <a:r>
              <a:rPr lang="hr-HR" dirty="0"/>
              <a:t>OHC</a:t>
            </a:r>
          </a:p>
        </p:txBody>
      </p:sp>
    </p:spTree>
    <p:extLst>
      <p:ext uri="{BB962C8B-B14F-4D97-AF65-F5344CB8AC3E}">
        <p14:creationId xmlns:p14="http://schemas.microsoft.com/office/powerpoint/2010/main" val="967092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1DE8BBC-B962-4ED0-A764-7E3A054A9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PCOD i MIKROBIOTA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AC3675C-A612-4566-A565-105D9C060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>
                <a:solidFill>
                  <a:srgbClr val="FF0000"/>
                </a:solidFill>
              </a:rPr>
              <a:t>Mikrobiota</a:t>
            </a:r>
            <a:r>
              <a:rPr lang="hr-HR" dirty="0">
                <a:solidFill>
                  <a:srgbClr val="FF0000"/>
                </a:solidFill>
              </a:rPr>
              <a:t> žena sa PCOD- manje je raznolika </a:t>
            </a:r>
            <a:r>
              <a:rPr lang="hr-HR" dirty="0"/>
              <a:t>od zdravih žena, što je vezano sa </a:t>
            </a:r>
            <a:r>
              <a:rPr lang="hr-HR" dirty="0" err="1"/>
              <a:t>hiperandrogenizam</a:t>
            </a:r>
            <a:r>
              <a:rPr lang="hr-HR" dirty="0"/>
              <a:t> i za povišene markere sistemske upale u organizmu.</a:t>
            </a:r>
          </a:p>
          <a:p>
            <a:r>
              <a:rPr lang="hr-HR" dirty="0"/>
              <a:t>Propusnost crijevne stijenke je zato veća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86347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1E7B9D-A10B-4DAC-99DD-1DE20305E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Meta-analiza-6 RCT studija- 406 žena sa PCOD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639865-A686-4E6D-A3DF-E05B2A8B9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25-28 godina</a:t>
            </a:r>
          </a:p>
          <a:p>
            <a:r>
              <a:rPr lang="hr-HR" dirty="0"/>
              <a:t>Koristile </a:t>
            </a:r>
            <a:r>
              <a:rPr lang="hr-HR" dirty="0" err="1"/>
              <a:t>probiotike</a:t>
            </a:r>
            <a:r>
              <a:rPr lang="hr-HR" dirty="0"/>
              <a:t> 8-12 tjedana( Lactobacillus </a:t>
            </a:r>
            <a:r>
              <a:rPr lang="hr-HR" dirty="0" err="1"/>
              <a:t>acidophilus</a:t>
            </a:r>
            <a:r>
              <a:rPr lang="hr-HR" dirty="0"/>
              <a:t>, Lactobacillus </a:t>
            </a:r>
            <a:r>
              <a:rPr lang="hr-HR" dirty="0" err="1"/>
              <a:t>casei</a:t>
            </a:r>
            <a:r>
              <a:rPr lang="hr-HR" dirty="0"/>
              <a:t>, </a:t>
            </a:r>
            <a:r>
              <a:rPr lang="hr-HR" dirty="0" err="1"/>
              <a:t>Bifidobacterium</a:t>
            </a:r>
            <a:r>
              <a:rPr lang="hr-HR" dirty="0"/>
              <a:t> roda)</a:t>
            </a:r>
          </a:p>
          <a:p>
            <a:r>
              <a:rPr lang="hr-HR" dirty="0"/>
              <a:t>REZULTATI- snižene razine inzulina natašte, </a:t>
            </a:r>
            <a:r>
              <a:rPr lang="hr-HR" dirty="0" err="1"/>
              <a:t>triglicerida</a:t>
            </a:r>
            <a:r>
              <a:rPr lang="hr-HR" dirty="0"/>
              <a:t> i VLDL- ali bez promjene u:</a:t>
            </a:r>
          </a:p>
          <a:p>
            <a:r>
              <a:rPr lang="hr-HR" dirty="0" err="1"/>
              <a:t>Glikemiji</a:t>
            </a:r>
            <a:r>
              <a:rPr lang="hr-HR" dirty="0"/>
              <a:t> natašte, HOMA-IR, ostalim lipidima, tjelesnoj masi, CRP, DHEAS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76188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CC5B674-6AE5-4DB6-A685-D1E185411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ZAKLJUČAK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C3E5379-AADE-41CD-9904-80EFF39D5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UVIDOM U LITERATURU-</a:t>
            </a:r>
          </a:p>
          <a:p>
            <a:r>
              <a:rPr lang="hr-HR" dirty="0"/>
              <a:t>Minerali, vitamini, </a:t>
            </a:r>
            <a:r>
              <a:rPr lang="hr-HR" dirty="0" err="1"/>
              <a:t>probiotici</a:t>
            </a:r>
            <a:r>
              <a:rPr lang="hr-HR" dirty="0"/>
              <a:t>- mogu bit korisne u ublažavanju simptoma PCOD</a:t>
            </a:r>
          </a:p>
          <a:p>
            <a:r>
              <a:rPr lang="hr-HR" dirty="0"/>
              <a:t>Daljnja ispitivanja, dobro dizajnirana i kontrolirana da dokažu značajnost ovih suplemenata..</a:t>
            </a:r>
          </a:p>
        </p:txBody>
      </p:sp>
    </p:spTree>
    <p:extLst>
      <p:ext uri="{BB962C8B-B14F-4D97-AF65-F5344CB8AC3E}">
        <p14:creationId xmlns:p14="http://schemas.microsoft.com/office/powerpoint/2010/main" val="784824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CA78B8-4F59-4812-B09B-544A684D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                            PRETILOST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1B9BCDEF-6C73-4181-B044-85ED22F9EF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660" y="2501152"/>
            <a:ext cx="3648634" cy="2734235"/>
          </a:xfrm>
        </p:spPr>
      </p:pic>
    </p:spTree>
    <p:extLst>
      <p:ext uri="{BB962C8B-B14F-4D97-AF65-F5344CB8AC3E}">
        <p14:creationId xmlns:p14="http://schemas.microsoft.com/office/powerpoint/2010/main" val="1535579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FAE61-7EE8-404A-8ED9-C1F1B6AEB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PREVALENCIJA KOMPLIKACIJA PRETILOSTI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813DA-CC87-4A04-B865-A93CCF94A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998" y="6210000"/>
            <a:ext cx="11076641" cy="324000"/>
          </a:xfrm>
        </p:spPr>
        <p:txBody>
          <a:bodyPr/>
          <a:lstStyle/>
          <a:p>
            <a:r>
              <a:rPr lang="en-GB"/>
              <a:t>*Weekly heartburn and regurgitation.</a:t>
            </a:r>
            <a:br>
              <a:rPr lang="en-GB"/>
            </a:br>
            <a:r>
              <a:rPr lang="en-GB"/>
              <a:t>GERD, gastro-oesophageal reflux disease; NAFLD, </a:t>
            </a:r>
            <a:r>
              <a:rPr lang="en-GB" err="1"/>
              <a:t>nonalcoholic</a:t>
            </a:r>
            <a:r>
              <a:rPr lang="en-GB"/>
              <a:t> fatty liver disease; OSAS, obstructive sleep apnoea syndrome; PCOS, polycystic ovary syndrome.</a:t>
            </a:r>
            <a:br>
              <a:rPr lang="en-CA"/>
            </a:br>
            <a:r>
              <a:rPr lang="en-CA"/>
              <a:t>1. </a:t>
            </a:r>
            <a:r>
              <a:rPr lang="en-GB"/>
              <a:t>Simon GE et al. Arch Gen Psychiatry 2006;63:824–30; 2. </a:t>
            </a:r>
            <a:r>
              <a:rPr lang="en-GB" err="1"/>
              <a:t>Su</a:t>
            </a:r>
            <a:r>
              <a:rPr lang="en-GB"/>
              <a:t> W et al. J Med Economics 2015;18:886–97; 3. </a:t>
            </a:r>
            <a:r>
              <a:rPr lang="en-US" altLang="en-US"/>
              <a:t>López-Velázquez JA et al. Ann Hepatol 2014;13:166</a:t>
            </a:r>
            <a:r>
              <a:rPr lang="en-GB"/>
              <a:t>–78; 4. </a:t>
            </a:r>
            <a:r>
              <a:rPr lang="en-GB" err="1"/>
              <a:t>Yildiz</a:t>
            </a:r>
            <a:r>
              <a:rPr lang="en-GB"/>
              <a:t> BO et al. J Clin Endocrinol </a:t>
            </a:r>
            <a:r>
              <a:rPr lang="en-GB" err="1"/>
              <a:t>Metab</a:t>
            </a:r>
            <a:r>
              <a:rPr lang="en-GB"/>
              <a:t>. 2008;93:162–68; </a:t>
            </a:r>
            <a:br>
              <a:rPr lang="en-GB"/>
            </a:br>
            <a:r>
              <a:rPr lang="en-GB"/>
              <a:t>5. El-</a:t>
            </a:r>
            <a:r>
              <a:rPr lang="en-GB" err="1"/>
              <a:t>Serag</a:t>
            </a:r>
            <a:r>
              <a:rPr lang="en-GB"/>
              <a:t> HB et al. Am J Gastroenterol. 2005;100:1243–50; 6. Prieto-Alhambra D et al. Ann Rheum Dis 2014;73:1659–64; 7. Modena DAO et al. Rev Assoc Med Bras 1992;63:852–8.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9F5ABC34-5CE0-422D-84B4-617E0A58C8FF}"/>
              </a:ext>
            </a:extLst>
          </p:cNvPr>
          <p:cNvSpPr/>
          <p:nvPr/>
        </p:nvSpPr>
        <p:spPr>
          <a:xfrm>
            <a:off x="377375" y="1706679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D8EAF8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3%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Stroke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F8FE7F3A-442B-4D0F-9DBB-6AB6D00A66D3}"/>
              </a:ext>
            </a:extLst>
          </p:cNvPr>
          <p:cNvSpPr/>
          <p:nvPr/>
        </p:nvSpPr>
        <p:spPr>
          <a:xfrm>
            <a:off x="377375" y="2433398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B1D5F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3.5%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Congestive heart failure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6191C307-68A6-46C0-B112-37DF97F35CDA}"/>
              </a:ext>
            </a:extLst>
          </p:cNvPr>
          <p:cNvSpPr/>
          <p:nvPr/>
        </p:nvSpPr>
        <p:spPr>
          <a:xfrm>
            <a:off x="377375" y="3160117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3B97DE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8%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Ischemic heart disease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EA39B649-0B23-4D67-BF98-229ECCD6CB58}"/>
              </a:ext>
            </a:extLst>
          </p:cNvPr>
          <p:cNvSpPr/>
          <p:nvPr/>
        </p:nvSpPr>
        <p:spPr>
          <a:xfrm>
            <a:off x="377375" y="3886835"/>
            <a:ext cx="5350933" cy="59446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9%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PCOS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F66CA197-C9CD-4D5E-A601-BB0AEEC059D0}"/>
              </a:ext>
            </a:extLst>
          </p:cNvPr>
          <p:cNvSpPr/>
          <p:nvPr/>
        </p:nvSpPr>
        <p:spPr>
          <a:xfrm>
            <a:off x="377375" y="4613554"/>
            <a:ext cx="5350933" cy="594463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19%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Major depression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5A6A6D6A-6745-4EBB-9489-E528294CA5DF}"/>
              </a:ext>
            </a:extLst>
          </p:cNvPr>
          <p:cNvSpPr/>
          <p:nvPr/>
        </p:nvSpPr>
        <p:spPr>
          <a:xfrm>
            <a:off x="377375" y="5340273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00196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21%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Diabetes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1D42A7F-D1D2-4B7E-93FD-992A747162DB}"/>
              </a:ext>
            </a:extLst>
          </p:cNvPr>
          <p:cNvSpPr/>
          <p:nvPr/>
        </p:nvSpPr>
        <p:spPr>
          <a:xfrm>
            <a:off x="6249855" y="1706679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D8EAF8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21%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Myocardial infarction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C0F12E28-971C-4F8C-BCFD-A63CF5BE2367}"/>
              </a:ext>
            </a:extLst>
          </p:cNvPr>
          <p:cNvSpPr/>
          <p:nvPr/>
        </p:nvSpPr>
        <p:spPr>
          <a:xfrm>
            <a:off x="6249855" y="2433395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B1D5F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29%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NAFLD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6B6E4662-D459-4664-9A71-8E77F8B14E0A}"/>
              </a:ext>
            </a:extLst>
          </p:cNvPr>
          <p:cNvSpPr/>
          <p:nvPr/>
        </p:nvSpPr>
        <p:spPr>
          <a:xfrm>
            <a:off x="6249855" y="3160111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3B97DE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35%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GERD symptoms*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B837CA2C-8FE8-47C7-A613-227249DD055D}"/>
              </a:ext>
            </a:extLst>
          </p:cNvPr>
          <p:cNvSpPr/>
          <p:nvPr/>
        </p:nvSpPr>
        <p:spPr>
          <a:xfrm>
            <a:off x="6249855" y="3886827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1E73B4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~40%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OSAS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E8253647-0423-41F2-9F9B-F9B41FA29A18}"/>
              </a:ext>
            </a:extLst>
          </p:cNvPr>
          <p:cNvSpPr/>
          <p:nvPr/>
        </p:nvSpPr>
        <p:spPr>
          <a:xfrm>
            <a:off x="6249855" y="4613543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00439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51%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Hypertension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F9B7C17B-D14C-478D-A229-5739C2CA4157}"/>
              </a:ext>
            </a:extLst>
          </p:cNvPr>
          <p:cNvSpPr/>
          <p:nvPr/>
        </p:nvSpPr>
        <p:spPr>
          <a:xfrm>
            <a:off x="6249855" y="5340262"/>
            <a:ext cx="5350933" cy="594463"/>
          </a:xfrm>
          <a:prstGeom prst="roundRect">
            <a:avLst>
              <a:gd name="adj" fmla="val 50000"/>
            </a:avLst>
          </a:prstGeom>
          <a:solidFill>
            <a:srgbClr val="00196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52% </a:t>
            </a:r>
            <a:r>
              <a:rPr kumimoji="0" lang="en-CA" sz="21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rPr>
              <a:t>Knee osteoarthritis</a:t>
            </a:r>
            <a:endParaRPr kumimoji="0" lang="en-US" sz="21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500AEDB-2A01-4D29-A76F-5BF6CE034E6F}"/>
              </a:ext>
            </a:extLst>
          </p:cNvPr>
          <p:cNvGrpSpPr/>
          <p:nvPr/>
        </p:nvGrpSpPr>
        <p:grpSpPr>
          <a:xfrm>
            <a:off x="0" y="1219758"/>
            <a:ext cx="11582400" cy="634444"/>
            <a:chOff x="0" y="768351"/>
            <a:chExt cx="8686800" cy="55781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3A91529-9677-42E4-9628-B8AE4135D23B}"/>
                </a:ext>
              </a:extLst>
            </p:cNvPr>
            <p:cNvSpPr/>
            <p:nvPr/>
          </p:nvSpPr>
          <p:spPr>
            <a:xfrm>
              <a:off x="0" y="768351"/>
              <a:ext cx="8686800" cy="324000"/>
            </a:xfrm>
            <a:prstGeom prst="rect">
              <a:avLst/>
            </a:prstGeom>
            <a:solidFill>
              <a:srgbClr val="AAD3D1"/>
            </a:solidFill>
            <a:ln w="9525" cap="flat" cmpd="sng" algn="ctr">
              <a:noFill/>
              <a:prstDash val="solid"/>
            </a:ln>
            <a:effectLst/>
          </p:spPr>
          <p:txBody>
            <a:bodyPr lIns="487680"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0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rPr>
                <a:t>Body mass index ≥30</a:t>
              </a: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10" name="Arrow: Pentagon 109">
              <a:extLst>
                <a:ext uri="{FF2B5EF4-FFF2-40B4-BE49-F238E27FC236}">
                  <a16:creationId xmlns:a16="http://schemas.microsoft.com/office/drawing/2014/main" id="{D36FF9B9-98D1-474E-A04A-E33EC3B1578A}"/>
                </a:ext>
              </a:extLst>
            </p:cNvPr>
            <p:cNvSpPr/>
            <p:nvPr/>
          </p:nvSpPr>
          <p:spPr>
            <a:xfrm rot="5400000">
              <a:off x="8220282" y="859646"/>
              <a:ext cx="542925" cy="390111"/>
            </a:xfrm>
            <a:prstGeom prst="homePlate">
              <a:avLst/>
            </a:prstGeom>
            <a:solidFill>
              <a:srgbClr val="AAD3D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11" name="Right Triangle 110">
              <a:extLst>
                <a:ext uri="{FF2B5EF4-FFF2-40B4-BE49-F238E27FC236}">
                  <a16:creationId xmlns:a16="http://schemas.microsoft.com/office/drawing/2014/main" id="{52A2250E-A116-421E-8AA7-DD10F1B72DA8}"/>
                </a:ext>
              </a:extLst>
            </p:cNvPr>
            <p:cNvSpPr/>
            <p:nvPr/>
          </p:nvSpPr>
          <p:spPr>
            <a:xfrm flipH="1">
              <a:off x="8096250" y="785921"/>
              <a:ext cx="200439" cy="306430"/>
            </a:xfrm>
            <a:prstGeom prst="rtTriangle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0B79F9BF-3C0B-4240-A522-A87D3C245F6E}"/>
              </a:ext>
            </a:extLst>
          </p:cNvPr>
          <p:cNvGrpSpPr/>
          <p:nvPr/>
        </p:nvGrpSpPr>
        <p:grpSpPr>
          <a:xfrm>
            <a:off x="10734676" y="5338235"/>
            <a:ext cx="422515" cy="569128"/>
            <a:chOff x="8089107" y="4003676"/>
            <a:chExt cx="278785" cy="375524"/>
          </a:xfrm>
        </p:grpSpPr>
        <p:sp>
          <p:nvSpPr>
            <p:cNvPr id="113" name="Freeform 9">
              <a:extLst>
                <a:ext uri="{FF2B5EF4-FFF2-40B4-BE49-F238E27FC236}">
                  <a16:creationId xmlns:a16="http://schemas.microsoft.com/office/drawing/2014/main" id="{1433ABFB-4CFA-423B-AFD0-EF27EBB2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7753" y="4003676"/>
              <a:ext cx="230139" cy="375524"/>
            </a:xfrm>
            <a:custGeom>
              <a:avLst/>
              <a:gdLst>
                <a:gd name="T0" fmla="*/ 2991 w 2991"/>
                <a:gd name="T1" fmla="*/ 0 h 4733"/>
                <a:gd name="T2" fmla="*/ 2838 w 2991"/>
                <a:gd name="T3" fmla="*/ 293 h 4733"/>
                <a:gd name="T4" fmla="*/ 2514 w 2991"/>
                <a:gd name="T5" fmla="*/ 664 h 4733"/>
                <a:gd name="T6" fmla="*/ 1717 w 2991"/>
                <a:gd name="T7" fmla="*/ 1237 h 4733"/>
                <a:gd name="T8" fmla="*/ 1513 w 2991"/>
                <a:gd name="T9" fmla="*/ 1374 h 4733"/>
                <a:gd name="T10" fmla="*/ 1417 w 2991"/>
                <a:gd name="T11" fmla="*/ 1495 h 4733"/>
                <a:gd name="T12" fmla="*/ 1421 w 2991"/>
                <a:gd name="T13" fmla="*/ 1617 h 4733"/>
                <a:gd name="T14" fmla="*/ 1501 w 2991"/>
                <a:gd name="T15" fmla="*/ 1733 h 4733"/>
                <a:gd name="T16" fmla="*/ 1694 w 2991"/>
                <a:gd name="T17" fmla="*/ 2222 h 4733"/>
                <a:gd name="T18" fmla="*/ 1693 w 2991"/>
                <a:gd name="T19" fmla="*/ 2428 h 4733"/>
                <a:gd name="T20" fmla="*/ 1645 w 2991"/>
                <a:gd name="T21" fmla="*/ 2813 h 4733"/>
                <a:gd name="T22" fmla="*/ 1637 w 2991"/>
                <a:gd name="T23" fmla="*/ 3395 h 4733"/>
                <a:gd name="T24" fmla="*/ 1749 w 2991"/>
                <a:gd name="T25" fmla="*/ 3940 h 4733"/>
                <a:gd name="T26" fmla="*/ 1873 w 2991"/>
                <a:gd name="T27" fmla="*/ 4217 h 4733"/>
                <a:gd name="T28" fmla="*/ 1948 w 2991"/>
                <a:gd name="T29" fmla="*/ 4391 h 4733"/>
                <a:gd name="T30" fmla="*/ 1935 w 2991"/>
                <a:gd name="T31" fmla="*/ 4581 h 4733"/>
                <a:gd name="T32" fmla="*/ 1734 w 2991"/>
                <a:gd name="T33" fmla="*/ 4725 h 4733"/>
                <a:gd name="T34" fmla="*/ 1510 w 2991"/>
                <a:gd name="T35" fmla="*/ 4714 h 4733"/>
                <a:gd name="T36" fmla="*/ 1293 w 2991"/>
                <a:gd name="T37" fmla="*/ 4681 h 4733"/>
                <a:gd name="T38" fmla="*/ 1087 w 2991"/>
                <a:gd name="T39" fmla="*/ 4688 h 4733"/>
                <a:gd name="T40" fmla="*/ 680 w 2991"/>
                <a:gd name="T41" fmla="*/ 4725 h 4733"/>
                <a:gd name="T42" fmla="*/ 439 w 2991"/>
                <a:gd name="T43" fmla="*/ 4725 h 4733"/>
                <a:gd name="T44" fmla="*/ 329 w 2991"/>
                <a:gd name="T45" fmla="*/ 4693 h 4733"/>
                <a:gd name="T46" fmla="*/ 309 w 2991"/>
                <a:gd name="T47" fmla="*/ 4693 h 4733"/>
                <a:gd name="T48" fmla="*/ 130 w 2991"/>
                <a:gd name="T49" fmla="*/ 4719 h 4733"/>
                <a:gd name="T50" fmla="*/ 2 w 2991"/>
                <a:gd name="T51" fmla="*/ 4556 h 4733"/>
                <a:gd name="T52" fmla="*/ 25 w 2991"/>
                <a:gd name="T53" fmla="*/ 4524 h 4733"/>
                <a:gd name="T54" fmla="*/ 105 w 2991"/>
                <a:gd name="T55" fmla="*/ 4499 h 4733"/>
                <a:gd name="T56" fmla="*/ 596 w 2991"/>
                <a:gd name="T57" fmla="*/ 4342 h 4733"/>
                <a:gd name="T58" fmla="*/ 796 w 2991"/>
                <a:gd name="T59" fmla="*/ 4281 h 4733"/>
                <a:gd name="T60" fmla="*/ 937 w 2991"/>
                <a:gd name="T61" fmla="*/ 4224 h 4733"/>
                <a:gd name="T62" fmla="*/ 1095 w 2991"/>
                <a:gd name="T63" fmla="*/ 3926 h 4733"/>
                <a:gd name="T64" fmla="*/ 1054 w 2991"/>
                <a:gd name="T65" fmla="*/ 3615 h 4733"/>
                <a:gd name="T66" fmla="*/ 764 w 2991"/>
                <a:gd name="T67" fmla="*/ 2782 h 4733"/>
                <a:gd name="T68" fmla="*/ 651 w 2991"/>
                <a:gd name="T69" fmla="*/ 2488 h 4733"/>
                <a:gd name="T70" fmla="*/ 612 w 2991"/>
                <a:gd name="T71" fmla="*/ 2269 h 4733"/>
                <a:gd name="T72" fmla="*/ 564 w 2991"/>
                <a:gd name="T73" fmla="*/ 1954 h 4733"/>
                <a:gd name="T74" fmla="*/ 500 w 2991"/>
                <a:gd name="T75" fmla="*/ 1800 h 4733"/>
                <a:gd name="T76" fmla="*/ 397 w 2991"/>
                <a:gd name="T77" fmla="*/ 1591 h 4733"/>
                <a:gd name="T78" fmla="*/ 382 w 2991"/>
                <a:gd name="T79" fmla="*/ 1358 h 4733"/>
                <a:gd name="T80" fmla="*/ 499 w 2991"/>
                <a:gd name="T81" fmla="*/ 1173 h 4733"/>
                <a:gd name="T82" fmla="*/ 554 w 2991"/>
                <a:gd name="T83" fmla="*/ 1078 h 4733"/>
                <a:gd name="T84" fmla="*/ 735 w 2991"/>
                <a:gd name="T85" fmla="*/ 632 h 4733"/>
                <a:gd name="T86" fmla="*/ 1070 w 2991"/>
                <a:gd name="T87" fmla="*/ 122 h 4733"/>
                <a:gd name="T88" fmla="*/ 1174 w 2991"/>
                <a:gd name="T89" fmla="*/ 10 h 4733"/>
                <a:gd name="T90" fmla="*/ 1182 w 2991"/>
                <a:gd name="T91" fmla="*/ 0 h 4733"/>
                <a:gd name="T92" fmla="*/ 2991 w 2991"/>
                <a:gd name="T93" fmla="*/ 0 h 4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91" h="4733">
                  <a:moveTo>
                    <a:pt x="2991" y="0"/>
                  </a:moveTo>
                  <a:cubicBezTo>
                    <a:pt x="2952" y="104"/>
                    <a:pt x="2901" y="201"/>
                    <a:pt x="2838" y="293"/>
                  </a:cubicBezTo>
                  <a:cubicBezTo>
                    <a:pt x="2745" y="429"/>
                    <a:pt x="2635" y="551"/>
                    <a:pt x="2514" y="664"/>
                  </a:cubicBezTo>
                  <a:cubicBezTo>
                    <a:pt x="2273" y="889"/>
                    <a:pt x="2008" y="1081"/>
                    <a:pt x="1717" y="1237"/>
                  </a:cubicBezTo>
                  <a:cubicBezTo>
                    <a:pt x="1644" y="1276"/>
                    <a:pt x="1572" y="1316"/>
                    <a:pt x="1513" y="1374"/>
                  </a:cubicBezTo>
                  <a:cubicBezTo>
                    <a:pt x="1476" y="1411"/>
                    <a:pt x="1444" y="1450"/>
                    <a:pt x="1417" y="1495"/>
                  </a:cubicBezTo>
                  <a:cubicBezTo>
                    <a:pt x="1391" y="1537"/>
                    <a:pt x="1390" y="1576"/>
                    <a:pt x="1421" y="1617"/>
                  </a:cubicBezTo>
                  <a:cubicBezTo>
                    <a:pt x="1449" y="1654"/>
                    <a:pt x="1474" y="1694"/>
                    <a:pt x="1501" y="1733"/>
                  </a:cubicBezTo>
                  <a:cubicBezTo>
                    <a:pt x="1602" y="1881"/>
                    <a:pt x="1667" y="2044"/>
                    <a:pt x="1694" y="2222"/>
                  </a:cubicBezTo>
                  <a:cubicBezTo>
                    <a:pt x="1704" y="2290"/>
                    <a:pt x="1701" y="2359"/>
                    <a:pt x="1693" y="2428"/>
                  </a:cubicBezTo>
                  <a:cubicBezTo>
                    <a:pt x="1678" y="2557"/>
                    <a:pt x="1660" y="2685"/>
                    <a:pt x="1645" y="2813"/>
                  </a:cubicBezTo>
                  <a:cubicBezTo>
                    <a:pt x="1623" y="3007"/>
                    <a:pt x="1618" y="3201"/>
                    <a:pt x="1637" y="3395"/>
                  </a:cubicBezTo>
                  <a:cubicBezTo>
                    <a:pt x="1655" y="3581"/>
                    <a:pt x="1688" y="3763"/>
                    <a:pt x="1749" y="3940"/>
                  </a:cubicBezTo>
                  <a:cubicBezTo>
                    <a:pt x="1782" y="4036"/>
                    <a:pt x="1826" y="4127"/>
                    <a:pt x="1873" y="4217"/>
                  </a:cubicBezTo>
                  <a:cubicBezTo>
                    <a:pt x="1903" y="4273"/>
                    <a:pt x="1934" y="4329"/>
                    <a:pt x="1948" y="4391"/>
                  </a:cubicBezTo>
                  <a:cubicBezTo>
                    <a:pt x="1963" y="4456"/>
                    <a:pt x="1960" y="4520"/>
                    <a:pt x="1935" y="4581"/>
                  </a:cubicBezTo>
                  <a:cubicBezTo>
                    <a:pt x="1898" y="4670"/>
                    <a:pt x="1828" y="4715"/>
                    <a:pt x="1734" y="4725"/>
                  </a:cubicBezTo>
                  <a:cubicBezTo>
                    <a:pt x="1659" y="4732"/>
                    <a:pt x="1584" y="4724"/>
                    <a:pt x="1510" y="4714"/>
                  </a:cubicBezTo>
                  <a:cubicBezTo>
                    <a:pt x="1437" y="4705"/>
                    <a:pt x="1366" y="4691"/>
                    <a:pt x="1293" y="4681"/>
                  </a:cubicBezTo>
                  <a:cubicBezTo>
                    <a:pt x="1225" y="4671"/>
                    <a:pt x="1156" y="4676"/>
                    <a:pt x="1087" y="4688"/>
                  </a:cubicBezTo>
                  <a:cubicBezTo>
                    <a:pt x="953" y="4711"/>
                    <a:pt x="817" y="4723"/>
                    <a:pt x="680" y="4725"/>
                  </a:cubicBezTo>
                  <a:cubicBezTo>
                    <a:pt x="600" y="4726"/>
                    <a:pt x="519" y="4726"/>
                    <a:pt x="439" y="4725"/>
                  </a:cubicBezTo>
                  <a:cubicBezTo>
                    <a:pt x="400" y="4724"/>
                    <a:pt x="363" y="4714"/>
                    <a:pt x="329" y="4693"/>
                  </a:cubicBezTo>
                  <a:cubicBezTo>
                    <a:pt x="322" y="4688"/>
                    <a:pt x="316" y="4690"/>
                    <a:pt x="309" y="4693"/>
                  </a:cubicBezTo>
                  <a:cubicBezTo>
                    <a:pt x="252" y="4719"/>
                    <a:pt x="192" y="4733"/>
                    <a:pt x="130" y="4719"/>
                  </a:cubicBezTo>
                  <a:cubicBezTo>
                    <a:pt x="49" y="4701"/>
                    <a:pt x="0" y="4638"/>
                    <a:pt x="2" y="4556"/>
                  </a:cubicBezTo>
                  <a:cubicBezTo>
                    <a:pt x="2" y="4539"/>
                    <a:pt x="11" y="4529"/>
                    <a:pt x="25" y="4524"/>
                  </a:cubicBezTo>
                  <a:cubicBezTo>
                    <a:pt x="51" y="4514"/>
                    <a:pt x="77" y="4503"/>
                    <a:pt x="105" y="4499"/>
                  </a:cubicBezTo>
                  <a:cubicBezTo>
                    <a:pt x="276" y="4469"/>
                    <a:pt x="436" y="4406"/>
                    <a:pt x="596" y="4342"/>
                  </a:cubicBezTo>
                  <a:cubicBezTo>
                    <a:pt x="660" y="4316"/>
                    <a:pt x="729" y="4300"/>
                    <a:pt x="796" y="4281"/>
                  </a:cubicBezTo>
                  <a:cubicBezTo>
                    <a:pt x="845" y="4267"/>
                    <a:pt x="894" y="4253"/>
                    <a:pt x="937" y="4224"/>
                  </a:cubicBezTo>
                  <a:cubicBezTo>
                    <a:pt x="1043" y="4153"/>
                    <a:pt x="1094" y="4053"/>
                    <a:pt x="1095" y="3926"/>
                  </a:cubicBezTo>
                  <a:cubicBezTo>
                    <a:pt x="1096" y="3820"/>
                    <a:pt x="1079" y="3717"/>
                    <a:pt x="1054" y="3615"/>
                  </a:cubicBezTo>
                  <a:cubicBezTo>
                    <a:pt x="983" y="3328"/>
                    <a:pt x="886" y="3051"/>
                    <a:pt x="764" y="2782"/>
                  </a:cubicBezTo>
                  <a:cubicBezTo>
                    <a:pt x="720" y="2686"/>
                    <a:pt x="675" y="2590"/>
                    <a:pt x="651" y="2488"/>
                  </a:cubicBezTo>
                  <a:cubicBezTo>
                    <a:pt x="634" y="2416"/>
                    <a:pt x="622" y="2342"/>
                    <a:pt x="612" y="2269"/>
                  </a:cubicBezTo>
                  <a:cubicBezTo>
                    <a:pt x="598" y="2164"/>
                    <a:pt x="593" y="2057"/>
                    <a:pt x="564" y="1954"/>
                  </a:cubicBezTo>
                  <a:cubicBezTo>
                    <a:pt x="550" y="1900"/>
                    <a:pt x="528" y="1849"/>
                    <a:pt x="500" y="1800"/>
                  </a:cubicBezTo>
                  <a:cubicBezTo>
                    <a:pt x="460" y="1733"/>
                    <a:pt x="423" y="1665"/>
                    <a:pt x="397" y="1591"/>
                  </a:cubicBezTo>
                  <a:cubicBezTo>
                    <a:pt x="370" y="1515"/>
                    <a:pt x="359" y="1437"/>
                    <a:pt x="382" y="1358"/>
                  </a:cubicBezTo>
                  <a:cubicBezTo>
                    <a:pt x="403" y="1285"/>
                    <a:pt x="444" y="1224"/>
                    <a:pt x="499" y="1173"/>
                  </a:cubicBezTo>
                  <a:cubicBezTo>
                    <a:pt x="528" y="1146"/>
                    <a:pt x="545" y="1116"/>
                    <a:pt x="554" y="1078"/>
                  </a:cubicBezTo>
                  <a:cubicBezTo>
                    <a:pt x="594" y="922"/>
                    <a:pt x="660" y="775"/>
                    <a:pt x="735" y="632"/>
                  </a:cubicBezTo>
                  <a:cubicBezTo>
                    <a:pt x="830" y="451"/>
                    <a:pt x="938" y="279"/>
                    <a:pt x="1070" y="122"/>
                  </a:cubicBezTo>
                  <a:cubicBezTo>
                    <a:pt x="1103" y="83"/>
                    <a:pt x="1139" y="47"/>
                    <a:pt x="1174" y="10"/>
                  </a:cubicBezTo>
                  <a:cubicBezTo>
                    <a:pt x="1177" y="7"/>
                    <a:pt x="1179" y="3"/>
                    <a:pt x="1182" y="0"/>
                  </a:cubicBezTo>
                  <a:cubicBezTo>
                    <a:pt x="1785" y="0"/>
                    <a:pt x="2388" y="0"/>
                    <a:pt x="29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7030720B-B08E-4738-A84C-7E841D822B1A}"/>
                </a:ext>
              </a:extLst>
            </p:cNvPr>
            <p:cNvGrpSpPr/>
            <p:nvPr/>
          </p:nvGrpSpPr>
          <p:grpSpPr>
            <a:xfrm>
              <a:off x="8089107" y="4037362"/>
              <a:ext cx="165100" cy="164266"/>
              <a:chOff x="8074094" y="4068982"/>
              <a:chExt cx="165100" cy="164266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25D96AA3-71FF-4F6C-B1C5-F3DB062C923A}"/>
                  </a:ext>
                </a:extLst>
              </p:cNvPr>
              <p:cNvSpPr/>
              <p:nvPr/>
            </p:nvSpPr>
            <p:spPr>
              <a:xfrm>
                <a:off x="8074094" y="4068982"/>
                <a:ext cx="165100" cy="164266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374A72FD-5D4F-4E09-A883-29341E0147A9}"/>
                  </a:ext>
                </a:extLst>
              </p:cNvPr>
              <p:cNvSpPr/>
              <p:nvPr/>
            </p:nvSpPr>
            <p:spPr>
              <a:xfrm>
                <a:off x="8099314" y="4094075"/>
                <a:ext cx="114660" cy="11408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60000"/>
                    <a:lumOff val="4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65EB88A9-DC34-408D-9AAD-C19D63DCAD08}"/>
                  </a:ext>
                </a:extLst>
              </p:cNvPr>
              <p:cNvSpPr/>
              <p:nvPr/>
            </p:nvSpPr>
            <p:spPr>
              <a:xfrm>
                <a:off x="8121954" y="4116600"/>
                <a:ext cx="69381" cy="6903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</p:grp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2E49513-EB4C-4D33-B4C4-CF24CFDF1F83}"/>
              </a:ext>
            </a:extLst>
          </p:cNvPr>
          <p:cNvGrpSpPr/>
          <p:nvPr/>
        </p:nvGrpSpPr>
        <p:grpSpPr>
          <a:xfrm>
            <a:off x="4824667" y="1746325"/>
            <a:ext cx="673196" cy="554816"/>
            <a:chOff x="3618500" y="1309744"/>
            <a:chExt cx="504897" cy="416112"/>
          </a:xfrm>
        </p:grpSpPr>
        <p:grpSp>
          <p:nvGrpSpPr>
            <p:cNvPr id="119" name="Group 4">
              <a:extLst>
                <a:ext uri="{FF2B5EF4-FFF2-40B4-BE49-F238E27FC236}">
                  <a16:creationId xmlns:a16="http://schemas.microsoft.com/office/drawing/2014/main" id="{8694AC3D-BC5C-4583-8836-E7D347B1B9A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668395" y="1309744"/>
              <a:ext cx="455002" cy="416112"/>
              <a:chOff x="1119" y="-3"/>
              <a:chExt cx="3545" cy="3242"/>
            </a:xfrm>
            <a:solidFill>
              <a:srgbClr val="009FDA"/>
            </a:solidFill>
          </p:grpSpPr>
          <p:sp>
            <p:nvSpPr>
              <p:cNvPr id="124" name="Freeform 5">
                <a:extLst>
                  <a:ext uri="{FF2B5EF4-FFF2-40B4-BE49-F238E27FC236}">
                    <a16:creationId xmlns:a16="http://schemas.microsoft.com/office/drawing/2014/main" id="{712801B5-87F9-4117-B66E-F4856DDEA9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9" y="-3"/>
                <a:ext cx="3545" cy="2360"/>
              </a:xfrm>
              <a:custGeom>
                <a:avLst/>
                <a:gdLst>
                  <a:gd name="T0" fmla="*/ 1973 w 3015"/>
                  <a:gd name="T1" fmla="*/ 803 h 2006"/>
                  <a:gd name="T2" fmla="*/ 1649 w 3015"/>
                  <a:gd name="T3" fmla="*/ 1152 h 2006"/>
                  <a:gd name="T4" fmla="*/ 1428 w 3015"/>
                  <a:gd name="T5" fmla="*/ 907 h 2006"/>
                  <a:gd name="T6" fmla="*/ 831 w 3015"/>
                  <a:gd name="T7" fmla="*/ 991 h 2006"/>
                  <a:gd name="T8" fmla="*/ 631 w 3015"/>
                  <a:gd name="T9" fmla="*/ 893 h 2006"/>
                  <a:gd name="T10" fmla="*/ 765 w 3015"/>
                  <a:gd name="T11" fmla="*/ 1324 h 2006"/>
                  <a:gd name="T12" fmla="*/ 698 w 3015"/>
                  <a:gd name="T13" fmla="*/ 1645 h 2006"/>
                  <a:gd name="T14" fmla="*/ 306 w 3015"/>
                  <a:gd name="T15" fmla="*/ 1519 h 2006"/>
                  <a:gd name="T16" fmla="*/ 20 w 3015"/>
                  <a:gd name="T17" fmla="*/ 917 h 2006"/>
                  <a:gd name="T18" fmla="*/ 176 w 3015"/>
                  <a:gd name="T19" fmla="*/ 1119 h 2006"/>
                  <a:gd name="T20" fmla="*/ 286 w 3015"/>
                  <a:gd name="T21" fmla="*/ 637 h 2006"/>
                  <a:gd name="T22" fmla="*/ 510 w 3015"/>
                  <a:gd name="T23" fmla="*/ 316 h 2006"/>
                  <a:gd name="T24" fmla="*/ 863 w 3015"/>
                  <a:gd name="T25" fmla="*/ 308 h 2006"/>
                  <a:gd name="T26" fmla="*/ 660 w 3015"/>
                  <a:gd name="T27" fmla="*/ 267 h 2006"/>
                  <a:gd name="T28" fmla="*/ 1800 w 3015"/>
                  <a:gd name="T29" fmla="*/ 3 h 2006"/>
                  <a:gd name="T30" fmla="*/ 2232 w 3015"/>
                  <a:gd name="T31" fmla="*/ 247 h 2006"/>
                  <a:gd name="T32" fmla="*/ 2473 w 3015"/>
                  <a:gd name="T33" fmla="*/ 646 h 2006"/>
                  <a:gd name="T34" fmla="*/ 2496 w 3015"/>
                  <a:gd name="T35" fmla="*/ 390 h 2006"/>
                  <a:gd name="T36" fmla="*/ 2742 w 3015"/>
                  <a:gd name="T37" fmla="*/ 553 h 2006"/>
                  <a:gd name="T38" fmla="*/ 2880 w 3015"/>
                  <a:gd name="T39" fmla="*/ 829 h 2006"/>
                  <a:gd name="T40" fmla="*/ 2778 w 3015"/>
                  <a:gd name="T41" fmla="*/ 888 h 2006"/>
                  <a:gd name="T42" fmla="*/ 2886 w 3015"/>
                  <a:gd name="T43" fmla="*/ 1222 h 2006"/>
                  <a:gd name="T44" fmla="*/ 2894 w 3015"/>
                  <a:gd name="T45" fmla="*/ 1665 h 2006"/>
                  <a:gd name="T46" fmla="*/ 2017 w 3015"/>
                  <a:gd name="T47" fmla="*/ 1878 h 2006"/>
                  <a:gd name="T48" fmla="*/ 1626 w 3015"/>
                  <a:gd name="T49" fmla="*/ 1908 h 2006"/>
                  <a:gd name="T50" fmla="*/ 1525 w 3015"/>
                  <a:gd name="T51" fmla="*/ 1777 h 2006"/>
                  <a:gd name="T52" fmla="*/ 1295 w 3015"/>
                  <a:gd name="T53" fmla="*/ 1843 h 2006"/>
                  <a:gd name="T54" fmla="*/ 758 w 3015"/>
                  <a:gd name="T55" fmla="*/ 1550 h 2006"/>
                  <a:gd name="T56" fmla="*/ 1803 w 3015"/>
                  <a:gd name="T57" fmla="*/ 1153 h 2006"/>
                  <a:gd name="T58" fmla="*/ 1116 w 3015"/>
                  <a:gd name="T59" fmla="*/ 1671 h 2006"/>
                  <a:gd name="T60" fmla="*/ 1760 w 3015"/>
                  <a:gd name="T61" fmla="*/ 1595 h 2006"/>
                  <a:gd name="T62" fmla="*/ 2423 w 3015"/>
                  <a:gd name="T63" fmla="*/ 1304 h 2006"/>
                  <a:gd name="T64" fmla="*/ 2631 w 3015"/>
                  <a:gd name="T65" fmla="*/ 705 h 2006"/>
                  <a:gd name="T66" fmla="*/ 2224 w 3015"/>
                  <a:gd name="T67" fmla="*/ 947 h 2006"/>
                  <a:gd name="T68" fmla="*/ 2462 w 3015"/>
                  <a:gd name="T69" fmla="*/ 1075 h 2006"/>
                  <a:gd name="T70" fmla="*/ 2126 w 3015"/>
                  <a:gd name="T71" fmla="*/ 1430 h 2006"/>
                  <a:gd name="T72" fmla="*/ 1503 w 3015"/>
                  <a:gd name="T73" fmla="*/ 1353 h 2006"/>
                  <a:gd name="T74" fmla="*/ 2056 w 3015"/>
                  <a:gd name="T75" fmla="*/ 544 h 2006"/>
                  <a:gd name="T76" fmla="*/ 1576 w 3015"/>
                  <a:gd name="T77" fmla="*/ 349 h 2006"/>
                  <a:gd name="T78" fmla="*/ 1080 w 3015"/>
                  <a:gd name="T79" fmla="*/ 717 h 2006"/>
                  <a:gd name="T80" fmla="*/ 1132 w 3015"/>
                  <a:gd name="T81" fmla="*/ 995 h 2006"/>
                  <a:gd name="T82" fmla="*/ 1268 w 3015"/>
                  <a:gd name="T83" fmla="*/ 649 h 2006"/>
                  <a:gd name="T84" fmla="*/ 1759 w 3015"/>
                  <a:gd name="T85" fmla="*/ 675 h 2006"/>
                  <a:gd name="T86" fmla="*/ 2312 w 3015"/>
                  <a:gd name="T87" fmla="*/ 680 h 2006"/>
                  <a:gd name="T88" fmla="*/ 2123 w 3015"/>
                  <a:gd name="T89" fmla="*/ 493 h 2006"/>
                  <a:gd name="T90" fmla="*/ 392 w 3015"/>
                  <a:gd name="T91" fmla="*/ 454 h 2006"/>
                  <a:gd name="T92" fmla="*/ 274 w 3015"/>
                  <a:gd name="T93" fmla="*/ 1119 h 2006"/>
                  <a:gd name="T94" fmla="*/ 379 w 3015"/>
                  <a:gd name="T95" fmla="*/ 1279 h 2006"/>
                  <a:gd name="T96" fmla="*/ 772 w 3015"/>
                  <a:gd name="T97" fmla="*/ 601 h 2006"/>
                  <a:gd name="T98" fmla="*/ 2458 w 3015"/>
                  <a:gd name="T99" fmla="*/ 1639 h 2006"/>
                  <a:gd name="T100" fmla="*/ 2552 w 3015"/>
                  <a:gd name="T101" fmla="*/ 1617 h 2006"/>
                  <a:gd name="T102" fmla="*/ 2355 w 3015"/>
                  <a:gd name="T103" fmla="*/ 1595 h 2006"/>
                  <a:gd name="T104" fmla="*/ 2064 w 3015"/>
                  <a:gd name="T105" fmla="*/ 133 h 2006"/>
                  <a:gd name="T106" fmla="*/ 1664 w 3015"/>
                  <a:gd name="T107" fmla="*/ 132 h 2006"/>
                  <a:gd name="T108" fmla="*/ 1814 w 3015"/>
                  <a:gd name="T109" fmla="*/ 338 h 2006"/>
                  <a:gd name="T110" fmla="*/ 1292 w 3015"/>
                  <a:gd name="T111" fmla="*/ 365 h 2006"/>
                  <a:gd name="T112" fmla="*/ 1404 w 3015"/>
                  <a:gd name="T113" fmla="*/ 180 h 2006"/>
                  <a:gd name="T114" fmla="*/ 1102 w 3015"/>
                  <a:gd name="T115" fmla="*/ 450 h 2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15" h="2006">
                    <a:moveTo>
                      <a:pt x="2113" y="1165"/>
                    </a:moveTo>
                    <a:cubicBezTo>
                      <a:pt x="2101" y="1130"/>
                      <a:pt x="2077" y="1112"/>
                      <a:pt x="2048" y="1100"/>
                    </a:cubicBezTo>
                    <a:cubicBezTo>
                      <a:pt x="2021" y="1090"/>
                      <a:pt x="1993" y="1083"/>
                      <a:pt x="1966" y="1075"/>
                    </a:cubicBezTo>
                    <a:cubicBezTo>
                      <a:pt x="1940" y="1068"/>
                      <a:pt x="1933" y="1056"/>
                      <a:pt x="1941" y="1031"/>
                    </a:cubicBezTo>
                    <a:cubicBezTo>
                      <a:pt x="1944" y="1022"/>
                      <a:pt x="1948" y="1013"/>
                      <a:pt x="1953" y="1004"/>
                    </a:cubicBezTo>
                    <a:cubicBezTo>
                      <a:pt x="1984" y="939"/>
                      <a:pt x="1992" y="872"/>
                      <a:pt x="1973" y="803"/>
                    </a:cubicBezTo>
                    <a:cubicBezTo>
                      <a:pt x="1972" y="800"/>
                      <a:pt x="1971" y="798"/>
                      <a:pt x="1970" y="795"/>
                    </a:cubicBezTo>
                    <a:cubicBezTo>
                      <a:pt x="1968" y="795"/>
                      <a:pt x="1967" y="794"/>
                      <a:pt x="1965" y="794"/>
                    </a:cubicBezTo>
                    <a:cubicBezTo>
                      <a:pt x="1958" y="817"/>
                      <a:pt x="1951" y="841"/>
                      <a:pt x="1944" y="864"/>
                    </a:cubicBezTo>
                    <a:cubicBezTo>
                      <a:pt x="1934" y="898"/>
                      <a:pt x="1929" y="934"/>
                      <a:pt x="1915" y="966"/>
                    </a:cubicBezTo>
                    <a:cubicBezTo>
                      <a:pt x="1885" y="1038"/>
                      <a:pt x="1831" y="1087"/>
                      <a:pt x="1762" y="1120"/>
                    </a:cubicBezTo>
                    <a:cubicBezTo>
                      <a:pt x="1726" y="1138"/>
                      <a:pt x="1689" y="1150"/>
                      <a:pt x="1649" y="1152"/>
                    </a:cubicBezTo>
                    <a:cubicBezTo>
                      <a:pt x="1588" y="1155"/>
                      <a:pt x="1543" y="1125"/>
                      <a:pt x="1521" y="1068"/>
                    </a:cubicBezTo>
                    <a:cubicBezTo>
                      <a:pt x="1495" y="999"/>
                      <a:pt x="1498" y="930"/>
                      <a:pt x="1520" y="862"/>
                    </a:cubicBezTo>
                    <a:cubicBezTo>
                      <a:pt x="1531" y="827"/>
                      <a:pt x="1547" y="794"/>
                      <a:pt x="1560" y="761"/>
                    </a:cubicBezTo>
                    <a:cubicBezTo>
                      <a:pt x="1561" y="758"/>
                      <a:pt x="1562" y="756"/>
                      <a:pt x="1565" y="751"/>
                    </a:cubicBezTo>
                    <a:cubicBezTo>
                      <a:pt x="1537" y="758"/>
                      <a:pt x="1517" y="772"/>
                      <a:pt x="1498" y="790"/>
                    </a:cubicBezTo>
                    <a:cubicBezTo>
                      <a:pt x="1464" y="822"/>
                      <a:pt x="1442" y="862"/>
                      <a:pt x="1428" y="907"/>
                    </a:cubicBezTo>
                    <a:cubicBezTo>
                      <a:pt x="1415" y="952"/>
                      <a:pt x="1404" y="998"/>
                      <a:pt x="1391" y="1043"/>
                    </a:cubicBezTo>
                    <a:cubicBezTo>
                      <a:pt x="1375" y="1100"/>
                      <a:pt x="1360" y="1111"/>
                      <a:pt x="1301" y="1118"/>
                    </a:cubicBezTo>
                    <a:cubicBezTo>
                      <a:pt x="1226" y="1126"/>
                      <a:pt x="1151" y="1137"/>
                      <a:pt x="1079" y="1161"/>
                    </a:cubicBezTo>
                    <a:cubicBezTo>
                      <a:pt x="1056" y="1168"/>
                      <a:pt x="1033" y="1174"/>
                      <a:pt x="1009" y="1178"/>
                    </a:cubicBezTo>
                    <a:cubicBezTo>
                      <a:pt x="956" y="1188"/>
                      <a:pt x="915" y="1165"/>
                      <a:pt x="882" y="1124"/>
                    </a:cubicBezTo>
                    <a:cubicBezTo>
                      <a:pt x="852" y="1085"/>
                      <a:pt x="837" y="1039"/>
                      <a:pt x="831" y="991"/>
                    </a:cubicBezTo>
                    <a:cubicBezTo>
                      <a:pt x="823" y="931"/>
                      <a:pt x="817" y="872"/>
                      <a:pt x="810" y="812"/>
                    </a:cubicBezTo>
                    <a:cubicBezTo>
                      <a:pt x="805" y="777"/>
                      <a:pt x="794" y="744"/>
                      <a:pt x="770" y="717"/>
                    </a:cubicBezTo>
                    <a:cubicBezTo>
                      <a:pt x="758" y="705"/>
                      <a:pt x="744" y="697"/>
                      <a:pt x="725" y="696"/>
                    </a:cubicBezTo>
                    <a:cubicBezTo>
                      <a:pt x="749" y="753"/>
                      <a:pt x="758" y="810"/>
                      <a:pt x="753" y="868"/>
                    </a:cubicBezTo>
                    <a:cubicBezTo>
                      <a:pt x="721" y="872"/>
                      <a:pt x="690" y="874"/>
                      <a:pt x="659" y="879"/>
                    </a:cubicBezTo>
                    <a:cubicBezTo>
                      <a:pt x="649" y="881"/>
                      <a:pt x="639" y="887"/>
                      <a:pt x="631" y="893"/>
                    </a:cubicBezTo>
                    <a:cubicBezTo>
                      <a:pt x="623" y="900"/>
                      <a:pt x="625" y="907"/>
                      <a:pt x="634" y="911"/>
                    </a:cubicBezTo>
                    <a:cubicBezTo>
                      <a:pt x="639" y="913"/>
                      <a:pt x="644" y="915"/>
                      <a:pt x="649" y="916"/>
                    </a:cubicBezTo>
                    <a:cubicBezTo>
                      <a:pt x="693" y="922"/>
                      <a:pt x="722" y="949"/>
                      <a:pt x="746" y="983"/>
                    </a:cubicBezTo>
                    <a:cubicBezTo>
                      <a:pt x="779" y="1030"/>
                      <a:pt x="794" y="1084"/>
                      <a:pt x="806" y="1140"/>
                    </a:cubicBezTo>
                    <a:cubicBezTo>
                      <a:pt x="810" y="1160"/>
                      <a:pt x="815" y="1179"/>
                      <a:pt x="818" y="1199"/>
                    </a:cubicBezTo>
                    <a:cubicBezTo>
                      <a:pt x="826" y="1251"/>
                      <a:pt x="803" y="1291"/>
                      <a:pt x="765" y="1324"/>
                    </a:cubicBezTo>
                    <a:cubicBezTo>
                      <a:pt x="736" y="1350"/>
                      <a:pt x="702" y="1366"/>
                      <a:pt x="664" y="1374"/>
                    </a:cubicBezTo>
                    <a:cubicBezTo>
                      <a:pt x="643" y="1379"/>
                      <a:pt x="622" y="1387"/>
                      <a:pt x="601" y="1394"/>
                    </a:cubicBezTo>
                    <a:cubicBezTo>
                      <a:pt x="596" y="1396"/>
                      <a:pt x="591" y="1401"/>
                      <a:pt x="585" y="1405"/>
                    </a:cubicBezTo>
                    <a:cubicBezTo>
                      <a:pt x="600" y="1422"/>
                      <a:pt x="618" y="1429"/>
                      <a:pt x="639" y="1432"/>
                    </a:cubicBezTo>
                    <a:cubicBezTo>
                      <a:pt x="678" y="1437"/>
                      <a:pt x="685" y="1443"/>
                      <a:pt x="689" y="1483"/>
                    </a:cubicBezTo>
                    <a:cubicBezTo>
                      <a:pt x="693" y="1537"/>
                      <a:pt x="695" y="1591"/>
                      <a:pt x="698" y="1645"/>
                    </a:cubicBezTo>
                    <a:cubicBezTo>
                      <a:pt x="699" y="1656"/>
                      <a:pt x="701" y="1667"/>
                      <a:pt x="703" y="1677"/>
                    </a:cubicBezTo>
                    <a:cubicBezTo>
                      <a:pt x="559" y="1707"/>
                      <a:pt x="430" y="1677"/>
                      <a:pt x="313" y="1583"/>
                    </a:cubicBezTo>
                    <a:cubicBezTo>
                      <a:pt x="355" y="1576"/>
                      <a:pt x="392" y="1561"/>
                      <a:pt x="422" y="1532"/>
                    </a:cubicBezTo>
                    <a:cubicBezTo>
                      <a:pt x="452" y="1503"/>
                      <a:pt x="473" y="1469"/>
                      <a:pt x="486" y="1430"/>
                    </a:cubicBezTo>
                    <a:cubicBezTo>
                      <a:pt x="474" y="1440"/>
                      <a:pt x="462" y="1450"/>
                      <a:pt x="450" y="1460"/>
                    </a:cubicBezTo>
                    <a:cubicBezTo>
                      <a:pt x="408" y="1495"/>
                      <a:pt x="360" y="1517"/>
                      <a:pt x="306" y="1519"/>
                    </a:cubicBezTo>
                    <a:cubicBezTo>
                      <a:pt x="267" y="1521"/>
                      <a:pt x="229" y="1514"/>
                      <a:pt x="199" y="1481"/>
                    </a:cubicBezTo>
                    <a:cubicBezTo>
                      <a:pt x="140" y="1415"/>
                      <a:pt x="86" y="1347"/>
                      <a:pt x="49" y="1266"/>
                    </a:cubicBezTo>
                    <a:cubicBezTo>
                      <a:pt x="19" y="1201"/>
                      <a:pt x="3" y="1133"/>
                      <a:pt x="0" y="1060"/>
                    </a:cubicBezTo>
                    <a:cubicBezTo>
                      <a:pt x="33" y="1106"/>
                      <a:pt x="57" y="1157"/>
                      <a:pt x="113" y="1178"/>
                    </a:cubicBezTo>
                    <a:cubicBezTo>
                      <a:pt x="88" y="1154"/>
                      <a:pt x="68" y="1126"/>
                      <a:pt x="53" y="1094"/>
                    </a:cubicBezTo>
                    <a:cubicBezTo>
                      <a:pt x="26" y="1038"/>
                      <a:pt x="17" y="979"/>
                      <a:pt x="20" y="917"/>
                    </a:cubicBezTo>
                    <a:cubicBezTo>
                      <a:pt x="24" y="837"/>
                      <a:pt x="62" y="771"/>
                      <a:pt x="103" y="706"/>
                    </a:cubicBezTo>
                    <a:cubicBezTo>
                      <a:pt x="114" y="689"/>
                      <a:pt x="127" y="673"/>
                      <a:pt x="141" y="654"/>
                    </a:cubicBezTo>
                    <a:cubicBezTo>
                      <a:pt x="151" y="703"/>
                      <a:pt x="161" y="749"/>
                      <a:pt x="169" y="796"/>
                    </a:cubicBezTo>
                    <a:cubicBezTo>
                      <a:pt x="174" y="830"/>
                      <a:pt x="163" y="862"/>
                      <a:pt x="152" y="894"/>
                    </a:cubicBezTo>
                    <a:cubicBezTo>
                      <a:pt x="140" y="928"/>
                      <a:pt x="125" y="963"/>
                      <a:pt x="121" y="998"/>
                    </a:cubicBezTo>
                    <a:cubicBezTo>
                      <a:pt x="115" y="1046"/>
                      <a:pt x="137" y="1086"/>
                      <a:pt x="176" y="1119"/>
                    </a:cubicBezTo>
                    <a:cubicBezTo>
                      <a:pt x="175" y="1109"/>
                      <a:pt x="174" y="1103"/>
                      <a:pt x="173" y="1096"/>
                    </a:cubicBezTo>
                    <a:cubicBezTo>
                      <a:pt x="167" y="1020"/>
                      <a:pt x="185" y="950"/>
                      <a:pt x="232" y="889"/>
                    </a:cubicBezTo>
                    <a:cubicBezTo>
                      <a:pt x="265" y="845"/>
                      <a:pt x="282" y="795"/>
                      <a:pt x="286" y="740"/>
                    </a:cubicBezTo>
                    <a:cubicBezTo>
                      <a:pt x="288" y="705"/>
                      <a:pt x="293" y="670"/>
                      <a:pt x="313" y="640"/>
                    </a:cubicBezTo>
                    <a:cubicBezTo>
                      <a:pt x="320" y="627"/>
                      <a:pt x="331" y="617"/>
                      <a:pt x="341" y="605"/>
                    </a:cubicBezTo>
                    <a:cubicBezTo>
                      <a:pt x="315" y="604"/>
                      <a:pt x="298" y="618"/>
                      <a:pt x="286" y="637"/>
                    </a:cubicBezTo>
                    <a:cubicBezTo>
                      <a:pt x="264" y="673"/>
                      <a:pt x="243" y="710"/>
                      <a:pt x="222" y="745"/>
                    </a:cubicBezTo>
                    <a:cubicBezTo>
                      <a:pt x="204" y="697"/>
                      <a:pt x="191" y="645"/>
                      <a:pt x="188" y="591"/>
                    </a:cubicBezTo>
                    <a:cubicBezTo>
                      <a:pt x="188" y="588"/>
                      <a:pt x="188" y="584"/>
                      <a:pt x="190" y="581"/>
                    </a:cubicBezTo>
                    <a:cubicBezTo>
                      <a:pt x="206" y="547"/>
                      <a:pt x="222" y="513"/>
                      <a:pt x="240" y="479"/>
                    </a:cubicBezTo>
                    <a:cubicBezTo>
                      <a:pt x="276" y="412"/>
                      <a:pt x="330" y="364"/>
                      <a:pt x="404" y="343"/>
                    </a:cubicBezTo>
                    <a:cubicBezTo>
                      <a:pt x="439" y="332"/>
                      <a:pt x="474" y="323"/>
                      <a:pt x="510" y="316"/>
                    </a:cubicBezTo>
                    <a:cubicBezTo>
                      <a:pt x="529" y="313"/>
                      <a:pt x="549" y="316"/>
                      <a:pt x="569" y="318"/>
                    </a:cubicBezTo>
                    <a:cubicBezTo>
                      <a:pt x="630" y="325"/>
                      <a:pt x="693" y="331"/>
                      <a:pt x="754" y="341"/>
                    </a:cubicBezTo>
                    <a:cubicBezTo>
                      <a:pt x="805" y="349"/>
                      <a:pt x="852" y="370"/>
                      <a:pt x="888" y="410"/>
                    </a:cubicBezTo>
                    <a:cubicBezTo>
                      <a:pt x="912" y="438"/>
                      <a:pt x="929" y="469"/>
                      <a:pt x="938" y="505"/>
                    </a:cubicBezTo>
                    <a:cubicBezTo>
                      <a:pt x="950" y="431"/>
                      <a:pt x="995" y="383"/>
                      <a:pt x="1063" y="348"/>
                    </a:cubicBezTo>
                    <a:cubicBezTo>
                      <a:pt x="992" y="349"/>
                      <a:pt x="924" y="356"/>
                      <a:pt x="863" y="308"/>
                    </a:cubicBezTo>
                    <a:cubicBezTo>
                      <a:pt x="919" y="303"/>
                      <a:pt x="951" y="264"/>
                      <a:pt x="985" y="230"/>
                    </a:cubicBezTo>
                    <a:cubicBezTo>
                      <a:pt x="1011" y="204"/>
                      <a:pt x="1039" y="180"/>
                      <a:pt x="1079" y="178"/>
                    </a:cubicBezTo>
                    <a:cubicBezTo>
                      <a:pt x="1066" y="170"/>
                      <a:pt x="1042" y="167"/>
                      <a:pt x="1020" y="171"/>
                    </a:cubicBezTo>
                    <a:cubicBezTo>
                      <a:pt x="982" y="176"/>
                      <a:pt x="947" y="190"/>
                      <a:pt x="913" y="208"/>
                    </a:cubicBezTo>
                    <a:cubicBezTo>
                      <a:pt x="885" y="223"/>
                      <a:pt x="858" y="239"/>
                      <a:pt x="829" y="253"/>
                    </a:cubicBezTo>
                    <a:cubicBezTo>
                      <a:pt x="775" y="281"/>
                      <a:pt x="718" y="282"/>
                      <a:pt x="660" y="267"/>
                    </a:cubicBezTo>
                    <a:cubicBezTo>
                      <a:pt x="641" y="263"/>
                      <a:pt x="623" y="258"/>
                      <a:pt x="604" y="253"/>
                    </a:cubicBezTo>
                    <a:cubicBezTo>
                      <a:pt x="668" y="179"/>
                      <a:pt x="745" y="126"/>
                      <a:pt x="840" y="101"/>
                    </a:cubicBezTo>
                    <a:cubicBezTo>
                      <a:pt x="925" y="79"/>
                      <a:pt x="1012" y="74"/>
                      <a:pt x="1100" y="75"/>
                    </a:cubicBezTo>
                    <a:cubicBezTo>
                      <a:pt x="1170" y="76"/>
                      <a:pt x="1241" y="76"/>
                      <a:pt x="1311" y="76"/>
                    </a:cubicBezTo>
                    <a:cubicBezTo>
                      <a:pt x="1391" y="75"/>
                      <a:pt x="1468" y="59"/>
                      <a:pt x="1546" y="42"/>
                    </a:cubicBezTo>
                    <a:cubicBezTo>
                      <a:pt x="1630" y="25"/>
                      <a:pt x="1714" y="7"/>
                      <a:pt x="1800" y="3"/>
                    </a:cubicBezTo>
                    <a:cubicBezTo>
                      <a:pt x="1879" y="0"/>
                      <a:pt x="1955" y="16"/>
                      <a:pt x="2030" y="42"/>
                    </a:cubicBezTo>
                    <a:cubicBezTo>
                      <a:pt x="2070" y="56"/>
                      <a:pt x="2111" y="72"/>
                      <a:pt x="2151" y="87"/>
                    </a:cubicBezTo>
                    <a:cubicBezTo>
                      <a:pt x="2157" y="90"/>
                      <a:pt x="2164" y="95"/>
                      <a:pt x="2167" y="100"/>
                    </a:cubicBezTo>
                    <a:cubicBezTo>
                      <a:pt x="2181" y="120"/>
                      <a:pt x="2196" y="140"/>
                      <a:pt x="2207" y="161"/>
                    </a:cubicBezTo>
                    <a:cubicBezTo>
                      <a:pt x="2222" y="188"/>
                      <a:pt x="2232" y="217"/>
                      <a:pt x="2226" y="250"/>
                    </a:cubicBezTo>
                    <a:cubicBezTo>
                      <a:pt x="2229" y="249"/>
                      <a:pt x="2231" y="248"/>
                      <a:pt x="2232" y="247"/>
                    </a:cubicBezTo>
                    <a:cubicBezTo>
                      <a:pt x="2257" y="229"/>
                      <a:pt x="2287" y="229"/>
                      <a:pt x="2312" y="248"/>
                    </a:cubicBezTo>
                    <a:cubicBezTo>
                      <a:pt x="2344" y="271"/>
                      <a:pt x="2361" y="305"/>
                      <a:pt x="2376" y="340"/>
                    </a:cubicBezTo>
                    <a:cubicBezTo>
                      <a:pt x="2407" y="412"/>
                      <a:pt x="2412" y="487"/>
                      <a:pt x="2394" y="564"/>
                    </a:cubicBezTo>
                    <a:cubicBezTo>
                      <a:pt x="2394" y="565"/>
                      <a:pt x="2394" y="567"/>
                      <a:pt x="2394" y="570"/>
                    </a:cubicBezTo>
                    <a:cubicBezTo>
                      <a:pt x="2417" y="564"/>
                      <a:pt x="2438" y="569"/>
                      <a:pt x="2450" y="589"/>
                    </a:cubicBezTo>
                    <a:cubicBezTo>
                      <a:pt x="2460" y="606"/>
                      <a:pt x="2465" y="627"/>
                      <a:pt x="2473" y="646"/>
                    </a:cubicBezTo>
                    <a:cubicBezTo>
                      <a:pt x="2474" y="642"/>
                      <a:pt x="2477" y="635"/>
                      <a:pt x="2477" y="628"/>
                    </a:cubicBezTo>
                    <a:cubicBezTo>
                      <a:pt x="2476" y="596"/>
                      <a:pt x="2475" y="565"/>
                      <a:pt x="2472" y="533"/>
                    </a:cubicBezTo>
                    <a:cubicBezTo>
                      <a:pt x="2470" y="502"/>
                      <a:pt x="2465" y="471"/>
                      <a:pt x="2474" y="436"/>
                    </a:cubicBezTo>
                    <a:cubicBezTo>
                      <a:pt x="2556" y="471"/>
                      <a:pt x="2595" y="533"/>
                      <a:pt x="2602" y="619"/>
                    </a:cubicBezTo>
                    <a:cubicBezTo>
                      <a:pt x="2613" y="564"/>
                      <a:pt x="2602" y="512"/>
                      <a:pt x="2574" y="465"/>
                    </a:cubicBezTo>
                    <a:cubicBezTo>
                      <a:pt x="2554" y="432"/>
                      <a:pt x="2527" y="409"/>
                      <a:pt x="2496" y="390"/>
                    </a:cubicBezTo>
                    <a:cubicBezTo>
                      <a:pt x="2462" y="369"/>
                      <a:pt x="2438" y="342"/>
                      <a:pt x="2429" y="302"/>
                    </a:cubicBezTo>
                    <a:cubicBezTo>
                      <a:pt x="2417" y="248"/>
                      <a:pt x="2380" y="211"/>
                      <a:pt x="2338" y="178"/>
                    </a:cubicBezTo>
                    <a:cubicBezTo>
                      <a:pt x="2334" y="176"/>
                      <a:pt x="2330" y="173"/>
                      <a:pt x="2328" y="167"/>
                    </a:cubicBezTo>
                    <a:cubicBezTo>
                      <a:pt x="2351" y="180"/>
                      <a:pt x="2374" y="192"/>
                      <a:pt x="2396" y="206"/>
                    </a:cubicBezTo>
                    <a:cubicBezTo>
                      <a:pt x="2474" y="252"/>
                      <a:pt x="2546" y="306"/>
                      <a:pt x="2608" y="372"/>
                    </a:cubicBezTo>
                    <a:cubicBezTo>
                      <a:pt x="2659" y="428"/>
                      <a:pt x="2704" y="488"/>
                      <a:pt x="2742" y="553"/>
                    </a:cubicBezTo>
                    <a:cubicBezTo>
                      <a:pt x="2746" y="561"/>
                      <a:pt x="2748" y="571"/>
                      <a:pt x="2749" y="579"/>
                    </a:cubicBezTo>
                    <a:cubicBezTo>
                      <a:pt x="2755" y="626"/>
                      <a:pt x="2757" y="673"/>
                      <a:pt x="2743" y="723"/>
                    </a:cubicBezTo>
                    <a:cubicBezTo>
                      <a:pt x="2751" y="714"/>
                      <a:pt x="2758" y="708"/>
                      <a:pt x="2763" y="701"/>
                    </a:cubicBezTo>
                    <a:cubicBezTo>
                      <a:pt x="2770" y="693"/>
                      <a:pt x="2775" y="684"/>
                      <a:pt x="2780" y="676"/>
                    </a:cubicBezTo>
                    <a:cubicBezTo>
                      <a:pt x="2785" y="668"/>
                      <a:pt x="2790" y="659"/>
                      <a:pt x="2796" y="647"/>
                    </a:cubicBezTo>
                    <a:cubicBezTo>
                      <a:pt x="2825" y="709"/>
                      <a:pt x="2852" y="769"/>
                      <a:pt x="2880" y="829"/>
                    </a:cubicBezTo>
                    <a:cubicBezTo>
                      <a:pt x="2827" y="806"/>
                      <a:pt x="2775" y="795"/>
                      <a:pt x="2716" y="806"/>
                    </a:cubicBezTo>
                    <a:cubicBezTo>
                      <a:pt x="2726" y="814"/>
                      <a:pt x="2734" y="822"/>
                      <a:pt x="2743" y="829"/>
                    </a:cubicBezTo>
                    <a:cubicBezTo>
                      <a:pt x="2756" y="839"/>
                      <a:pt x="2758" y="849"/>
                      <a:pt x="2750" y="864"/>
                    </a:cubicBezTo>
                    <a:cubicBezTo>
                      <a:pt x="2733" y="896"/>
                      <a:pt x="2728" y="931"/>
                      <a:pt x="2733" y="968"/>
                    </a:cubicBezTo>
                    <a:cubicBezTo>
                      <a:pt x="2734" y="965"/>
                      <a:pt x="2736" y="961"/>
                      <a:pt x="2737" y="958"/>
                    </a:cubicBezTo>
                    <a:cubicBezTo>
                      <a:pt x="2747" y="932"/>
                      <a:pt x="2757" y="907"/>
                      <a:pt x="2778" y="888"/>
                    </a:cubicBezTo>
                    <a:cubicBezTo>
                      <a:pt x="2820" y="850"/>
                      <a:pt x="2867" y="864"/>
                      <a:pt x="2900" y="900"/>
                    </a:cubicBezTo>
                    <a:cubicBezTo>
                      <a:pt x="2920" y="922"/>
                      <a:pt x="2924" y="951"/>
                      <a:pt x="2934" y="977"/>
                    </a:cubicBezTo>
                    <a:cubicBezTo>
                      <a:pt x="2943" y="1000"/>
                      <a:pt x="2948" y="1024"/>
                      <a:pt x="2956" y="1047"/>
                    </a:cubicBezTo>
                    <a:cubicBezTo>
                      <a:pt x="2960" y="1059"/>
                      <a:pt x="2956" y="1067"/>
                      <a:pt x="2948" y="1076"/>
                    </a:cubicBezTo>
                    <a:cubicBezTo>
                      <a:pt x="2930" y="1096"/>
                      <a:pt x="2910" y="1116"/>
                      <a:pt x="2895" y="1138"/>
                    </a:cubicBezTo>
                    <a:cubicBezTo>
                      <a:pt x="2880" y="1162"/>
                      <a:pt x="2878" y="1191"/>
                      <a:pt x="2886" y="1222"/>
                    </a:cubicBezTo>
                    <a:cubicBezTo>
                      <a:pt x="2898" y="1199"/>
                      <a:pt x="2908" y="1179"/>
                      <a:pt x="2919" y="1160"/>
                    </a:cubicBezTo>
                    <a:cubicBezTo>
                      <a:pt x="2931" y="1140"/>
                      <a:pt x="2947" y="1124"/>
                      <a:pt x="2972" y="1121"/>
                    </a:cubicBezTo>
                    <a:cubicBezTo>
                      <a:pt x="3015" y="1218"/>
                      <a:pt x="2997" y="1467"/>
                      <a:pt x="2939" y="1591"/>
                    </a:cubicBezTo>
                    <a:cubicBezTo>
                      <a:pt x="2914" y="1557"/>
                      <a:pt x="2883" y="1531"/>
                      <a:pt x="2845" y="1515"/>
                    </a:cubicBezTo>
                    <a:cubicBezTo>
                      <a:pt x="2857" y="1544"/>
                      <a:pt x="2870" y="1572"/>
                      <a:pt x="2880" y="1601"/>
                    </a:cubicBezTo>
                    <a:cubicBezTo>
                      <a:pt x="2887" y="1622"/>
                      <a:pt x="2890" y="1644"/>
                      <a:pt x="2894" y="1665"/>
                    </a:cubicBezTo>
                    <a:cubicBezTo>
                      <a:pt x="2901" y="1697"/>
                      <a:pt x="2887" y="1723"/>
                      <a:pt x="2873" y="1750"/>
                    </a:cubicBezTo>
                    <a:cubicBezTo>
                      <a:pt x="2838" y="1820"/>
                      <a:pt x="2779" y="1865"/>
                      <a:pt x="2712" y="1900"/>
                    </a:cubicBezTo>
                    <a:cubicBezTo>
                      <a:pt x="2652" y="1932"/>
                      <a:pt x="2591" y="1960"/>
                      <a:pt x="2526" y="1979"/>
                    </a:cubicBezTo>
                    <a:cubicBezTo>
                      <a:pt x="2431" y="2006"/>
                      <a:pt x="2338" y="2000"/>
                      <a:pt x="2244" y="1975"/>
                    </a:cubicBezTo>
                    <a:cubicBezTo>
                      <a:pt x="2190" y="1961"/>
                      <a:pt x="2137" y="1940"/>
                      <a:pt x="2081" y="1930"/>
                    </a:cubicBezTo>
                    <a:cubicBezTo>
                      <a:pt x="2047" y="1923"/>
                      <a:pt x="2034" y="1904"/>
                      <a:pt x="2017" y="1878"/>
                    </a:cubicBezTo>
                    <a:cubicBezTo>
                      <a:pt x="1993" y="1841"/>
                      <a:pt x="1991" y="1805"/>
                      <a:pt x="2008" y="1767"/>
                    </a:cubicBezTo>
                    <a:cubicBezTo>
                      <a:pt x="2014" y="1753"/>
                      <a:pt x="2026" y="1741"/>
                      <a:pt x="2038" y="1724"/>
                    </a:cubicBezTo>
                    <a:cubicBezTo>
                      <a:pt x="2028" y="1727"/>
                      <a:pt x="2020" y="1727"/>
                      <a:pt x="2015" y="1731"/>
                    </a:cubicBezTo>
                    <a:cubicBezTo>
                      <a:pt x="1969" y="1761"/>
                      <a:pt x="1913" y="1818"/>
                      <a:pt x="1932" y="1902"/>
                    </a:cubicBezTo>
                    <a:cubicBezTo>
                      <a:pt x="1916" y="1901"/>
                      <a:pt x="1901" y="1899"/>
                      <a:pt x="1886" y="1899"/>
                    </a:cubicBezTo>
                    <a:cubicBezTo>
                      <a:pt x="1799" y="1895"/>
                      <a:pt x="1712" y="1900"/>
                      <a:pt x="1626" y="1908"/>
                    </a:cubicBezTo>
                    <a:cubicBezTo>
                      <a:pt x="1518" y="1918"/>
                      <a:pt x="1411" y="1930"/>
                      <a:pt x="1303" y="1928"/>
                    </a:cubicBezTo>
                    <a:cubicBezTo>
                      <a:pt x="1298" y="1928"/>
                      <a:pt x="1292" y="1928"/>
                      <a:pt x="1286" y="1925"/>
                    </a:cubicBezTo>
                    <a:cubicBezTo>
                      <a:pt x="1293" y="1921"/>
                      <a:pt x="1300" y="1918"/>
                      <a:pt x="1306" y="1914"/>
                    </a:cubicBezTo>
                    <a:cubicBezTo>
                      <a:pt x="1350" y="1884"/>
                      <a:pt x="1393" y="1852"/>
                      <a:pt x="1439" y="1824"/>
                    </a:cubicBezTo>
                    <a:cubicBezTo>
                      <a:pt x="1464" y="1807"/>
                      <a:pt x="1492" y="1795"/>
                      <a:pt x="1519" y="1781"/>
                    </a:cubicBezTo>
                    <a:cubicBezTo>
                      <a:pt x="1521" y="1780"/>
                      <a:pt x="1523" y="1779"/>
                      <a:pt x="1525" y="1777"/>
                    </a:cubicBezTo>
                    <a:cubicBezTo>
                      <a:pt x="1490" y="1774"/>
                      <a:pt x="1459" y="1785"/>
                      <a:pt x="1428" y="1807"/>
                    </a:cubicBezTo>
                    <a:cubicBezTo>
                      <a:pt x="1444" y="1764"/>
                      <a:pt x="1459" y="1724"/>
                      <a:pt x="1441" y="1682"/>
                    </a:cubicBezTo>
                    <a:cubicBezTo>
                      <a:pt x="1437" y="1672"/>
                      <a:pt x="1429" y="1663"/>
                      <a:pt x="1423" y="1654"/>
                    </a:cubicBezTo>
                    <a:cubicBezTo>
                      <a:pt x="1422" y="1654"/>
                      <a:pt x="1421" y="1655"/>
                      <a:pt x="1419" y="1655"/>
                    </a:cubicBezTo>
                    <a:cubicBezTo>
                      <a:pt x="1419" y="1661"/>
                      <a:pt x="1419" y="1668"/>
                      <a:pt x="1418" y="1674"/>
                    </a:cubicBezTo>
                    <a:cubicBezTo>
                      <a:pt x="1412" y="1756"/>
                      <a:pt x="1370" y="1813"/>
                      <a:pt x="1295" y="1843"/>
                    </a:cubicBezTo>
                    <a:cubicBezTo>
                      <a:pt x="1246" y="1862"/>
                      <a:pt x="1194" y="1874"/>
                      <a:pt x="1144" y="1889"/>
                    </a:cubicBezTo>
                    <a:cubicBezTo>
                      <a:pt x="1132" y="1892"/>
                      <a:pt x="1121" y="1894"/>
                      <a:pt x="1109" y="1898"/>
                    </a:cubicBezTo>
                    <a:cubicBezTo>
                      <a:pt x="1095" y="1903"/>
                      <a:pt x="1082" y="1902"/>
                      <a:pt x="1069" y="1898"/>
                    </a:cubicBezTo>
                    <a:cubicBezTo>
                      <a:pt x="991" y="1874"/>
                      <a:pt x="918" y="1842"/>
                      <a:pt x="855" y="1789"/>
                    </a:cubicBezTo>
                    <a:cubicBezTo>
                      <a:pt x="833" y="1772"/>
                      <a:pt x="823" y="1750"/>
                      <a:pt x="814" y="1725"/>
                    </a:cubicBezTo>
                    <a:cubicBezTo>
                      <a:pt x="795" y="1667"/>
                      <a:pt x="772" y="1610"/>
                      <a:pt x="758" y="1550"/>
                    </a:cubicBezTo>
                    <a:cubicBezTo>
                      <a:pt x="732" y="1440"/>
                      <a:pt x="776" y="1362"/>
                      <a:pt x="874" y="1309"/>
                    </a:cubicBezTo>
                    <a:cubicBezTo>
                      <a:pt x="917" y="1286"/>
                      <a:pt x="964" y="1270"/>
                      <a:pt x="1011" y="1254"/>
                    </a:cubicBezTo>
                    <a:cubicBezTo>
                      <a:pt x="1083" y="1230"/>
                      <a:pt x="1157" y="1209"/>
                      <a:pt x="1230" y="1185"/>
                    </a:cubicBezTo>
                    <a:cubicBezTo>
                      <a:pt x="1312" y="1159"/>
                      <a:pt x="1393" y="1159"/>
                      <a:pt x="1475" y="1183"/>
                    </a:cubicBezTo>
                    <a:cubicBezTo>
                      <a:pt x="1546" y="1203"/>
                      <a:pt x="1618" y="1209"/>
                      <a:pt x="1690" y="1187"/>
                    </a:cubicBezTo>
                    <a:cubicBezTo>
                      <a:pt x="1728" y="1176"/>
                      <a:pt x="1765" y="1163"/>
                      <a:pt x="1803" y="1153"/>
                    </a:cubicBezTo>
                    <a:cubicBezTo>
                      <a:pt x="1902" y="1128"/>
                      <a:pt x="2001" y="1132"/>
                      <a:pt x="2100" y="1161"/>
                    </a:cubicBezTo>
                    <a:cubicBezTo>
                      <a:pt x="2103" y="1162"/>
                      <a:pt x="2107" y="1163"/>
                      <a:pt x="2113" y="1165"/>
                    </a:cubicBezTo>
                    <a:close/>
                    <a:moveTo>
                      <a:pt x="942" y="1519"/>
                    </a:moveTo>
                    <a:cubicBezTo>
                      <a:pt x="973" y="1576"/>
                      <a:pt x="1018" y="1606"/>
                      <a:pt x="1077" y="1619"/>
                    </a:cubicBezTo>
                    <a:cubicBezTo>
                      <a:pt x="1070" y="1649"/>
                      <a:pt x="1063" y="1677"/>
                      <a:pt x="1075" y="1706"/>
                    </a:cubicBezTo>
                    <a:cubicBezTo>
                      <a:pt x="1097" y="1703"/>
                      <a:pt x="1108" y="1687"/>
                      <a:pt x="1116" y="1671"/>
                    </a:cubicBezTo>
                    <a:cubicBezTo>
                      <a:pt x="1146" y="1619"/>
                      <a:pt x="1193" y="1591"/>
                      <a:pt x="1248" y="1573"/>
                    </a:cubicBezTo>
                    <a:cubicBezTo>
                      <a:pt x="1298" y="1557"/>
                      <a:pt x="1349" y="1553"/>
                      <a:pt x="1401" y="1552"/>
                    </a:cubicBezTo>
                    <a:cubicBezTo>
                      <a:pt x="1456" y="1550"/>
                      <a:pt x="1511" y="1548"/>
                      <a:pt x="1565" y="1559"/>
                    </a:cubicBezTo>
                    <a:cubicBezTo>
                      <a:pt x="1627" y="1572"/>
                      <a:pt x="1680" y="1600"/>
                      <a:pt x="1712" y="1659"/>
                    </a:cubicBezTo>
                    <a:cubicBezTo>
                      <a:pt x="1712" y="1660"/>
                      <a:pt x="1714" y="1660"/>
                      <a:pt x="1714" y="1661"/>
                    </a:cubicBezTo>
                    <a:cubicBezTo>
                      <a:pt x="1730" y="1639"/>
                      <a:pt x="1744" y="1616"/>
                      <a:pt x="1760" y="1595"/>
                    </a:cubicBezTo>
                    <a:cubicBezTo>
                      <a:pt x="1797" y="1545"/>
                      <a:pt x="1844" y="1510"/>
                      <a:pt x="1905" y="1495"/>
                    </a:cubicBezTo>
                    <a:cubicBezTo>
                      <a:pt x="1959" y="1481"/>
                      <a:pt x="2014" y="1475"/>
                      <a:pt x="2070" y="1475"/>
                    </a:cubicBezTo>
                    <a:cubicBezTo>
                      <a:pt x="2121" y="1474"/>
                      <a:pt x="2170" y="1480"/>
                      <a:pt x="2202" y="1526"/>
                    </a:cubicBezTo>
                    <a:cubicBezTo>
                      <a:pt x="2208" y="1509"/>
                      <a:pt x="2213" y="1492"/>
                      <a:pt x="2221" y="1475"/>
                    </a:cubicBezTo>
                    <a:cubicBezTo>
                      <a:pt x="2238" y="1442"/>
                      <a:pt x="2263" y="1416"/>
                      <a:pt x="2293" y="1394"/>
                    </a:cubicBezTo>
                    <a:cubicBezTo>
                      <a:pt x="2336" y="1363"/>
                      <a:pt x="2380" y="1335"/>
                      <a:pt x="2423" y="1304"/>
                    </a:cubicBezTo>
                    <a:cubicBezTo>
                      <a:pt x="2456" y="1281"/>
                      <a:pt x="2485" y="1253"/>
                      <a:pt x="2505" y="1217"/>
                    </a:cubicBezTo>
                    <a:cubicBezTo>
                      <a:pt x="2527" y="1177"/>
                      <a:pt x="2529" y="1133"/>
                      <a:pt x="2525" y="1090"/>
                    </a:cubicBezTo>
                    <a:cubicBezTo>
                      <a:pt x="2519" y="1021"/>
                      <a:pt x="2538" y="960"/>
                      <a:pt x="2575" y="903"/>
                    </a:cubicBezTo>
                    <a:cubicBezTo>
                      <a:pt x="2593" y="874"/>
                      <a:pt x="2612" y="845"/>
                      <a:pt x="2630" y="815"/>
                    </a:cubicBezTo>
                    <a:cubicBezTo>
                      <a:pt x="2645" y="790"/>
                      <a:pt x="2652" y="762"/>
                      <a:pt x="2644" y="733"/>
                    </a:cubicBezTo>
                    <a:cubicBezTo>
                      <a:pt x="2641" y="723"/>
                      <a:pt x="2635" y="714"/>
                      <a:pt x="2631" y="705"/>
                    </a:cubicBezTo>
                    <a:cubicBezTo>
                      <a:pt x="2630" y="705"/>
                      <a:pt x="2628" y="706"/>
                      <a:pt x="2627" y="706"/>
                    </a:cubicBezTo>
                    <a:cubicBezTo>
                      <a:pt x="2628" y="743"/>
                      <a:pt x="2611" y="773"/>
                      <a:pt x="2590" y="800"/>
                    </a:cubicBezTo>
                    <a:cubicBezTo>
                      <a:pt x="2555" y="844"/>
                      <a:pt x="2512" y="881"/>
                      <a:pt x="2493" y="937"/>
                    </a:cubicBezTo>
                    <a:cubicBezTo>
                      <a:pt x="2417" y="816"/>
                      <a:pt x="2263" y="818"/>
                      <a:pt x="2204" y="870"/>
                    </a:cubicBezTo>
                    <a:cubicBezTo>
                      <a:pt x="2226" y="871"/>
                      <a:pt x="2246" y="873"/>
                      <a:pt x="2264" y="874"/>
                    </a:cubicBezTo>
                    <a:cubicBezTo>
                      <a:pt x="2250" y="899"/>
                      <a:pt x="2235" y="922"/>
                      <a:pt x="2224" y="947"/>
                    </a:cubicBezTo>
                    <a:cubicBezTo>
                      <a:pt x="2213" y="973"/>
                      <a:pt x="2212" y="1001"/>
                      <a:pt x="2216" y="1030"/>
                    </a:cubicBezTo>
                    <a:cubicBezTo>
                      <a:pt x="2219" y="1028"/>
                      <a:pt x="2220" y="1028"/>
                      <a:pt x="2220" y="1027"/>
                    </a:cubicBezTo>
                    <a:cubicBezTo>
                      <a:pt x="2222" y="1024"/>
                      <a:pt x="2223" y="1021"/>
                      <a:pt x="2225" y="1018"/>
                    </a:cubicBezTo>
                    <a:cubicBezTo>
                      <a:pt x="2239" y="987"/>
                      <a:pt x="2260" y="961"/>
                      <a:pt x="2288" y="941"/>
                    </a:cubicBezTo>
                    <a:cubicBezTo>
                      <a:pt x="2323" y="917"/>
                      <a:pt x="2370" y="918"/>
                      <a:pt x="2402" y="945"/>
                    </a:cubicBezTo>
                    <a:cubicBezTo>
                      <a:pt x="2442" y="979"/>
                      <a:pt x="2458" y="1025"/>
                      <a:pt x="2462" y="1075"/>
                    </a:cubicBezTo>
                    <a:cubicBezTo>
                      <a:pt x="2469" y="1143"/>
                      <a:pt x="2450" y="1205"/>
                      <a:pt x="2411" y="1261"/>
                    </a:cubicBezTo>
                    <a:cubicBezTo>
                      <a:pt x="2394" y="1284"/>
                      <a:pt x="2367" y="1310"/>
                      <a:pt x="2350" y="1317"/>
                    </a:cubicBezTo>
                    <a:cubicBezTo>
                      <a:pt x="2370" y="1248"/>
                      <a:pt x="2307" y="1191"/>
                      <a:pt x="2246" y="1173"/>
                    </a:cubicBezTo>
                    <a:cubicBezTo>
                      <a:pt x="2250" y="1180"/>
                      <a:pt x="2253" y="1187"/>
                      <a:pt x="2256" y="1194"/>
                    </a:cubicBezTo>
                    <a:cubicBezTo>
                      <a:pt x="2277" y="1241"/>
                      <a:pt x="2287" y="1290"/>
                      <a:pt x="2270" y="1341"/>
                    </a:cubicBezTo>
                    <a:cubicBezTo>
                      <a:pt x="2248" y="1405"/>
                      <a:pt x="2194" y="1440"/>
                      <a:pt x="2126" y="1430"/>
                    </a:cubicBezTo>
                    <a:cubicBezTo>
                      <a:pt x="2102" y="1427"/>
                      <a:pt x="2078" y="1422"/>
                      <a:pt x="2054" y="1418"/>
                    </a:cubicBezTo>
                    <a:cubicBezTo>
                      <a:pt x="2012" y="1413"/>
                      <a:pt x="1971" y="1409"/>
                      <a:pt x="1929" y="1415"/>
                    </a:cubicBezTo>
                    <a:cubicBezTo>
                      <a:pt x="1876" y="1423"/>
                      <a:pt x="1833" y="1451"/>
                      <a:pt x="1792" y="1482"/>
                    </a:cubicBezTo>
                    <a:cubicBezTo>
                      <a:pt x="1729" y="1530"/>
                      <a:pt x="1660" y="1553"/>
                      <a:pt x="1579" y="1538"/>
                    </a:cubicBezTo>
                    <a:cubicBezTo>
                      <a:pt x="1528" y="1529"/>
                      <a:pt x="1480" y="1510"/>
                      <a:pt x="1434" y="1485"/>
                    </a:cubicBezTo>
                    <a:cubicBezTo>
                      <a:pt x="1491" y="1429"/>
                      <a:pt x="1510" y="1393"/>
                      <a:pt x="1503" y="1353"/>
                    </a:cubicBezTo>
                    <a:cubicBezTo>
                      <a:pt x="1436" y="1437"/>
                      <a:pt x="1350" y="1493"/>
                      <a:pt x="1249" y="1523"/>
                    </a:cubicBezTo>
                    <a:cubicBezTo>
                      <a:pt x="1148" y="1553"/>
                      <a:pt x="1046" y="1553"/>
                      <a:pt x="942" y="1519"/>
                    </a:cubicBezTo>
                    <a:close/>
                    <a:moveTo>
                      <a:pt x="1998" y="284"/>
                    </a:moveTo>
                    <a:cubicBezTo>
                      <a:pt x="2002" y="290"/>
                      <a:pt x="2004" y="293"/>
                      <a:pt x="2007" y="295"/>
                    </a:cubicBezTo>
                    <a:cubicBezTo>
                      <a:pt x="2061" y="362"/>
                      <a:pt x="2082" y="437"/>
                      <a:pt x="2071" y="522"/>
                    </a:cubicBezTo>
                    <a:cubicBezTo>
                      <a:pt x="2070" y="533"/>
                      <a:pt x="2066" y="540"/>
                      <a:pt x="2056" y="544"/>
                    </a:cubicBezTo>
                    <a:cubicBezTo>
                      <a:pt x="2011" y="564"/>
                      <a:pt x="1967" y="586"/>
                      <a:pt x="1922" y="606"/>
                    </a:cubicBezTo>
                    <a:cubicBezTo>
                      <a:pt x="1878" y="625"/>
                      <a:pt x="1832" y="639"/>
                      <a:pt x="1785" y="624"/>
                    </a:cubicBezTo>
                    <a:cubicBezTo>
                      <a:pt x="1752" y="615"/>
                      <a:pt x="1722" y="598"/>
                      <a:pt x="1693" y="581"/>
                    </a:cubicBezTo>
                    <a:cubicBezTo>
                      <a:pt x="1646" y="555"/>
                      <a:pt x="1597" y="533"/>
                      <a:pt x="1543" y="530"/>
                    </a:cubicBezTo>
                    <a:cubicBezTo>
                      <a:pt x="1512" y="528"/>
                      <a:pt x="1480" y="530"/>
                      <a:pt x="1446" y="530"/>
                    </a:cubicBezTo>
                    <a:cubicBezTo>
                      <a:pt x="1489" y="470"/>
                      <a:pt x="1532" y="410"/>
                      <a:pt x="1576" y="349"/>
                    </a:cubicBezTo>
                    <a:cubicBezTo>
                      <a:pt x="1573" y="351"/>
                      <a:pt x="1570" y="352"/>
                      <a:pt x="1567" y="353"/>
                    </a:cubicBezTo>
                    <a:cubicBezTo>
                      <a:pt x="1526" y="375"/>
                      <a:pt x="1492" y="403"/>
                      <a:pt x="1460" y="437"/>
                    </a:cubicBezTo>
                    <a:cubicBezTo>
                      <a:pt x="1428" y="471"/>
                      <a:pt x="1397" y="507"/>
                      <a:pt x="1362" y="538"/>
                    </a:cubicBezTo>
                    <a:cubicBezTo>
                      <a:pt x="1310" y="583"/>
                      <a:pt x="1254" y="623"/>
                      <a:pt x="1199" y="665"/>
                    </a:cubicBezTo>
                    <a:cubicBezTo>
                      <a:pt x="1174" y="685"/>
                      <a:pt x="1148" y="705"/>
                      <a:pt x="1122" y="724"/>
                    </a:cubicBezTo>
                    <a:cubicBezTo>
                      <a:pt x="1105" y="735"/>
                      <a:pt x="1093" y="732"/>
                      <a:pt x="1080" y="717"/>
                    </a:cubicBezTo>
                    <a:cubicBezTo>
                      <a:pt x="1073" y="709"/>
                      <a:pt x="1067" y="702"/>
                      <a:pt x="1060" y="695"/>
                    </a:cubicBezTo>
                    <a:cubicBezTo>
                      <a:pt x="1013" y="647"/>
                      <a:pt x="955" y="628"/>
                      <a:pt x="888" y="638"/>
                    </a:cubicBezTo>
                    <a:cubicBezTo>
                      <a:pt x="892" y="641"/>
                      <a:pt x="897" y="642"/>
                      <a:pt x="901" y="643"/>
                    </a:cubicBezTo>
                    <a:cubicBezTo>
                      <a:pt x="927" y="655"/>
                      <a:pt x="956" y="663"/>
                      <a:pt x="979" y="678"/>
                    </a:cubicBezTo>
                    <a:cubicBezTo>
                      <a:pt x="1056" y="727"/>
                      <a:pt x="1097" y="801"/>
                      <a:pt x="1117" y="888"/>
                    </a:cubicBezTo>
                    <a:cubicBezTo>
                      <a:pt x="1125" y="923"/>
                      <a:pt x="1127" y="959"/>
                      <a:pt x="1132" y="995"/>
                    </a:cubicBezTo>
                    <a:cubicBezTo>
                      <a:pt x="1140" y="974"/>
                      <a:pt x="1154" y="956"/>
                      <a:pt x="1174" y="942"/>
                    </a:cubicBezTo>
                    <a:cubicBezTo>
                      <a:pt x="1195" y="929"/>
                      <a:pt x="1218" y="927"/>
                      <a:pt x="1245" y="928"/>
                    </a:cubicBezTo>
                    <a:cubicBezTo>
                      <a:pt x="1230" y="909"/>
                      <a:pt x="1213" y="900"/>
                      <a:pt x="1194" y="894"/>
                    </a:cubicBezTo>
                    <a:cubicBezTo>
                      <a:pt x="1177" y="888"/>
                      <a:pt x="1169" y="879"/>
                      <a:pt x="1171" y="862"/>
                    </a:cubicBezTo>
                    <a:cubicBezTo>
                      <a:pt x="1176" y="824"/>
                      <a:pt x="1167" y="791"/>
                      <a:pt x="1142" y="761"/>
                    </a:cubicBezTo>
                    <a:cubicBezTo>
                      <a:pt x="1185" y="723"/>
                      <a:pt x="1226" y="686"/>
                      <a:pt x="1268" y="649"/>
                    </a:cubicBezTo>
                    <a:cubicBezTo>
                      <a:pt x="1248" y="701"/>
                      <a:pt x="1239" y="754"/>
                      <a:pt x="1251" y="808"/>
                    </a:cubicBezTo>
                    <a:cubicBezTo>
                      <a:pt x="1270" y="753"/>
                      <a:pt x="1295" y="702"/>
                      <a:pt x="1329" y="655"/>
                    </a:cubicBezTo>
                    <a:cubicBezTo>
                      <a:pt x="1357" y="618"/>
                      <a:pt x="1388" y="586"/>
                      <a:pt x="1438" y="584"/>
                    </a:cubicBezTo>
                    <a:cubicBezTo>
                      <a:pt x="1466" y="583"/>
                      <a:pt x="1494" y="583"/>
                      <a:pt x="1521" y="587"/>
                    </a:cubicBezTo>
                    <a:cubicBezTo>
                      <a:pt x="1594" y="596"/>
                      <a:pt x="1661" y="627"/>
                      <a:pt x="1726" y="659"/>
                    </a:cubicBezTo>
                    <a:cubicBezTo>
                      <a:pt x="1737" y="664"/>
                      <a:pt x="1747" y="669"/>
                      <a:pt x="1759" y="675"/>
                    </a:cubicBezTo>
                    <a:cubicBezTo>
                      <a:pt x="1707" y="733"/>
                      <a:pt x="1683" y="799"/>
                      <a:pt x="1689" y="875"/>
                    </a:cubicBezTo>
                    <a:cubicBezTo>
                      <a:pt x="1691" y="873"/>
                      <a:pt x="1692" y="871"/>
                      <a:pt x="1693" y="869"/>
                    </a:cubicBezTo>
                    <a:cubicBezTo>
                      <a:pt x="1703" y="833"/>
                      <a:pt x="1725" y="804"/>
                      <a:pt x="1751" y="778"/>
                    </a:cubicBezTo>
                    <a:cubicBezTo>
                      <a:pt x="1789" y="741"/>
                      <a:pt x="1832" y="711"/>
                      <a:pt x="1877" y="682"/>
                    </a:cubicBezTo>
                    <a:cubicBezTo>
                      <a:pt x="1983" y="613"/>
                      <a:pt x="2097" y="604"/>
                      <a:pt x="2216" y="642"/>
                    </a:cubicBezTo>
                    <a:cubicBezTo>
                      <a:pt x="2249" y="652"/>
                      <a:pt x="2280" y="668"/>
                      <a:pt x="2312" y="680"/>
                    </a:cubicBezTo>
                    <a:cubicBezTo>
                      <a:pt x="2312" y="680"/>
                      <a:pt x="2312" y="679"/>
                      <a:pt x="2311" y="678"/>
                    </a:cubicBezTo>
                    <a:cubicBezTo>
                      <a:pt x="2287" y="646"/>
                      <a:pt x="2262" y="614"/>
                      <a:pt x="2219" y="605"/>
                    </a:cubicBezTo>
                    <a:cubicBezTo>
                      <a:pt x="2205" y="602"/>
                      <a:pt x="2192" y="596"/>
                      <a:pt x="2178" y="591"/>
                    </a:cubicBezTo>
                    <a:cubicBezTo>
                      <a:pt x="2163" y="585"/>
                      <a:pt x="2148" y="578"/>
                      <a:pt x="2133" y="572"/>
                    </a:cubicBezTo>
                    <a:cubicBezTo>
                      <a:pt x="2124" y="567"/>
                      <a:pt x="2119" y="560"/>
                      <a:pt x="2120" y="549"/>
                    </a:cubicBezTo>
                    <a:cubicBezTo>
                      <a:pt x="2121" y="530"/>
                      <a:pt x="2121" y="511"/>
                      <a:pt x="2123" y="493"/>
                    </a:cubicBezTo>
                    <a:cubicBezTo>
                      <a:pt x="2129" y="432"/>
                      <a:pt x="2149" y="380"/>
                      <a:pt x="2211" y="353"/>
                    </a:cubicBezTo>
                    <a:cubicBezTo>
                      <a:pt x="2183" y="340"/>
                      <a:pt x="2156" y="341"/>
                      <a:pt x="2129" y="352"/>
                    </a:cubicBezTo>
                    <a:cubicBezTo>
                      <a:pt x="2099" y="365"/>
                      <a:pt x="2100" y="365"/>
                      <a:pt x="2081" y="339"/>
                    </a:cubicBezTo>
                    <a:cubicBezTo>
                      <a:pt x="2061" y="312"/>
                      <a:pt x="2034" y="293"/>
                      <a:pt x="1998" y="284"/>
                    </a:cubicBezTo>
                    <a:close/>
                    <a:moveTo>
                      <a:pt x="491" y="663"/>
                    </a:moveTo>
                    <a:cubicBezTo>
                      <a:pt x="501" y="561"/>
                      <a:pt x="456" y="465"/>
                      <a:pt x="392" y="454"/>
                    </a:cubicBezTo>
                    <a:cubicBezTo>
                      <a:pt x="394" y="458"/>
                      <a:pt x="396" y="462"/>
                      <a:pt x="398" y="466"/>
                    </a:cubicBezTo>
                    <a:cubicBezTo>
                      <a:pt x="456" y="570"/>
                      <a:pt x="466" y="680"/>
                      <a:pt x="425" y="791"/>
                    </a:cubicBezTo>
                    <a:cubicBezTo>
                      <a:pt x="404" y="849"/>
                      <a:pt x="388" y="907"/>
                      <a:pt x="381" y="968"/>
                    </a:cubicBezTo>
                    <a:cubicBezTo>
                      <a:pt x="378" y="996"/>
                      <a:pt x="375" y="1024"/>
                      <a:pt x="368" y="1051"/>
                    </a:cubicBezTo>
                    <a:cubicBezTo>
                      <a:pt x="359" y="1085"/>
                      <a:pt x="341" y="1113"/>
                      <a:pt x="302" y="1119"/>
                    </a:cubicBezTo>
                    <a:cubicBezTo>
                      <a:pt x="293" y="1121"/>
                      <a:pt x="284" y="1119"/>
                      <a:pt x="274" y="1119"/>
                    </a:cubicBezTo>
                    <a:cubicBezTo>
                      <a:pt x="292" y="1141"/>
                      <a:pt x="316" y="1146"/>
                      <a:pt x="344" y="1148"/>
                    </a:cubicBezTo>
                    <a:cubicBezTo>
                      <a:pt x="339" y="1193"/>
                      <a:pt x="329" y="1235"/>
                      <a:pt x="302" y="1273"/>
                    </a:cubicBezTo>
                    <a:cubicBezTo>
                      <a:pt x="277" y="1306"/>
                      <a:pt x="245" y="1327"/>
                      <a:pt x="203" y="1329"/>
                    </a:cubicBezTo>
                    <a:cubicBezTo>
                      <a:pt x="187" y="1330"/>
                      <a:pt x="170" y="1326"/>
                      <a:pt x="153" y="1324"/>
                    </a:cubicBezTo>
                    <a:cubicBezTo>
                      <a:pt x="168" y="1351"/>
                      <a:pt x="193" y="1364"/>
                      <a:pt x="223" y="1366"/>
                    </a:cubicBezTo>
                    <a:cubicBezTo>
                      <a:pt x="293" y="1370"/>
                      <a:pt x="342" y="1335"/>
                      <a:pt x="379" y="1279"/>
                    </a:cubicBezTo>
                    <a:cubicBezTo>
                      <a:pt x="396" y="1253"/>
                      <a:pt x="404" y="1224"/>
                      <a:pt x="408" y="1192"/>
                    </a:cubicBezTo>
                    <a:cubicBezTo>
                      <a:pt x="442" y="1259"/>
                      <a:pt x="494" y="1299"/>
                      <a:pt x="541" y="1295"/>
                    </a:cubicBezTo>
                    <a:cubicBezTo>
                      <a:pt x="510" y="1275"/>
                      <a:pt x="492" y="1246"/>
                      <a:pt x="481" y="1213"/>
                    </a:cubicBezTo>
                    <a:cubicBezTo>
                      <a:pt x="448" y="1114"/>
                      <a:pt x="443" y="1012"/>
                      <a:pt x="463" y="910"/>
                    </a:cubicBezTo>
                    <a:cubicBezTo>
                      <a:pt x="480" y="822"/>
                      <a:pt x="516" y="743"/>
                      <a:pt x="580" y="678"/>
                    </a:cubicBezTo>
                    <a:cubicBezTo>
                      <a:pt x="633" y="625"/>
                      <a:pt x="696" y="597"/>
                      <a:pt x="772" y="601"/>
                    </a:cubicBezTo>
                    <a:cubicBezTo>
                      <a:pt x="776" y="601"/>
                      <a:pt x="780" y="601"/>
                      <a:pt x="784" y="601"/>
                    </a:cubicBezTo>
                    <a:cubicBezTo>
                      <a:pt x="785" y="599"/>
                      <a:pt x="786" y="598"/>
                      <a:pt x="787" y="596"/>
                    </a:cubicBezTo>
                    <a:cubicBezTo>
                      <a:pt x="782" y="593"/>
                      <a:pt x="778" y="588"/>
                      <a:pt x="773" y="586"/>
                    </a:cubicBezTo>
                    <a:cubicBezTo>
                      <a:pt x="690" y="560"/>
                      <a:pt x="614" y="573"/>
                      <a:pt x="542" y="620"/>
                    </a:cubicBezTo>
                    <a:cubicBezTo>
                      <a:pt x="524" y="632"/>
                      <a:pt x="508" y="648"/>
                      <a:pt x="491" y="663"/>
                    </a:cubicBezTo>
                    <a:close/>
                    <a:moveTo>
                      <a:pt x="2458" y="1639"/>
                    </a:moveTo>
                    <a:cubicBezTo>
                      <a:pt x="2445" y="1667"/>
                      <a:pt x="2408" y="1699"/>
                      <a:pt x="2372" y="1712"/>
                    </a:cubicBezTo>
                    <a:cubicBezTo>
                      <a:pt x="2306" y="1736"/>
                      <a:pt x="2244" y="1726"/>
                      <a:pt x="2184" y="1684"/>
                    </a:cubicBezTo>
                    <a:cubicBezTo>
                      <a:pt x="2186" y="1695"/>
                      <a:pt x="2186" y="1704"/>
                      <a:pt x="2188" y="1711"/>
                    </a:cubicBezTo>
                    <a:cubicBezTo>
                      <a:pt x="2197" y="1752"/>
                      <a:pt x="2231" y="1780"/>
                      <a:pt x="2279" y="1786"/>
                    </a:cubicBezTo>
                    <a:cubicBezTo>
                      <a:pt x="2396" y="1801"/>
                      <a:pt x="2494" y="1741"/>
                      <a:pt x="2536" y="1631"/>
                    </a:cubicBezTo>
                    <a:cubicBezTo>
                      <a:pt x="2539" y="1623"/>
                      <a:pt x="2543" y="1619"/>
                      <a:pt x="2552" y="1617"/>
                    </a:cubicBezTo>
                    <a:cubicBezTo>
                      <a:pt x="2607" y="1605"/>
                      <a:pt x="2657" y="1583"/>
                      <a:pt x="2701" y="1548"/>
                    </a:cubicBezTo>
                    <a:cubicBezTo>
                      <a:pt x="2766" y="1494"/>
                      <a:pt x="2802" y="1425"/>
                      <a:pt x="2805" y="1340"/>
                    </a:cubicBezTo>
                    <a:cubicBezTo>
                      <a:pt x="2807" y="1284"/>
                      <a:pt x="2786" y="1234"/>
                      <a:pt x="2762" y="1185"/>
                    </a:cubicBezTo>
                    <a:cubicBezTo>
                      <a:pt x="2755" y="1173"/>
                      <a:pt x="2748" y="1161"/>
                      <a:pt x="2742" y="1149"/>
                    </a:cubicBezTo>
                    <a:cubicBezTo>
                      <a:pt x="2763" y="1268"/>
                      <a:pt x="2742" y="1377"/>
                      <a:pt x="2662" y="1470"/>
                    </a:cubicBezTo>
                    <a:cubicBezTo>
                      <a:pt x="2582" y="1563"/>
                      <a:pt x="2478" y="1601"/>
                      <a:pt x="2355" y="1595"/>
                    </a:cubicBezTo>
                    <a:cubicBezTo>
                      <a:pt x="2380" y="1633"/>
                      <a:pt x="2414" y="1647"/>
                      <a:pt x="2458" y="1639"/>
                    </a:cubicBezTo>
                    <a:close/>
                    <a:moveTo>
                      <a:pt x="1850" y="428"/>
                    </a:moveTo>
                    <a:cubicBezTo>
                      <a:pt x="1852" y="427"/>
                      <a:pt x="1854" y="427"/>
                      <a:pt x="1856" y="427"/>
                    </a:cubicBezTo>
                    <a:cubicBezTo>
                      <a:pt x="1859" y="351"/>
                      <a:pt x="1878" y="281"/>
                      <a:pt x="1931" y="225"/>
                    </a:cubicBezTo>
                    <a:cubicBezTo>
                      <a:pt x="1987" y="167"/>
                      <a:pt x="2060" y="160"/>
                      <a:pt x="2139" y="163"/>
                    </a:cubicBezTo>
                    <a:cubicBezTo>
                      <a:pt x="2115" y="143"/>
                      <a:pt x="2090" y="133"/>
                      <a:pt x="2064" y="133"/>
                    </a:cubicBezTo>
                    <a:cubicBezTo>
                      <a:pt x="2025" y="134"/>
                      <a:pt x="1986" y="138"/>
                      <a:pt x="1949" y="145"/>
                    </a:cubicBezTo>
                    <a:cubicBezTo>
                      <a:pt x="1919" y="151"/>
                      <a:pt x="1898" y="142"/>
                      <a:pt x="1880" y="119"/>
                    </a:cubicBezTo>
                    <a:cubicBezTo>
                      <a:pt x="1845" y="77"/>
                      <a:pt x="1799" y="60"/>
                      <a:pt x="1745" y="69"/>
                    </a:cubicBezTo>
                    <a:cubicBezTo>
                      <a:pt x="1704" y="76"/>
                      <a:pt x="1673" y="99"/>
                      <a:pt x="1649" y="134"/>
                    </a:cubicBezTo>
                    <a:cubicBezTo>
                      <a:pt x="1651" y="135"/>
                      <a:pt x="1651" y="135"/>
                      <a:pt x="1652" y="135"/>
                    </a:cubicBezTo>
                    <a:cubicBezTo>
                      <a:pt x="1656" y="134"/>
                      <a:pt x="1660" y="133"/>
                      <a:pt x="1664" y="132"/>
                    </a:cubicBezTo>
                    <a:cubicBezTo>
                      <a:pt x="1738" y="114"/>
                      <a:pt x="1809" y="122"/>
                      <a:pt x="1874" y="163"/>
                    </a:cubicBezTo>
                    <a:cubicBezTo>
                      <a:pt x="1890" y="173"/>
                      <a:pt x="1890" y="179"/>
                      <a:pt x="1878" y="193"/>
                    </a:cubicBezTo>
                    <a:cubicBezTo>
                      <a:pt x="1848" y="226"/>
                      <a:pt x="1816" y="258"/>
                      <a:pt x="1788" y="294"/>
                    </a:cubicBezTo>
                    <a:cubicBezTo>
                      <a:pt x="1767" y="322"/>
                      <a:pt x="1750" y="353"/>
                      <a:pt x="1733" y="384"/>
                    </a:cubicBezTo>
                    <a:cubicBezTo>
                      <a:pt x="1725" y="400"/>
                      <a:pt x="1723" y="419"/>
                      <a:pt x="1731" y="438"/>
                    </a:cubicBezTo>
                    <a:cubicBezTo>
                      <a:pt x="1760" y="404"/>
                      <a:pt x="1788" y="370"/>
                      <a:pt x="1814" y="338"/>
                    </a:cubicBezTo>
                    <a:cubicBezTo>
                      <a:pt x="1827" y="369"/>
                      <a:pt x="1838" y="398"/>
                      <a:pt x="1850" y="428"/>
                    </a:cubicBezTo>
                    <a:close/>
                    <a:moveTo>
                      <a:pt x="1136" y="577"/>
                    </a:moveTo>
                    <a:cubicBezTo>
                      <a:pt x="1138" y="577"/>
                      <a:pt x="1140" y="577"/>
                      <a:pt x="1142" y="576"/>
                    </a:cubicBezTo>
                    <a:cubicBezTo>
                      <a:pt x="1135" y="534"/>
                      <a:pt x="1155" y="504"/>
                      <a:pt x="1184" y="478"/>
                    </a:cubicBezTo>
                    <a:cubicBezTo>
                      <a:pt x="1191" y="471"/>
                      <a:pt x="1200" y="464"/>
                      <a:pt x="1208" y="458"/>
                    </a:cubicBezTo>
                    <a:cubicBezTo>
                      <a:pt x="1243" y="433"/>
                      <a:pt x="1274" y="405"/>
                      <a:pt x="1292" y="365"/>
                    </a:cubicBezTo>
                    <a:cubicBezTo>
                      <a:pt x="1299" y="350"/>
                      <a:pt x="1306" y="335"/>
                      <a:pt x="1314" y="320"/>
                    </a:cubicBezTo>
                    <a:cubicBezTo>
                      <a:pt x="1329" y="291"/>
                      <a:pt x="1346" y="264"/>
                      <a:pt x="1376" y="248"/>
                    </a:cubicBezTo>
                    <a:cubicBezTo>
                      <a:pt x="1458" y="207"/>
                      <a:pt x="1541" y="209"/>
                      <a:pt x="1623" y="248"/>
                    </a:cubicBezTo>
                    <a:cubicBezTo>
                      <a:pt x="1631" y="252"/>
                      <a:pt x="1640" y="256"/>
                      <a:pt x="1650" y="262"/>
                    </a:cubicBezTo>
                    <a:cubicBezTo>
                      <a:pt x="1636" y="231"/>
                      <a:pt x="1610" y="204"/>
                      <a:pt x="1577" y="187"/>
                    </a:cubicBezTo>
                    <a:cubicBezTo>
                      <a:pt x="1521" y="158"/>
                      <a:pt x="1463" y="159"/>
                      <a:pt x="1404" y="180"/>
                    </a:cubicBezTo>
                    <a:cubicBezTo>
                      <a:pt x="1379" y="189"/>
                      <a:pt x="1355" y="202"/>
                      <a:pt x="1330" y="214"/>
                    </a:cubicBezTo>
                    <a:cubicBezTo>
                      <a:pt x="1314" y="191"/>
                      <a:pt x="1293" y="171"/>
                      <a:pt x="1265" y="160"/>
                    </a:cubicBezTo>
                    <a:cubicBezTo>
                      <a:pt x="1289" y="191"/>
                      <a:pt x="1297" y="226"/>
                      <a:pt x="1289" y="263"/>
                    </a:cubicBezTo>
                    <a:cubicBezTo>
                      <a:pt x="1279" y="317"/>
                      <a:pt x="1253" y="364"/>
                      <a:pt x="1220" y="406"/>
                    </a:cubicBezTo>
                    <a:cubicBezTo>
                      <a:pt x="1204" y="426"/>
                      <a:pt x="1183" y="438"/>
                      <a:pt x="1159" y="441"/>
                    </a:cubicBezTo>
                    <a:cubicBezTo>
                      <a:pt x="1140" y="444"/>
                      <a:pt x="1120" y="446"/>
                      <a:pt x="1102" y="450"/>
                    </a:cubicBezTo>
                    <a:cubicBezTo>
                      <a:pt x="1089" y="453"/>
                      <a:pt x="1077" y="459"/>
                      <a:pt x="1064" y="463"/>
                    </a:cubicBezTo>
                    <a:cubicBezTo>
                      <a:pt x="1102" y="471"/>
                      <a:pt x="1124" y="487"/>
                      <a:pt x="1130" y="516"/>
                    </a:cubicBezTo>
                    <a:cubicBezTo>
                      <a:pt x="1133" y="527"/>
                      <a:pt x="1131" y="539"/>
                      <a:pt x="1132" y="550"/>
                    </a:cubicBezTo>
                    <a:cubicBezTo>
                      <a:pt x="1132" y="559"/>
                      <a:pt x="1134" y="568"/>
                      <a:pt x="1136" y="5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25" name="Freeform 6">
                <a:extLst>
                  <a:ext uri="{FF2B5EF4-FFF2-40B4-BE49-F238E27FC236}">
                    <a16:creationId xmlns:a16="http://schemas.microsoft.com/office/drawing/2014/main" id="{30695180-F116-4324-9B08-C31B5F12D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2" y="2260"/>
                <a:ext cx="1036" cy="373"/>
              </a:xfrm>
              <a:custGeom>
                <a:avLst/>
                <a:gdLst>
                  <a:gd name="T0" fmla="*/ 881 w 881"/>
                  <a:gd name="T1" fmla="*/ 101 h 317"/>
                  <a:gd name="T2" fmla="*/ 776 w 881"/>
                  <a:gd name="T3" fmla="*/ 263 h 317"/>
                  <a:gd name="T4" fmla="*/ 623 w 881"/>
                  <a:gd name="T5" fmla="*/ 314 h 317"/>
                  <a:gd name="T6" fmla="*/ 425 w 881"/>
                  <a:gd name="T7" fmla="*/ 284 h 317"/>
                  <a:gd name="T8" fmla="*/ 74 w 881"/>
                  <a:gd name="T9" fmla="*/ 109 h 317"/>
                  <a:gd name="T10" fmla="*/ 0 w 881"/>
                  <a:gd name="T11" fmla="*/ 21 h 317"/>
                  <a:gd name="T12" fmla="*/ 118 w 881"/>
                  <a:gd name="T13" fmla="*/ 10 h 317"/>
                  <a:gd name="T14" fmla="*/ 335 w 881"/>
                  <a:gd name="T15" fmla="*/ 1 h 317"/>
                  <a:gd name="T16" fmla="*/ 604 w 881"/>
                  <a:gd name="T17" fmla="*/ 46 h 317"/>
                  <a:gd name="T18" fmla="*/ 874 w 881"/>
                  <a:gd name="T19" fmla="*/ 100 h 317"/>
                  <a:gd name="T20" fmla="*/ 881 w 881"/>
                  <a:gd name="T21" fmla="*/ 101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1" h="317">
                    <a:moveTo>
                      <a:pt x="881" y="101"/>
                    </a:moveTo>
                    <a:cubicBezTo>
                      <a:pt x="857" y="163"/>
                      <a:pt x="829" y="221"/>
                      <a:pt x="776" y="263"/>
                    </a:cubicBezTo>
                    <a:cubicBezTo>
                      <a:pt x="731" y="298"/>
                      <a:pt x="679" y="311"/>
                      <a:pt x="623" y="314"/>
                    </a:cubicBezTo>
                    <a:cubicBezTo>
                      <a:pt x="555" y="317"/>
                      <a:pt x="490" y="303"/>
                      <a:pt x="425" y="284"/>
                    </a:cubicBezTo>
                    <a:cubicBezTo>
                      <a:pt x="297" y="247"/>
                      <a:pt x="179" y="190"/>
                      <a:pt x="74" y="109"/>
                    </a:cubicBezTo>
                    <a:cubicBezTo>
                      <a:pt x="43" y="85"/>
                      <a:pt x="18" y="57"/>
                      <a:pt x="0" y="21"/>
                    </a:cubicBezTo>
                    <a:cubicBezTo>
                      <a:pt x="40" y="17"/>
                      <a:pt x="79" y="12"/>
                      <a:pt x="118" y="10"/>
                    </a:cubicBezTo>
                    <a:cubicBezTo>
                      <a:pt x="191" y="6"/>
                      <a:pt x="263" y="1"/>
                      <a:pt x="335" y="1"/>
                    </a:cubicBezTo>
                    <a:cubicBezTo>
                      <a:pt x="427" y="0"/>
                      <a:pt x="516" y="19"/>
                      <a:pt x="604" y="46"/>
                    </a:cubicBezTo>
                    <a:cubicBezTo>
                      <a:pt x="692" y="72"/>
                      <a:pt x="780" y="100"/>
                      <a:pt x="874" y="100"/>
                    </a:cubicBezTo>
                    <a:cubicBezTo>
                      <a:pt x="876" y="100"/>
                      <a:pt x="877" y="100"/>
                      <a:pt x="88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26" name="Freeform 7">
                <a:extLst>
                  <a:ext uri="{FF2B5EF4-FFF2-40B4-BE49-F238E27FC236}">
                    <a16:creationId xmlns:a16="http://schemas.microsoft.com/office/drawing/2014/main" id="{9B1EFE01-4721-4EF9-A540-1E8304D3C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9" y="2508"/>
                <a:ext cx="596" cy="731"/>
              </a:xfrm>
              <a:custGeom>
                <a:avLst/>
                <a:gdLst>
                  <a:gd name="T0" fmla="*/ 0 w 507"/>
                  <a:gd name="T1" fmla="*/ 0 h 621"/>
                  <a:gd name="T2" fmla="*/ 120 w 507"/>
                  <a:gd name="T3" fmla="*/ 56 h 621"/>
                  <a:gd name="T4" fmla="*/ 321 w 507"/>
                  <a:gd name="T5" fmla="*/ 118 h 621"/>
                  <a:gd name="T6" fmla="*/ 357 w 507"/>
                  <a:gd name="T7" fmla="*/ 124 h 621"/>
                  <a:gd name="T8" fmla="*/ 375 w 507"/>
                  <a:gd name="T9" fmla="*/ 143 h 621"/>
                  <a:gd name="T10" fmla="*/ 401 w 507"/>
                  <a:gd name="T11" fmla="*/ 322 h 621"/>
                  <a:gd name="T12" fmla="*/ 484 w 507"/>
                  <a:gd name="T13" fmla="*/ 540 h 621"/>
                  <a:gd name="T14" fmla="*/ 500 w 507"/>
                  <a:gd name="T15" fmla="*/ 577 h 621"/>
                  <a:gd name="T16" fmla="*/ 470 w 507"/>
                  <a:gd name="T17" fmla="*/ 621 h 621"/>
                  <a:gd name="T18" fmla="*/ 373 w 507"/>
                  <a:gd name="T19" fmla="*/ 612 h 621"/>
                  <a:gd name="T20" fmla="*/ 333 w 507"/>
                  <a:gd name="T21" fmla="*/ 572 h 621"/>
                  <a:gd name="T22" fmla="*/ 257 w 507"/>
                  <a:gd name="T23" fmla="*/ 406 h 621"/>
                  <a:gd name="T24" fmla="*/ 66 w 507"/>
                  <a:gd name="T25" fmla="*/ 107 h 621"/>
                  <a:gd name="T26" fmla="*/ 0 w 507"/>
                  <a:gd name="T27" fmla="*/ 0 h 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7" h="621">
                    <a:moveTo>
                      <a:pt x="0" y="0"/>
                    </a:moveTo>
                    <a:cubicBezTo>
                      <a:pt x="42" y="20"/>
                      <a:pt x="81" y="39"/>
                      <a:pt x="120" y="56"/>
                    </a:cubicBezTo>
                    <a:cubicBezTo>
                      <a:pt x="185" y="84"/>
                      <a:pt x="252" y="104"/>
                      <a:pt x="321" y="118"/>
                    </a:cubicBezTo>
                    <a:cubicBezTo>
                      <a:pt x="333" y="121"/>
                      <a:pt x="345" y="123"/>
                      <a:pt x="357" y="124"/>
                    </a:cubicBezTo>
                    <a:cubicBezTo>
                      <a:pt x="370" y="124"/>
                      <a:pt x="374" y="130"/>
                      <a:pt x="375" y="143"/>
                    </a:cubicBezTo>
                    <a:cubicBezTo>
                      <a:pt x="377" y="203"/>
                      <a:pt x="386" y="263"/>
                      <a:pt x="401" y="322"/>
                    </a:cubicBezTo>
                    <a:cubicBezTo>
                      <a:pt x="420" y="398"/>
                      <a:pt x="443" y="472"/>
                      <a:pt x="484" y="540"/>
                    </a:cubicBezTo>
                    <a:cubicBezTo>
                      <a:pt x="491" y="551"/>
                      <a:pt x="496" y="564"/>
                      <a:pt x="500" y="577"/>
                    </a:cubicBezTo>
                    <a:cubicBezTo>
                      <a:pt x="507" y="602"/>
                      <a:pt x="495" y="621"/>
                      <a:pt x="470" y="621"/>
                    </a:cubicBezTo>
                    <a:cubicBezTo>
                      <a:pt x="437" y="621"/>
                      <a:pt x="405" y="617"/>
                      <a:pt x="373" y="612"/>
                    </a:cubicBezTo>
                    <a:cubicBezTo>
                      <a:pt x="352" y="608"/>
                      <a:pt x="339" y="594"/>
                      <a:pt x="333" y="572"/>
                    </a:cubicBezTo>
                    <a:cubicBezTo>
                      <a:pt x="318" y="512"/>
                      <a:pt x="289" y="458"/>
                      <a:pt x="257" y="406"/>
                    </a:cubicBezTo>
                    <a:cubicBezTo>
                      <a:pt x="195" y="306"/>
                      <a:pt x="130" y="207"/>
                      <a:pt x="66" y="107"/>
                    </a:cubicBezTo>
                    <a:cubicBezTo>
                      <a:pt x="44" y="72"/>
                      <a:pt x="23" y="3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D3A47F33-C3A8-4C58-8316-D761B2AA18A9}"/>
                </a:ext>
              </a:extLst>
            </p:cNvPr>
            <p:cNvGrpSpPr/>
            <p:nvPr/>
          </p:nvGrpSpPr>
          <p:grpSpPr>
            <a:xfrm>
              <a:off x="3618500" y="1310516"/>
              <a:ext cx="187664" cy="186716"/>
              <a:chOff x="8074094" y="4068982"/>
              <a:chExt cx="165100" cy="164266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1B824C42-77BF-48A5-8267-B66CAE3D3D92}"/>
                  </a:ext>
                </a:extLst>
              </p:cNvPr>
              <p:cNvSpPr/>
              <p:nvPr/>
            </p:nvSpPr>
            <p:spPr>
              <a:xfrm>
                <a:off x="8074094" y="4068982"/>
                <a:ext cx="165100" cy="164266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D54C5647-877E-4244-B831-90BF0EBBFE32}"/>
                  </a:ext>
                </a:extLst>
              </p:cNvPr>
              <p:cNvSpPr/>
              <p:nvPr/>
            </p:nvSpPr>
            <p:spPr>
              <a:xfrm>
                <a:off x="8099314" y="4094075"/>
                <a:ext cx="114660" cy="11408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60000"/>
                    <a:lumOff val="4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B9642C8A-1B97-43C7-AED4-4CACFAA0E580}"/>
                  </a:ext>
                </a:extLst>
              </p:cNvPr>
              <p:cNvSpPr/>
              <p:nvPr/>
            </p:nvSpPr>
            <p:spPr>
              <a:xfrm>
                <a:off x="8121954" y="4116600"/>
                <a:ext cx="69381" cy="6903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D468247-54D9-477A-909B-D068D36A6F65}"/>
              </a:ext>
            </a:extLst>
          </p:cNvPr>
          <p:cNvGrpSpPr/>
          <p:nvPr/>
        </p:nvGrpSpPr>
        <p:grpSpPr>
          <a:xfrm>
            <a:off x="5040160" y="2463669"/>
            <a:ext cx="385849" cy="531457"/>
            <a:chOff x="3780119" y="1818723"/>
            <a:chExt cx="327855" cy="451577"/>
          </a:xfrm>
        </p:grpSpPr>
        <p:sp>
          <p:nvSpPr>
            <p:cNvPr id="128" name="Freeform 23">
              <a:extLst>
                <a:ext uri="{FF2B5EF4-FFF2-40B4-BE49-F238E27FC236}">
                  <a16:creationId xmlns:a16="http://schemas.microsoft.com/office/drawing/2014/main" id="{3D7D4A74-3388-4422-8298-7289A653A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6507" y="1888266"/>
              <a:ext cx="281467" cy="382034"/>
            </a:xfrm>
            <a:custGeom>
              <a:avLst/>
              <a:gdLst>
                <a:gd name="T0" fmla="*/ 905 w 1249"/>
                <a:gd name="T1" fmla="*/ 332 h 1699"/>
                <a:gd name="T2" fmla="*/ 1014 w 1249"/>
                <a:gd name="T3" fmla="*/ 466 h 1699"/>
                <a:gd name="T4" fmla="*/ 1238 w 1249"/>
                <a:gd name="T5" fmla="*/ 983 h 1699"/>
                <a:gd name="T6" fmla="*/ 1248 w 1249"/>
                <a:gd name="T7" fmla="*/ 1194 h 1699"/>
                <a:gd name="T8" fmla="*/ 1216 w 1249"/>
                <a:gd name="T9" fmla="*/ 1495 h 1699"/>
                <a:gd name="T10" fmla="*/ 1185 w 1249"/>
                <a:gd name="T11" fmla="*/ 1594 h 1699"/>
                <a:gd name="T12" fmla="*/ 1025 w 1249"/>
                <a:gd name="T13" fmla="*/ 1698 h 1699"/>
                <a:gd name="T14" fmla="*/ 684 w 1249"/>
                <a:gd name="T15" fmla="*/ 1633 h 1699"/>
                <a:gd name="T16" fmla="*/ 160 w 1249"/>
                <a:gd name="T17" fmla="*/ 1246 h 1699"/>
                <a:gd name="T18" fmla="*/ 48 w 1249"/>
                <a:gd name="T19" fmla="*/ 1090 h 1699"/>
                <a:gd name="T20" fmla="*/ 18 w 1249"/>
                <a:gd name="T21" fmla="*/ 1023 h 1699"/>
                <a:gd name="T22" fmla="*/ 88 w 1249"/>
                <a:gd name="T23" fmla="*/ 879 h 1699"/>
                <a:gd name="T24" fmla="*/ 177 w 1249"/>
                <a:gd name="T25" fmla="*/ 839 h 1699"/>
                <a:gd name="T26" fmla="*/ 368 w 1249"/>
                <a:gd name="T27" fmla="*/ 712 h 1699"/>
                <a:gd name="T28" fmla="*/ 482 w 1249"/>
                <a:gd name="T29" fmla="*/ 539 h 1699"/>
                <a:gd name="T30" fmla="*/ 781 w 1249"/>
                <a:gd name="T31" fmla="*/ 114 h 1699"/>
                <a:gd name="T32" fmla="*/ 1009 w 1249"/>
                <a:gd name="T33" fmla="*/ 10 h 1699"/>
                <a:gd name="T34" fmla="*/ 1114 w 1249"/>
                <a:gd name="T35" fmla="*/ 68 h 1699"/>
                <a:gd name="T36" fmla="*/ 1124 w 1249"/>
                <a:gd name="T37" fmla="*/ 114 h 1699"/>
                <a:gd name="T38" fmla="*/ 1067 w 1249"/>
                <a:gd name="T39" fmla="*/ 211 h 1699"/>
                <a:gd name="T40" fmla="*/ 919 w 1249"/>
                <a:gd name="T41" fmla="*/ 315 h 1699"/>
                <a:gd name="T42" fmla="*/ 907 w 1249"/>
                <a:gd name="T43" fmla="*/ 328 h 1699"/>
                <a:gd name="T44" fmla="*/ 905 w 1249"/>
                <a:gd name="T45" fmla="*/ 332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49" h="1699">
                  <a:moveTo>
                    <a:pt x="905" y="332"/>
                  </a:moveTo>
                  <a:cubicBezTo>
                    <a:pt x="942" y="377"/>
                    <a:pt x="980" y="420"/>
                    <a:pt x="1014" y="466"/>
                  </a:cubicBezTo>
                  <a:cubicBezTo>
                    <a:pt x="1129" y="621"/>
                    <a:pt x="1210" y="791"/>
                    <a:pt x="1238" y="983"/>
                  </a:cubicBezTo>
                  <a:cubicBezTo>
                    <a:pt x="1248" y="1052"/>
                    <a:pt x="1249" y="1123"/>
                    <a:pt x="1248" y="1194"/>
                  </a:cubicBezTo>
                  <a:cubicBezTo>
                    <a:pt x="1246" y="1295"/>
                    <a:pt x="1239" y="1396"/>
                    <a:pt x="1216" y="1495"/>
                  </a:cubicBezTo>
                  <a:cubicBezTo>
                    <a:pt x="1209" y="1529"/>
                    <a:pt x="1198" y="1562"/>
                    <a:pt x="1185" y="1594"/>
                  </a:cubicBezTo>
                  <a:cubicBezTo>
                    <a:pt x="1156" y="1665"/>
                    <a:pt x="1101" y="1699"/>
                    <a:pt x="1025" y="1698"/>
                  </a:cubicBezTo>
                  <a:cubicBezTo>
                    <a:pt x="908" y="1697"/>
                    <a:pt x="794" y="1673"/>
                    <a:pt x="684" y="1633"/>
                  </a:cubicBezTo>
                  <a:cubicBezTo>
                    <a:pt x="472" y="1555"/>
                    <a:pt x="301" y="1421"/>
                    <a:pt x="160" y="1246"/>
                  </a:cubicBezTo>
                  <a:cubicBezTo>
                    <a:pt x="120" y="1196"/>
                    <a:pt x="84" y="1143"/>
                    <a:pt x="48" y="1090"/>
                  </a:cubicBezTo>
                  <a:cubicBezTo>
                    <a:pt x="35" y="1070"/>
                    <a:pt x="25" y="1047"/>
                    <a:pt x="18" y="1023"/>
                  </a:cubicBezTo>
                  <a:cubicBezTo>
                    <a:pt x="0" y="957"/>
                    <a:pt x="25" y="907"/>
                    <a:pt x="88" y="879"/>
                  </a:cubicBezTo>
                  <a:cubicBezTo>
                    <a:pt x="118" y="865"/>
                    <a:pt x="148" y="853"/>
                    <a:pt x="177" y="839"/>
                  </a:cubicBezTo>
                  <a:cubicBezTo>
                    <a:pt x="247" y="805"/>
                    <a:pt x="311" y="765"/>
                    <a:pt x="368" y="712"/>
                  </a:cubicBezTo>
                  <a:cubicBezTo>
                    <a:pt x="420" y="663"/>
                    <a:pt x="457" y="606"/>
                    <a:pt x="482" y="539"/>
                  </a:cubicBezTo>
                  <a:cubicBezTo>
                    <a:pt x="546" y="372"/>
                    <a:pt x="639" y="225"/>
                    <a:pt x="781" y="114"/>
                  </a:cubicBezTo>
                  <a:cubicBezTo>
                    <a:pt x="849" y="61"/>
                    <a:pt x="925" y="26"/>
                    <a:pt x="1009" y="10"/>
                  </a:cubicBezTo>
                  <a:cubicBezTo>
                    <a:pt x="1058" y="0"/>
                    <a:pt x="1097" y="21"/>
                    <a:pt x="1114" y="68"/>
                  </a:cubicBezTo>
                  <a:cubicBezTo>
                    <a:pt x="1119" y="82"/>
                    <a:pt x="1123" y="98"/>
                    <a:pt x="1124" y="114"/>
                  </a:cubicBezTo>
                  <a:cubicBezTo>
                    <a:pt x="1129" y="166"/>
                    <a:pt x="1115" y="191"/>
                    <a:pt x="1067" y="211"/>
                  </a:cubicBezTo>
                  <a:cubicBezTo>
                    <a:pt x="1009" y="235"/>
                    <a:pt x="962" y="272"/>
                    <a:pt x="919" y="315"/>
                  </a:cubicBezTo>
                  <a:cubicBezTo>
                    <a:pt x="915" y="319"/>
                    <a:pt x="911" y="324"/>
                    <a:pt x="907" y="328"/>
                  </a:cubicBezTo>
                  <a:cubicBezTo>
                    <a:pt x="906" y="330"/>
                    <a:pt x="905" y="332"/>
                    <a:pt x="905" y="332"/>
                  </a:cubicBezTo>
                  <a:close/>
                </a:path>
              </a:pathLst>
            </a:custGeom>
            <a:solidFill>
              <a:srgbClr val="009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29" name="Freeform 24">
              <a:extLst>
                <a:ext uri="{FF2B5EF4-FFF2-40B4-BE49-F238E27FC236}">
                  <a16:creationId xmlns:a16="http://schemas.microsoft.com/office/drawing/2014/main" id="{3FA3B4FF-4EB8-4AC6-B432-2B188B5E4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455" y="1818723"/>
              <a:ext cx="147478" cy="212075"/>
            </a:xfrm>
            <a:custGeom>
              <a:avLst/>
              <a:gdLst>
                <a:gd name="T0" fmla="*/ 655 w 655"/>
                <a:gd name="T1" fmla="*/ 259 h 944"/>
                <a:gd name="T2" fmla="*/ 552 w 655"/>
                <a:gd name="T3" fmla="*/ 304 h 944"/>
                <a:gd name="T4" fmla="*/ 532 w 655"/>
                <a:gd name="T5" fmla="*/ 300 h 944"/>
                <a:gd name="T6" fmla="*/ 409 w 655"/>
                <a:gd name="T7" fmla="*/ 276 h 944"/>
                <a:gd name="T8" fmla="*/ 349 w 655"/>
                <a:gd name="T9" fmla="*/ 319 h 944"/>
                <a:gd name="T10" fmla="*/ 318 w 655"/>
                <a:gd name="T11" fmla="*/ 436 h 944"/>
                <a:gd name="T12" fmla="*/ 315 w 655"/>
                <a:gd name="T13" fmla="*/ 474 h 944"/>
                <a:gd name="T14" fmla="*/ 284 w 655"/>
                <a:gd name="T15" fmla="*/ 564 h 944"/>
                <a:gd name="T16" fmla="*/ 148 w 655"/>
                <a:gd name="T17" fmla="*/ 824 h 944"/>
                <a:gd name="T18" fmla="*/ 97 w 655"/>
                <a:gd name="T19" fmla="*/ 942 h 944"/>
                <a:gd name="T20" fmla="*/ 88 w 655"/>
                <a:gd name="T21" fmla="*/ 944 h 944"/>
                <a:gd name="T22" fmla="*/ 86 w 655"/>
                <a:gd name="T23" fmla="*/ 936 h 944"/>
                <a:gd name="T24" fmla="*/ 6 w 655"/>
                <a:gd name="T25" fmla="*/ 658 h 944"/>
                <a:gd name="T26" fmla="*/ 48 w 655"/>
                <a:gd name="T27" fmla="*/ 434 h 944"/>
                <a:gd name="T28" fmla="*/ 87 w 655"/>
                <a:gd name="T29" fmla="*/ 325 h 944"/>
                <a:gd name="T30" fmla="*/ 84 w 655"/>
                <a:gd name="T31" fmla="*/ 217 h 944"/>
                <a:gd name="T32" fmla="*/ 70 w 655"/>
                <a:gd name="T33" fmla="*/ 173 h 944"/>
                <a:gd name="T34" fmla="*/ 96 w 655"/>
                <a:gd name="T35" fmla="*/ 76 h 944"/>
                <a:gd name="T36" fmla="*/ 161 w 655"/>
                <a:gd name="T37" fmla="*/ 83 h 944"/>
                <a:gd name="T38" fmla="*/ 195 w 655"/>
                <a:gd name="T39" fmla="*/ 127 h 944"/>
                <a:gd name="T40" fmla="*/ 265 w 655"/>
                <a:gd name="T41" fmla="*/ 102 h 944"/>
                <a:gd name="T42" fmla="*/ 267 w 655"/>
                <a:gd name="T43" fmla="*/ 30 h 944"/>
                <a:gd name="T44" fmla="*/ 283 w 655"/>
                <a:gd name="T45" fmla="*/ 4 h 944"/>
                <a:gd name="T46" fmla="*/ 308 w 655"/>
                <a:gd name="T47" fmla="*/ 13 h 944"/>
                <a:gd name="T48" fmla="*/ 314 w 655"/>
                <a:gd name="T49" fmla="*/ 31 h 944"/>
                <a:gd name="T50" fmla="*/ 326 w 655"/>
                <a:gd name="T51" fmla="*/ 93 h 944"/>
                <a:gd name="T52" fmla="*/ 389 w 655"/>
                <a:gd name="T53" fmla="*/ 104 h 944"/>
                <a:gd name="T54" fmla="*/ 410 w 655"/>
                <a:gd name="T55" fmla="*/ 33 h 944"/>
                <a:gd name="T56" fmla="*/ 428 w 655"/>
                <a:gd name="T57" fmla="*/ 2 h 944"/>
                <a:gd name="T58" fmla="*/ 450 w 655"/>
                <a:gd name="T59" fmla="*/ 33 h 944"/>
                <a:gd name="T60" fmla="*/ 451 w 655"/>
                <a:gd name="T61" fmla="*/ 63 h 944"/>
                <a:gd name="T62" fmla="*/ 485 w 655"/>
                <a:gd name="T63" fmla="*/ 111 h 944"/>
                <a:gd name="T64" fmla="*/ 595 w 655"/>
                <a:gd name="T65" fmla="*/ 179 h 944"/>
                <a:gd name="T66" fmla="*/ 655 w 655"/>
                <a:gd name="T67" fmla="*/ 25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55" h="944">
                  <a:moveTo>
                    <a:pt x="655" y="259"/>
                  </a:moveTo>
                  <a:cubicBezTo>
                    <a:pt x="620" y="275"/>
                    <a:pt x="586" y="290"/>
                    <a:pt x="552" y="304"/>
                  </a:cubicBezTo>
                  <a:cubicBezTo>
                    <a:pt x="547" y="307"/>
                    <a:pt x="538" y="303"/>
                    <a:pt x="532" y="300"/>
                  </a:cubicBezTo>
                  <a:cubicBezTo>
                    <a:pt x="493" y="281"/>
                    <a:pt x="453" y="270"/>
                    <a:pt x="409" y="276"/>
                  </a:cubicBezTo>
                  <a:cubicBezTo>
                    <a:pt x="380" y="280"/>
                    <a:pt x="357" y="293"/>
                    <a:pt x="349" y="319"/>
                  </a:cubicBezTo>
                  <a:cubicBezTo>
                    <a:pt x="336" y="357"/>
                    <a:pt x="327" y="397"/>
                    <a:pt x="318" y="436"/>
                  </a:cubicBezTo>
                  <a:cubicBezTo>
                    <a:pt x="315" y="448"/>
                    <a:pt x="314" y="462"/>
                    <a:pt x="315" y="474"/>
                  </a:cubicBezTo>
                  <a:cubicBezTo>
                    <a:pt x="319" y="510"/>
                    <a:pt x="304" y="537"/>
                    <a:pt x="284" y="564"/>
                  </a:cubicBezTo>
                  <a:cubicBezTo>
                    <a:pt x="226" y="644"/>
                    <a:pt x="179" y="729"/>
                    <a:pt x="148" y="824"/>
                  </a:cubicBezTo>
                  <a:cubicBezTo>
                    <a:pt x="135" y="864"/>
                    <a:pt x="115" y="903"/>
                    <a:pt x="97" y="942"/>
                  </a:cubicBezTo>
                  <a:cubicBezTo>
                    <a:pt x="94" y="943"/>
                    <a:pt x="91" y="943"/>
                    <a:pt x="88" y="944"/>
                  </a:cubicBezTo>
                  <a:cubicBezTo>
                    <a:pt x="88" y="941"/>
                    <a:pt x="88" y="938"/>
                    <a:pt x="86" y="936"/>
                  </a:cubicBezTo>
                  <a:cubicBezTo>
                    <a:pt x="46" y="847"/>
                    <a:pt x="13" y="756"/>
                    <a:pt x="6" y="658"/>
                  </a:cubicBezTo>
                  <a:cubicBezTo>
                    <a:pt x="0" y="579"/>
                    <a:pt x="22" y="506"/>
                    <a:pt x="48" y="434"/>
                  </a:cubicBezTo>
                  <a:cubicBezTo>
                    <a:pt x="62" y="398"/>
                    <a:pt x="74" y="361"/>
                    <a:pt x="87" y="325"/>
                  </a:cubicBezTo>
                  <a:cubicBezTo>
                    <a:pt x="99" y="289"/>
                    <a:pt x="95" y="252"/>
                    <a:pt x="84" y="217"/>
                  </a:cubicBezTo>
                  <a:cubicBezTo>
                    <a:pt x="80" y="202"/>
                    <a:pt x="75" y="187"/>
                    <a:pt x="70" y="173"/>
                  </a:cubicBezTo>
                  <a:cubicBezTo>
                    <a:pt x="55" y="134"/>
                    <a:pt x="67" y="103"/>
                    <a:pt x="96" y="76"/>
                  </a:cubicBezTo>
                  <a:cubicBezTo>
                    <a:pt x="119" y="53"/>
                    <a:pt x="142" y="56"/>
                    <a:pt x="161" y="83"/>
                  </a:cubicBezTo>
                  <a:cubicBezTo>
                    <a:pt x="171" y="99"/>
                    <a:pt x="182" y="115"/>
                    <a:pt x="195" y="127"/>
                  </a:cubicBezTo>
                  <a:cubicBezTo>
                    <a:pt x="227" y="154"/>
                    <a:pt x="258" y="144"/>
                    <a:pt x="265" y="102"/>
                  </a:cubicBezTo>
                  <a:cubicBezTo>
                    <a:pt x="268" y="79"/>
                    <a:pt x="265" y="54"/>
                    <a:pt x="267" y="30"/>
                  </a:cubicBezTo>
                  <a:cubicBezTo>
                    <a:pt x="268" y="21"/>
                    <a:pt x="275" y="8"/>
                    <a:pt x="283" y="4"/>
                  </a:cubicBezTo>
                  <a:cubicBezTo>
                    <a:pt x="288" y="1"/>
                    <a:pt x="301" y="8"/>
                    <a:pt x="308" y="13"/>
                  </a:cubicBezTo>
                  <a:cubicBezTo>
                    <a:pt x="312" y="16"/>
                    <a:pt x="313" y="25"/>
                    <a:pt x="314" y="31"/>
                  </a:cubicBezTo>
                  <a:cubicBezTo>
                    <a:pt x="318" y="52"/>
                    <a:pt x="319" y="73"/>
                    <a:pt x="326" y="93"/>
                  </a:cubicBezTo>
                  <a:cubicBezTo>
                    <a:pt x="336" y="124"/>
                    <a:pt x="367" y="129"/>
                    <a:pt x="389" y="104"/>
                  </a:cubicBezTo>
                  <a:cubicBezTo>
                    <a:pt x="406" y="84"/>
                    <a:pt x="412" y="59"/>
                    <a:pt x="410" y="33"/>
                  </a:cubicBezTo>
                  <a:cubicBezTo>
                    <a:pt x="408" y="18"/>
                    <a:pt x="409" y="4"/>
                    <a:pt x="428" y="2"/>
                  </a:cubicBezTo>
                  <a:cubicBezTo>
                    <a:pt x="442" y="0"/>
                    <a:pt x="450" y="14"/>
                    <a:pt x="450" y="33"/>
                  </a:cubicBezTo>
                  <a:cubicBezTo>
                    <a:pt x="450" y="43"/>
                    <a:pt x="450" y="53"/>
                    <a:pt x="451" y="63"/>
                  </a:cubicBezTo>
                  <a:cubicBezTo>
                    <a:pt x="453" y="85"/>
                    <a:pt x="464" y="100"/>
                    <a:pt x="485" y="111"/>
                  </a:cubicBezTo>
                  <a:cubicBezTo>
                    <a:pt x="522" y="132"/>
                    <a:pt x="560" y="154"/>
                    <a:pt x="595" y="179"/>
                  </a:cubicBezTo>
                  <a:cubicBezTo>
                    <a:pt x="622" y="198"/>
                    <a:pt x="641" y="226"/>
                    <a:pt x="655" y="259"/>
                  </a:cubicBezTo>
                  <a:close/>
                </a:path>
              </a:pathLst>
            </a:custGeom>
            <a:solidFill>
              <a:srgbClr val="009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30" name="Freeform 25">
              <a:extLst>
                <a:ext uri="{FF2B5EF4-FFF2-40B4-BE49-F238E27FC236}">
                  <a16:creationId xmlns:a16="http://schemas.microsoft.com/office/drawing/2014/main" id="{D6E19BAB-AD20-4B1A-865B-EC727A27C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8713" y="1901754"/>
              <a:ext cx="77936" cy="189144"/>
            </a:xfrm>
            <a:custGeom>
              <a:avLst/>
              <a:gdLst>
                <a:gd name="T0" fmla="*/ 346 w 346"/>
                <a:gd name="T1" fmla="*/ 629 h 841"/>
                <a:gd name="T2" fmla="*/ 137 w 346"/>
                <a:gd name="T3" fmla="*/ 750 h 841"/>
                <a:gd name="T4" fmla="*/ 65 w 346"/>
                <a:gd name="T5" fmla="*/ 789 h 841"/>
                <a:gd name="T6" fmla="*/ 9 w 346"/>
                <a:gd name="T7" fmla="*/ 841 h 841"/>
                <a:gd name="T8" fmla="*/ 10 w 346"/>
                <a:gd name="T9" fmla="*/ 685 h 841"/>
                <a:gd name="T10" fmla="*/ 103 w 346"/>
                <a:gd name="T11" fmla="*/ 440 h 841"/>
                <a:gd name="T12" fmla="*/ 110 w 346"/>
                <a:gd name="T13" fmla="*/ 410 h 841"/>
                <a:gd name="T14" fmla="*/ 127 w 346"/>
                <a:gd name="T15" fmla="*/ 310 h 841"/>
                <a:gd name="T16" fmla="*/ 160 w 346"/>
                <a:gd name="T17" fmla="*/ 193 h 841"/>
                <a:gd name="T18" fmla="*/ 120 w 346"/>
                <a:gd name="T19" fmla="*/ 87 h 841"/>
                <a:gd name="T20" fmla="*/ 113 w 346"/>
                <a:gd name="T21" fmla="*/ 74 h 841"/>
                <a:gd name="T22" fmla="*/ 158 w 346"/>
                <a:gd name="T23" fmla="*/ 5 h 841"/>
                <a:gd name="T24" fmla="*/ 231 w 346"/>
                <a:gd name="T25" fmla="*/ 5 h 841"/>
                <a:gd name="T26" fmla="*/ 262 w 346"/>
                <a:gd name="T27" fmla="*/ 37 h 841"/>
                <a:gd name="T28" fmla="*/ 279 w 346"/>
                <a:gd name="T29" fmla="*/ 117 h 841"/>
                <a:gd name="T30" fmla="*/ 271 w 346"/>
                <a:gd name="T31" fmla="*/ 256 h 841"/>
                <a:gd name="T32" fmla="*/ 294 w 346"/>
                <a:gd name="T33" fmla="*/ 483 h 841"/>
                <a:gd name="T34" fmla="*/ 346 w 346"/>
                <a:gd name="T35" fmla="*/ 629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6" h="841">
                  <a:moveTo>
                    <a:pt x="346" y="629"/>
                  </a:moveTo>
                  <a:cubicBezTo>
                    <a:pt x="282" y="678"/>
                    <a:pt x="213" y="719"/>
                    <a:pt x="137" y="750"/>
                  </a:cubicBezTo>
                  <a:cubicBezTo>
                    <a:pt x="112" y="761"/>
                    <a:pt x="87" y="773"/>
                    <a:pt x="65" y="789"/>
                  </a:cubicBezTo>
                  <a:cubicBezTo>
                    <a:pt x="45" y="803"/>
                    <a:pt x="28" y="823"/>
                    <a:pt x="9" y="841"/>
                  </a:cubicBezTo>
                  <a:cubicBezTo>
                    <a:pt x="0" y="790"/>
                    <a:pt x="1" y="737"/>
                    <a:pt x="10" y="685"/>
                  </a:cubicBezTo>
                  <a:cubicBezTo>
                    <a:pt x="26" y="597"/>
                    <a:pt x="59" y="517"/>
                    <a:pt x="103" y="440"/>
                  </a:cubicBezTo>
                  <a:cubicBezTo>
                    <a:pt x="108" y="432"/>
                    <a:pt x="108" y="420"/>
                    <a:pt x="110" y="410"/>
                  </a:cubicBezTo>
                  <a:cubicBezTo>
                    <a:pt x="116" y="377"/>
                    <a:pt x="119" y="343"/>
                    <a:pt x="127" y="310"/>
                  </a:cubicBezTo>
                  <a:cubicBezTo>
                    <a:pt x="136" y="271"/>
                    <a:pt x="151" y="233"/>
                    <a:pt x="160" y="193"/>
                  </a:cubicBezTo>
                  <a:cubicBezTo>
                    <a:pt x="171" y="149"/>
                    <a:pt x="162" y="112"/>
                    <a:pt x="120" y="87"/>
                  </a:cubicBezTo>
                  <a:cubicBezTo>
                    <a:pt x="116" y="85"/>
                    <a:pt x="113" y="79"/>
                    <a:pt x="113" y="74"/>
                  </a:cubicBezTo>
                  <a:cubicBezTo>
                    <a:pt x="108" y="41"/>
                    <a:pt x="126" y="11"/>
                    <a:pt x="158" y="5"/>
                  </a:cubicBezTo>
                  <a:cubicBezTo>
                    <a:pt x="182" y="0"/>
                    <a:pt x="208" y="0"/>
                    <a:pt x="231" y="5"/>
                  </a:cubicBezTo>
                  <a:cubicBezTo>
                    <a:pt x="244" y="8"/>
                    <a:pt x="258" y="24"/>
                    <a:pt x="262" y="37"/>
                  </a:cubicBezTo>
                  <a:cubicBezTo>
                    <a:pt x="271" y="63"/>
                    <a:pt x="278" y="90"/>
                    <a:pt x="279" y="117"/>
                  </a:cubicBezTo>
                  <a:cubicBezTo>
                    <a:pt x="279" y="163"/>
                    <a:pt x="278" y="210"/>
                    <a:pt x="271" y="256"/>
                  </a:cubicBezTo>
                  <a:cubicBezTo>
                    <a:pt x="259" y="334"/>
                    <a:pt x="271" y="409"/>
                    <a:pt x="294" y="483"/>
                  </a:cubicBezTo>
                  <a:cubicBezTo>
                    <a:pt x="309" y="531"/>
                    <a:pt x="328" y="579"/>
                    <a:pt x="346" y="629"/>
                  </a:cubicBezTo>
                  <a:close/>
                </a:path>
              </a:pathLst>
            </a:custGeom>
            <a:solidFill>
              <a:srgbClr val="009F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9AB744EA-76B7-4F16-AEC5-D8F18ED54672}"/>
                </a:ext>
              </a:extLst>
            </p:cNvPr>
            <p:cNvGrpSpPr/>
            <p:nvPr/>
          </p:nvGrpSpPr>
          <p:grpSpPr>
            <a:xfrm>
              <a:off x="3780119" y="1963671"/>
              <a:ext cx="187664" cy="186716"/>
              <a:chOff x="8074094" y="4068982"/>
              <a:chExt cx="165100" cy="164266"/>
            </a:xfrm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1ACAC420-24DB-453C-8B00-E9BCB4FEE41D}"/>
                  </a:ext>
                </a:extLst>
              </p:cNvPr>
              <p:cNvSpPr/>
              <p:nvPr/>
            </p:nvSpPr>
            <p:spPr>
              <a:xfrm>
                <a:off x="8074094" y="4068982"/>
                <a:ext cx="165100" cy="164266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0BC927EC-465F-4B14-914E-66177D558E3D}"/>
                  </a:ext>
                </a:extLst>
              </p:cNvPr>
              <p:cNvSpPr/>
              <p:nvPr/>
            </p:nvSpPr>
            <p:spPr>
              <a:xfrm>
                <a:off x="8099314" y="4094075"/>
                <a:ext cx="114660" cy="11408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60000"/>
                    <a:lumOff val="4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A051AAD-434D-4BE0-977E-A96C45A762D5}"/>
                  </a:ext>
                </a:extLst>
              </p:cNvPr>
              <p:cNvSpPr/>
              <p:nvPr/>
            </p:nvSpPr>
            <p:spPr>
              <a:xfrm>
                <a:off x="8121954" y="4116600"/>
                <a:ext cx="69381" cy="6903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515DDBAF-E8D9-4111-9AEF-AAEE165C4848}"/>
              </a:ext>
            </a:extLst>
          </p:cNvPr>
          <p:cNvGrpSpPr/>
          <p:nvPr/>
        </p:nvGrpSpPr>
        <p:grpSpPr>
          <a:xfrm>
            <a:off x="5036664" y="3189554"/>
            <a:ext cx="385849" cy="531457"/>
            <a:chOff x="3780119" y="1818723"/>
            <a:chExt cx="327855" cy="451577"/>
          </a:xfrm>
        </p:grpSpPr>
        <p:sp>
          <p:nvSpPr>
            <p:cNvPr id="136" name="Freeform 23">
              <a:extLst>
                <a:ext uri="{FF2B5EF4-FFF2-40B4-BE49-F238E27FC236}">
                  <a16:creationId xmlns:a16="http://schemas.microsoft.com/office/drawing/2014/main" id="{7388AE3F-FA6B-4077-A431-1FBBD6FE5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6507" y="1888266"/>
              <a:ext cx="281467" cy="382034"/>
            </a:xfrm>
            <a:custGeom>
              <a:avLst/>
              <a:gdLst>
                <a:gd name="T0" fmla="*/ 905 w 1249"/>
                <a:gd name="T1" fmla="*/ 332 h 1699"/>
                <a:gd name="T2" fmla="*/ 1014 w 1249"/>
                <a:gd name="T3" fmla="*/ 466 h 1699"/>
                <a:gd name="T4" fmla="*/ 1238 w 1249"/>
                <a:gd name="T5" fmla="*/ 983 h 1699"/>
                <a:gd name="T6" fmla="*/ 1248 w 1249"/>
                <a:gd name="T7" fmla="*/ 1194 h 1699"/>
                <a:gd name="T8" fmla="*/ 1216 w 1249"/>
                <a:gd name="T9" fmla="*/ 1495 h 1699"/>
                <a:gd name="T10" fmla="*/ 1185 w 1249"/>
                <a:gd name="T11" fmla="*/ 1594 h 1699"/>
                <a:gd name="T12" fmla="*/ 1025 w 1249"/>
                <a:gd name="T13" fmla="*/ 1698 h 1699"/>
                <a:gd name="T14" fmla="*/ 684 w 1249"/>
                <a:gd name="T15" fmla="*/ 1633 h 1699"/>
                <a:gd name="T16" fmla="*/ 160 w 1249"/>
                <a:gd name="T17" fmla="*/ 1246 h 1699"/>
                <a:gd name="T18" fmla="*/ 48 w 1249"/>
                <a:gd name="T19" fmla="*/ 1090 h 1699"/>
                <a:gd name="T20" fmla="*/ 18 w 1249"/>
                <a:gd name="T21" fmla="*/ 1023 h 1699"/>
                <a:gd name="T22" fmla="*/ 88 w 1249"/>
                <a:gd name="T23" fmla="*/ 879 h 1699"/>
                <a:gd name="T24" fmla="*/ 177 w 1249"/>
                <a:gd name="T25" fmla="*/ 839 h 1699"/>
                <a:gd name="T26" fmla="*/ 368 w 1249"/>
                <a:gd name="T27" fmla="*/ 712 h 1699"/>
                <a:gd name="T28" fmla="*/ 482 w 1249"/>
                <a:gd name="T29" fmla="*/ 539 h 1699"/>
                <a:gd name="T30" fmla="*/ 781 w 1249"/>
                <a:gd name="T31" fmla="*/ 114 h 1699"/>
                <a:gd name="T32" fmla="*/ 1009 w 1249"/>
                <a:gd name="T33" fmla="*/ 10 h 1699"/>
                <a:gd name="T34" fmla="*/ 1114 w 1249"/>
                <a:gd name="T35" fmla="*/ 68 h 1699"/>
                <a:gd name="T36" fmla="*/ 1124 w 1249"/>
                <a:gd name="T37" fmla="*/ 114 h 1699"/>
                <a:gd name="T38" fmla="*/ 1067 w 1249"/>
                <a:gd name="T39" fmla="*/ 211 h 1699"/>
                <a:gd name="T40" fmla="*/ 919 w 1249"/>
                <a:gd name="T41" fmla="*/ 315 h 1699"/>
                <a:gd name="T42" fmla="*/ 907 w 1249"/>
                <a:gd name="T43" fmla="*/ 328 h 1699"/>
                <a:gd name="T44" fmla="*/ 905 w 1249"/>
                <a:gd name="T45" fmla="*/ 332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49" h="1699">
                  <a:moveTo>
                    <a:pt x="905" y="332"/>
                  </a:moveTo>
                  <a:cubicBezTo>
                    <a:pt x="942" y="377"/>
                    <a:pt x="980" y="420"/>
                    <a:pt x="1014" y="466"/>
                  </a:cubicBezTo>
                  <a:cubicBezTo>
                    <a:pt x="1129" y="621"/>
                    <a:pt x="1210" y="791"/>
                    <a:pt x="1238" y="983"/>
                  </a:cubicBezTo>
                  <a:cubicBezTo>
                    <a:pt x="1248" y="1052"/>
                    <a:pt x="1249" y="1123"/>
                    <a:pt x="1248" y="1194"/>
                  </a:cubicBezTo>
                  <a:cubicBezTo>
                    <a:pt x="1246" y="1295"/>
                    <a:pt x="1239" y="1396"/>
                    <a:pt x="1216" y="1495"/>
                  </a:cubicBezTo>
                  <a:cubicBezTo>
                    <a:pt x="1209" y="1529"/>
                    <a:pt x="1198" y="1562"/>
                    <a:pt x="1185" y="1594"/>
                  </a:cubicBezTo>
                  <a:cubicBezTo>
                    <a:pt x="1156" y="1665"/>
                    <a:pt x="1101" y="1699"/>
                    <a:pt x="1025" y="1698"/>
                  </a:cubicBezTo>
                  <a:cubicBezTo>
                    <a:pt x="908" y="1697"/>
                    <a:pt x="794" y="1673"/>
                    <a:pt x="684" y="1633"/>
                  </a:cubicBezTo>
                  <a:cubicBezTo>
                    <a:pt x="472" y="1555"/>
                    <a:pt x="301" y="1421"/>
                    <a:pt x="160" y="1246"/>
                  </a:cubicBezTo>
                  <a:cubicBezTo>
                    <a:pt x="120" y="1196"/>
                    <a:pt x="84" y="1143"/>
                    <a:pt x="48" y="1090"/>
                  </a:cubicBezTo>
                  <a:cubicBezTo>
                    <a:pt x="35" y="1070"/>
                    <a:pt x="25" y="1047"/>
                    <a:pt x="18" y="1023"/>
                  </a:cubicBezTo>
                  <a:cubicBezTo>
                    <a:pt x="0" y="957"/>
                    <a:pt x="25" y="907"/>
                    <a:pt x="88" y="879"/>
                  </a:cubicBezTo>
                  <a:cubicBezTo>
                    <a:pt x="118" y="865"/>
                    <a:pt x="148" y="853"/>
                    <a:pt x="177" y="839"/>
                  </a:cubicBezTo>
                  <a:cubicBezTo>
                    <a:pt x="247" y="805"/>
                    <a:pt x="311" y="765"/>
                    <a:pt x="368" y="712"/>
                  </a:cubicBezTo>
                  <a:cubicBezTo>
                    <a:pt x="420" y="663"/>
                    <a:pt x="457" y="606"/>
                    <a:pt x="482" y="539"/>
                  </a:cubicBezTo>
                  <a:cubicBezTo>
                    <a:pt x="546" y="372"/>
                    <a:pt x="639" y="225"/>
                    <a:pt x="781" y="114"/>
                  </a:cubicBezTo>
                  <a:cubicBezTo>
                    <a:pt x="849" y="61"/>
                    <a:pt x="925" y="26"/>
                    <a:pt x="1009" y="10"/>
                  </a:cubicBezTo>
                  <a:cubicBezTo>
                    <a:pt x="1058" y="0"/>
                    <a:pt x="1097" y="21"/>
                    <a:pt x="1114" y="68"/>
                  </a:cubicBezTo>
                  <a:cubicBezTo>
                    <a:pt x="1119" y="82"/>
                    <a:pt x="1123" y="98"/>
                    <a:pt x="1124" y="114"/>
                  </a:cubicBezTo>
                  <a:cubicBezTo>
                    <a:pt x="1129" y="166"/>
                    <a:pt x="1115" y="191"/>
                    <a:pt x="1067" y="211"/>
                  </a:cubicBezTo>
                  <a:cubicBezTo>
                    <a:pt x="1009" y="235"/>
                    <a:pt x="962" y="272"/>
                    <a:pt x="919" y="315"/>
                  </a:cubicBezTo>
                  <a:cubicBezTo>
                    <a:pt x="915" y="319"/>
                    <a:pt x="911" y="324"/>
                    <a:pt x="907" y="328"/>
                  </a:cubicBezTo>
                  <a:cubicBezTo>
                    <a:pt x="906" y="330"/>
                    <a:pt x="905" y="332"/>
                    <a:pt x="905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37" name="Freeform 24">
              <a:extLst>
                <a:ext uri="{FF2B5EF4-FFF2-40B4-BE49-F238E27FC236}">
                  <a16:creationId xmlns:a16="http://schemas.microsoft.com/office/drawing/2014/main" id="{5F08069A-359B-470E-80E2-08186AE33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455" y="1818723"/>
              <a:ext cx="147478" cy="212075"/>
            </a:xfrm>
            <a:custGeom>
              <a:avLst/>
              <a:gdLst>
                <a:gd name="T0" fmla="*/ 655 w 655"/>
                <a:gd name="T1" fmla="*/ 259 h 944"/>
                <a:gd name="T2" fmla="*/ 552 w 655"/>
                <a:gd name="T3" fmla="*/ 304 h 944"/>
                <a:gd name="T4" fmla="*/ 532 w 655"/>
                <a:gd name="T5" fmla="*/ 300 h 944"/>
                <a:gd name="T6" fmla="*/ 409 w 655"/>
                <a:gd name="T7" fmla="*/ 276 h 944"/>
                <a:gd name="T8" fmla="*/ 349 w 655"/>
                <a:gd name="T9" fmla="*/ 319 h 944"/>
                <a:gd name="T10" fmla="*/ 318 w 655"/>
                <a:gd name="T11" fmla="*/ 436 h 944"/>
                <a:gd name="T12" fmla="*/ 315 w 655"/>
                <a:gd name="T13" fmla="*/ 474 h 944"/>
                <a:gd name="T14" fmla="*/ 284 w 655"/>
                <a:gd name="T15" fmla="*/ 564 h 944"/>
                <a:gd name="T16" fmla="*/ 148 w 655"/>
                <a:gd name="T17" fmla="*/ 824 h 944"/>
                <a:gd name="T18" fmla="*/ 97 w 655"/>
                <a:gd name="T19" fmla="*/ 942 h 944"/>
                <a:gd name="T20" fmla="*/ 88 w 655"/>
                <a:gd name="T21" fmla="*/ 944 h 944"/>
                <a:gd name="T22" fmla="*/ 86 w 655"/>
                <a:gd name="T23" fmla="*/ 936 h 944"/>
                <a:gd name="T24" fmla="*/ 6 w 655"/>
                <a:gd name="T25" fmla="*/ 658 h 944"/>
                <a:gd name="T26" fmla="*/ 48 w 655"/>
                <a:gd name="T27" fmla="*/ 434 h 944"/>
                <a:gd name="T28" fmla="*/ 87 w 655"/>
                <a:gd name="T29" fmla="*/ 325 h 944"/>
                <a:gd name="T30" fmla="*/ 84 w 655"/>
                <a:gd name="T31" fmla="*/ 217 h 944"/>
                <a:gd name="T32" fmla="*/ 70 w 655"/>
                <a:gd name="T33" fmla="*/ 173 h 944"/>
                <a:gd name="T34" fmla="*/ 96 w 655"/>
                <a:gd name="T35" fmla="*/ 76 h 944"/>
                <a:gd name="T36" fmla="*/ 161 w 655"/>
                <a:gd name="T37" fmla="*/ 83 h 944"/>
                <a:gd name="T38" fmla="*/ 195 w 655"/>
                <a:gd name="T39" fmla="*/ 127 h 944"/>
                <a:gd name="T40" fmla="*/ 265 w 655"/>
                <a:gd name="T41" fmla="*/ 102 h 944"/>
                <a:gd name="T42" fmla="*/ 267 w 655"/>
                <a:gd name="T43" fmla="*/ 30 h 944"/>
                <a:gd name="T44" fmla="*/ 283 w 655"/>
                <a:gd name="T45" fmla="*/ 4 h 944"/>
                <a:gd name="T46" fmla="*/ 308 w 655"/>
                <a:gd name="T47" fmla="*/ 13 h 944"/>
                <a:gd name="T48" fmla="*/ 314 w 655"/>
                <a:gd name="T49" fmla="*/ 31 h 944"/>
                <a:gd name="T50" fmla="*/ 326 w 655"/>
                <a:gd name="T51" fmla="*/ 93 h 944"/>
                <a:gd name="T52" fmla="*/ 389 w 655"/>
                <a:gd name="T53" fmla="*/ 104 h 944"/>
                <a:gd name="T54" fmla="*/ 410 w 655"/>
                <a:gd name="T55" fmla="*/ 33 h 944"/>
                <a:gd name="T56" fmla="*/ 428 w 655"/>
                <a:gd name="T57" fmla="*/ 2 h 944"/>
                <a:gd name="T58" fmla="*/ 450 w 655"/>
                <a:gd name="T59" fmla="*/ 33 h 944"/>
                <a:gd name="T60" fmla="*/ 451 w 655"/>
                <a:gd name="T61" fmla="*/ 63 h 944"/>
                <a:gd name="T62" fmla="*/ 485 w 655"/>
                <a:gd name="T63" fmla="*/ 111 h 944"/>
                <a:gd name="T64" fmla="*/ 595 w 655"/>
                <a:gd name="T65" fmla="*/ 179 h 944"/>
                <a:gd name="T66" fmla="*/ 655 w 655"/>
                <a:gd name="T67" fmla="*/ 25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55" h="944">
                  <a:moveTo>
                    <a:pt x="655" y="259"/>
                  </a:moveTo>
                  <a:cubicBezTo>
                    <a:pt x="620" y="275"/>
                    <a:pt x="586" y="290"/>
                    <a:pt x="552" y="304"/>
                  </a:cubicBezTo>
                  <a:cubicBezTo>
                    <a:pt x="547" y="307"/>
                    <a:pt x="538" y="303"/>
                    <a:pt x="532" y="300"/>
                  </a:cubicBezTo>
                  <a:cubicBezTo>
                    <a:pt x="493" y="281"/>
                    <a:pt x="453" y="270"/>
                    <a:pt x="409" y="276"/>
                  </a:cubicBezTo>
                  <a:cubicBezTo>
                    <a:pt x="380" y="280"/>
                    <a:pt x="357" y="293"/>
                    <a:pt x="349" y="319"/>
                  </a:cubicBezTo>
                  <a:cubicBezTo>
                    <a:pt x="336" y="357"/>
                    <a:pt x="327" y="397"/>
                    <a:pt x="318" y="436"/>
                  </a:cubicBezTo>
                  <a:cubicBezTo>
                    <a:pt x="315" y="448"/>
                    <a:pt x="314" y="462"/>
                    <a:pt x="315" y="474"/>
                  </a:cubicBezTo>
                  <a:cubicBezTo>
                    <a:pt x="319" y="510"/>
                    <a:pt x="304" y="537"/>
                    <a:pt x="284" y="564"/>
                  </a:cubicBezTo>
                  <a:cubicBezTo>
                    <a:pt x="226" y="644"/>
                    <a:pt x="179" y="729"/>
                    <a:pt x="148" y="824"/>
                  </a:cubicBezTo>
                  <a:cubicBezTo>
                    <a:pt x="135" y="864"/>
                    <a:pt x="115" y="903"/>
                    <a:pt x="97" y="942"/>
                  </a:cubicBezTo>
                  <a:cubicBezTo>
                    <a:pt x="94" y="943"/>
                    <a:pt x="91" y="943"/>
                    <a:pt x="88" y="944"/>
                  </a:cubicBezTo>
                  <a:cubicBezTo>
                    <a:pt x="88" y="941"/>
                    <a:pt x="88" y="938"/>
                    <a:pt x="86" y="936"/>
                  </a:cubicBezTo>
                  <a:cubicBezTo>
                    <a:pt x="46" y="847"/>
                    <a:pt x="13" y="756"/>
                    <a:pt x="6" y="658"/>
                  </a:cubicBezTo>
                  <a:cubicBezTo>
                    <a:pt x="0" y="579"/>
                    <a:pt x="22" y="506"/>
                    <a:pt x="48" y="434"/>
                  </a:cubicBezTo>
                  <a:cubicBezTo>
                    <a:pt x="62" y="398"/>
                    <a:pt x="74" y="361"/>
                    <a:pt x="87" y="325"/>
                  </a:cubicBezTo>
                  <a:cubicBezTo>
                    <a:pt x="99" y="289"/>
                    <a:pt x="95" y="252"/>
                    <a:pt x="84" y="217"/>
                  </a:cubicBezTo>
                  <a:cubicBezTo>
                    <a:pt x="80" y="202"/>
                    <a:pt x="75" y="187"/>
                    <a:pt x="70" y="173"/>
                  </a:cubicBezTo>
                  <a:cubicBezTo>
                    <a:pt x="55" y="134"/>
                    <a:pt x="67" y="103"/>
                    <a:pt x="96" y="76"/>
                  </a:cubicBezTo>
                  <a:cubicBezTo>
                    <a:pt x="119" y="53"/>
                    <a:pt x="142" y="56"/>
                    <a:pt x="161" y="83"/>
                  </a:cubicBezTo>
                  <a:cubicBezTo>
                    <a:pt x="171" y="99"/>
                    <a:pt x="182" y="115"/>
                    <a:pt x="195" y="127"/>
                  </a:cubicBezTo>
                  <a:cubicBezTo>
                    <a:pt x="227" y="154"/>
                    <a:pt x="258" y="144"/>
                    <a:pt x="265" y="102"/>
                  </a:cubicBezTo>
                  <a:cubicBezTo>
                    <a:pt x="268" y="79"/>
                    <a:pt x="265" y="54"/>
                    <a:pt x="267" y="30"/>
                  </a:cubicBezTo>
                  <a:cubicBezTo>
                    <a:pt x="268" y="21"/>
                    <a:pt x="275" y="8"/>
                    <a:pt x="283" y="4"/>
                  </a:cubicBezTo>
                  <a:cubicBezTo>
                    <a:pt x="288" y="1"/>
                    <a:pt x="301" y="8"/>
                    <a:pt x="308" y="13"/>
                  </a:cubicBezTo>
                  <a:cubicBezTo>
                    <a:pt x="312" y="16"/>
                    <a:pt x="313" y="25"/>
                    <a:pt x="314" y="31"/>
                  </a:cubicBezTo>
                  <a:cubicBezTo>
                    <a:pt x="318" y="52"/>
                    <a:pt x="319" y="73"/>
                    <a:pt x="326" y="93"/>
                  </a:cubicBezTo>
                  <a:cubicBezTo>
                    <a:pt x="336" y="124"/>
                    <a:pt x="367" y="129"/>
                    <a:pt x="389" y="104"/>
                  </a:cubicBezTo>
                  <a:cubicBezTo>
                    <a:pt x="406" y="84"/>
                    <a:pt x="412" y="59"/>
                    <a:pt x="410" y="33"/>
                  </a:cubicBezTo>
                  <a:cubicBezTo>
                    <a:pt x="408" y="18"/>
                    <a:pt x="409" y="4"/>
                    <a:pt x="428" y="2"/>
                  </a:cubicBezTo>
                  <a:cubicBezTo>
                    <a:pt x="442" y="0"/>
                    <a:pt x="450" y="14"/>
                    <a:pt x="450" y="33"/>
                  </a:cubicBezTo>
                  <a:cubicBezTo>
                    <a:pt x="450" y="43"/>
                    <a:pt x="450" y="53"/>
                    <a:pt x="451" y="63"/>
                  </a:cubicBezTo>
                  <a:cubicBezTo>
                    <a:pt x="453" y="85"/>
                    <a:pt x="464" y="100"/>
                    <a:pt x="485" y="111"/>
                  </a:cubicBezTo>
                  <a:cubicBezTo>
                    <a:pt x="522" y="132"/>
                    <a:pt x="560" y="154"/>
                    <a:pt x="595" y="179"/>
                  </a:cubicBezTo>
                  <a:cubicBezTo>
                    <a:pt x="622" y="198"/>
                    <a:pt x="641" y="226"/>
                    <a:pt x="655" y="2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38" name="Freeform 25">
              <a:extLst>
                <a:ext uri="{FF2B5EF4-FFF2-40B4-BE49-F238E27FC236}">
                  <a16:creationId xmlns:a16="http://schemas.microsoft.com/office/drawing/2014/main" id="{0C1B3310-A298-4DF7-A16F-8215CBCD6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8713" y="1901754"/>
              <a:ext cx="77936" cy="189144"/>
            </a:xfrm>
            <a:custGeom>
              <a:avLst/>
              <a:gdLst>
                <a:gd name="T0" fmla="*/ 346 w 346"/>
                <a:gd name="T1" fmla="*/ 629 h 841"/>
                <a:gd name="T2" fmla="*/ 137 w 346"/>
                <a:gd name="T3" fmla="*/ 750 h 841"/>
                <a:gd name="T4" fmla="*/ 65 w 346"/>
                <a:gd name="T5" fmla="*/ 789 h 841"/>
                <a:gd name="T6" fmla="*/ 9 w 346"/>
                <a:gd name="T7" fmla="*/ 841 h 841"/>
                <a:gd name="T8" fmla="*/ 10 w 346"/>
                <a:gd name="T9" fmla="*/ 685 h 841"/>
                <a:gd name="T10" fmla="*/ 103 w 346"/>
                <a:gd name="T11" fmla="*/ 440 h 841"/>
                <a:gd name="T12" fmla="*/ 110 w 346"/>
                <a:gd name="T13" fmla="*/ 410 h 841"/>
                <a:gd name="T14" fmla="*/ 127 w 346"/>
                <a:gd name="T15" fmla="*/ 310 h 841"/>
                <a:gd name="T16" fmla="*/ 160 w 346"/>
                <a:gd name="T17" fmla="*/ 193 h 841"/>
                <a:gd name="T18" fmla="*/ 120 w 346"/>
                <a:gd name="T19" fmla="*/ 87 h 841"/>
                <a:gd name="T20" fmla="*/ 113 w 346"/>
                <a:gd name="T21" fmla="*/ 74 h 841"/>
                <a:gd name="T22" fmla="*/ 158 w 346"/>
                <a:gd name="T23" fmla="*/ 5 h 841"/>
                <a:gd name="T24" fmla="*/ 231 w 346"/>
                <a:gd name="T25" fmla="*/ 5 h 841"/>
                <a:gd name="T26" fmla="*/ 262 w 346"/>
                <a:gd name="T27" fmla="*/ 37 h 841"/>
                <a:gd name="T28" fmla="*/ 279 w 346"/>
                <a:gd name="T29" fmla="*/ 117 h 841"/>
                <a:gd name="T30" fmla="*/ 271 w 346"/>
                <a:gd name="T31" fmla="*/ 256 h 841"/>
                <a:gd name="T32" fmla="*/ 294 w 346"/>
                <a:gd name="T33" fmla="*/ 483 h 841"/>
                <a:gd name="T34" fmla="*/ 346 w 346"/>
                <a:gd name="T35" fmla="*/ 629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6" h="841">
                  <a:moveTo>
                    <a:pt x="346" y="629"/>
                  </a:moveTo>
                  <a:cubicBezTo>
                    <a:pt x="282" y="678"/>
                    <a:pt x="213" y="719"/>
                    <a:pt x="137" y="750"/>
                  </a:cubicBezTo>
                  <a:cubicBezTo>
                    <a:pt x="112" y="761"/>
                    <a:pt x="87" y="773"/>
                    <a:pt x="65" y="789"/>
                  </a:cubicBezTo>
                  <a:cubicBezTo>
                    <a:pt x="45" y="803"/>
                    <a:pt x="28" y="823"/>
                    <a:pt x="9" y="841"/>
                  </a:cubicBezTo>
                  <a:cubicBezTo>
                    <a:pt x="0" y="790"/>
                    <a:pt x="1" y="737"/>
                    <a:pt x="10" y="685"/>
                  </a:cubicBezTo>
                  <a:cubicBezTo>
                    <a:pt x="26" y="597"/>
                    <a:pt x="59" y="517"/>
                    <a:pt x="103" y="440"/>
                  </a:cubicBezTo>
                  <a:cubicBezTo>
                    <a:pt x="108" y="432"/>
                    <a:pt x="108" y="420"/>
                    <a:pt x="110" y="410"/>
                  </a:cubicBezTo>
                  <a:cubicBezTo>
                    <a:pt x="116" y="377"/>
                    <a:pt x="119" y="343"/>
                    <a:pt x="127" y="310"/>
                  </a:cubicBezTo>
                  <a:cubicBezTo>
                    <a:pt x="136" y="271"/>
                    <a:pt x="151" y="233"/>
                    <a:pt x="160" y="193"/>
                  </a:cubicBezTo>
                  <a:cubicBezTo>
                    <a:pt x="171" y="149"/>
                    <a:pt x="162" y="112"/>
                    <a:pt x="120" y="87"/>
                  </a:cubicBezTo>
                  <a:cubicBezTo>
                    <a:pt x="116" y="85"/>
                    <a:pt x="113" y="79"/>
                    <a:pt x="113" y="74"/>
                  </a:cubicBezTo>
                  <a:cubicBezTo>
                    <a:pt x="108" y="41"/>
                    <a:pt x="126" y="11"/>
                    <a:pt x="158" y="5"/>
                  </a:cubicBezTo>
                  <a:cubicBezTo>
                    <a:pt x="182" y="0"/>
                    <a:pt x="208" y="0"/>
                    <a:pt x="231" y="5"/>
                  </a:cubicBezTo>
                  <a:cubicBezTo>
                    <a:pt x="244" y="8"/>
                    <a:pt x="258" y="24"/>
                    <a:pt x="262" y="37"/>
                  </a:cubicBezTo>
                  <a:cubicBezTo>
                    <a:pt x="271" y="63"/>
                    <a:pt x="278" y="90"/>
                    <a:pt x="279" y="117"/>
                  </a:cubicBezTo>
                  <a:cubicBezTo>
                    <a:pt x="279" y="163"/>
                    <a:pt x="278" y="210"/>
                    <a:pt x="271" y="256"/>
                  </a:cubicBezTo>
                  <a:cubicBezTo>
                    <a:pt x="259" y="334"/>
                    <a:pt x="271" y="409"/>
                    <a:pt x="294" y="483"/>
                  </a:cubicBezTo>
                  <a:cubicBezTo>
                    <a:pt x="309" y="531"/>
                    <a:pt x="328" y="579"/>
                    <a:pt x="346" y="6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384E324C-727A-4748-9860-0FA25F13DF95}"/>
                </a:ext>
              </a:extLst>
            </p:cNvPr>
            <p:cNvGrpSpPr/>
            <p:nvPr/>
          </p:nvGrpSpPr>
          <p:grpSpPr>
            <a:xfrm>
              <a:off x="3780119" y="1963671"/>
              <a:ext cx="187664" cy="186716"/>
              <a:chOff x="8074094" y="4068982"/>
              <a:chExt cx="165100" cy="164266"/>
            </a:xfrm>
          </p:grpSpPr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CC2A44C3-5995-49FD-91B5-D522D0024032}"/>
                  </a:ext>
                </a:extLst>
              </p:cNvPr>
              <p:cNvSpPr/>
              <p:nvPr/>
            </p:nvSpPr>
            <p:spPr>
              <a:xfrm>
                <a:off x="8074094" y="4068982"/>
                <a:ext cx="165100" cy="164266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509F6810-EC9B-4457-91E8-215DA55421C4}"/>
                  </a:ext>
                </a:extLst>
              </p:cNvPr>
              <p:cNvSpPr/>
              <p:nvPr/>
            </p:nvSpPr>
            <p:spPr>
              <a:xfrm>
                <a:off x="8099314" y="4094075"/>
                <a:ext cx="114660" cy="11408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60000"/>
                    <a:lumOff val="4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F150592B-66B4-4F7A-AF6F-0B06CD429F6D}"/>
                  </a:ext>
                </a:extLst>
              </p:cNvPr>
              <p:cNvSpPr/>
              <p:nvPr/>
            </p:nvSpPr>
            <p:spPr>
              <a:xfrm>
                <a:off x="8121954" y="4116600"/>
                <a:ext cx="69381" cy="6903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</p:grpSp>
      </p:grpSp>
      <p:grpSp>
        <p:nvGrpSpPr>
          <p:cNvPr id="143" name="Group 4">
            <a:extLst>
              <a:ext uri="{FF2B5EF4-FFF2-40B4-BE49-F238E27FC236}">
                <a16:creationId xmlns:a16="http://schemas.microsoft.com/office/drawing/2014/main" id="{39191688-8EC4-4A17-849D-F8C2ADFB8DF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85227" y="3928074"/>
            <a:ext cx="677191" cy="521340"/>
            <a:chOff x="1347" y="438"/>
            <a:chExt cx="3072" cy="2365"/>
          </a:xfrm>
        </p:grpSpPr>
        <p:sp>
          <p:nvSpPr>
            <p:cNvPr id="144" name="Freeform 5">
              <a:extLst>
                <a:ext uri="{FF2B5EF4-FFF2-40B4-BE49-F238E27FC236}">
                  <a16:creationId xmlns:a16="http://schemas.microsoft.com/office/drawing/2014/main" id="{F0AF483F-BD43-4288-A29D-7997EC214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7" y="438"/>
              <a:ext cx="3072" cy="2365"/>
            </a:xfrm>
            <a:custGeom>
              <a:avLst/>
              <a:gdLst>
                <a:gd name="T0" fmla="*/ 862 w 2040"/>
                <a:gd name="T1" fmla="*/ 1286 h 1568"/>
                <a:gd name="T2" fmla="*/ 749 w 2040"/>
                <a:gd name="T3" fmla="*/ 642 h 1568"/>
                <a:gd name="T4" fmla="*/ 594 w 2040"/>
                <a:gd name="T5" fmla="*/ 287 h 1568"/>
                <a:gd name="T6" fmla="*/ 286 w 2040"/>
                <a:gd name="T7" fmla="*/ 118 h 1568"/>
                <a:gd name="T8" fmla="*/ 120 w 2040"/>
                <a:gd name="T9" fmla="*/ 332 h 1568"/>
                <a:gd name="T10" fmla="*/ 103 w 2040"/>
                <a:gd name="T11" fmla="*/ 565 h 1568"/>
                <a:gd name="T12" fmla="*/ 8 w 2040"/>
                <a:gd name="T13" fmla="*/ 241 h 1568"/>
                <a:gd name="T14" fmla="*/ 314 w 2040"/>
                <a:gd name="T15" fmla="*/ 0 h 1568"/>
                <a:gd name="T16" fmla="*/ 397 w 2040"/>
                <a:gd name="T17" fmla="*/ 3 h 1568"/>
                <a:gd name="T18" fmla="*/ 682 w 2040"/>
                <a:gd name="T19" fmla="*/ 127 h 1568"/>
                <a:gd name="T20" fmla="*/ 963 w 2040"/>
                <a:gd name="T21" fmla="*/ 93 h 1568"/>
                <a:gd name="T22" fmla="*/ 1295 w 2040"/>
                <a:gd name="T23" fmla="*/ 135 h 1568"/>
                <a:gd name="T24" fmla="*/ 1443 w 2040"/>
                <a:gd name="T25" fmla="*/ 91 h 1568"/>
                <a:gd name="T26" fmla="*/ 1646 w 2040"/>
                <a:gd name="T27" fmla="*/ 0 h 1568"/>
                <a:gd name="T28" fmla="*/ 1811 w 2040"/>
                <a:gd name="T29" fmla="*/ 20 h 1568"/>
                <a:gd name="T30" fmla="*/ 2025 w 2040"/>
                <a:gd name="T31" fmla="*/ 346 h 1568"/>
                <a:gd name="T32" fmla="*/ 1932 w 2040"/>
                <a:gd name="T33" fmla="*/ 563 h 1568"/>
                <a:gd name="T34" fmla="*/ 1920 w 2040"/>
                <a:gd name="T35" fmla="*/ 304 h 1568"/>
                <a:gd name="T36" fmla="*/ 1561 w 2040"/>
                <a:gd name="T37" fmla="*/ 144 h 1568"/>
                <a:gd name="T38" fmla="*/ 1445 w 2040"/>
                <a:gd name="T39" fmla="*/ 282 h 1568"/>
                <a:gd name="T40" fmla="*/ 1299 w 2040"/>
                <a:gd name="T41" fmla="*/ 619 h 1568"/>
                <a:gd name="T42" fmla="*/ 1173 w 2040"/>
                <a:gd name="T43" fmla="*/ 1304 h 1568"/>
                <a:gd name="T44" fmla="*/ 1030 w 2040"/>
                <a:gd name="T45" fmla="*/ 1568 h 1568"/>
                <a:gd name="T46" fmla="*/ 1013 w 2040"/>
                <a:gd name="T47" fmla="*/ 1370 h 1568"/>
                <a:gd name="T48" fmla="*/ 1034 w 2040"/>
                <a:gd name="T49" fmla="*/ 1342 h 1568"/>
                <a:gd name="T50" fmla="*/ 1126 w 2040"/>
                <a:gd name="T51" fmla="*/ 619 h 1568"/>
                <a:gd name="T52" fmla="*/ 1284 w 2040"/>
                <a:gd name="T53" fmla="*/ 348 h 1568"/>
                <a:gd name="T54" fmla="*/ 1403 w 2040"/>
                <a:gd name="T55" fmla="*/ 232 h 1568"/>
                <a:gd name="T56" fmla="*/ 1356 w 2040"/>
                <a:gd name="T57" fmla="*/ 246 h 1568"/>
                <a:gd name="T58" fmla="*/ 882 w 2040"/>
                <a:gd name="T59" fmla="*/ 350 h 1568"/>
                <a:gd name="T60" fmla="*/ 636 w 2040"/>
                <a:gd name="T61" fmla="*/ 227 h 1568"/>
                <a:gd name="T62" fmla="*/ 663 w 2040"/>
                <a:gd name="T63" fmla="*/ 265 h 1568"/>
                <a:gd name="T64" fmla="*/ 905 w 2040"/>
                <a:gd name="T65" fmla="*/ 583 h 1568"/>
                <a:gd name="T66" fmla="*/ 998 w 2040"/>
                <a:gd name="T67" fmla="*/ 133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40" h="1568">
                  <a:moveTo>
                    <a:pt x="1006" y="1568"/>
                  </a:moveTo>
                  <a:cubicBezTo>
                    <a:pt x="910" y="1499"/>
                    <a:pt x="867" y="1403"/>
                    <a:pt x="862" y="1286"/>
                  </a:cubicBezTo>
                  <a:cubicBezTo>
                    <a:pt x="854" y="1096"/>
                    <a:pt x="837" y="906"/>
                    <a:pt x="786" y="721"/>
                  </a:cubicBezTo>
                  <a:cubicBezTo>
                    <a:pt x="778" y="694"/>
                    <a:pt x="764" y="667"/>
                    <a:pt x="749" y="642"/>
                  </a:cubicBezTo>
                  <a:cubicBezTo>
                    <a:pt x="686" y="537"/>
                    <a:pt x="633" y="427"/>
                    <a:pt x="602" y="307"/>
                  </a:cubicBezTo>
                  <a:cubicBezTo>
                    <a:pt x="600" y="300"/>
                    <a:pt x="598" y="293"/>
                    <a:pt x="594" y="287"/>
                  </a:cubicBezTo>
                  <a:cubicBezTo>
                    <a:pt x="576" y="259"/>
                    <a:pt x="558" y="231"/>
                    <a:pt x="538" y="204"/>
                  </a:cubicBezTo>
                  <a:cubicBezTo>
                    <a:pt x="474" y="117"/>
                    <a:pt x="386" y="98"/>
                    <a:pt x="286" y="118"/>
                  </a:cubicBezTo>
                  <a:cubicBezTo>
                    <a:pt x="262" y="123"/>
                    <a:pt x="239" y="131"/>
                    <a:pt x="216" y="141"/>
                  </a:cubicBezTo>
                  <a:cubicBezTo>
                    <a:pt x="131" y="178"/>
                    <a:pt x="100" y="241"/>
                    <a:pt x="120" y="332"/>
                  </a:cubicBezTo>
                  <a:cubicBezTo>
                    <a:pt x="132" y="384"/>
                    <a:pt x="149" y="433"/>
                    <a:pt x="189" y="474"/>
                  </a:cubicBezTo>
                  <a:cubicBezTo>
                    <a:pt x="148" y="493"/>
                    <a:pt x="121" y="523"/>
                    <a:pt x="103" y="565"/>
                  </a:cubicBezTo>
                  <a:cubicBezTo>
                    <a:pt x="68" y="510"/>
                    <a:pt x="40" y="453"/>
                    <a:pt x="22" y="393"/>
                  </a:cubicBezTo>
                  <a:cubicBezTo>
                    <a:pt x="7" y="343"/>
                    <a:pt x="0" y="292"/>
                    <a:pt x="8" y="241"/>
                  </a:cubicBezTo>
                  <a:cubicBezTo>
                    <a:pt x="23" y="139"/>
                    <a:pt x="87" y="75"/>
                    <a:pt x="178" y="38"/>
                  </a:cubicBezTo>
                  <a:cubicBezTo>
                    <a:pt x="222" y="21"/>
                    <a:pt x="269" y="12"/>
                    <a:pt x="314" y="0"/>
                  </a:cubicBezTo>
                  <a:cubicBezTo>
                    <a:pt x="339" y="0"/>
                    <a:pt x="365" y="0"/>
                    <a:pt x="390" y="0"/>
                  </a:cubicBezTo>
                  <a:cubicBezTo>
                    <a:pt x="392" y="1"/>
                    <a:pt x="395" y="3"/>
                    <a:pt x="397" y="3"/>
                  </a:cubicBezTo>
                  <a:cubicBezTo>
                    <a:pt x="467" y="12"/>
                    <a:pt x="529" y="40"/>
                    <a:pt x="583" y="84"/>
                  </a:cubicBezTo>
                  <a:cubicBezTo>
                    <a:pt x="613" y="108"/>
                    <a:pt x="645" y="121"/>
                    <a:pt x="682" y="127"/>
                  </a:cubicBezTo>
                  <a:cubicBezTo>
                    <a:pt x="724" y="134"/>
                    <a:pt x="766" y="136"/>
                    <a:pt x="809" y="123"/>
                  </a:cubicBezTo>
                  <a:cubicBezTo>
                    <a:pt x="859" y="107"/>
                    <a:pt x="911" y="99"/>
                    <a:pt x="963" y="93"/>
                  </a:cubicBezTo>
                  <a:cubicBezTo>
                    <a:pt x="1064" y="80"/>
                    <a:pt x="1162" y="102"/>
                    <a:pt x="1258" y="130"/>
                  </a:cubicBezTo>
                  <a:cubicBezTo>
                    <a:pt x="1270" y="134"/>
                    <a:pt x="1283" y="136"/>
                    <a:pt x="1295" y="135"/>
                  </a:cubicBezTo>
                  <a:cubicBezTo>
                    <a:pt x="1320" y="132"/>
                    <a:pt x="1345" y="128"/>
                    <a:pt x="1370" y="124"/>
                  </a:cubicBezTo>
                  <a:cubicBezTo>
                    <a:pt x="1397" y="119"/>
                    <a:pt x="1421" y="110"/>
                    <a:pt x="1443" y="91"/>
                  </a:cubicBezTo>
                  <a:cubicBezTo>
                    <a:pt x="1485" y="54"/>
                    <a:pt x="1534" y="29"/>
                    <a:pt x="1588" y="13"/>
                  </a:cubicBezTo>
                  <a:cubicBezTo>
                    <a:pt x="1607" y="8"/>
                    <a:pt x="1627" y="4"/>
                    <a:pt x="1646" y="0"/>
                  </a:cubicBezTo>
                  <a:cubicBezTo>
                    <a:pt x="1673" y="0"/>
                    <a:pt x="1699" y="0"/>
                    <a:pt x="1726" y="0"/>
                  </a:cubicBezTo>
                  <a:cubicBezTo>
                    <a:pt x="1754" y="7"/>
                    <a:pt x="1783" y="12"/>
                    <a:pt x="1811" y="20"/>
                  </a:cubicBezTo>
                  <a:cubicBezTo>
                    <a:pt x="1875" y="40"/>
                    <a:pt x="1933" y="70"/>
                    <a:pt x="1977" y="123"/>
                  </a:cubicBezTo>
                  <a:cubicBezTo>
                    <a:pt x="2031" y="189"/>
                    <a:pt x="2040" y="265"/>
                    <a:pt x="2025" y="346"/>
                  </a:cubicBezTo>
                  <a:cubicBezTo>
                    <a:pt x="2012" y="423"/>
                    <a:pt x="1978" y="492"/>
                    <a:pt x="1937" y="559"/>
                  </a:cubicBezTo>
                  <a:cubicBezTo>
                    <a:pt x="1936" y="560"/>
                    <a:pt x="1934" y="561"/>
                    <a:pt x="1932" y="563"/>
                  </a:cubicBezTo>
                  <a:cubicBezTo>
                    <a:pt x="1915" y="524"/>
                    <a:pt x="1888" y="493"/>
                    <a:pt x="1848" y="474"/>
                  </a:cubicBezTo>
                  <a:cubicBezTo>
                    <a:pt x="1893" y="425"/>
                    <a:pt x="1912" y="367"/>
                    <a:pt x="1920" y="304"/>
                  </a:cubicBezTo>
                  <a:cubicBezTo>
                    <a:pt x="1927" y="251"/>
                    <a:pt x="1912" y="205"/>
                    <a:pt x="1870" y="171"/>
                  </a:cubicBezTo>
                  <a:cubicBezTo>
                    <a:pt x="1786" y="103"/>
                    <a:pt x="1654" y="91"/>
                    <a:pt x="1561" y="144"/>
                  </a:cubicBezTo>
                  <a:cubicBezTo>
                    <a:pt x="1549" y="150"/>
                    <a:pt x="1537" y="159"/>
                    <a:pt x="1528" y="169"/>
                  </a:cubicBezTo>
                  <a:cubicBezTo>
                    <a:pt x="1500" y="206"/>
                    <a:pt x="1472" y="244"/>
                    <a:pt x="1445" y="282"/>
                  </a:cubicBezTo>
                  <a:cubicBezTo>
                    <a:pt x="1439" y="290"/>
                    <a:pt x="1435" y="302"/>
                    <a:pt x="1433" y="313"/>
                  </a:cubicBezTo>
                  <a:cubicBezTo>
                    <a:pt x="1404" y="422"/>
                    <a:pt x="1359" y="524"/>
                    <a:pt x="1299" y="619"/>
                  </a:cubicBezTo>
                  <a:cubicBezTo>
                    <a:pt x="1261" y="681"/>
                    <a:pt x="1239" y="746"/>
                    <a:pt x="1226" y="816"/>
                  </a:cubicBezTo>
                  <a:cubicBezTo>
                    <a:pt x="1195" y="977"/>
                    <a:pt x="1179" y="1140"/>
                    <a:pt x="1173" y="1304"/>
                  </a:cubicBezTo>
                  <a:cubicBezTo>
                    <a:pt x="1170" y="1398"/>
                    <a:pt x="1129" y="1477"/>
                    <a:pt x="1063" y="1543"/>
                  </a:cubicBezTo>
                  <a:cubicBezTo>
                    <a:pt x="1053" y="1553"/>
                    <a:pt x="1041" y="1560"/>
                    <a:pt x="1030" y="1568"/>
                  </a:cubicBezTo>
                  <a:cubicBezTo>
                    <a:pt x="1022" y="1568"/>
                    <a:pt x="1014" y="1568"/>
                    <a:pt x="1006" y="1568"/>
                  </a:cubicBezTo>
                  <a:close/>
                  <a:moveTo>
                    <a:pt x="1013" y="1370"/>
                  </a:moveTo>
                  <a:cubicBezTo>
                    <a:pt x="1016" y="1370"/>
                    <a:pt x="1019" y="1370"/>
                    <a:pt x="1022" y="1370"/>
                  </a:cubicBezTo>
                  <a:cubicBezTo>
                    <a:pt x="1026" y="1360"/>
                    <a:pt x="1032" y="1351"/>
                    <a:pt x="1034" y="1342"/>
                  </a:cubicBezTo>
                  <a:cubicBezTo>
                    <a:pt x="1044" y="1294"/>
                    <a:pt x="1056" y="1245"/>
                    <a:pt x="1061" y="1197"/>
                  </a:cubicBezTo>
                  <a:cubicBezTo>
                    <a:pt x="1084" y="1004"/>
                    <a:pt x="1106" y="812"/>
                    <a:pt x="1126" y="619"/>
                  </a:cubicBezTo>
                  <a:cubicBezTo>
                    <a:pt x="1133" y="549"/>
                    <a:pt x="1157" y="489"/>
                    <a:pt x="1202" y="436"/>
                  </a:cubicBezTo>
                  <a:cubicBezTo>
                    <a:pt x="1229" y="406"/>
                    <a:pt x="1256" y="377"/>
                    <a:pt x="1284" y="348"/>
                  </a:cubicBezTo>
                  <a:cubicBezTo>
                    <a:pt x="1317" y="316"/>
                    <a:pt x="1352" y="285"/>
                    <a:pt x="1386" y="253"/>
                  </a:cubicBezTo>
                  <a:cubicBezTo>
                    <a:pt x="1392" y="246"/>
                    <a:pt x="1398" y="239"/>
                    <a:pt x="1403" y="232"/>
                  </a:cubicBezTo>
                  <a:cubicBezTo>
                    <a:pt x="1402" y="230"/>
                    <a:pt x="1401" y="228"/>
                    <a:pt x="1399" y="227"/>
                  </a:cubicBezTo>
                  <a:cubicBezTo>
                    <a:pt x="1385" y="233"/>
                    <a:pt x="1370" y="239"/>
                    <a:pt x="1356" y="246"/>
                  </a:cubicBezTo>
                  <a:cubicBezTo>
                    <a:pt x="1289" y="281"/>
                    <a:pt x="1221" y="314"/>
                    <a:pt x="1154" y="350"/>
                  </a:cubicBezTo>
                  <a:cubicBezTo>
                    <a:pt x="1062" y="399"/>
                    <a:pt x="973" y="399"/>
                    <a:pt x="882" y="350"/>
                  </a:cubicBezTo>
                  <a:cubicBezTo>
                    <a:pt x="812" y="312"/>
                    <a:pt x="742" y="278"/>
                    <a:pt x="672" y="243"/>
                  </a:cubicBezTo>
                  <a:cubicBezTo>
                    <a:pt x="660" y="237"/>
                    <a:pt x="648" y="232"/>
                    <a:pt x="636" y="227"/>
                  </a:cubicBezTo>
                  <a:cubicBezTo>
                    <a:pt x="635" y="229"/>
                    <a:pt x="634" y="231"/>
                    <a:pt x="632" y="233"/>
                  </a:cubicBezTo>
                  <a:cubicBezTo>
                    <a:pt x="642" y="243"/>
                    <a:pt x="652" y="254"/>
                    <a:pt x="663" y="265"/>
                  </a:cubicBezTo>
                  <a:cubicBezTo>
                    <a:pt x="717" y="318"/>
                    <a:pt x="772" y="370"/>
                    <a:pt x="824" y="425"/>
                  </a:cubicBezTo>
                  <a:cubicBezTo>
                    <a:pt x="865" y="470"/>
                    <a:pt x="898" y="521"/>
                    <a:pt x="905" y="583"/>
                  </a:cubicBezTo>
                  <a:cubicBezTo>
                    <a:pt x="924" y="752"/>
                    <a:pt x="942" y="920"/>
                    <a:pt x="962" y="1089"/>
                  </a:cubicBezTo>
                  <a:cubicBezTo>
                    <a:pt x="972" y="1170"/>
                    <a:pt x="985" y="1250"/>
                    <a:pt x="998" y="1330"/>
                  </a:cubicBezTo>
                  <a:cubicBezTo>
                    <a:pt x="1000" y="1344"/>
                    <a:pt x="1008" y="1356"/>
                    <a:pt x="1013" y="13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45" name="Freeform 7">
              <a:extLst>
                <a:ext uri="{FF2B5EF4-FFF2-40B4-BE49-F238E27FC236}">
                  <a16:creationId xmlns:a16="http://schemas.microsoft.com/office/drawing/2014/main" id="{BA1B4199-B4B3-4E2A-8C4D-430EE8163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3" y="1178"/>
              <a:ext cx="452" cy="569"/>
            </a:xfrm>
            <a:custGeom>
              <a:avLst/>
              <a:gdLst>
                <a:gd name="T0" fmla="*/ 300 w 300"/>
                <a:gd name="T1" fmla="*/ 157 h 377"/>
                <a:gd name="T2" fmla="*/ 201 w 300"/>
                <a:gd name="T3" fmla="*/ 330 h 377"/>
                <a:gd name="T4" fmla="*/ 13 w 300"/>
                <a:gd name="T5" fmla="*/ 242 h 377"/>
                <a:gd name="T6" fmla="*/ 76 w 300"/>
                <a:gd name="T7" fmla="*/ 56 h 377"/>
                <a:gd name="T8" fmla="*/ 223 w 300"/>
                <a:gd name="T9" fmla="*/ 25 h 377"/>
                <a:gd name="T10" fmla="*/ 300 w 300"/>
                <a:gd name="T11" fmla="*/ 15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377">
                  <a:moveTo>
                    <a:pt x="300" y="157"/>
                  </a:moveTo>
                  <a:cubicBezTo>
                    <a:pt x="295" y="231"/>
                    <a:pt x="266" y="291"/>
                    <a:pt x="201" y="330"/>
                  </a:cubicBezTo>
                  <a:cubicBezTo>
                    <a:pt x="120" y="377"/>
                    <a:pt x="29" y="335"/>
                    <a:pt x="13" y="242"/>
                  </a:cubicBezTo>
                  <a:cubicBezTo>
                    <a:pt x="0" y="169"/>
                    <a:pt x="22" y="106"/>
                    <a:pt x="76" y="56"/>
                  </a:cubicBezTo>
                  <a:cubicBezTo>
                    <a:pt x="118" y="18"/>
                    <a:pt x="168" y="0"/>
                    <a:pt x="223" y="25"/>
                  </a:cubicBezTo>
                  <a:cubicBezTo>
                    <a:pt x="280" y="50"/>
                    <a:pt x="297" y="100"/>
                    <a:pt x="300" y="1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46" name="Freeform 8">
              <a:extLst>
                <a:ext uri="{FF2B5EF4-FFF2-40B4-BE49-F238E27FC236}">
                  <a16:creationId xmlns:a16="http://schemas.microsoft.com/office/drawing/2014/main" id="{B98B89A0-24E1-49DE-91B3-759B8BEE9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" y="1174"/>
              <a:ext cx="477" cy="558"/>
            </a:xfrm>
            <a:custGeom>
              <a:avLst/>
              <a:gdLst>
                <a:gd name="T0" fmla="*/ 0 w 317"/>
                <a:gd name="T1" fmla="*/ 159 h 370"/>
                <a:gd name="T2" fmla="*/ 14 w 317"/>
                <a:gd name="T3" fmla="*/ 99 h 370"/>
                <a:gd name="T4" fmla="*/ 176 w 317"/>
                <a:gd name="T5" fmla="*/ 28 h 370"/>
                <a:gd name="T6" fmla="*/ 282 w 317"/>
                <a:gd name="T7" fmla="*/ 271 h 370"/>
                <a:gd name="T8" fmla="*/ 119 w 317"/>
                <a:gd name="T9" fmla="*/ 342 h 370"/>
                <a:gd name="T10" fmla="*/ 0 w 317"/>
                <a:gd name="T11" fmla="*/ 15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7" h="370">
                  <a:moveTo>
                    <a:pt x="0" y="159"/>
                  </a:moveTo>
                  <a:cubicBezTo>
                    <a:pt x="4" y="139"/>
                    <a:pt x="7" y="118"/>
                    <a:pt x="14" y="99"/>
                  </a:cubicBezTo>
                  <a:cubicBezTo>
                    <a:pt x="39" y="30"/>
                    <a:pt x="108" y="0"/>
                    <a:pt x="176" y="28"/>
                  </a:cubicBezTo>
                  <a:cubicBezTo>
                    <a:pt x="266" y="65"/>
                    <a:pt x="317" y="181"/>
                    <a:pt x="282" y="271"/>
                  </a:cubicBezTo>
                  <a:cubicBezTo>
                    <a:pt x="256" y="340"/>
                    <a:pt x="188" y="370"/>
                    <a:pt x="119" y="342"/>
                  </a:cubicBezTo>
                  <a:cubicBezTo>
                    <a:pt x="51" y="314"/>
                    <a:pt x="2" y="238"/>
                    <a:pt x="0" y="1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47" name="Freeform 9">
              <a:extLst>
                <a:ext uri="{FF2B5EF4-FFF2-40B4-BE49-F238E27FC236}">
                  <a16:creationId xmlns:a16="http://schemas.microsoft.com/office/drawing/2014/main" id="{783251EA-B5C6-4F35-B85D-A410F6177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9" y="780"/>
              <a:ext cx="1161" cy="1724"/>
            </a:xfrm>
            <a:custGeom>
              <a:avLst/>
              <a:gdLst>
                <a:gd name="T0" fmla="*/ 381 w 771"/>
                <a:gd name="T1" fmla="*/ 1143 h 1143"/>
                <a:gd name="T2" fmla="*/ 366 w 771"/>
                <a:gd name="T3" fmla="*/ 1103 h 1143"/>
                <a:gd name="T4" fmla="*/ 330 w 771"/>
                <a:gd name="T5" fmla="*/ 862 h 1143"/>
                <a:gd name="T6" fmla="*/ 273 w 771"/>
                <a:gd name="T7" fmla="*/ 356 h 1143"/>
                <a:gd name="T8" fmla="*/ 192 w 771"/>
                <a:gd name="T9" fmla="*/ 198 h 1143"/>
                <a:gd name="T10" fmla="*/ 31 w 771"/>
                <a:gd name="T11" fmla="*/ 38 h 1143"/>
                <a:gd name="T12" fmla="*/ 0 w 771"/>
                <a:gd name="T13" fmla="*/ 6 h 1143"/>
                <a:gd name="T14" fmla="*/ 4 w 771"/>
                <a:gd name="T15" fmla="*/ 0 h 1143"/>
                <a:gd name="T16" fmla="*/ 40 w 771"/>
                <a:gd name="T17" fmla="*/ 16 h 1143"/>
                <a:gd name="T18" fmla="*/ 250 w 771"/>
                <a:gd name="T19" fmla="*/ 123 h 1143"/>
                <a:gd name="T20" fmla="*/ 522 w 771"/>
                <a:gd name="T21" fmla="*/ 123 h 1143"/>
                <a:gd name="T22" fmla="*/ 724 w 771"/>
                <a:gd name="T23" fmla="*/ 19 h 1143"/>
                <a:gd name="T24" fmla="*/ 767 w 771"/>
                <a:gd name="T25" fmla="*/ 0 h 1143"/>
                <a:gd name="T26" fmla="*/ 771 w 771"/>
                <a:gd name="T27" fmla="*/ 5 h 1143"/>
                <a:gd name="T28" fmla="*/ 754 w 771"/>
                <a:gd name="T29" fmla="*/ 26 h 1143"/>
                <a:gd name="T30" fmla="*/ 652 w 771"/>
                <a:gd name="T31" fmla="*/ 121 h 1143"/>
                <a:gd name="T32" fmla="*/ 570 w 771"/>
                <a:gd name="T33" fmla="*/ 209 h 1143"/>
                <a:gd name="T34" fmla="*/ 494 w 771"/>
                <a:gd name="T35" fmla="*/ 392 h 1143"/>
                <a:gd name="T36" fmla="*/ 429 w 771"/>
                <a:gd name="T37" fmla="*/ 970 h 1143"/>
                <a:gd name="T38" fmla="*/ 402 w 771"/>
                <a:gd name="T39" fmla="*/ 1115 h 1143"/>
                <a:gd name="T40" fmla="*/ 390 w 771"/>
                <a:gd name="T41" fmla="*/ 1143 h 1143"/>
                <a:gd name="T42" fmla="*/ 381 w 771"/>
                <a:gd name="T43" fmla="*/ 1143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1" h="1143">
                  <a:moveTo>
                    <a:pt x="381" y="1143"/>
                  </a:moveTo>
                  <a:cubicBezTo>
                    <a:pt x="376" y="1129"/>
                    <a:pt x="368" y="1117"/>
                    <a:pt x="366" y="1103"/>
                  </a:cubicBezTo>
                  <a:cubicBezTo>
                    <a:pt x="353" y="1023"/>
                    <a:pt x="340" y="943"/>
                    <a:pt x="330" y="862"/>
                  </a:cubicBezTo>
                  <a:cubicBezTo>
                    <a:pt x="310" y="693"/>
                    <a:pt x="292" y="525"/>
                    <a:pt x="273" y="356"/>
                  </a:cubicBezTo>
                  <a:cubicBezTo>
                    <a:pt x="266" y="294"/>
                    <a:pt x="233" y="243"/>
                    <a:pt x="192" y="198"/>
                  </a:cubicBezTo>
                  <a:cubicBezTo>
                    <a:pt x="140" y="143"/>
                    <a:pt x="85" y="91"/>
                    <a:pt x="31" y="38"/>
                  </a:cubicBezTo>
                  <a:cubicBezTo>
                    <a:pt x="20" y="27"/>
                    <a:pt x="10" y="16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16" y="5"/>
                    <a:pt x="28" y="10"/>
                    <a:pt x="40" y="16"/>
                  </a:cubicBezTo>
                  <a:cubicBezTo>
                    <a:pt x="110" y="51"/>
                    <a:pt x="180" y="85"/>
                    <a:pt x="250" y="123"/>
                  </a:cubicBezTo>
                  <a:cubicBezTo>
                    <a:pt x="341" y="172"/>
                    <a:pt x="430" y="172"/>
                    <a:pt x="522" y="123"/>
                  </a:cubicBezTo>
                  <a:cubicBezTo>
                    <a:pt x="589" y="87"/>
                    <a:pt x="657" y="54"/>
                    <a:pt x="724" y="19"/>
                  </a:cubicBezTo>
                  <a:cubicBezTo>
                    <a:pt x="738" y="12"/>
                    <a:pt x="753" y="6"/>
                    <a:pt x="767" y="0"/>
                  </a:cubicBezTo>
                  <a:cubicBezTo>
                    <a:pt x="769" y="1"/>
                    <a:pt x="770" y="3"/>
                    <a:pt x="771" y="5"/>
                  </a:cubicBezTo>
                  <a:cubicBezTo>
                    <a:pt x="766" y="12"/>
                    <a:pt x="760" y="19"/>
                    <a:pt x="754" y="26"/>
                  </a:cubicBezTo>
                  <a:cubicBezTo>
                    <a:pt x="720" y="58"/>
                    <a:pt x="685" y="89"/>
                    <a:pt x="652" y="121"/>
                  </a:cubicBezTo>
                  <a:cubicBezTo>
                    <a:pt x="624" y="150"/>
                    <a:pt x="597" y="179"/>
                    <a:pt x="570" y="209"/>
                  </a:cubicBezTo>
                  <a:cubicBezTo>
                    <a:pt x="525" y="262"/>
                    <a:pt x="501" y="322"/>
                    <a:pt x="494" y="392"/>
                  </a:cubicBezTo>
                  <a:cubicBezTo>
                    <a:pt x="474" y="585"/>
                    <a:pt x="452" y="777"/>
                    <a:pt x="429" y="970"/>
                  </a:cubicBezTo>
                  <a:cubicBezTo>
                    <a:pt x="424" y="1018"/>
                    <a:pt x="412" y="1067"/>
                    <a:pt x="402" y="1115"/>
                  </a:cubicBezTo>
                  <a:cubicBezTo>
                    <a:pt x="400" y="1124"/>
                    <a:pt x="394" y="1133"/>
                    <a:pt x="390" y="1143"/>
                  </a:cubicBezTo>
                  <a:cubicBezTo>
                    <a:pt x="387" y="1143"/>
                    <a:pt x="384" y="1143"/>
                    <a:pt x="381" y="1143"/>
                  </a:cubicBezTo>
                  <a:close/>
                </a:path>
              </a:pathLst>
            </a:custGeom>
            <a:solidFill>
              <a:srgbClr val="0091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647E71F-52D1-434D-A141-28BC33FE7428}"/>
              </a:ext>
            </a:extLst>
          </p:cNvPr>
          <p:cNvGrpSpPr/>
          <p:nvPr/>
        </p:nvGrpSpPr>
        <p:grpSpPr>
          <a:xfrm>
            <a:off x="5039735" y="5487042"/>
            <a:ext cx="382483" cy="403301"/>
            <a:chOff x="1027790" y="2283743"/>
            <a:chExt cx="1225108" cy="1291789"/>
          </a:xfrm>
        </p:grpSpPr>
        <p:sp>
          <p:nvSpPr>
            <p:cNvPr id="149" name="Teardrop 148">
              <a:extLst>
                <a:ext uri="{FF2B5EF4-FFF2-40B4-BE49-F238E27FC236}">
                  <a16:creationId xmlns:a16="http://schemas.microsoft.com/office/drawing/2014/main" id="{DD1F30CA-782B-4AF1-B3F8-02E533953E4D}"/>
                </a:ext>
              </a:extLst>
            </p:cNvPr>
            <p:cNvSpPr/>
            <p:nvPr/>
          </p:nvSpPr>
          <p:spPr>
            <a:xfrm rot="18878109">
              <a:off x="1027261" y="2349896"/>
              <a:ext cx="1226165" cy="1225108"/>
            </a:xfrm>
            <a:prstGeom prst="teardrop">
              <a:avLst>
                <a:gd name="adj" fmla="val 119883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30A2223-7570-4210-B3D7-BE68931F556C}"/>
                </a:ext>
              </a:extLst>
            </p:cNvPr>
            <p:cNvSpPr/>
            <p:nvPr/>
          </p:nvSpPr>
          <p:spPr>
            <a:xfrm>
              <a:off x="1336569" y="2571750"/>
              <a:ext cx="781595" cy="881718"/>
            </a:xfrm>
            <a:custGeom>
              <a:avLst/>
              <a:gdLst>
                <a:gd name="connsiteX0" fmla="*/ 540317 w 702771"/>
                <a:gd name="connsiteY0" fmla="*/ 3817 h 879914"/>
                <a:gd name="connsiteX1" fmla="*/ 645092 w 702771"/>
                <a:gd name="connsiteY1" fmla="*/ 118117 h 879914"/>
                <a:gd name="connsiteX2" fmla="*/ 702242 w 702771"/>
                <a:gd name="connsiteY2" fmla="*/ 435617 h 879914"/>
                <a:gd name="connsiteX3" fmla="*/ 613342 w 702771"/>
                <a:gd name="connsiteY3" fmla="*/ 692792 h 879914"/>
                <a:gd name="connsiteX4" fmla="*/ 343467 w 702771"/>
                <a:gd name="connsiteY4" fmla="*/ 867417 h 879914"/>
                <a:gd name="connsiteX5" fmla="*/ 45017 w 702771"/>
                <a:gd name="connsiteY5" fmla="*/ 832492 h 879914"/>
                <a:gd name="connsiteX6" fmla="*/ 29142 w 702771"/>
                <a:gd name="connsiteY6" fmla="*/ 565792 h 879914"/>
                <a:gd name="connsiteX7" fmla="*/ 314892 w 702771"/>
                <a:gd name="connsiteY7" fmla="*/ 486417 h 879914"/>
                <a:gd name="connsiteX8" fmla="*/ 486342 w 702771"/>
                <a:gd name="connsiteY8" fmla="*/ 238767 h 879914"/>
                <a:gd name="connsiteX9" fmla="*/ 540317 w 702771"/>
                <a:gd name="connsiteY9" fmla="*/ 3817 h 879914"/>
                <a:gd name="connsiteX0" fmla="*/ 547004 w 709458"/>
                <a:gd name="connsiteY0" fmla="*/ 3817 h 879914"/>
                <a:gd name="connsiteX1" fmla="*/ 651779 w 709458"/>
                <a:gd name="connsiteY1" fmla="*/ 118117 h 879914"/>
                <a:gd name="connsiteX2" fmla="*/ 708929 w 709458"/>
                <a:gd name="connsiteY2" fmla="*/ 435617 h 879914"/>
                <a:gd name="connsiteX3" fmla="*/ 620029 w 709458"/>
                <a:gd name="connsiteY3" fmla="*/ 692792 h 879914"/>
                <a:gd name="connsiteX4" fmla="*/ 350154 w 709458"/>
                <a:gd name="connsiteY4" fmla="*/ 867417 h 879914"/>
                <a:gd name="connsiteX5" fmla="*/ 51704 w 709458"/>
                <a:gd name="connsiteY5" fmla="*/ 832492 h 879914"/>
                <a:gd name="connsiteX6" fmla="*/ 35829 w 709458"/>
                <a:gd name="connsiteY6" fmla="*/ 565792 h 879914"/>
                <a:gd name="connsiteX7" fmla="*/ 321579 w 709458"/>
                <a:gd name="connsiteY7" fmla="*/ 486417 h 879914"/>
                <a:gd name="connsiteX8" fmla="*/ 493029 w 709458"/>
                <a:gd name="connsiteY8" fmla="*/ 238767 h 879914"/>
                <a:gd name="connsiteX9" fmla="*/ 547004 w 709458"/>
                <a:gd name="connsiteY9" fmla="*/ 3817 h 879914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09619 w 726048"/>
                <a:gd name="connsiteY8" fmla="*/ 238767 h 882406"/>
                <a:gd name="connsiteX9" fmla="*/ 563594 w 726048"/>
                <a:gd name="connsiteY9" fmla="*/ 3817 h 882406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09619 w 726048"/>
                <a:gd name="connsiteY8" fmla="*/ 238767 h 882406"/>
                <a:gd name="connsiteX9" fmla="*/ 563594 w 726048"/>
                <a:gd name="connsiteY9" fmla="*/ 3817 h 882406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09619 w 726048"/>
                <a:gd name="connsiteY8" fmla="*/ 238767 h 882406"/>
                <a:gd name="connsiteX9" fmla="*/ 563594 w 726048"/>
                <a:gd name="connsiteY9" fmla="*/ 3817 h 882406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09619 w 726048"/>
                <a:gd name="connsiteY8" fmla="*/ 238767 h 882406"/>
                <a:gd name="connsiteX9" fmla="*/ 563594 w 726048"/>
                <a:gd name="connsiteY9" fmla="*/ 3817 h 882406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09619 w 726048"/>
                <a:gd name="connsiteY8" fmla="*/ 238767 h 882406"/>
                <a:gd name="connsiteX9" fmla="*/ 563594 w 726048"/>
                <a:gd name="connsiteY9" fmla="*/ 3817 h 882406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09619 w 726048"/>
                <a:gd name="connsiteY8" fmla="*/ 238767 h 882406"/>
                <a:gd name="connsiteX9" fmla="*/ 563594 w 726048"/>
                <a:gd name="connsiteY9" fmla="*/ 3817 h 882406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09619 w 726048"/>
                <a:gd name="connsiteY8" fmla="*/ 238767 h 882406"/>
                <a:gd name="connsiteX9" fmla="*/ 563594 w 726048"/>
                <a:gd name="connsiteY9" fmla="*/ 3817 h 882406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28669 w 726048"/>
                <a:gd name="connsiteY8" fmla="*/ 238767 h 882406"/>
                <a:gd name="connsiteX9" fmla="*/ 563594 w 726048"/>
                <a:gd name="connsiteY9" fmla="*/ 3817 h 882406"/>
                <a:gd name="connsiteX0" fmla="*/ 563594 w 726048"/>
                <a:gd name="connsiteY0" fmla="*/ 3817 h 882406"/>
                <a:gd name="connsiteX1" fmla="*/ 668369 w 726048"/>
                <a:gd name="connsiteY1" fmla="*/ 118117 h 882406"/>
                <a:gd name="connsiteX2" fmla="*/ 725519 w 726048"/>
                <a:gd name="connsiteY2" fmla="*/ 435617 h 882406"/>
                <a:gd name="connsiteX3" fmla="*/ 636619 w 726048"/>
                <a:gd name="connsiteY3" fmla="*/ 692792 h 882406"/>
                <a:gd name="connsiteX4" fmla="*/ 366744 w 726048"/>
                <a:gd name="connsiteY4" fmla="*/ 867417 h 882406"/>
                <a:gd name="connsiteX5" fmla="*/ 68294 w 726048"/>
                <a:gd name="connsiteY5" fmla="*/ 832492 h 882406"/>
                <a:gd name="connsiteX6" fmla="*/ 52419 w 726048"/>
                <a:gd name="connsiteY6" fmla="*/ 565792 h 882406"/>
                <a:gd name="connsiteX7" fmla="*/ 338169 w 726048"/>
                <a:gd name="connsiteY7" fmla="*/ 486417 h 882406"/>
                <a:gd name="connsiteX8" fmla="*/ 528669 w 726048"/>
                <a:gd name="connsiteY8" fmla="*/ 238767 h 882406"/>
                <a:gd name="connsiteX9" fmla="*/ 563594 w 726048"/>
                <a:gd name="connsiteY9" fmla="*/ 3817 h 882406"/>
                <a:gd name="connsiteX0" fmla="*/ 563594 w 725958"/>
                <a:gd name="connsiteY0" fmla="*/ 3817 h 881718"/>
                <a:gd name="connsiteX1" fmla="*/ 668369 w 725958"/>
                <a:gd name="connsiteY1" fmla="*/ 118117 h 881718"/>
                <a:gd name="connsiteX2" fmla="*/ 725519 w 725958"/>
                <a:gd name="connsiteY2" fmla="*/ 435617 h 881718"/>
                <a:gd name="connsiteX3" fmla="*/ 639794 w 725958"/>
                <a:gd name="connsiteY3" fmla="*/ 702317 h 881718"/>
                <a:gd name="connsiteX4" fmla="*/ 366744 w 725958"/>
                <a:gd name="connsiteY4" fmla="*/ 867417 h 881718"/>
                <a:gd name="connsiteX5" fmla="*/ 68294 w 725958"/>
                <a:gd name="connsiteY5" fmla="*/ 832492 h 881718"/>
                <a:gd name="connsiteX6" fmla="*/ 52419 w 725958"/>
                <a:gd name="connsiteY6" fmla="*/ 565792 h 881718"/>
                <a:gd name="connsiteX7" fmla="*/ 338169 w 725958"/>
                <a:gd name="connsiteY7" fmla="*/ 486417 h 881718"/>
                <a:gd name="connsiteX8" fmla="*/ 528669 w 725958"/>
                <a:gd name="connsiteY8" fmla="*/ 238767 h 881718"/>
                <a:gd name="connsiteX9" fmla="*/ 563594 w 725958"/>
                <a:gd name="connsiteY9" fmla="*/ 3817 h 881718"/>
                <a:gd name="connsiteX0" fmla="*/ 563594 w 725958"/>
                <a:gd name="connsiteY0" fmla="*/ 3817 h 881718"/>
                <a:gd name="connsiteX1" fmla="*/ 668369 w 725958"/>
                <a:gd name="connsiteY1" fmla="*/ 118117 h 881718"/>
                <a:gd name="connsiteX2" fmla="*/ 725519 w 725958"/>
                <a:gd name="connsiteY2" fmla="*/ 435617 h 881718"/>
                <a:gd name="connsiteX3" fmla="*/ 639794 w 725958"/>
                <a:gd name="connsiteY3" fmla="*/ 702317 h 881718"/>
                <a:gd name="connsiteX4" fmla="*/ 366744 w 725958"/>
                <a:gd name="connsiteY4" fmla="*/ 867417 h 881718"/>
                <a:gd name="connsiteX5" fmla="*/ 68294 w 725958"/>
                <a:gd name="connsiteY5" fmla="*/ 832492 h 881718"/>
                <a:gd name="connsiteX6" fmla="*/ 52419 w 725958"/>
                <a:gd name="connsiteY6" fmla="*/ 565792 h 881718"/>
                <a:gd name="connsiteX7" fmla="*/ 338169 w 725958"/>
                <a:gd name="connsiteY7" fmla="*/ 486417 h 881718"/>
                <a:gd name="connsiteX8" fmla="*/ 528669 w 725958"/>
                <a:gd name="connsiteY8" fmla="*/ 238767 h 881718"/>
                <a:gd name="connsiteX9" fmla="*/ 563594 w 725958"/>
                <a:gd name="connsiteY9" fmla="*/ 3817 h 881718"/>
                <a:gd name="connsiteX0" fmla="*/ 563594 w 725958"/>
                <a:gd name="connsiteY0" fmla="*/ 3817 h 881718"/>
                <a:gd name="connsiteX1" fmla="*/ 668369 w 725958"/>
                <a:gd name="connsiteY1" fmla="*/ 118117 h 881718"/>
                <a:gd name="connsiteX2" fmla="*/ 725519 w 725958"/>
                <a:gd name="connsiteY2" fmla="*/ 435617 h 881718"/>
                <a:gd name="connsiteX3" fmla="*/ 639794 w 725958"/>
                <a:gd name="connsiteY3" fmla="*/ 702317 h 881718"/>
                <a:gd name="connsiteX4" fmla="*/ 366744 w 725958"/>
                <a:gd name="connsiteY4" fmla="*/ 867417 h 881718"/>
                <a:gd name="connsiteX5" fmla="*/ 68294 w 725958"/>
                <a:gd name="connsiteY5" fmla="*/ 832492 h 881718"/>
                <a:gd name="connsiteX6" fmla="*/ 52419 w 725958"/>
                <a:gd name="connsiteY6" fmla="*/ 565792 h 881718"/>
                <a:gd name="connsiteX7" fmla="*/ 338169 w 725958"/>
                <a:gd name="connsiteY7" fmla="*/ 486417 h 881718"/>
                <a:gd name="connsiteX8" fmla="*/ 528669 w 725958"/>
                <a:gd name="connsiteY8" fmla="*/ 238767 h 881718"/>
                <a:gd name="connsiteX9" fmla="*/ 563594 w 725958"/>
                <a:gd name="connsiteY9" fmla="*/ 3817 h 881718"/>
                <a:gd name="connsiteX0" fmla="*/ 557770 w 720134"/>
                <a:gd name="connsiteY0" fmla="*/ 3817 h 881718"/>
                <a:gd name="connsiteX1" fmla="*/ 662545 w 720134"/>
                <a:gd name="connsiteY1" fmla="*/ 118117 h 881718"/>
                <a:gd name="connsiteX2" fmla="*/ 719695 w 720134"/>
                <a:gd name="connsiteY2" fmla="*/ 435617 h 881718"/>
                <a:gd name="connsiteX3" fmla="*/ 633970 w 720134"/>
                <a:gd name="connsiteY3" fmla="*/ 702317 h 881718"/>
                <a:gd name="connsiteX4" fmla="*/ 360920 w 720134"/>
                <a:gd name="connsiteY4" fmla="*/ 867417 h 881718"/>
                <a:gd name="connsiteX5" fmla="*/ 62470 w 720134"/>
                <a:gd name="connsiteY5" fmla="*/ 832492 h 881718"/>
                <a:gd name="connsiteX6" fmla="*/ 46595 w 720134"/>
                <a:gd name="connsiteY6" fmla="*/ 565792 h 881718"/>
                <a:gd name="connsiteX7" fmla="*/ 329170 w 720134"/>
                <a:gd name="connsiteY7" fmla="*/ 467367 h 881718"/>
                <a:gd name="connsiteX8" fmla="*/ 522845 w 720134"/>
                <a:gd name="connsiteY8" fmla="*/ 238767 h 881718"/>
                <a:gd name="connsiteX9" fmla="*/ 557770 w 720134"/>
                <a:gd name="connsiteY9" fmla="*/ 3817 h 881718"/>
                <a:gd name="connsiteX0" fmla="*/ 557770 w 720134"/>
                <a:gd name="connsiteY0" fmla="*/ 3817 h 881718"/>
                <a:gd name="connsiteX1" fmla="*/ 662545 w 720134"/>
                <a:gd name="connsiteY1" fmla="*/ 118117 h 881718"/>
                <a:gd name="connsiteX2" fmla="*/ 719695 w 720134"/>
                <a:gd name="connsiteY2" fmla="*/ 435617 h 881718"/>
                <a:gd name="connsiteX3" fmla="*/ 633970 w 720134"/>
                <a:gd name="connsiteY3" fmla="*/ 702317 h 881718"/>
                <a:gd name="connsiteX4" fmla="*/ 360920 w 720134"/>
                <a:gd name="connsiteY4" fmla="*/ 867417 h 881718"/>
                <a:gd name="connsiteX5" fmla="*/ 62470 w 720134"/>
                <a:gd name="connsiteY5" fmla="*/ 832492 h 881718"/>
                <a:gd name="connsiteX6" fmla="*/ 46595 w 720134"/>
                <a:gd name="connsiteY6" fmla="*/ 565792 h 881718"/>
                <a:gd name="connsiteX7" fmla="*/ 329170 w 720134"/>
                <a:gd name="connsiteY7" fmla="*/ 467367 h 881718"/>
                <a:gd name="connsiteX8" fmla="*/ 522845 w 720134"/>
                <a:gd name="connsiteY8" fmla="*/ 238767 h 881718"/>
                <a:gd name="connsiteX9" fmla="*/ 557770 w 720134"/>
                <a:gd name="connsiteY9" fmla="*/ 3817 h 881718"/>
                <a:gd name="connsiteX0" fmla="*/ 557770 w 720134"/>
                <a:gd name="connsiteY0" fmla="*/ 3817 h 881718"/>
                <a:gd name="connsiteX1" fmla="*/ 662545 w 720134"/>
                <a:gd name="connsiteY1" fmla="*/ 118117 h 881718"/>
                <a:gd name="connsiteX2" fmla="*/ 719695 w 720134"/>
                <a:gd name="connsiteY2" fmla="*/ 435617 h 881718"/>
                <a:gd name="connsiteX3" fmla="*/ 633970 w 720134"/>
                <a:gd name="connsiteY3" fmla="*/ 702317 h 881718"/>
                <a:gd name="connsiteX4" fmla="*/ 360920 w 720134"/>
                <a:gd name="connsiteY4" fmla="*/ 867417 h 881718"/>
                <a:gd name="connsiteX5" fmla="*/ 62470 w 720134"/>
                <a:gd name="connsiteY5" fmla="*/ 832492 h 881718"/>
                <a:gd name="connsiteX6" fmla="*/ 46595 w 720134"/>
                <a:gd name="connsiteY6" fmla="*/ 565792 h 881718"/>
                <a:gd name="connsiteX7" fmla="*/ 329170 w 720134"/>
                <a:gd name="connsiteY7" fmla="*/ 467367 h 881718"/>
                <a:gd name="connsiteX8" fmla="*/ 522845 w 720134"/>
                <a:gd name="connsiteY8" fmla="*/ 238767 h 881718"/>
                <a:gd name="connsiteX9" fmla="*/ 557770 w 720134"/>
                <a:gd name="connsiteY9" fmla="*/ 3817 h 881718"/>
                <a:gd name="connsiteX0" fmla="*/ 557770 w 720134"/>
                <a:gd name="connsiteY0" fmla="*/ 3817 h 881718"/>
                <a:gd name="connsiteX1" fmla="*/ 662545 w 720134"/>
                <a:gd name="connsiteY1" fmla="*/ 118117 h 881718"/>
                <a:gd name="connsiteX2" fmla="*/ 719695 w 720134"/>
                <a:gd name="connsiteY2" fmla="*/ 435617 h 881718"/>
                <a:gd name="connsiteX3" fmla="*/ 633970 w 720134"/>
                <a:gd name="connsiteY3" fmla="*/ 702317 h 881718"/>
                <a:gd name="connsiteX4" fmla="*/ 360920 w 720134"/>
                <a:gd name="connsiteY4" fmla="*/ 867417 h 881718"/>
                <a:gd name="connsiteX5" fmla="*/ 62470 w 720134"/>
                <a:gd name="connsiteY5" fmla="*/ 832492 h 881718"/>
                <a:gd name="connsiteX6" fmla="*/ 46595 w 720134"/>
                <a:gd name="connsiteY6" fmla="*/ 565792 h 881718"/>
                <a:gd name="connsiteX7" fmla="*/ 329170 w 720134"/>
                <a:gd name="connsiteY7" fmla="*/ 467367 h 881718"/>
                <a:gd name="connsiteX8" fmla="*/ 522845 w 720134"/>
                <a:gd name="connsiteY8" fmla="*/ 238767 h 881718"/>
                <a:gd name="connsiteX9" fmla="*/ 557770 w 720134"/>
                <a:gd name="connsiteY9" fmla="*/ 3817 h 881718"/>
                <a:gd name="connsiteX0" fmla="*/ 557770 w 720134"/>
                <a:gd name="connsiteY0" fmla="*/ 3817 h 881718"/>
                <a:gd name="connsiteX1" fmla="*/ 662545 w 720134"/>
                <a:gd name="connsiteY1" fmla="*/ 118117 h 881718"/>
                <a:gd name="connsiteX2" fmla="*/ 719695 w 720134"/>
                <a:gd name="connsiteY2" fmla="*/ 435617 h 881718"/>
                <a:gd name="connsiteX3" fmla="*/ 633970 w 720134"/>
                <a:gd name="connsiteY3" fmla="*/ 702317 h 881718"/>
                <a:gd name="connsiteX4" fmla="*/ 360920 w 720134"/>
                <a:gd name="connsiteY4" fmla="*/ 867417 h 881718"/>
                <a:gd name="connsiteX5" fmla="*/ 62470 w 720134"/>
                <a:gd name="connsiteY5" fmla="*/ 832492 h 881718"/>
                <a:gd name="connsiteX6" fmla="*/ 46595 w 720134"/>
                <a:gd name="connsiteY6" fmla="*/ 565792 h 881718"/>
                <a:gd name="connsiteX7" fmla="*/ 329170 w 720134"/>
                <a:gd name="connsiteY7" fmla="*/ 467367 h 881718"/>
                <a:gd name="connsiteX8" fmla="*/ 522845 w 720134"/>
                <a:gd name="connsiteY8" fmla="*/ 238767 h 881718"/>
                <a:gd name="connsiteX9" fmla="*/ 557770 w 720134"/>
                <a:gd name="connsiteY9" fmla="*/ 3817 h 881718"/>
                <a:gd name="connsiteX0" fmla="*/ 557048 w 719412"/>
                <a:gd name="connsiteY0" fmla="*/ 3817 h 881718"/>
                <a:gd name="connsiteX1" fmla="*/ 661823 w 719412"/>
                <a:gd name="connsiteY1" fmla="*/ 118117 h 881718"/>
                <a:gd name="connsiteX2" fmla="*/ 718973 w 719412"/>
                <a:gd name="connsiteY2" fmla="*/ 435617 h 881718"/>
                <a:gd name="connsiteX3" fmla="*/ 633248 w 719412"/>
                <a:gd name="connsiteY3" fmla="*/ 702317 h 881718"/>
                <a:gd name="connsiteX4" fmla="*/ 360198 w 719412"/>
                <a:gd name="connsiteY4" fmla="*/ 867417 h 881718"/>
                <a:gd name="connsiteX5" fmla="*/ 61748 w 719412"/>
                <a:gd name="connsiteY5" fmla="*/ 832492 h 881718"/>
                <a:gd name="connsiteX6" fmla="*/ 45873 w 719412"/>
                <a:gd name="connsiteY6" fmla="*/ 565792 h 881718"/>
                <a:gd name="connsiteX7" fmla="*/ 315748 w 719412"/>
                <a:gd name="connsiteY7" fmla="*/ 441967 h 881718"/>
                <a:gd name="connsiteX8" fmla="*/ 522123 w 719412"/>
                <a:gd name="connsiteY8" fmla="*/ 238767 h 881718"/>
                <a:gd name="connsiteX9" fmla="*/ 557048 w 719412"/>
                <a:gd name="connsiteY9" fmla="*/ 3817 h 881718"/>
                <a:gd name="connsiteX0" fmla="*/ 557048 w 719412"/>
                <a:gd name="connsiteY0" fmla="*/ 3817 h 881718"/>
                <a:gd name="connsiteX1" fmla="*/ 661823 w 719412"/>
                <a:gd name="connsiteY1" fmla="*/ 118117 h 881718"/>
                <a:gd name="connsiteX2" fmla="*/ 718973 w 719412"/>
                <a:gd name="connsiteY2" fmla="*/ 435617 h 881718"/>
                <a:gd name="connsiteX3" fmla="*/ 633248 w 719412"/>
                <a:gd name="connsiteY3" fmla="*/ 702317 h 881718"/>
                <a:gd name="connsiteX4" fmla="*/ 360198 w 719412"/>
                <a:gd name="connsiteY4" fmla="*/ 867417 h 881718"/>
                <a:gd name="connsiteX5" fmla="*/ 61748 w 719412"/>
                <a:gd name="connsiteY5" fmla="*/ 832492 h 881718"/>
                <a:gd name="connsiteX6" fmla="*/ 45873 w 719412"/>
                <a:gd name="connsiteY6" fmla="*/ 565792 h 881718"/>
                <a:gd name="connsiteX7" fmla="*/ 315748 w 719412"/>
                <a:gd name="connsiteY7" fmla="*/ 441967 h 881718"/>
                <a:gd name="connsiteX8" fmla="*/ 522123 w 719412"/>
                <a:gd name="connsiteY8" fmla="*/ 238767 h 881718"/>
                <a:gd name="connsiteX9" fmla="*/ 557048 w 719412"/>
                <a:gd name="connsiteY9" fmla="*/ 3817 h 881718"/>
                <a:gd name="connsiteX0" fmla="*/ 557048 w 719412"/>
                <a:gd name="connsiteY0" fmla="*/ 3817 h 881718"/>
                <a:gd name="connsiteX1" fmla="*/ 661823 w 719412"/>
                <a:gd name="connsiteY1" fmla="*/ 118117 h 881718"/>
                <a:gd name="connsiteX2" fmla="*/ 718973 w 719412"/>
                <a:gd name="connsiteY2" fmla="*/ 435617 h 881718"/>
                <a:gd name="connsiteX3" fmla="*/ 633248 w 719412"/>
                <a:gd name="connsiteY3" fmla="*/ 702317 h 881718"/>
                <a:gd name="connsiteX4" fmla="*/ 360198 w 719412"/>
                <a:gd name="connsiteY4" fmla="*/ 867417 h 881718"/>
                <a:gd name="connsiteX5" fmla="*/ 61748 w 719412"/>
                <a:gd name="connsiteY5" fmla="*/ 832492 h 881718"/>
                <a:gd name="connsiteX6" fmla="*/ 45873 w 719412"/>
                <a:gd name="connsiteY6" fmla="*/ 565792 h 881718"/>
                <a:gd name="connsiteX7" fmla="*/ 315748 w 719412"/>
                <a:gd name="connsiteY7" fmla="*/ 441967 h 881718"/>
                <a:gd name="connsiteX8" fmla="*/ 522123 w 719412"/>
                <a:gd name="connsiteY8" fmla="*/ 238767 h 881718"/>
                <a:gd name="connsiteX9" fmla="*/ 557048 w 719412"/>
                <a:gd name="connsiteY9" fmla="*/ 3817 h 881718"/>
                <a:gd name="connsiteX0" fmla="*/ 557048 w 719412"/>
                <a:gd name="connsiteY0" fmla="*/ 3817 h 881718"/>
                <a:gd name="connsiteX1" fmla="*/ 661823 w 719412"/>
                <a:gd name="connsiteY1" fmla="*/ 118117 h 881718"/>
                <a:gd name="connsiteX2" fmla="*/ 718973 w 719412"/>
                <a:gd name="connsiteY2" fmla="*/ 435617 h 881718"/>
                <a:gd name="connsiteX3" fmla="*/ 633248 w 719412"/>
                <a:gd name="connsiteY3" fmla="*/ 702317 h 881718"/>
                <a:gd name="connsiteX4" fmla="*/ 360198 w 719412"/>
                <a:gd name="connsiteY4" fmla="*/ 867417 h 881718"/>
                <a:gd name="connsiteX5" fmla="*/ 61748 w 719412"/>
                <a:gd name="connsiteY5" fmla="*/ 832492 h 881718"/>
                <a:gd name="connsiteX6" fmla="*/ 45873 w 719412"/>
                <a:gd name="connsiteY6" fmla="*/ 565792 h 881718"/>
                <a:gd name="connsiteX7" fmla="*/ 315748 w 719412"/>
                <a:gd name="connsiteY7" fmla="*/ 441967 h 881718"/>
                <a:gd name="connsiteX8" fmla="*/ 522123 w 719412"/>
                <a:gd name="connsiteY8" fmla="*/ 238767 h 881718"/>
                <a:gd name="connsiteX9" fmla="*/ 557048 w 719412"/>
                <a:gd name="connsiteY9" fmla="*/ 3817 h 881718"/>
                <a:gd name="connsiteX0" fmla="*/ 557048 w 719412"/>
                <a:gd name="connsiteY0" fmla="*/ 3817 h 881718"/>
                <a:gd name="connsiteX1" fmla="*/ 661823 w 719412"/>
                <a:gd name="connsiteY1" fmla="*/ 118117 h 881718"/>
                <a:gd name="connsiteX2" fmla="*/ 718973 w 719412"/>
                <a:gd name="connsiteY2" fmla="*/ 435617 h 881718"/>
                <a:gd name="connsiteX3" fmla="*/ 633248 w 719412"/>
                <a:gd name="connsiteY3" fmla="*/ 702317 h 881718"/>
                <a:gd name="connsiteX4" fmla="*/ 360198 w 719412"/>
                <a:gd name="connsiteY4" fmla="*/ 867417 h 881718"/>
                <a:gd name="connsiteX5" fmla="*/ 61748 w 719412"/>
                <a:gd name="connsiteY5" fmla="*/ 832492 h 881718"/>
                <a:gd name="connsiteX6" fmla="*/ 45873 w 719412"/>
                <a:gd name="connsiteY6" fmla="*/ 565792 h 881718"/>
                <a:gd name="connsiteX7" fmla="*/ 315748 w 719412"/>
                <a:gd name="connsiteY7" fmla="*/ 441967 h 881718"/>
                <a:gd name="connsiteX8" fmla="*/ 522123 w 719412"/>
                <a:gd name="connsiteY8" fmla="*/ 238767 h 881718"/>
                <a:gd name="connsiteX9" fmla="*/ 557048 w 719412"/>
                <a:gd name="connsiteY9" fmla="*/ 3817 h 881718"/>
                <a:gd name="connsiteX0" fmla="*/ 561294 w 723658"/>
                <a:gd name="connsiteY0" fmla="*/ 3817 h 881718"/>
                <a:gd name="connsiteX1" fmla="*/ 666069 w 723658"/>
                <a:gd name="connsiteY1" fmla="*/ 118117 h 881718"/>
                <a:gd name="connsiteX2" fmla="*/ 723219 w 723658"/>
                <a:gd name="connsiteY2" fmla="*/ 435617 h 881718"/>
                <a:gd name="connsiteX3" fmla="*/ 637494 w 723658"/>
                <a:gd name="connsiteY3" fmla="*/ 702317 h 881718"/>
                <a:gd name="connsiteX4" fmla="*/ 364444 w 723658"/>
                <a:gd name="connsiteY4" fmla="*/ 867417 h 881718"/>
                <a:gd name="connsiteX5" fmla="*/ 65994 w 723658"/>
                <a:gd name="connsiteY5" fmla="*/ 832492 h 881718"/>
                <a:gd name="connsiteX6" fmla="*/ 50119 w 723658"/>
                <a:gd name="connsiteY6" fmla="*/ 565792 h 881718"/>
                <a:gd name="connsiteX7" fmla="*/ 393019 w 723658"/>
                <a:gd name="connsiteY7" fmla="*/ 445142 h 881718"/>
                <a:gd name="connsiteX8" fmla="*/ 526369 w 723658"/>
                <a:gd name="connsiteY8" fmla="*/ 238767 h 881718"/>
                <a:gd name="connsiteX9" fmla="*/ 561294 w 723658"/>
                <a:gd name="connsiteY9" fmla="*/ 3817 h 881718"/>
                <a:gd name="connsiteX0" fmla="*/ 561294 w 723658"/>
                <a:gd name="connsiteY0" fmla="*/ 3817 h 881718"/>
                <a:gd name="connsiteX1" fmla="*/ 666069 w 723658"/>
                <a:gd name="connsiteY1" fmla="*/ 118117 h 881718"/>
                <a:gd name="connsiteX2" fmla="*/ 723219 w 723658"/>
                <a:gd name="connsiteY2" fmla="*/ 435617 h 881718"/>
                <a:gd name="connsiteX3" fmla="*/ 637494 w 723658"/>
                <a:gd name="connsiteY3" fmla="*/ 702317 h 881718"/>
                <a:gd name="connsiteX4" fmla="*/ 364444 w 723658"/>
                <a:gd name="connsiteY4" fmla="*/ 867417 h 881718"/>
                <a:gd name="connsiteX5" fmla="*/ 65994 w 723658"/>
                <a:gd name="connsiteY5" fmla="*/ 832492 h 881718"/>
                <a:gd name="connsiteX6" fmla="*/ 50119 w 723658"/>
                <a:gd name="connsiteY6" fmla="*/ 565792 h 881718"/>
                <a:gd name="connsiteX7" fmla="*/ 393019 w 723658"/>
                <a:gd name="connsiteY7" fmla="*/ 445142 h 881718"/>
                <a:gd name="connsiteX8" fmla="*/ 526369 w 723658"/>
                <a:gd name="connsiteY8" fmla="*/ 238767 h 881718"/>
                <a:gd name="connsiteX9" fmla="*/ 561294 w 723658"/>
                <a:gd name="connsiteY9" fmla="*/ 3817 h 881718"/>
                <a:gd name="connsiteX0" fmla="*/ 561294 w 723658"/>
                <a:gd name="connsiteY0" fmla="*/ 3817 h 881718"/>
                <a:gd name="connsiteX1" fmla="*/ 666069 w 723658"/>
                <a:gd name="connsiteY1" fmla="*/ 118117 h 881718"/>
                <a:gd name="connsiteX2" fmla="*/ 723219 w 723658"/>
                <a:gd name="connsiteY2" fmla="*/ 435617 h 881718"/>
                <a:gd name="connsiteX3" fmla="*/ 637494 w 723658"/>
                <a:gd name="connsiteY3" fmla="*/ 702317 h 881718"/>
                <a:gd name="connsiteX4" fmla="*/ 364444 w 723658"/>
                <a:gd name="connsiteY4" fmla="*/ 867417 h 881718"/>
                <a:gd name="connsiteX5" fmla="*/ 65994 w 723658"/>
                <a:gd name="connsiteY5" fmla="*/ 832492 h 881718"/>
                <a:gd name="connsiteX6" fmla="*/ 50119 w 723658"/>
                <a:gd name="connsiteY6" fmla="*/ 565792 h 881718"/>
                <a:gd name="connsiteX7" fmla="*/ 393019 w 723658"/>
                <a:gd name="connsiteY7" fmla="*/ 445142 h 881718"/>
                <a:gd name="connsiteX8" fmla="*/ 526369 w 723658"/>
                <a:gd name="connsiteY8" fmla="*/ 238767 h 881718"/>
                <a:gd name="connsiteX9" fmla="*/ 561294 w 723658"/>
                <a:gd name="connsiteY9" fmla="*/ 3817 h 881718"/>
                <a:gd name="connsiteX0" fmla="*/ 561294 w 723658"/>
                <a:gd name="connsiteY0" fmla="*/ 3817 h 881718"/>
                <a:gd name="connsiteX1" fmla="*/ 666069 w 723658"/>
                <a:gd name="connsiteY1" fmla="*/ 118117 h 881718"/>
                <a:gd name="connsiteX2" fmla="*/ 723219 w 723658"/>
                <a:gd name="connsiteY2" fmla="*/ 435617 h 881718"/>
                <a:gd name="connsiteX3" fmla="*/ 637494 w 723658"/>
                <a:gd name="connsiteY3" fmla="*/ 702317 h 881718"/>
                <a:gd name="connsiteX4" fmla="*/ 364444 w 723658"/>
                <a:gd name="connsiteY4" fmla="*/ 867417 h 881718"/>
                <a:gd name="connsiteX5" fmla="*/ 65994 w 723658"/>
                <a:gd name="connsiteY5" fmla="*/ 832492 h 881718"/>
                <a:gd name="connsiteX6" fmla="*/ 50119 w 723658"/>
                <a:gd name="connsiteY6" fmla="*/ 565792 h 881718"/>
                <a:gd name="connsiteX7" fmla="*/ 393019 w 723658"/>
                <a:gd name="connsiteY7" fmla="*/ 445142 h 881718"/>
                <a:gd name="connsiteX8" fmla="*/ 526369 w 723658"/>
                <a:gd name="connsiteY8" fmla="*/ 238767 h 881718"/>
                <a:gd name="connsiteX9" fmla="*/ 561294 w 723658"/>
                <a:gd name="connsiteY9" fmla="*/ 3817 h 88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3658" h="881718">
                  <a:moveTo>
                    <a:pt x="561294" y="3817"/>
                  </a:moveTo>
                  <a:cubicBezTo>
                    <a:pt x="584577" y="-16291"/>
                    <a:pt x="639082" y="46150"/>
                    <a:pt x="666069" y="118117"/>
                  </a:cubicBezTo>
                  <a:cubicBezTo>
                    <a:pt x="693056" y="190084"/>
                    <a:pt x="727982" y="338250"/>
                    <a:pt x="723219" y="435617"/>
                  </a:cubicBezTo>
                  <a:cubicBezTo>
                    <a:pt x="718457" y="532984"/>
                    <a:pt x="697290" y="630350"/>
                    <a:pt x="637494" y="702317"/>
                  </a:cubicBezTo>
                  <a:cubicBezTo>
                    <a:pt x="577698" y="774284"/>
                    <a:pt x="459694" y="845721"/>
                    <a:pt x="364444" y="867417"/>
                  </a:cubicBezTo>
                  <a:cubicBezTo>
                    <a:pt x="269194" y="889113"/>
                    <a:pt x="166006" y="892288"/>
                    <a:pt x="65994" y="832492"/>
                  </a:cubicBezTo>
                  <a:cubicBezTo>
                    <a:pt x="-34018" y="772696"/>
                    <a:pt x="-4385" y="630350"/>
                    <a:pt x="50119" y="565792"/>
                  </a:cubicBezTo>
                  <a:cubicBezTo>
                    <a:pt x="104623" y="501234"/>
                    <a:pt x="251976" y="551948"/>
                    <a:pt x="393019" y="445142"/>
                  </a:cubicBezTo>
                  <a:cubicBezTo>
                    <a:pt x="458916" y="395241"/>
                    <a:pt x="498323" y="312321"/>
                    <a:pt x="526369" y="238767"/>
                  </a:cubicBezTo>
                  <a:cubicBezTo>
                    <a:pt x="554415" y="165213"/>
                    <a:pt x="538011" y="23925"/>
                    <a:pt x="561294" y="3817"/>
                  </a:cubicBezTo>
                  <a:close/>
                </a:path>
              </a:pathLst>
            </a:custGeom>
            <a:solidFill>
              <a:srgbClr val="001423">
                <a:alpha val="24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5A03604-B01F-4AC0-8C06-F111F47CC52C}"/>
                </a:ext>
              </a:extLst>
            </p:cNvPr>
            <p:cNvSpPr/>
            <p:nvPr/>
          </p:nvSpPr>
          <p:spPr>
            <a:xfrm>
              <a:off x="1336569" y="2283743"/>
              <a:ext cx="244582" cy="413279"/>
            </a:xfrm>
            <a:custGeom>
              <a:avLst/>
              <a:gdLst>
                <a:gd name="connsiteX0" fmla="*/ 296954 w 308210"/>
                <a:gd name="connsiteY0" fmla="*/ 483 h 528622"/>
                <a:gd name="connsiteX1" fmla="*/ 14379 w 308210"/>
                <a:gd name="connsiteY1" fmla="*/ 337033 h 528622"/>
                <a:gd name="connsiteX2" fmla="*/ 62004 w 308210"/>
                <a:gd name="connsiteY2" fmla="*/ 521183 h 528622"/>
                <a:gd name="connsiteX3" fmla="*/ 239804 w 308210"/>
                <a:gd name="connsiteY3" fmla="*/ 470383 h 528622"/>
                <a:gd name="connsiteX4" fmla="*/ 249329 w 308210"/>
                <a:gd name="connsiteY4" fmla="*/ 267183 h 528622"/>
                <a:gd name="connsiteX5" fmla="*/ 296954 w 308210"/>
                <a:gd name="connsiteY5" fmla="*/ 483 h 528622"/>
                <a:gd name="connsiteX0" fmla="*/ 296954 w 307952"/>
                <a:gd name="connsiteY0" fmla="*/ 487 h 528626"/>
                <a:gd name="connsiteX1" fmla="*/ 14379 w 307952"/>
                <a:gd name="connsiteY1" fmla="*/ 337037 h 528626"/>
                <a:gd name="connsiteX2" fmla="*/ 62004 w 307952"/>
                <a:gd name="connsiteY2" fmla="*/ 521187 h 528626"/>
                <a:gd name="connsiteX3" fmla="*/ 239804 w 307952"/>
                <a:gd name="connsiteY3" fmla="*/ 470387 h 528626"/>
                <a:gd name="connsiteX4" fmla="*/ 249329 w 307952"/>
                <a:gd name="connsiteY4" fmla="*/ 267187 h 528626"/>
                <a:gd name="connsiteX5" fmla="*/ 296954 w 307952"/>
                <a:gd name="connsiteY5" fmla="*/ 487 h 528626"/>
                <a:gd name="connsiteX0" fmla="*/ 296954 w 307952"/>
                <a:gd name="connsiteY0" fmla="*/ 487 h 528626"/>
                <a:gd name="connsiteX1" fmla="*/ 14379 w 307952"/>
                <a:gd name="connsiteY1" fmla="*/ 337037 h 528626"/>
                <a:gd name="connsiteX2" fmla="*/ 62004 w 307952"/>
                <a:gd name="connsiteY2" fmla="*/ 521187 h 528626"/>
                <a:gd name="connsiteX3" fmla="*/ 239804 w 307952"/>
                <a:gd name="connsiteY3" fmla="*/ 470387 h 528626"/>
                <a:gd name="connsiteX4" fmla="*/ 249329 w 307952"/>
                <a:gd name="connsiteY4" fmla="*/ 267187 h 528626"/>
                <a:gd name="connsiteX5" fmla="*/ 296954 w 307952"/>
                <a:gd name="connsiteY5" fmla="*/ 487 h 528626"/>
                <a:gd name="connsiteX0" fmla="*/ 296954 w 307952"/>
                <a:gd name="connsiteY0" fmla="*/ 487 h 528626"/>
                <a:gd name="connsiteX1" fmla="*/ 14379 w 307952"/>
                <a:gd name="connsiteY1" fmla="*/ 337037 h 528626"/>
                <a:gd name="connsiteX2" fmla="*/ 62004 w 307952"/>
                <a:gd name="connsiteY2" fmla="*/ 521187 h 528626"/>
                <a:gd name="connsiteX3" fmla="*/ 239804 w 307952"/>
                <a:gd name="connsiteY3" fmla="*/ 470387 h 528626"/>
                <a:gd name="connsiteX4" fmla="*/ 249329 w 307952"/>
                <a:gd name="connsiteY4" fmla="*/ 267187 h 528626"/>
                <a:gd name="connsiteX5" fmla="*/ 296954 w 307952"/>
                <a:gd name="connsiteY5" fmla="*/ 487 h 528626"/>
                <a:gd name="connsiteX0" fmla="*/ 296954 w 306597"/>
                <a:gd name="connsiteY0" fmla="*/ 488 h 528627"/>
                <a:gd name="connsiteX1" fmla="*/ 14379 w 306597"/>
                <a:gd name="connsiteY1" fmla="*/ 337038 h 528627"/>
                <a:gd name="connsiteX2" fmla="*/ 62004 w 306597"/>
                <a:gd name="connsiteY2" fmla="*/ 521188 h 528627"/>
                <a:gd name="connsiteX3" fmla="*/ 239804 w 306597"/>
                <a:gd name="connsiteY3" fmla="*/ 470388 h 528627"/>
                <a:gd name="connsiteX4" fmla="*/ 249329 w 306597"/>
                <a:gd name="connsiteY4" fmla="*/ 267188 h 528627"/>
                <a:gd name="connsiteX5" fmla="*/ 296954 w 306597"/>
                <a:gd name="connsiteY5" fmla="*/ 488 h 528627"/>
                <a:gd name="connsiteX0" fmla="*/ 296954 w 307100"/>
                <a:gd name="connsiteY0" fmla="*/ 419 h 528558"/>
                <a:gd name="connsiteX1" fmla="*/ 14379 w 307100"/>
                <a:gd name="connsiteY1" fmla="*/ 336969 h 528558"/>
                <a:gd name="connsiteX2" fmla="*/ 62004 w 307100"/>
                <a:gd name="connsiteY2" fmla="*/ 521119 h 528558"/>
                <a:gd name="connsiteX3" fmla="*/ 239804 w 307100"/>
                <a:gd name="connsiteY3" fmla="*/ 470319 h 528558"/>
                <a:gd name="connsiteX4" fmla="*/ 249329 w 307100"/>
                <a:gd name="connsiteY4" fmla="*/ 267119 h 528558"/>
                <a:gd name="connsiteX5" fmla="*/ 296954 w 307100"/>
                <a:gd name="connsiteY5" fmla="*/ 419 h 528558"/>
                <a:gd name="connsiteX0" fmla="*/ 296954 w 307099"/>
                <a:gd name="connsiteY0" fmla="*/ 419 h 528558"/>
                <a:gd name="connsiteX1" fmla="*/ 14379 w 307099"/>
                <a:gd name="connsiteY1" fmla="*/ 336969 h 528558"/>
                <a:gd name="connsiteX2" fmla="*/ 62004 w 307099"/>
                <a:gd name="connsiteY2" fmla="*/ 521119 h 528558"/>
                <a:gd name="connsiteX3" fmla="*/ 239804 w 307099"/>
                <a:gd name="connsiteY3" fmla="*/ 470319 h 528558"/>
                <a:gd name="connsiteX4" fmla="*/ 249329 w 307099"/>
                <a:gd name="connsiteY4" fmla="*/ 267119 h 528558"/>
                <a:gd name="connsiteX5" fmla="*/ 296954 w 307099"/>
                <a:gd name="connsiteY5" fmla="*/ 419 h 528558"/>
                <a:gd name="connsiteX0" fmla="*/ 296954 w 308587"/>
                <a:gd name="connsiteY0" fmla="*/ 654 h 528793"/>
                <a:gd name="connsiteX1" fmla="*/ 14379 w 308587"/>
                <a:gd name="connsiteY1" fmla="*/ 337204 h 528793"/>
                <a:gd name="connsiteX2" fmla="*/ 62004 w 308587"/>
                <a:gd name="connsiteY2" fmla="*/ 521354 h 528793"/>
                <a:gd name="connsiteX3" fmla="*/ 239804 w 308587"/>
                <a:gd name="connsiteY3" fmla="*/ 470554 h 528793"/>
                <a:gd name="connsiteX4" fmla="*/ 249329 w 308587"/>
                <a:gd name="connsiteY4" fmla="*/ 267354 h 528793"/>
                <a:gd name="connsiteX5" fmla="*/ 296954 w 308587"/>
                <a:gd name="connsiteY5" fmla="*/ 654 h 528793"/>
                <a:gd name="connsiteX0" fmla="*/ 296954 w 308587"/>
                <a:gd name="connsiteY0" fmla="*/ 654 h 528793"/>
                <a:gd name="connsiteX1" fmla="*/ 14379 w 308587"/>
                <a:gd name="connsiteY1" fmla="*/ 337204 h 528793"/>
                <a:gd name="connsiteX2" fmla="*/ 62004 w 308587"/>
                <a:gd name="connsiteY2" fmla="*/ 521354 h 528793"/>
                <a:gd name="connsiteX3" fmla="*/ 239804 w 308587"/>
                <a:gd name="connsiteY3" fmla="*/ 470554 h 528793"/>
                <a:gd name="connsiteX4" fmla="*/ 249329 w 308587"/>
                <a:gd name="connsiteY4" fmla="*/ 267354 h 528793"/>
                <a:gd name="connsiteX5" fmla="*/ 296954 w 308587"/>
                <a:gd name="connsiteY5" fmla="*/ 654 h 528793"/>
                <a:gd name="connsiteX0" fmla="*/ 296954 w 308587"/>
                <a:gd name="connsiteY0" fmla="*/ 654 h 528793"/>
                <a:gd name="connsiteX1" fmla="*/ 14379 w 308587"/>
                <a:gd name="connsiteY1" fmla="*/ 337204 h 528793"/>
                <a:gd name="connsiteX2" fmla="*/ 62004 w 308587"/>
                <a:gd name="connsiteY2" fmla="*/ 521354 h 528793"/>
                <a:gd name="connsiteX3" fmla="*/ 239804 w 308587"/>
                <a:gd name="connsiteY3" fmla="*/ 470554 h 528793"/>
                <a:gd name="connsiteX4" fmla="*/ 249329 w 308587"/>
                <a:gd name="connsiteY4" fmla="*/ 267354 h 528793"/>
                <a:gd name="connsiteX5" fmla="*/ 296954 w 308587"/>
                <a:gd name="connsiteY5" fmla="*/ 654 h 528793"/>
                <a:gd name="connsiteX0" fmla="*/ 297442 w 309075"/>
                <a:gd name="connsiteY0" fmla="*/ 654 h 523843"/>
                <a:gd name="connsiteX1" fmla="*/ 14867 w 309075"/>
                <a:gd name="connsiteY1" fmla="*/ 337204 h 523843"/>
                <a:gd name="connsiteX2" fmla="*/ 62492 w 309075"/>
                <a:gd name="connsiteY2" fmla="*/ 521354 h 523843"/>
                <a:gd name="connsiteX3" fmla="*/ 240292 w 309075"/>
                <a:gd name="connsiteY3" fmla="*/ 470554 h 523843"/>
                <a:gd name="connsiteX4" fmla="*/ 249817 w 309075"/>
                <a:gd name="connsiteY4" fmla="*/ 267354 h 523843"/>
                <a:gd name="connsiteX5" fmla="*/ 297442 w 309075"/>
                <a:gd name="connsiteY5" fmla="*/ 654 h 523843"/>
                <a:gd name="connsiteX0" fmla="*/ 299111 w 310744"/>
                <a:gd name="connsiteY0" fmla="*/ 654 h 518117"/>
                <a:gd name="connsiteX1" fmla="*/ 16536 w 310744"/>
                <a:gd name="connsiteY1" fmla="*/ 337204 h 518117"/>
                <a:gd name="connsiteX2" fmla="*/ 57811 w 310744"/>
                <a:gd name="connsiteY2" fmla="*/ 515004 h 518117"/>
                <a:gd name="connsiteX3" fmla="*/ 241961 w 310744"/>
                <a:gd name="connsiteY3" fmla="*/ 470554 h 518117"/>
                <a:gd name="connsiteX4" fmla="*/ 251486 w 310744"/>
                <a:gd name="connsiteY4" fmla="*/ 267354 h 518117"/>
                <a:gd name="connsiteX5" fmla="*/ 299111 w 310744"/>
                <a:gd name="connsiteY5" fmla="*/ 654 h 518117"/>
                <a:gd name="connsiteX0" fmla="*/ 299111 w 310744"/>
                <a:gd name="connsiteY0" fmla="*/ 654 h 525836"/>
                <a:gd name="connsiteX1" fmla="*/ 16536 w 310744"/>
                <a:gd name="connsiteY1" fmla="*/ 337204 h 525836"/>
                <a:gd name="connsiteX2" fmla="*/ 57811 w 310744"/>
                <a:gd name="connsiteY2" fmla="*/ 515004 h 525836"/>
                <a:gd name="connsiteX3" fmla="*/ 241961 w 310744"/>
                <a:gd name="connsiteY3" fmla="*/ 470554 h 525836"/>
                <a:gd name="connsiteX4" fmla="*/ 251486 w 310744"/>
                <a:gd name="connsiteY4" fmla="*/ 267354 h 525836"/>
                <a:gd name="connsiteX5" fmla="*/ 299111 w 310744"/>
                <a:gd name="connsiteY5" fmla="*/ 654 h 525836"/>
                <a:gd name="connsiteX0" fmla="*/ 299111 w 310744"/>
                <a:gd name="connsiteY0" fmla="*/ 654 h 521369"/>
                <a:gd name="connsiteX1" fmla="*/ 16536 w 310744"/>
                <a:gd name="connsiteY1" fmla="*/ 337204 h 521369"/>
                <a:gd name="connsiteX2" fmla="*/ 57811 w 310744"/>
                <a:gd name="connsiteY2" fmla="*/ 515004 h 521369"/>
                <a:gd name="connsiteX3" fmla="*/ 241961 w 310744"/>
                <a:gd name="connsiteY3" fmla="*/ 470554 h 521369"/>
                <a:gd name="connsiteX4" fmla="*/ 251486 w 310744"/>
                <a:gd name="connsiteY4" fmla="*/ 267354 h 521369"/>
                <a:gd name="connsiteX5" fmla="*/ 299111 w 310744"/>
                <a:gd name="connsiteY5" fmla="*/ 654 h 521369"/>
                <a:gd name="connsiteX0" fmla="*/ 298555 w 309553"/>
                <a:gd name="connsiteY0" fmla="*/ 483 h 523063"/>
                <a:gd name="connsiteX1" fmla="*/ 15980 w 309553"/>
                <a:gd name="connsiteY1" fmla="*/ 337033 h 523063"/>
                <a:gd name="connsiteX2" fmla="*/ 57255 w 309553"/>
                <a:gd name="connsiteY2" fmla="*/ 514833 h 523063"/>
                <a:gd name="connsiteX3" fmla="*/ 241405 w 309553"/>
                <a:gd name="connsiteY3" fmla="*/ 457683 h 523063"/>
                <a:gd name="connsiteX4" fmla="*/ 250930 w 309553"/>
                <a:gd name="connsiteY4" fmla="*/ 267183 h 523063"/>
                <a:gd name="connsiteX5" fmla="*/ 298555 w 309553"/>
                <a:gd name="connsiteY5" fmla="*/ 483 h 52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553" h="523063">
                  <a:moveTo>
                    <a:pt x="298555" y="483"/>
                  </a:moveTo>
                  <a:cubicBezTo>
                    <a:pt x="259397" y="12125"/>
                    <a:pt x="56197" y="251308"/>
                    <a:pt x="15980" y="337033"/>
                  </a:cubicBezTo>
                  <a:cubicBezTo>
                    <a:pt x="-24237" y="422758"/>
                    <a:pt x="19684" y="494725"/>
                    <a:pt x="57255" y="514833"/>
                  </a:cubicBezTo>
                  <a:cubicBezTo>
                    <a:pt x="94826" y="534941"/>
                    <a:pt x="203834" y="519066"/>
                    <a:pt x="241405" y="457683"/>
                  </a:cubicBezTo>
                  <a:cubicBezTo>
                    <a:pt x="278976" y="396300"/>
                    <a:pt x="241405" y="343383"/>
                    <a:pt x="250930" y="267183"/>
                  </a:cubicBezTo>
                  <a:cubicBezTo>
                    <a:pt x="260455" y="190983"/>
                    <a:pt x="337713" y="-11159"/>
                    <a:pt x="298555" y="483"/>
                  </a:cubicBezTo>
                  <a:close/>
                </a:path>
              </a:pathLst>
            </a:custGeom>
            <a:solidFill>
              <a:srgbClr val="001423">
                <a:alpha val="24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52" name="Arc 151">
              <a:extLst>
                <a:ext uri="{FF2B5EF4-FFF2-40B4-BE49-F238E27FC236}">
                  <a16:creationId xmlns:a16="http://schemas.microsoft.com/office/drawing/2014/main" id="{C17E03AD-5DCE-4F01-B35C-2DF21DC044B5}"/>
                </a:ext>
              </a:extLst>
            </p:cNvPr>
            <p:cNvSpPr/>
            <p:nvPr/>
          </p:nvSpPr>
          <p:spPr>
            <a:xfrm rot="4604800">
              <a:off x="1077490" y="2384726"/>
              <a:ext cx="1078513" cy="1100006"/>
            </a:xfrm>
            <a:prstGeom prst="arc">
              <a:avLst>
                <a:gd name="adj1" fmla="val 16200000"/>
                <a:gd name="adj2" fmla="val 2447316"/>
              </a:avLst>
            </a:prstGeom>
            <a:noFill/>
            <a:ln w="12700" cap="rnd" cmpd="sng" algn="ctr">
              <a:solidFill>
                <a:srgbClr val="FFFFFF">
                  <a:alpha val="38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69439098-3468-4F10-AFA8-4F303D0D44AA}"/>
              </a:ext>
            </a:extLst>
          </p:cNvPr>
          <p:cNvGrpSpPr/>
          <p:nvPr/>
        </p:nvGrpSpPr>
        <p:grpSpPr>
          <a:xfrm>
            <a:off x="10795001" y="1701769"/>
            <a:ext cx="385849" cy="531457"/>
            <a:chOff x="3780119" y="1818723"/>
            <a:chExt cx="327855" cy="451577"/>
          </a:xfrm>
        </p:grpSpPr>
        <p:sp>
          <p:nvSpPr>
            <p:cNvPr id="154" name="Freeform 23">
              <a:extLst>
                <a:ext uri="{FF2B5EF4-FFF2-40B4-BE49-F238E27FC236}">
                  <a16:creationId xmlns:a16="http://schemas.microsoft.com/office/drawing/2014/main" id="{59CAB0B9-4179-4D93-B586-AF3679750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6507" y="1888266"/>
              <a:ext cx="281467" cy="382034"/>
            </a:xfrm>
            <a:custGeom>
              <a:avLst/>
              <a:gdLst>
                <a:gd name="T0" fmla="*/ 905 w 1249"/>
                <a:gd name="T1" fmla="*/ 332 h 1699"/>
                <a:gd name="T2" fmla="*/ 1014 w 1249"/>
                <a:gd name="T3" fmla="*/ 466 h 1699"/>
                <a:gd name="T4" fmla="*/ 1238 w 1249"/>
                <a:gd name="T5" fmla="*/ 983 h 1699"/>
                <a:gd name="T6" fmla="*/ 1248 w 1249"/>
                <a:gd name="T7" fmla="*/ 1194 h 1699"/>
                <a:gd name="T8" fmla="*/ 1216 w 1249"/>
                <a:gd name="T9" fmla="*/ 1495 h 1699"/>
                <a:gd name="T10" fmla="*/ 1185 w 1249"/>
                <a:gd name="T11" fmla="*/ 1594 h 1699"/>
                <a:gd name="T12" fmla="*/ 1025 w 1249"/>
                <a:gd name="T13" fmla="*/ 1698 h 1699"/>
                <a:gd name="T14" fmla="*/ 684 w 1249"/>
                <a:gd name="T15" fmla="*/ 1633 h 1699"/>
                <a:gd name="T16" fmla="*/ 160 w 1249"/>
                <a:gd name="T17" fmla="*/ 1246 h 1699"/>
                <a:gd name="T18" fmla="*/ 48 w 1249"/>
                <a:gd name="T19" fmla="*/ 1090 h 1699"/>
                <a:gd name="T20" fmla="*/ 18 w 1249"/>
                <a:gd name="T21" fmla="*/ 1023 h 1699"/>
                <a:gd name="T22" fmla="*/ 88 w 1249"/>
                <a:gd name="T23" fmla="*/ 879 h 1699"/>
                <a:gd name="T24" fmla="*/ 177 w 1249"/>
                <a:gd name="T25" fmla="*/ 839 h 1699"/>
                <a:gd name="T26" fmla="*/ 368 w 1249"/>
                <a:gd name="T27" fmla="*/ 712 h 1699"/>
                <a:gd name="T28" fmla="*/ 482 w 1249"/>
                <a:gd name="T29" fmla="*/ 539 h 1699"/>
                <a:gd name="T30" fmla="*/ 781 w 1249"/>
                <a:gd name="T31" fmla="*/ 114 h 1699"/>
                <a:gd name="T32" fmla="*/ 1009 w 1249"/>
                <a:gd name="T33" fmla="*/ 10 h 1699"/>
                <a:gd name="T34" fmla="*/ 1114 w 1249"/>
                <a:gd name="T35" fmla="*/ 68 h 1699"/>
                <a:gd name="T36" fmla="*/ 1124 w 1249"/>
                <a:gd name="T37" fmla="*/ 114 h 1699"/>
                <a:gd name="T38" fmla="*/ 1067 w 1249"/>
                <a:gd name="T39" fmla="*/ 211 h 1699"/>
                <a:gd name="T40" fmla="*/ 919 w 1249"/>
                <a:gd name="T41" fmla="*/ 315 h 1699"/>
                <a:gd name="T42" fmla="*/ 907 w 1249"/>
                <a:gd name="T43" fmla="*/ 328 h 1699"/>
                <a:gd name="T44" fmla="*/ 905 w 1249"/>
                <a:gd name="T45" fmla="*/ 332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49" h="1699">
                  <a:moveTo>
                    <a:pt x="905" y="332"/>
                  </a:moveTo>
                  <a:cubicBezTo>
                    <a:pt x="942" y="377"/>
                    <a:pt x="980" y="420"/>
                    <a:pt x="1014" y="466"/>
                  </a:cubicBezTo>
                  <a:cubicBezTo>
                    <a:pt x="1129" y="621"/>
                    <a:pt x="1210" y="791"/>
                    <a:pt x="1238" y="983"/>
                  </a:cubicBezTo>
                  <a:cubicBezTo>
                    <a:pt x="1248" y="1052"/>
                    <a:pt x="1249" y="1123"/>
                    <a:pt x="1248" y="1194"/>
                  </a:cubicBezTo>
                  <a:cubicBezTo>
                    <a:pt x="1246" y="1295"/>
                    <a:pt x="1239" y="1396"/>
                    <a:pt x="1216" y="1495"/>
                  </a:cubicBezTo>
                  <a:cubicBezTo>
                    <a:pt x="1209" y="1529"/>
                    <a:pt x="1198" y="1562"/>
                    <a:pt x="1185" y="1594"/>
                  </a:cubicBezTo>
                  <a:cubicBezTo>
                    <a:pt x="1156" y="1665"/>
                    <a:pt x="1101" y="1699"/>
                    <a:pt x="1025" y="1698"/>
                  </a:cubicBezTo>
                  <a:cubicBezTo>
                    <a:pt x="908" y="1697"/>
                    <a:pt x="794" y="1673"/>
                    <a:pt x="684" y="1633"/>
                  </a:cubicBezTo>
                  <a:cubicBezTo>
                    <a:pt x="472" y="1555"/>
                    <a:pt x="301" y="1421"/>
                    <a:pt x="160" y="1246"/>
                  </a:cubicBezTo>
                  <a:cubicBezTo>
                    <a:pt x="120" y="1196"/>
                    <a:pt x="84" y="1143"/>
                    <a:pt x="48" y="1090"/>
                  </a:cubicBezTo>
                  <a:cubicBezTo>
                    <a:pt x="35" y="1070"/>
                    <a:pt x="25" y="1047"/>
                    <a:pt x="18" y="1023"/>
                  </a:cubicBezTo>
                  <a:cubicBezTo>
                    <a:pt x="0" y="957"/>
                    <a:pt x="25" y="907"/>
                    <a:pt x="88" y="879"/>
                  </a:cubicBezTo>
                  <a:cubicBezTo>
                    <a:pt x="118" y="865"/>
                    <a:pt x="148" y="853"/>
                    <a:pt x="177" y="839"/>
                  </a:cubicBezTo>
                  <a:cubicBezTo>
                    <a:pt x="247" y="805"/>
                    <a:pt x="311" y="765"/>
                    <a:pt x="368" y="712"/>
                  </a:cubicBezTo>
                  <a:cubicBezTo>
                    <a:pt x="420" y="663"/>
                    <a:pt x="457" y="606"/>
                    <a:pt x="482" y="539"/>
                  </a:cubicBezTo>
                  <a:cubicBezTo>
                    <a:pt x="546" y="372"/>
                    <a:pt x="639" y="225"/>
                    <a:pt x="781" y="114"/>
                  </a:cubicBezTo>
                  <a:cubicBezTo>
                    <a:pt x="849" y="61"/>
                    <a:pt x="925" y="26"/>
                    <a:pt x="1009" y="10"/>
                  </a:cubicBezTo>
                  <a:cubicBezTo>
                    <a:pt x="1058" y="0"/>
                    <a:pt x="1097" y="21"/>
                    <a:pt x="1114" y="68"/>
                  </a:cubicBezTo>
                  <a:cubicBezTo>
                    <a:pt x="1119" y="82"/>
                    <a:pt x="1123" y="98"/>
                    <a:pt x="1124" y="114"/>
                  </a:cubicBezTo>
                  <a:cubicBezTo>
                    <a:pt x="1129" y="166"/>
                    <a:pt x="1115" y="191"/>
                    <a:pt x="1067" y="211"/>
                  </a:cubicBezTo>
                  <a:cubicBezTo>
                    <a:pt x="1009" y="235"/>
                    <a:pt x="962" y="272"/>
                    <a:pt x="919" y="315"/>
                  </a:cubicBezTo>
                  <a:cubicBezTo>
                    <a:pt x="915" y="319"/>
                    <a:pt x="911" y="324"/>
                    <a:pt x="907" y="328"/>
                  </a:cubicBezTo>
                  <a:cubicBezTo>
                    <a:pt x="906" y="330"/>
                    <a:pt x="905" y="332"/>
                    <a:pt x="905" y="332"/>
                  </a:cubicBezTo>
                  <a:close/>
                </a:path>
              </a:pathLst>
            </a:custGeom>
            <a:solidFill>
              <a:srgbClr val="007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55" name="Freeform 24">
              <a:extLst>
                <a:ext uri="{FF2B5EF4-FFF2-40B4-BE49-F238E27FC236}">
                  <a16:creationId xmlns:a16="http://schemas.microsoft.com/office/drawing/2014/main" id="{A6F2ADAE-660B-4F93-9211-A8071E4F1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9455" y="1818723"/>
              <a:ext cx="147478" cy="212075"/>
            </a:xfrm>
            <a:custGeom>
              <a:avLst/>
              <a:gdLst>
                <a:gd name="T0" fmla="*/ 655 w 655"/>
                <a:gd name="T1" fmla="*/ 259 h 944"/>
                <a:gd name="T2" fmla="*/ 552 w 655"/>
                <a:gd name="T3" fmla="*/ 304 h 944"/>
                <a:gd name="T4" fmla="*/ 532 w 655"/>
                <a:gd name="T5" fmla="*/ 300 h 944"/>
                <a:gd name="T6" fmla="*/ 409 w 655"/>
                <a:gd name="T7" fmla="*/ 276 h 944"/>
                <a:gd name="T8" fmla="*/ 349 w 655"/>
                <a:gd name="T9" fmla="*/ 319 h 944"/>
                <a:gd name="T10" fmla="*/ 318 w 655"/>
                <a:gd name="T11" fmla="*/ 436 h 944"/>
                <a:gd name="T12" fmla="*/ 315 w 655"/>
                <a:gd name="T13" fmla="*/ 474 h 944"/>
                <a:gd name="T14" fmla="*/ 284 w 655"/>
                <a:gd name="T15" fmla="*/ 564 h 944"/>
                <a:gd name="T16" fmla="*/ 148 w 655"/>
                <a:gd name="T17" fmla="*/ 824 h 944"/>
                <a:gd name="T18" fmla="*/ 97 w 655"/>
                <a:gd name="T19" fmla="*/ 942 h 944"/>
                <a:gd name="T20" fmla="*/ 88 w 655"/>
                <a:gd name="T21" fmla="*/ 944 h 944"/>
                <a:gd name="T22" fmla="*/ 86 w 655"/>
                <a:gd name="T23" fmla="*/ 936 h 944"/>
                <a:gd name="T24" fmla="*/ 6 w 655"/>
                <a:gd name="T25" fmla="*/ 658 h 944"/>
                <a:gd name="T26" fmla="*/ 48 w 655"/>
                <a:gd name="T27" fmla="*/ 434 h 944"/>
                <a:gd name="T28" fmla="*/ 87 w 655"/>
                <a:gd name="T29" fmla="*/ 325 h 944"/>
                <a:gd name="T30" fmla="*/ 84 w 655"/>
                <a:gd name="T31" fmla="*/ 217 h 944"/>
                <a:gd name="T32" fmla="*/ 70 w 655"/>
                <a:gd name="T33" fmla="*/ 173 h 944"/>
                <a:gd name="T34" fmla="*/ 96 w 655"/>
                <a:gd name="T35" fmla="*/ 76 h 944"/>
                <a:gd name="T36" fmla="*/ 161 w 655"/>
                <a:gd name="T37" fmla="*/ 83 h 944"/>
                <a:gd name="T38" fmla="*/ 195 w 655"/>
                <a:gd name="T39" fmla="*/ 127 h 944"/>
                <a:gd name="T40" fmla="*/ 265 w 655"/>
                <a:gd name="T41" fmla="*/ 102 h 944"/>
                <a:gd name="T42" fmla="*/ 267 w 655"/>
                <a:gd name="T43" fmla="*/ 30 h 944"/>
                <a:gd name="T44" fmla="*/ 283 w 655"/>
                <a:gd name="T45" fmla="*/ 4 h 944"/>
                <a:gd name="T46" fmla="*/ 308 w 655"/>
                <a:gd name="T47" fmla="*/ 13 h 944"/>
                <a:gd name="T48" fmla="*/ 314 w 655"/>
                <a:gd name="T49" fmla="*/ 31 h 944"/>
                <a:gd name="T50" fmla="*/ 326 w 655"/>
                <a:gd name="T51" fmla="*/ 93 h 944"/>
                <a:gd name="T52" fmla="*/ 389 w 655"/>
                <a:gd name="T53" fmla="*/ 104 h 944"/>
                <a:gd name="T54" fmla="*/ 410 w 655"/>
                <a:gd name="T55" fmla="*/ 33 h 944"/>
                <a:gd name="T56" fmla="*/ 428 w 655"/>
                <a:gd name="T57" fmla="*/ 2 h 944"/>
                <a:gd name="T58" fmla="*/ 450 w 655"/>
                <a:gd name="T59" fmla="*/ 33 h 944"/>
                <a:gd name="T60" fmla="*/ 451 w 655"/>
                <a:gd name="T61" fmla="*/ 63 h 944"/>
                <a:gd name="T62" fmla="*/ 485 w 655"/>
                <a:gd name="T63" fmla="*/ 111 h 944"/>
                <a:gd name="T64" fmla="*/ 595 w 655"/>
                <a:gd name="T65" fmla="*/ 179 h 944"/>
                <a:gd name="T66" fmla="*/ 655 w 655"/>
                <a:gd name="T67" fmla="*/ 259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55" h="944">
                  <a:moveTo>
                    <a:pt x="655" y="259"/>
                  </a:moveTo>
                  <a:cubicBezTo>
                    <a:pt x="620" y="275"/>
                    <a:pt x="586" y="290"/>
                    <a:pt x="552" y="304"/>
                  </a:cubicBezTo>
                  <a:cubicBezTo>
                    <a:pt x="547" y="307"/>
                    <a:pt x="538" y="303"/>
                    <a:pt x="532" y="300"/>
                  </a:cubicBezTo>
                  <a:cubicBezTo>
                    <a:pt x="493" y="281"/>
                    <a:pt x="453" y="270"/>
                    <a:pt x="409" y="276"/>
                  </a:cubicBezTo>
                  <a:cubicBezTo>
                    <a:pt x="380" y="280"/>
                    <a:pt x="357" y="293"/>
                    <a:pt x="349" y="319"/>
                  </a:cubicBezTo>
                  <a:cubicBezTo>
                    <a:pt x="336" y="357"/>
                    <a:pt x="327" y="397"/>
                    <a:pt x="318" y="436"/>
                  </a:cubicBezTo>
                  <a:cubicBezTo>
                    <a:pt x="315" y="448"/>
                    <a:pt x="314" y="462"/>
                    <a:pt x="315" y="474"/>
                  </a:cubicBezTo>
                  <a:cubicBezTo>
                    <a:pt x="319" y="510"/>
                    <a:pt x="304" y="537"/>
                    <a:pt x="284" y="564"/>
                  </a:cubicBezTo>
                  <a:cubicBezTo>
                    <a:pt x="226" y="644"/>
                    <a:pt x="179" y="729"/>
                    <a:pt x="148" y="824"/>
                  </a:cubicBezTo>
                  <a:cubicBezTo>
                    <a:pt x="135" y="864"/>
                    <a:pt x="115" y="903"/>
                    <a:pt x="97" y="942"/>
                  </a:cubicBezTo>
                  <a:cubicBezTo>
                    <a:pt x="94" y="943"/>
                    <a:pt x="91" y="943"/>
                    <a:pt x="88" y="944"/>
                  </a:cubicBezTo>
                  <a:cubicBezTo>
                    <a:pt x="88" y="941"/>
                    <a:pt x="88" y="938"/>
                    <a:pt x="86" y="936"/>
                  </a:cubicBezTo>
                  <a:cubicBezTo>
                    <a:pt x="46" y="847"/>
                    <a:pt x="13" y="756"/>
                    <a:pt x="6" y="658"/>
                  </a:cubicBezTo>
                  <a:cubicBezTo>
                    <a:pt x="0" y="579"/>
                    <a:pt x="22" y="506"/>
                    <a:pt x="48" y="434"/>
                  </a:cubicBezTo>
                  <a:cubicBezTo>
                    <a:pt x="62" y="398"/>
                    <a:pt x="74" y="361"/>
                    <a:pt x="87" y="325"/>
                  </a:cubicBezTo>
                  <a:cubicBezTo>
                    <a:pt x="99" y="289"/>
                    <a:pt x="95" y="252"/>
                    <a:pt x="84" y="217"/>
                  </a:cubicBezTo>
                  <a:cubicBezTo>
                    <a:pt x="80" y="202"/>
                    <a:pt x="75" y="187"/>
                    <a:pt x="70" y="173"/>
                  </a:cubicBezTo>
                  <a:cubicBezTo>
                    <a:pt x="55" y="134"/>
                    <a:pt x="67" y="103"/>
                    <a:pt x="96" y="76"/>
                  </a:cubicBezTo>
                  <a:cubicBezTo>
                    <a:pt x="119" y="53"/>
                    <a:pt x="142" y="56"/>
                    <a:pt x="161" y="83"/>
                  </a:cubicBezTo>
                  <a:cubicBezTo>
                    <a:pt x="171" y="99"/>
                    <a:pt x="182" y="115"/>
                    <a:pt x="195" y="127"/>
                  </a:cubicBezTo>
                  <a:cubicBezTo>
                    <a:pt x="227" y="154"/>
                    <a:pt x="258" y="144"/>
                    <a:pt x="265" y="102"/>
                  </a:cubicBezTo>
                  <a:cubicBezTo>
                    <a:pt x="268" y="79"/>
                    <a:pt x="265" y="54"/>
                    <a:pt x="267" y="30"/>
                  </a:cubicBezTo>
                  <a:cubicBezTo>
                    <a:pt x="268" y="21"/>
                    <a:pt x="275" y="8"/>
                    <a:pt x="283" y="4"/>
                  </a:cubicBezTo>
                  <a:cubicBezTo>
                    <a:pt x="288" y="1"/>
                    <a:pt x="301" y="8"/>
                    <a:pt x="308" y="13"/>
                  </a:cubicBezTo>
                  <a:cubicBezTo>
                    <a:pt x="312" y="16"/>
                    <a:pt x="313" y="25"/>
                    <a:pt x="314" y="31"/>
                  </a:cubicBezTo>
                  <a:cubicBezTo>
                    <a:pt x="318" y="52"/>
                    <a:pt x="319" y="73"/>
                    <a:pt x="326" y="93"/>
                  </a:cubicBezTo>
                  <a:cubicBezTo>
                    <a:pt x="336" y="124"/>
                    <a:pt x="367" y="129"/>
                    <a:pt x="389" y="104"/>
                  </a:cubicBezTo>
                  <a:cubicBezTo>
                    <a:pt x="406" y="84"/>
                    <a:pt x="412" y="59"/>
                    <a:pt x="410" y="33"/>
                  </a:cubicBezTo>
                  <a:cubicBezTo>
                    <a:pt x="408" y="18"/>
                    <a:pt x="409" y="4"/>
                    <a:pt x="428" y="2"/>
                  </a:cubicBezTo>
                  <a:cubicBezTo>
                    <a:pt x="442" y="0"/>
                    <a:pt x="450" y="14"/>
                    <a:pt x="450" y="33"/>
                  </a:cubicBezTo>
                  <a:cubicBezTo>
                    <a:pt x="450" y="43"/>
                    <a:pt x="450" y="53"/>
                    <a:pt x="451" y="63"/>
                  </a:cubicBezTo>
                  <a:cubicBezTo>
                    <a:pt x="453" y="85"/>
                    <a:pt x="464" y="100"/>
                    <a:pt x="485" y="111"/>
                  </a:cubicBezTo>
                  <a:cubicBezTo>
                    <a:pt x="522" y="132"/>
                    <a:pt x="560" y="154"/>
                    <a:pt x="595" y="179"/>
                  </a:cubicBezTo>
                  <a:cubicBezTo>
                    <a:pt x="622" y="198"/>
                    <a:pt x="641" y="226"/>
                    <a:pt x="655" y="259"/>
                  </a:cubicBezTo>
                  <a:close/>
                </a:path>
              </a:pathLst>
            </a:custGeom>
            <a:solidFill>
              <a:srgbClr val="007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56" name="Freeform 25">
              <a:extLst>
                <a:ext uri="{FF2B5EF4-FFF2-40B4-BE49-F238E27FC236}">
                  <a16:creationId xmlns:a16="http://schemas.microsoft.com/office/drawing/2014/main" id="{831F06E4-6E72-49B5-8D44-D3A9C5E69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8713" y="1901754"/>
              <a:ext cx="77936" cy="189144"/>
            </a:xfrm>
            <a:custGeom>
              <a:avLst/>
              <a:gdLst>
                <a:gd name="T0" fmla="*/ 346 w 346"/>
                <a:gd name="T1" fmla="*/ 629 h 841"/>
                <a:gd name="T2" fmla="*/ 137 w 346"/>
                <a:gd name="T3" fmla="*/ 750 h 841"/>
                <a:gd name="T4" fmla="*/ 65 w 346"/>
                <a:gd name="T5" fmla="*/ 789 h 841"/>
                <a:gd name="T6" fmla="*/ 9 w 346"/>
                <a:gd name="T7" fmla="*/ 841 h 841"/>
                <a:gd name="T8" fmla="*/ 10 w 346"/>
                <a:gd name="T9" fmla="*/ 685 h 841"/>
                <a:gd name="T10" fmla="*/ 103 w 346"/>
                <a:gd name="T11" fmla="*/ 440 h 841"/>
                <a:gd name="T12" fmla="*/ 110 w 346"/>
                <a:gd name="T13" fmla="*/ 410 h 841"/>
                <a:gd name="T14" fmla="*/ 127 w 346"/>
                <a:gd name="T15" fmla="*/ 310 h 841"/>
                <a:gd name="T16" fmla="*/ 160 w 346"/>
                <a:gd name="T17" fmla="*/ 193 h 841"/>
                <a:gd name="T18" fmla="*/ 120 w 346"/>
                <a:gd name="T19" fmla="*/ 87 h 841"/>
                <a:gd name="T20" fmla="*/ 113 w 346"/>
                <a:gd name="T21" fmla="*/ 74 h 841"/>
                <a:gd name="T22" fmla="*/ 158 w 346"/>
                <a:gd name="T23" fmla="*/ 5 h 841"/>
                <a:gd name="T24" fmla="*/ 231 w 346"/>
                <a:gd name="T25" fmla="*/ 5 h 841"/>
                <a:gd name="T26" fmla="*/ 262 w 346"/>
                <a:gd name="T27" fmla="*/ 37 h 841"/>
                <a:gd name="T28" fmla="*/ 279 w 346"/>
                <a:gd name="T29" fmla="*/ 117 h 841"/>
                <a:gd name="T30" fmla="*/ 271 w 346"/>
                <a:gd name="T31" fmla="*/ 256 h 841"/>
                <a:gd name="T32" fmla="*/ 294 w 346"/>
                <a:gd name="T33" fmla="*/ 483 h 841"/>
                <a:gd name="T34" fmla="*/ 346 w 346"/>
                <a:gd name="T35" fmla="*/ 629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6" h="841">
                  <a:moveTo>
                    <a:pt x="346" y="629"/>
                  </a:moveTo>
                  <a:cubicBezTo>
                    <a:pt x="282" y="678"/>
                    <a:pt x="213" y="719"/>
                    <a:pt x="137" y="750"/>
                  </a:cubicBezTo>
                  <a:cubicBezTo>
                    <a:pt x="112" y="761"/>
                    <a:pt x="87" y="773"/>
                    <a:pt x="65" y="789"/>
                  </a:cubicBezTo>
                  <a:cubicBezTo>
                    <a:pt x="45" y="803"/>
                    <a:pt x="28" y="823"/>
                    <a:pt x="9" y="841"/>
                  </a:cubicBezTo>
                  <a:cubicBezTo>
                    <a:pt x="0" y="790"/>
                    <a:pt x="1" y="737"/>
                    <a:pt x="10" y="685"/>
                  </a:cubicBezTo>
                  <a:cubicBezTo>
                    <a:pt x="26" y="597"/>
                    <a:pt x="59" y="517"/>
                    <a:pt x="103" y="440"/>
                  </a:cubicBezTo>
                  <a:cubicBezTo>
                    <a:pt x="108" y="432"/>
                    <a:pt x="108" y="420"/>
                    <a:pt x="110" y="410"/>
                  </a:cubicBezTo>
                  <a:cubicBezTo>
                    <a:pt x="116" y="377"/>
                    <a:pt x="119" y="343"/>
                    <a:pt x="127" y="310"/>
                  </a:cubicBezTo>
                  <a:cubicBezTo>
                    <a:pt x="136" y="271"/>
                    <a:pt x="151" y="233"/>
                    <a:pt x="160" y="193"/>
                  </a:cubicBezTo>
                  <a:cubicBezTo>
                    <a:pt x="171" y="149"/>
                    <a:pt x="162" y="112"/>
                    <a:pt x="120" y="87"/>
                  </a:cubicBezTo>
                  <a:cubicBezTo>
                    <a:pt x="116" y="85"/>
                    <a:pt x="113" y="79"/>
                    <a:pt x="113" y="74"/>
                  </a:cubicBezTo>
                  <a:cubicBezTo>
                    <a:pt x="108" y="41"/>
                    <a:pt x="126" y="11"/>
                    <a:pt x="158" y="5"/>
                  </a:cubicBezTo>
                  <a:cubicBezTo>
                    <a:pt x="182" y="0"/>
                    <a:pt x="208" y="0"/>
                    <a:pt x="231" y="5"/>
                  </a:cubicBezTo>
                  <a:cubicBezTo>
                    <a:pt x="244" y="8"/>
                    <a:pt x="258" y="24"/>
                    <a:pt x="262" y="37"/>
                  </a:cubicBezTo>
                  <a:cubicBezTo>
                    <a:pt x="271" y="63"/>
                    <a:pt x="278" y="90"/>
                    <a:pt x="279" y="117"/>
                  </a:cubicBezTo>
                  <a:cubicBezTo>
                    <a:pt x="279" y="163"/>
                    <a:pt x="278" y="210"/>
                    <a:pt x="271" y="256"/>
                  </a:cubicBezTo>
                  <a:cubicBezTo>
                    <a:pt x="259" y="334"/>
                    <a:pt x="271" y="409"/>
                    <a:pt x="294" y="483"/>
                  </a:cubicBezTo>
                  <a:cubicBezTo>
                    <a:pt x="309" y="531"/>
                    <a:pt x="328" y="579"/>
                    <a:pt x="346" y="629"/>
                  </a:cubicBezTo>
                  <a:close/>
                </a:path>
              </a:pathLst>
            </a:custGeom>
            <a:solidFill>
              <a:srgbClr val="007C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121C6BEB-1CB9-4532-A31C-B560E18422BA}"/>
                </a:ext>
              </a:extLst>
            </p:cNvPr>
            <p:cNvGrpSpPr/>
            <p:nvPr/>
          </p:nvGrpSpPr>
          <p:grpSpPr>
            <a:xfrm>
              <a:off x="3780119" y="1963671"/>
              <a:ext cx="187664" cy="186716"/>
              <a:chOff x="8074094" y="4068982"/>
              <a:chExt cx="165100" cy="164266"/>
            </a:xfrm>
          </p:grpSpPr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D430F87A-B04D-4542-9787-DE9F8A672583}"/>
                  </a:ext>
                </a:extLst>
              </p:cNvPr>
              <p:cNvSpPr/>
              <p:nvPr/>
            </p:nvSpPr>
            <p:spPr>
              <a:xfrm>
                <a:off x="8074094" y="4068982"/>
                <a:ext cx="165100" cy="164266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40000"/>
                    <a:lumOff val="6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00B97994-75F1-4D6D-9499-A2BF309E0C91}"/>
                  </a:ext>
                </a:extLst>
              </p:cNvPr>
              <p:cNvSpPr/>
              <p:nvPr/>
            </p:nvSpPr>
            <p:spPr>
              <a:xfrm>
                <a:off x="8099314" y="4094075"/>
                <a:ext cx="114660" cy="11408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>
                    <a:lumMod val="60000"/>
                    <a:lumOff val="4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10FD7ECB-2221-4F91-901C-3E2584F3CF90}"/>
                  </a:ext>
                </a:extLst>
              </p:cNvPr>
              <p:cNvSpPr/>
              <p:nvPr/>
            </p:nvSpPr>
            <p:spPr>
              <a:xfrm>
                <a:off x="8121954" y="4116600"/>
                <a:ext cx="69381" cy="69031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64A0E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E9052B8-DF29-4BCE-B1EC-63B99AB653BE}"/>
              </a:ext>
            </a:extLst>
          </p:cNvPr>
          <p:cNvGrpSpPr/>
          <p:nvPr/>
        </p:nvGrpSpPr>
        <p:grpSpPr>
          <a:xfrm>
            <a:off x="10732120" y="2483906"/>
            <a:ext cx="702584" cy="498308"/>
            <a:chOff x="8096492" y="1891694"/>
            <a:chExt cx="452877" cy="321203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870ADE67-C056-4A04-8182-451580BAF33E}"/>
                </a:ext>
              </a:extLst>
            </p:cNvPr>
            <p:cNvGrpSpPr/>
            <p:nvPr/>
          </p:nvGrpSpPr>
          <p:grpSpPr>
            <a:xfrm>
              <a:off x="8096492" y="1891694"/>
              <a:ext cx="452877" cy="321203"/>
              <a:chOff x="2834872" y="-3518902"/>
              <a:chExt cx="360362" cy="255587"/>
            </a:xfrm>
            <a:solidFill>
              <a:srgbClr val="007C92"/>
            </a:solidFill>
          </p:grpSpPr>
          <p:sp>
            <p:nvSpPr>
              <p:cNvPr id="170" name="Freeform 5">
                <a:extLst>
                  <a:ext uri="{FF2B5EF4-FFF2-40B4-BE49-F238E27FC236}">
                    <a16:creationId xmlns:a16="http://schemas.microsoft.com/office/drawing/2014/main" id="{679DFEB2-CBB9-473F-9153-A5F74998B4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5534" y="-3506202"/>
                <a:ext cx="139700" cy="119062"/>
              </a:xfrm>
              <a:custGeom>
                <a:avLst/>
                <a:gdLst>
                  <a:gd name="T0" fmla="*/ 70 w 97"/>
                  <a:gd name="T1" fmla="*/ 5 h 82"/>
                  <a:gd name="T2" fmla="*/ 34 w 97"/>
                  <a:gd name="T3" fmla="*/ 1 h 82"/>
                  <a:gd name="T4" fmla="*/ 4 w 97"/>
                  <a:gd name="T5" fmla="*/ 9 h 82"/>
                  <a:gd name="T6" fmla="*/ 1 w 97"/>
                  <a:gd name="T7" fmla="*/ 28 h 82"/>
                  <a:gd name="T8" fmla="*/ 4 w 97"/>
                  <a:gd name="T9" fmla="*/ 47 h 82"/>
                  <a:gd name="T10" fmla="*/ 11 w 97"/>
                  <a:gd name="T11" fmla="*/ 79 h 82"/>
                  <a:gd name="T12" fmla="*/ 63 w 97"/>
                  <a:gd name="T13" fmla="*/ 53 h 82"/>
                  <a:gd name="T14" fmla="*/ 82 w 97"/>
                  <a:gd name="T15" fmla="*/ 27 h 82"/>
                  <a:gd name="T16" fmla="*/ 93 w 97"/>
                  <a:gd name="T17" fmla="*/ 6 h 82"/>
                  <a:gd name="T18" fmla="*/ 70 w 97"/>
                  <a:gd name="T19" fmla="*/ 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82">
                    <a:moveTo>
                      <a:pt x="70" y="5"/>
                    </a:moveTo>
                    <a:cubicBezTo>
                      <a:pt x="65" y="5"/>
                      <a:pt x="43" y="1"/>
                      <a:pt x="34" y="1"/>
                    </a:cubicBezTo>
                    <a:cubicBezTo>
                      <a:pt x="25" y="1"/>
                      <a:pt x="8" y="2"/>
                      <a:pt x="4" y="9"/>
                    </a:cubicBezTo>
                    <a:cubicBezTo>
                      <a:pt x="1" y="13"/>
                      <a:pt x="0" y="22"/>
                      <a:pt x="1" y="28"/>
                    </a:cubicBezTo>
                    <a:cubicBezTo>
                      <a:pt x="1" y="32"/>
                      <a:pt x="2" y="37"/>
                      <a:pt x="4" y="47"/>
                    </a:cubicBezTo>
                    <a:cubicBezTo>
                      <a:pt x="5" y="56"/>
                      <a:pt x="6" y="75"/>
                      <a:pt x="11" y="79"/>
                    </a:cubicBezTo>
                    <a:cubicBezTo>
                      <a:pt x="15" y="82"/>
                      <a:pt x="52" y="63"/>
                      <a:pt x="63" y="53"/>
                    </a:cubicBezTo>
                    <a:cubicBezTo>
                      <a:pt x="69" y="46"/>
                      <a:pt x="77" y="33"/>
                      <a:pt x="82" y="27"/>
                    </a:cubicBezTo>
                    <a:cubicBezTo>
                      <a:pt x="86" y="20"/>
                      <a:pt x="97" y="12"/>
                      <a:pt x="93" y="6"/>
                    </a:cubicBezTo>
                    <a:cubicBezTo>
                      <a:pt x="88" y="0"/>
                      <a:pt x="75" y="5"/>
                      <a:pt x="7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71" name="Freeform 6">
                <a:extLst>
                  <a:ext uri="{FF2B5EF4-FFF2-40B4-BE49-F238E27FC236}">
                    <a16:creationId xmlns:a16="http://schemas.microsoft.com/office/drawing/2014/main" id="{A9C9091E-1969-476F-9FD1-4455DBB37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4872" y="-3518902"/>
                <a:ext cx="231775" cy="255587"/>
              </a:xfrm>
              <a:custGeom>
                <a:avLst/>
                <a:gdLst>
                  <a:gd name="T0" fmla="*/ 155 w 162"/>
                  <a:gd name="T1" fmla="*/ 61 h 178"/>
                  <a:gd name="T2" fmla="*/ 150 w 162"/>
                  <a:gd name="T3" fmla="*/ 29 h 178"/>
                  <a:gd name="T4" fmla="*/ 151 w 162"/>
                  <a:gd name="T5" fmla="*/ 15 h 178"/>
                  <a:gd name="T6" fmla="*/ 29 w 162"/>
                  <a:gd name="T7" fmla="*/ 32 h 178"/>
                  <a:gd name="T8" fmla="*/ 19 w 162"/>
                  <a:gd name="T9" fmla="*/ 147 h 178"/>
                  <a:gd name="T10" fmla="*/ 15 w 162"/>
                  <a:gd name="T11" fmla="*/ 172 h 178"/>
                  <a:gd name="T12" fmla="*/ 47 w 162"/>
                  <a:gd name="T13" fmla="*/ 166 h 178"/>
                  <a:gd name="T14" fmla="*/ 50 w 162"/>
                  <a:gd name="T15" fmla="*/ 163 h 178"/>
                  <a:gd name="T16" fmla="*/ 50 w 162"/>
                  <a:gd name="T17" fmla="*/ 158 h 178"/>
                  <a:gd name="T18" fmla="*/ 63 w 162"/>
                  <a:gd name="T19" fmla="*/ 142 h 178"/>
                  <a:gd name="T20" fmla="*/ 83 w 162"/>
                  <a:gd name="T21" fmla="*/ 142 h 178"/>
                  <a:gd name="T22" fmla="*/ 87 w 162"/>
                  <a:gd name="T23" fmla="*/ 145 h 178"/>
                  <a:gd name="T24" fmla="*/ 93 w 162"/>
                  <a:gd name="T25" fmla="*/ 145 h 178"/>
                  <a:gd name="T26" fmla="*/ 138 w 162"/>
                  <a:gd name="T27" fmla="*/ 130 h 178"/>
                  <a:gd name="T28" fmla="*/ 159 w 162"/>
                  <a:gd name="T29" fmla="*/ 88 h 178"/>
                  <a:gd name="T30" fmla="*/ 155 w 162"/>
                  <a:gd name="T31" fmla="*/ 6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2" h="178">
                    <a:moveTo>
                      <a:pt x="155" y="61"/>
                    </a:moveTo>
                    <a:cubicBezTo>
                      <a:pt x="153" y="50"/>
                      <a:pt x="149" y="37"/>
                      <a:pt x="150" y="29"/>
                    </a:cubicBezTo>
                    <a:cubicBezTo>
                      <a:pt x="151" y="22"/>
                      <a:pt x="154" y="16"/>
                      <a:pt x="151" y="15"/>
                    </a:cubicBezTo>
                    <a:cubicBezTo>
                      <a:pt x="138" y="10"/>
                      <a:pt x="57" y="0"/>
                      <a:pt x="29" y="32"/>
                    </a:cubicBezTo>
                    <a:cubicBezTo>
                      <a:pt x="0" y="65"/>
                      <a:pt x="19" y="138"/>
                      <a:pt x="19" y="147"/>
                    </a:cubicBezTo>
                    <a:cubicBezTo>
                      <a:pt x="18" y="157"/>
                      <a:pt x="9" y="166"/>
                      <a:pt x="15" y="172"/>
                    </a:cubicBezTo>
                    <a:cubicBezTo>
                      <a:pt x="22" y="178"/>
                      <a:pt x="38" y="172"/>
                      <a:pt x="47" y="166"/>
                    </a:cubicBezTo>
                    <a:cubicBezTo>
                      <a:pt x="48" y="166"/>
                      <a:pt x="50" y="165"/>
                      <a:pt x="50" y="163"/>
                    </a:cubicBezTo>
                    <a:cubicBezTo>
                      <a:pt x="51" y="161"/>
                      <a:pt x="50" y="160"/>
                      <a:pt x="50" y="158"/>
                    </a:cubicBezTo>
                    <a:cubicBezTo>
                      <a:pt x="50" y="153"/>
                      <a:pt x="53" y="146"/>
                      <a:pt x="63" y="142"/>
                    </a:cubicBezTo>
                    <a:cubicBezTo>
                      <a:pt x="75" y="137"/>
                      <a:pt x="80" y="139"/>
                      <a:pt x="83" y="142"/>
                    </a:cubicBezTo>
                    <a:cubicBezTo>
                      <a:pt x="84" y="143"/>
                      <a:pt x="85" y="145"/>
                      <a:pt x="87" y="145"/>
                    </a:cubicBezTo>
                    <a:cubicBezTo>
                      <a:pt x="88" y="146"/>
                      <a:pt x="91" y="146"/>
                      <a:pt x="93" y="145"/>
                    </a:cubicBezTo>
                    <a:cubicBezTo>
                      <a:pt x="105" y="143"/>
                      <a:pt x="128" y="136"/>
                      <a:pt x="138" y="130"/>
                    </a:cubicBezTo>
                    <a:cubicBezTo>
                      <a:pt x="158" y="116"/>
                      <a:pt x="162" y="96"/>
                      <a:pt x="159" y="88"/>
                    </a:cubicBezTo>
                    <a:cubicBezTo>
                      <a:pt x="157" y="81"/>
                      <a:pt x="156" y="69"/>
                      <a:pt x="155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  <p:sp>
            <p:nvSpPr>
              <p:cNvPr id="172" name="Freeform 7">
                <a:extLst>
                  <a:ext uri="{FF2B5EF4-FFF2-40B4-BE49-F238E27FC236}">
                    <a16:creationId xmlns:a16="http://schemas.microsoft.com/office/drawing/2014/main" id="{C01B1D0A-065B-431E-BEF7-D792A100C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9484" y="-3314115"/>
                <a:ext cx="44450" cy="31750"/>
              </a:xfrm>
              <a:custGeom>
                <a:avLst/>
                <a:gdLst>
                  <a:gd name="T0" fmla="*/ 22 w 31"/>
                  <a:gd name="T1" fmla="*/ 0 h 22"/>
                  <a:gd name="T2" fmla="*/ 3 w 31"/>
                  <a:gd name="T3" fmla="*/ 11 h 22"/>
                  <a:gd name="T4" fmla="*/ 2 w 31"/>
                  <a:gd name="T5" fmla="*/ 11 h 22"/>
                  <a:gd name="T6" fmla="*/ 10 w 31"/>
                  <a:gd name="T7" fmla="*/ 22 h 22"/>
                  <a:gd name="T8" fmla="*/ 11 w 31"/>
                  <a:gd name="T9" fmla="*/ 22 h 22"/>
                  <a:gd name="T10" fmla="*/ 30 w 31"/>
                  <a:gd name="T11" fmla="*/ 9 h 22"/>
                  <a:gd name="T12" fmla="*/ 22 w 31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2">
                    <a:moveTo>
                      <a:pt x="22" y="0"/>
                    </a:moveTo>
                    <a:cubicBezTo>
                      <a:pt x="14" y="0"/>
                      <a:pt x="5" y="5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18"/>
                      <a:pt x="4" y="22"/>
                      <a:pt x="10" y="22"/>
                    </a:cubicBezTo>
                    <a:cubicBezTo>
                      <a:pt x="10" y="22"/>
                      <a:pt x="11" y="22"/>
                      <a:pt x="11" y="22"/>
                    </a:cubicBezTo>
                    <a:cubicBezTo>
                      <a:pt x="19" y="21"/>
                      <a:pt x="30" y="15"/>
                      <a:pt x="30" y="9"/>
                    </a:cubicBezTo>
                    <a:cubicBezTo>
                      <a:pt x="31" y="3"/>
                      <a:pt x="27" y="0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endParaRPr>
              </a:p>
            </p:txBody>
          </p:sp>
        </p:grp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721D343B-16E7-4776-9601-C4CF1C4FB3C6}"/>
                </a:ext>
              </a:extLst>
            </p:cNvPr>
            <p:cNvSpPr/>
            <p:nvPr/>
          </p:nvSpPr>
          <p:spPr>
            <a:xfrm>
              <a:off x="8296689" y="2034943"/>
              <a:ext cx="45719" cy="45719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3B3991F0-0B22-416D-9CFF-229BB2B545D2}"/>
                </a:ext>
              </a:extLst>
            </p:cNvPr>
            <p:cNvSpPr/>
            <p:nvPr/>
          </p:nvSpPr>
          <p:spPr>
            <a:xfrm>
              <a:off x="8190259" y="1975692"/>
              <a:ext cx="45719" cy="45719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D450458F-66AF-4F29-B733-112FA3670F3C}"/>
                </a:ext>
              </a:extLst>
            </p:cNvPr>
            <p:cNvSpPr/>
            <p:nvPr/>
          </p:nvSpPr>
          <p:spPr>
            <a:xfrm>
              <a:off x="8270902" y="1917544"/>
              <a:ext cx="45719" cy="45719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C1089DF7-1E2A-4DF7-83B8-BB0353F31FBC}"/>
                </a:ext>
              </a:extLst>
            </p:cNvPr>
            <p:cNvSpPr/>
            <p:nvPr/>
          </p:nvSpPr>
          <p:spPr>
            <a:xfrm>
              <a:off x="8147038" y="2069606"/>
              <a:ext cx="45719" cy="45719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E91E2E4B-30D2-469F-8B05-F3EC3DFD5EE8}"/>
                </a:ext>
              </a:extLst>
            </p:cNvPr>
            <p:cNvSpPr/>
            <p:nvPr/>
          </p:nvSpPr>
          <p:spPr>
            <a:xfrm>
              <a:off x="8234984" y="2076600"/>
              <a:ext cx="45719" cy="45719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9012B619-B26F-4882-BA32-C3C30F873FFE}"/>
                </a:ext>
              </a:extLst>
            </p:cNvPr>
            <p:cNvSpPr/>
            <p:nvPr/>
          </p:nvSpPr>
          <p:spPr>
            <a:xfrm>
              <a:off x="8293761" y="1981656"/>
              <a:ext cx="45719" cy="45719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D7485433-801F-4B23-B773-AB31490C945E}"/>
                </a:ext>
              </a:extLst>
            </p:cNvPr>
            <p:cNvSpPr/>
            <p:nvPr/>
          </p:nvSpPr>
          <p:spPr>
            <a:xfrm>
              <a:off x="8415867" y="1959608"/>
              <a:ext cx="45719" cy="45719"/>
            </a:xfrm>
            <a:prstGeom prst="ellipse">
              <a:avLst/>
            </a:prstGeom>
            <a:solidFill>
              <a:srgbClr val="FFFFFF">
                <a:alpha val="5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FC327564-7EEC-4406-B6EF-73A36A94B5BE}"/>
              </a:ext>
            </a:extLst>
          </p:cNvPr>
          <p:cNvGrpSpPr/>
          <p:nvPr/>
        </p:nvGrpSpPr>
        <p:grpSpPr>
          <a:xfrm>
            <a:off x="10175975" y="3858900"/>
            <a:ext cx="1238051" cy="656196"/>
            <a:chOff x="7155543" y="2821244"/>
            <a:chExt cx="928538" cy="492147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9350C21-CA25-42FB-B1F9-ACB71457AF2B}"/>
                </a:ext>
              </a:extLst>
            </p:cNvPr>
            <p:cNvSpPr txBox="1"/>
            <p:nvPr/>
          </p:nvSpPr>
          <p:spPr>
            <a:xfrm rot="391843">
              <a:off x="7155543" y="3017987"/>
              <a:ext cx="326571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rPr>
                <a:t>Z</a:t>
              </a: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51FF2DAE-F4A9-4E13-8266-F091E830297A}"/>
                </a:ext>
              </a:extLst>
            </p:cNvPr>
            <p:cNvSpPr txBox="1"/>
            <p:nvPr/>
          </p:nvSpPr>
          <p:spPr>
            <a:xfrm>
              <a:off x="7326794" y="2956851"/>
              <a:ext cx="326571" cy="356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489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rPr>
                <a:t>Z</a:t>
              </a:r>
              <a:endParaRPr kumimoji="0" lang="en-US" sz="248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C1C6C56C-04DA-4F7C-94D6-BF465379C59B}"/>
                </a:ext>
              </a:extLst>
            </p:cNvPr>
            <p:cNvSpPr txBox="1"/>
            <p:nvPr/>
          </p:nvSpPr>
          <p:spPr>
            <a:xfrm rot="21424646">
              <a:off x="7527704" y="2914379"/>
              <a:ext cx="32657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rPr>
                <a:t>Z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99CF3E5-95A8-43DF-AFF0-CAAE9CF50A71}"/>
                </a:ext>
              </a:extLst>
            </p:cNvPr>
            <p:cNvSpPr txBox="1"/>
            <p:nvPr/>
          </p:nvSpPr>
          <p:spPr>
            <a:xfrm rot="21190235">
              <a:off x="7757510" y="2821244"/>
              <a:ext cx="326571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 panose="020B0504010101010104" pitchFamily="34" charset="0"/>
                  <a:ea typeface="Apis For Office" panose="020B0504010101010104" pitchFamily="34" charset="0"/>
                  <a:cs typeface="Apis For Office" panose="020B0504010101010104" pitchFamily="34" charset="0"/>
                </a:rPr>
                <a:t>Z</a:t>
              </a: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</p:grpSp>
      <p:sp>
        <p:nvSpPr>
          <p:cNvPr id="178" name="Freeform 8">
            <a:extLst>
              <a:ext uri="{FF2B5EF4-FFF2-40B4-BE49-F238E27FC236}">
                <a16:creationId xmlns:a16="http://schemas.microsoft.com/office/drawing/2014/main" id="{39F2A200-0F36-4E74-85DA-DFD6F0BD61DA}"/>
              </a:ext>
            </a:extLst>
          </p:cNvPr>
          <p:cNvSpPr>
            <a:spLocks/>
          </p:cNvSpPr>
          <p:nvPr/>
        </p:nvSpPr>
        <p:spPr bwMode="auto">
          <a:xfrm>
            <a:off x="10807211" y="3147440"/>
            <a:ext cx="537720" cy="625795"/>
          </a:xfrm>
          <a:custGeom>
            <a:avLst/>
            <a:gdLst>
              <a:gd name="T0" fmla="*/ 221 w 256"/>
              <a:gd name="T1" fmla="*/ 80 h 298"/>
              <a:gd name="T2" fmla="*/ 211 w 256"/>
              <a:gd name="T3" fmla="*/ 79 h 298"/>
              <a:gd name="T4" fmla="*/ 193 w 256"/>
              <a:gd name="T5" fmla="*/ 84 h 298"/>
              <a:gd name="T6" fmla="*/ 184 w 256"/>
              <a:gd name="T7" fmla="*/ 87 h 298"/>
              <a:gd name="T8" fmla="*/ 183 w 256"/>
              <a:gd name="T9" fmla="*/ 87 h 298"/>
              <a:gd name="T10" fmla="*/ 142 w 256"/>
              <a:gd name="T11" fmla="*/ 74 h 298"/>
              <a:gd name="T12" fmla="*/ 115 w 256"/>
              <a:gd name="T13" fmla="*/ 30 h 298"/>
              <a:gd name="T14" fmla="*/ 111 w 256"/>
              <a:gd name="T15" fmla="*/ 4 h 298"/>
              <a:gd name="T16" fmla="*/ 109 w 256"/>
              <a:gd name="T17" fmla="*/ 0 h 298"/>
              <a:gd name="T18" fmla="*/ 109 w 256"/>
              <a:gd name="T19" fmla="*/ 0 h 298"/>
              <a:gd name="T20" fmla="*/ 108 w 256"/>
              <a:gd name="T21" fmla="*/ 0 h 298"/>
              <a:gd name="T22" fmla="*/ 106 w 256"/>
              <a:gd name="T23" fmla="*/ 3 h 298"/>
              <a:gd name="T24" fmla="*/ 98 w 256"/>
              <a:gd name="T25" fmla="*/ 10 h 298"/>
              <a:gd name="T26" fmla="*/ 95 w 256"/>
              <a:gd name="T27" fmla="*/ 9 h 298"/>
              <a:gd name="T28" fmla="*/ 92 w 256"/>
              <a:gd name="T29" fmla="*/ 6 h 298"/>
              <a:gd name="T30" fmla="*/ 91 w 256"/>
              <a:gd name="T31" fmla="*/ 6 h 298"/>
              <a:gd name="T32" fmla="*/ 89 w 256"/>
              <a:gd name="T33" fmla="*/ 10 h 298"/>
              <a:gd name="T34" fmla="*/ 89 w 256"/>
              <a:gd name="T35" fmla="*/ 16 h 298"/>
              <a:gd name="T36" fmla="*/ 92 w 256"/>
              <a:gd name="T37" fmla="*/ 28 h 298"/>
              <a:gd name="T38" fmla="*/ 99 w 256"/>
              <a:gd name="T39" fmla="*/ 51 h 298"/>
              <a:gd name="T40" fmla="*/ 126 w 256"/>
              <a:gd name="T41" fmla="*/ 89 h 298"/>
              <a:gd name="T42" fmla="*/ 169 w 256"/>
              <a:gd name="T43" fmla="*/ 109 h 298"/>
              <a:gd name="T44" fmla="*/ 179 w 256"/>
              <a:gd name="T45" fmla="*/ 117 h 298"/>
              <a:gd name="T46" fmla="*/ 158 w 256"/>
              <a:gd name="T47" fmla="*/ 149 h 298"/>
              <a:gd name="T48" fmla="*/ 132 w 256"/>
              <a:gd name="T49" fmla="*/ 157 h 298"/>
              <a:gd name="T50" fmla="*/ 105 w 256"/>
              <a:gd name="T51" fmla="*/ 160 h 298"/>
              <a:gd name="T52" fmla="*/ 89 w 256"/>
              <a:gd name="T53" fmla="*/ 154 h 298"/>
              <a:gd name="T54" fmla="*/ 78 w 256"/>
              <a:gd name="T55" fmla="*/ 152 h 298"/>
              <a:gd name="T56" fmla="*/ 27 w 256"/>
              <a:gd name="T57" fmla="*/ 185 h 298"/>
              <a:gd name="T58" fmla="*/ 25 w 256"/>
              <a:gd name="T59" fmla="*/ 256 h 298"/>
              <a:gd name="T60" fmla="*/ 109 w 256"/>
              <a:gd name="T61" fmla="*/ 268 h 298"/>
              <a:gd name="T62" fmla="*/ 113 w 256"/>
              <a:gd name="T63" fmla="*/ 267 h 298"/>
              <a:gd name="T64" fmla="*/ 124 w 256"/>
              <a:gd name="T65" fmla="*/ 264 h 298"/>
              <a:gd name="T66" fmla="*/ 125 w 256"/>
              <a:gd name="T67" fmla="*/ 264 h 298"/>
              <a:gd name="T68" fmla="*/ 122 w 256"/>
              <a:gd name="T69" fmla="*/ 268 h 298"/>
              <a:gd name="T70" fmla="*/ 112 w 256"/>
              <a:gd name="T71" fmla="*/ 281 h 298"/>
              <a:gd name="T72" fmla="*/ 114 w 256"/>
              <a:gd name="T73" fmla="*/ 296 h 298"/>
              <a:gd name="T74" fmla="*/ 116 w 256"/>
              <a:gd name="T75" fmla="*/ 298 h 298"/>
              <a:gd name="T76" fmla="*/ 116 w 256"/>
              <a:gd name="T77" fmla="*/ 298 h 298"/>
              <a:gd name="T78" fmla="*/ 118 w 256"/>
              <a:gd name="T79" fmla="*/ 297 h 298"/>
              <a:gd name="T80" fmla="*/ 120 w 256"/>
              <a:gd name="T81" fmla="*/ 291 h 298"/>
              <a:gd name="T82" fmla="*/ 122 w 256"/>
              <a:gd name="T83" fmla="*/ 290 h 298"/>
              <a:gd name="T84" fmla="*/ 131 w 256"/>
              <a:gd name="T85" fmla="*/ 293 h 298"/>
              <a:gd name="T86" fmla="*/ 133 w 256"/>
              <a:gd name="T87" fmla="*/ 286 h 298"/>
              <a:gd name="T88" fmla="*/ 137 w 256"/>
              <a:gd name="T89" fmla="*/ 277 h 298"/>
              <a:gd name="T90" fmla="*/ 138 w 256"/>
              <a:gd name="T91" fmla="*/ 276 h 298"/>
              <a:gd name="T92" fmla="*/ 138 w 256"/>
              <a:gd name="T93" fmla="*/ 276 h 298"/>
              <a:gd name="T94" fmla="*/ 143 w 256"/>
              <a:gd name="T95" fmla="*/ 250 h 298"/>
              <a:gd name="T96" fmla="*/ 127 w 256"/>
              <a:gd name="T97" fmla="*/ 245 h 298"/>
              <a:gd name="T98" fmla="*/ 125 w 256"/>
              <a:gd name="T99" fmla="*/ 245 h 298"/>
              <a:gd name="T100" fmla="*/ 98 w 256"/>
              <a:gd name="T101" fmla="*/ 249 h 298"/>
              <a:gd name="T102" fmla="*/ 57 w 256"/>
              <a:gd name="T103" fmla="*/ 242 h 298"/>
              <a:gd name="T104" fmla="*/ 48 w 256"/>
              <a:gd name="T105" fmla="*/ 209 h 298"/>
              <a:gd name="T106" fmla="*/ 70 w 256"/>
              <a:gd name="T107" fmla="*/ 183 h 298"/>
              <a:gd name="T108" fmla="*/ 93 w 256"/>
              <a:gd name="T109" fmla="*/ 184 h 298"/>
              <a:gd name="T110" fmla="*/ 95 w 256"/>
              <a:gd name="T111" fmla="*/ 195 h 298"/>
              <a:gd name="T112" fmla="*/ 149 w 256"/>
              <a:gd name="T113" fmla="*/ 229 h 298"/>
              <a:gd name="T114" fmla="*/ 154 w 256"/>
              <a:gd name="T115" fmla="*/ 229 h 298"/>
              <a:gd name="T116" fmla="*/ 219 w 256"/>
              <a:gd name="T117" fmla="*/ 191 h 298"/>
              <a:gd name="T118" fmla="*/ 248 w 256"/>
              <a:gd name="T119" fmla="*/ 103 h 298"/>
              <a:gd name="T120" fmla="*/ 221 w 256"/>
              <a:gd name="T121" fmla="*/ 8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6" h="298">
                <a:moveTo>
                  <a:pt x="221" y="80"/>
                </a:moveTo>
                <a:cubicBezTo>
                  <a:pt x="217" y="79"/>
                  <a:pt x="214" y="79"/>
                  <a:pt x="211" y="79"/>
                </a:cubicBezTo>
                <a:cubicBezTo>
                  <a:pt x="203" y="79"/>
                  <a:pt x="197" y="82"/>
                  <a:pt x="193" y="84"/>
                </a:cubicBezTo>
                <a:cubicBezTo>
                  <a:pt x="190" y="86"/>
                  <a:pt x="187" y="87"/>
                  <a:pt x="184" y="87"/>
                </a:cubicBezTo>
                <a:cubicBezTo>
                  <a:pt x="184" y="87"/>
                  <a:pt x="183" y="87"/>
                  <a:pt x="183" y="87"/>
                </a:cubicBezTo>
                <a:cubicBezTo>
                  <a:pt x="169" y="86"/>
                  <a:pt x="154" y="83"/>
                  <a:pt x="142" y="74"/>
                </a:cubicBezTo>
                <a:cubicBezTo>
                  <a:pt x="128" y="64"/>
                  <a:pt x="120" y="47"/>
                  <a:pt x="115" y="30"/>
                </a:cubicBezTo>
                <a:cubicBezTo>
                  <a:pt x="113" y="21"/>
                  <a:pt x="112" y="13"/>
                  <a:pt x="111" y="4"/>
                </a:cubicBezTo>
                <a:cubicBezTo>
                  <a:pt x="111" y="3"/>
                  <a:pt x="111" y="0"/>
                  <a:pt x="109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09" y="0"/>
                  <a:pt x="109" y="0"/>
                  <a:pt x="108" y="0"/>
                </a:cubicBezTo>
                <a:cubicBezTo>
                  <a:pt x="107" y="1"/>
                  <a:pt x="107" y="2"/>
                  <a:pt x="106" y="3"/>
                </a:cubicBezTo>
                <a:cubicBezTo>
                  <a:pt x="105" y="6"/>
                  <a:pt x="102" y="10"/>
                  <a:pt x="98" y="10"/>
                </a:cubicBezTo>
                <a:cubicBezTo>
                  <a:pt x="97" y="10"/>
                  <a:pt x="96" y="9"/>
                  <a:pt x="95" y="9"/>
                </a:cubicBezTo>
                <a:cubicBezTo>
                  <a:pt x="94" y="8"/>
                  <a:pt x="93" y="6"/>
                  <a:pt x="92" y="6"/>
                </a:cubicBezTo>
                <a:cubicBezTo>
                  <a:pt x="91" y="6"/>
                  <a:pt x="91" y="6"/>
                  <a:pt x="91" y="6"/>
                </a:cubicBezTo>
                <a:cubicBezTo>
                  <a:pt x="90" y="7"/>
                  <a:pt x="90" y="9"/>
                  <a:pt x="89" y="10"/>
                </a:cubicBezTo>
                <a:cubicBezTo>
                  <a:pt x="89" y="12"/>
                  <a:pt x="89" y="14"/>
                  <a:pt x="89" y="16"/>
                </a:cubicBezTo>
                <a:cubicBezTo>
                  <a:pt x="90" y="20"/>
                  <a:pt x="91" y="24"/>
                  <a:pt x="92" y="28"/>
                </a:cubicBezTo>
                <a:cubicBezTo>
                  <a:pt x="94" y="36"/>
                  <a:pt x="96" y="44"/>
                  <a:pt x="99" y="51"/>
                </a:cubicBezTo>
                <a:cubicBezTo>
                  <a:pt x="104" y="66"/>
                  <a:pt x="114" y="79"/>
                  <a:pt x="126" y="89"/>
                </a:cubicBezTo>
                <a:cubicBezTo>
                  <a:pt x="139" y="98"/>
                  <a:pt x="155" y="101"/>
                  <a:pt x="169" y="109"/>
                </a:cubicBezTo>
                <a:cubicBezTo>
                  <a:pt x="174" y="112"/>
                  <a:pt x="178" y="114"/>
                  <a:pt x="179" y="117"/>
                </a:cubicBezTo>
                <a:cubicBezTo>
                  <a:pt x="180" y="129"/>
                  <a:pt x="166" y="142"/>
                  <a:pt x="158" y="149"/>
                </a:cubicBezTo>
                <a:cubicBezTo>
                  <a:pt x="150" y="154"/>
                  <a:pt x="141" y="156"/>
                  <a:pt x="132" y="157"/>
                </a:cubicBezTo>
                <a:cubicBezTo>
                  <a:pt x="123" y="158"/>
                  <a:pt x="113" y="162"/>
                  <a:pt x="105" y="160"/>
                </a:cubicBezTo>
                <a:cubicBezTo>
                  <a:pt x="99" y="160"/>
                  <a:pt x="95" y="155"/>
                  <a:pt x="89" y="154"/>
                </a:cubicBezTo>
                <a:cubicBezTo>
                  <a:pt x="87" y="153"/>
                  <a:pt x="83" y="152"/>
                  <a:pt x="78" y="152"/>
                </a:cubicBezTo>
                <a:cubicBezTo>
                  <a:pt x="65" y="152"/>
                  <a:pt x="46" y="158"/>
                  <a:pt x="27" y="185"/>
                </a:cubicBezTo>
                <a:cubicBezTo>
                  <a:pt x="0" y="225"/>
                  <a:pt x="20" y="252"/>
                  <a:pt x="25" y="256"/>
                </a:cubicBezTo>
                <a:cubicBezTo>
                  <a:pt x="43" y="277"/>
                  <a:pt x="85" y="273"/>
                  <a:pt x="109" y="268"/>
                </a:cubicBezTo>
                <a:cubicBezTo>
                  <a:pt x="110" y="268"/>
                  <a:pt x="111" y="268"/>
                  <a:pt x="113" y="267"/>
                </a:cubicBezTo>
                <a:cubicBezTo>
                  <a:pt x="119" y="265"/>
                  <a:pt x="122" y="264"/>
                  <a:pt x="124" y="264"/>
                </a:cubicBezTo>
                <a:cubicBezTo>
                  <a:pt x="125" y="264"/>
                  <a:pt x="125" y="264"/>
                  <a:pt x="125" y="264"/>
                </a:cubicBezTo>
                <a:cubicBezTo>
                  <a:pt x="125" y="265"/>
                  <a:pt x="123" y="267"/>
                  <a:pt x="122" y="268"/>
                </a:cubicBezTo>
                <a:cubicBezTo>
                  <a:pt x="118" y="271"/>
                  <a:pt x="113" y="275"/>
                  <a:pt x="112" y="281"/>
                </a:cubicBezTo>
                <a:cubicBezTo>
                  <a:pt x="111" y="286"/>
                  <a:pt x="112" y="292"/>
                  <a:pt x="114" y="296"/>
                </a:cubicBezTo>
                <a:cubicBezTo>
                  <a:pt x="114" y="297"/>
                  <a:pt x="115" y="298"/>
                  <a:pt x="116" y="298"/>
                </a:cubicBezTo>
                <a:cubicBezTo>
                  <a:pt x="116" y="298"/>
                  <a:pt x="116" y="298"/>
                  <a:pt x="116" y="298"/>
                </a:cubicBezTo>
                <a:cubicBezTo>
                  <a:pt x="117" y="298"/>
                  <a:pt x="117" y="298"/>
                  <a:pt x="118" y="297"/>
                </a:cubicBezTo>
                <a:cubicBezTo>
                  <a:pt x="119" y="295"/>
                  <a:pt x="118" y="292"/>
                  <a:pt x="120" y="291"/>
                </a:cubicBezTo>
                <a:cubicBezTo>
                  <a:pt x="121" y="290"/>
                  <a:pt x="122" y="290"/>
                  <a:pt x="122" y="290"/>
                </a:cubicBezTo>
                <a:cubicBezTo>
                  <a:pt x="125" y="290"/>
                  <a:pt x="128" y="293"/>
                  <a:pt x="131" y="293"/>
                </a:cubicBezTo>
                <a:cubicBezTo>
                  <a:pt x="136" y="293"/>
                  <a:pt x="133" y="288"/>
                  <a:pt x="133" y="286"/>
                </a:cubicBezTo>
                <a:cubicBezTo>
                  <a:pt x="132" y="282"/>
                  <a:pt x="135" y="279"/>
                  <a:pt x="137" y="277"/>
                </a:cubicBezTo>
                <a:cubicBezTo>
                  <a:pt x="137" y="277"/>
                  <a:pt x="137" y="276"/>
                  <a:pt x="138" y="276"/>
                </a:cubicBezTo>
                <a:cubicBezTo>
                  <a:pt x="138" y="276"/>
                  <a:pt x="138" y="276"/>
                  <a:pt x="138" y="276"/>
                </a:cubicBezTo>
                <a:cubicBezTo>
                  <a:pt x="141" y="272"/>
                  <a:pt x="152" y="259"/>
                  <a:pt x="143" y="250"/>
                </a:cubicBezTo>
                <a:cubicBezTo>
                  <a:pt x="139" y="247"/>
                  <a:pt x="134" y="245"/>
                  <a:pt x="127" y="245"/>
                </a:cubicBezTo>
                <a:cubicBezTo>
                  <a:pt x="126" y="245"/>
                  <a:pt x="126" y="245"/>
                  <a:pt x="125" y="245"/>
                </a:cubicBezTo>
                <a:cubicBezTo>
                  <a:pt x="116" y="245"/>
                  <a:pt x="107" y="248"/>
                  <a:pt x="98" y="249"/>
                </a:cubicBezTo>
                <a:cubicBezTo>
                  <a:pt x="85" y="249"/>
                  <a:pt x="68" y="249"/>
                  <a:pt x="57" y="242"/>
                </a:cubicBezTo>
                <a:cubicBezTo>
                  <a:pt x="46" y="234"/>
                  <a:pt x="43" y="220"/>
                  <a:pt x="48" y="209"/>
                </a:cubicBezTo>
                <a:cubicBezTo>
                  <a:pt x="52" y="199"/>
                  <a:pt x="61" y="189"/>
                  <a:pt x="70" y="183"/>
                </a:cubicBezTo>
                <a:cubicBezTo>
                  <a:pt x="75" y="180"/>
                  <a:pt x="88" y="177"/>
                  <a:pt x="93" y="184"/>
                </a:cubicBezTo>
                <a:cubicBezTo>
                  <a:pt x="95" y="187"/>
                  <a:pt x="95" y="191"/>
                  <a:pt x="95" y="195"/>
                </a:cubicBezTo>
                <a:cubicBezTo>
                  <a:pt x="96" y="221"/>
                  <a:pt x="128" y="229"/>
                  <a:pt x="149" y="229"/>
                </a:cubicBezTo>
                <a:cubicBezTo>
                  <a:pt x="151" y="229"/>
                  <a:pt x="152" y="229"/>
                  <a:pt x="154" y="229"/>
                </a:cubicBezTo>
                <a:cubicBezTo>
                  <a:pt x="178" y="227"/>
                  <a:pt x="200" y="215"/>
                  <a:pt x="219" y="191"/>
                </a:cubicBezTo>
                <a:cubicBezTo>
                  <a:pt x="246" y="160"/>
                  <a:pt x="256" y="127"/>
                  <a:pt x="248" y="103"/>
                </a:cubicBezTo>
                <a:cubicBezTo>
                  <a:pt x="244" y="91"/>
                  <a:pt x="234" y="82"/>
                  <a:pt x="221" y="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 panose="020B0504010101010104" pitchFamily="34" charset="0"/>
              <a:ea typeface="Apis For Office" panose="020B0504010101010104" pitchFamily="34" charset="0"/>
              <a:cs typeface="Apis For Office" panose="020B0504010101010104" pitchFamily="34" charset="0"/>
            </a:endParaRPr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AE7C6025-F998-418B-9A7F-43E3A71796D5}"/>
              </a:ext>
            </a:extLst>
          </p:cNvPr>
          <p:cNvGrpSpPr/>
          <p:nvPr/>
        </p:nvGrpSpPr>
        <p:grpSpPr>
          <a:xfrm>
            <a:off x="5006436" y="4641940"/>
            <a:ext cx="499616" cy="494200"/>
            <a:chOff x="3034305" y="358770"/>
            <a:chExt cx="557516" cy="551471"/>
          </a:xfrm>
        </p:grpSpPr>
        <p:sp>
          <p:nvSpPr>
            <p:cNvPr id="180" name="Lightning Bolt 179">
              <a:extLst>
                <a:ext uri="{FF2B5EF4-FFF2-40B4-BE49-F238E27FC236}">
                  <a16:creationId xmlns:a16="http://schemas.microsoft.com/office/drawing/2014/main" id="{BF0DCE25-11A9-406B-995E-587BCB381754}"/>
                </a:ext>
              </a:extLst>
            </p:cNvPr>
            <p:cNvSpPr/>
            <p:nvPr/>
          </p:nvSpPr>
          <p:spPr>
            <a:xfrm rot="20024246" flipH="1">
              <a:off x="3109448" y="507607"/>
              <a:ext cx="425525" cy="402634"/>
            </a:xfrm>
            <a:prstGeom prst="lightningBol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CA7C32D3-50E1-4681-8C59-2E24F3D7DA7E}"/>
                </a:ext>
              </a:extLst>
            </p:cNvPr>
            <p:cNvSpPr/>
            <p:nvPr/>
          </p:nvSpPr>
          <p:spPr>
            <a:xfrm>
              <a:off x="3034305" y="358770"/>
              <a:ext cx="557516" cy="350154"/>
            </a:xfrm>
            <a:custGeom>
              <a:avLst/>
              <a:gdLst>
                <a:gd name="connsiteX0" fmla="*/ 292529 w 557516"/>
                <a:gd name="connsiteY0" fmla="*/ 0 h 350154"/>
                <a:gd name="connsiteX1" fmla="*/ 443029 w 557516"/>
                <a:gd name="connsiteY1" fmla="*/ 98942 h 350154"/>
                <a:gd name="connsiteX2" fmla="*/ 452228 w 557516"/>
                <a:gd name="connsiteY2" fmla="*/ 144130 h 350154"/>
                <a:gd name="connsiteX3" fmla="*/ 454504 w 557516"/>
                <a:gd name="connsiteY3" fmla="*/ 144130 h 350154"/>
                <a:gd name="connsiteX4" fmla="*/ 557516 w 557516"/>
                <a:gd name="connsiteY4" fmla="*/ 247142 h 350154"/>
                <a:gd name="connsiteX5" fmla="*/ 557515 w 557516"/>
                <a:gd name="connsiteY5" fmla="*/ 247142 h 350154"/>
                <a:gd name="connsiteX6" fmla="*/ 454503 w 557516"/>
                <a:gd name="connsiteY6" fmla="*/ 350154 h 350154"/>
                <a:gd name="connsiteX7" fmla="*/ 239975 w 557516"/>
                <a:gd name="connsiteY7" fmla="*/ 350153 h 350154"/>
                <a:gd name="connsiteX8" fmla="*/ 233865 w 557516"/>
                <a:gd name="connsiteY8" fmla="*/ 348919 h 350154"/>
                <a:gd name="connsiteX9" fmla="*/ 227755 w 557516"/>
                <a:gd name="connsiteY9" fmla="*/ 350153 h 350154"/>
                <a:gd name="connsiteX10" fmla="*/ 126459 w 557516"/>
                <a:gd name="connsiteY10" fmla="*/ 350153 h 350154"/>
                <a:gd name="connsiteX11" fmla="*/ 0 w 557516"/>
                <a:gd name="connsiteY11" fmla="*/ 223694 h 350154"/>
                <a:gd name="connsiteX12" fmla="*/ 126459 w 557516"/>
                <a:gd name="connsiteY12" fmla="*/ 97235 h 350154"/>
                <a:gd name="connsiteX13" fmla="*/ 143189 w 557516"/>
                <a:gd name="connsiteY13" fmla="*/ 97235 h 350154"/>
                <a:gd name="connsiteX14" fmla="*/ 177033 w 557516"/>
                <a:gd name="connsiteY14" fmla="*/ 47449 h 350154"/>
                <a:gd name="connsiteX15" fmla="*/ 292529 w 557516"/>
                <a:gd name="connsiteY15" fmla="*/ 0 h 35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57516" h="350154">
                  <a:moveTo>
                    <a:pt x="292529" y="0"/>
                  </a:moveTo>
                  <a:cubicBezTo>
                    <a:pt x="360185" y="0"/>
                    <a:pt x="418234" y="40798"/>
                    <a:pt x="443029" y="98942"/>
                  </a:cubicBezTo>
                  <a:lnTo>
                    <a:pt x="452228" y="144130"/>
                  </a:lnTo>
                  <a:lnTo>
                    <a:pt x="454504" y="144130"/>
                  </a:lnTo>
                  <a:cubicBezTo>
                    <a:pt x="511396" y="144130"/>
                    <a:pt x="557516" y="190250"/>
                    <a:pt x="557516" y="247142"/>
                  </a:cubicBezTo>
                  <a:lnTo>
                    <a:pt x="557515" y="247142"/>
                  </a:lnTo>
                  <a:cubicBezTo>
                    <a:pt x="557515" y="304034"/>
                    <a:pt x="511395" y="350154"/>
                    <a:pt x="454503" y="350154"/>
                  </a:cubicBezTo>
                  <a:lnTo>
                    <a:pt x="239975" y="350153"/>
                  </a:lnTo>
                  <a:lnTo>
                    <a:pt x="233865" y="348919"/>
                  </a:lnTo>
                  <a:lnTo>
                    <a:pt x="227755" y="350153"/>
                  </a:lnTo>
                  <a:lnTo>
                    <a:pt x="126459" y="350153"/>
                  </a:lnTo>
                  <a:cubicBezTo>
                    <a:pt x="56618" y="350153"/>
                    <a:pt x="0" y="293535"/>
                    <a:pt x="0" y="223694"/>
                  </a:cubicBezTo>
                  <a:cubicBezTo>
                    <a:pt x="0" y="153853"/>
                    <a:pt x="56618" y="97235"/>
                    <a:pt x="126459" y="97235"/>
                  </a:cubicBezTo>
                  <a:lnTo>
                    <a:pt x="143189" y="97235"/>
                  </a:lnTo>
                  <a:lnTo>
                    <a:pt x="177033" y="47449"/>
                  </a:lnTo>
                  <a:cubicBezTo>
                    <a:pt x="206591" y="18133"/>
                    <a:pt x="247425" y="0"/>
                    <a:pt x="292529" y="0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DEBB2098-1E78-498D-A579-BB8F28825D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828737" y="4646554"/>
            <a:ext cx="498416" cy="493693"/>
            <a:chOff x="1245" y="-1"/>
            <a:chExt cx="3271" cy="3240"/>
          </a:xfrm>
          <a:solidFill>
            <a:srgbClr val="FFFFFF"/>
          </a:solidFill>
        </p:grpSpPr>
        <p:sp>
          <p:nvSpPr>
            <p:cNvPr id="183" name="Freeform 32">
              <a:extLst>
                <a:ext uri="{FF2B5EF4-FFF2-40B4-BE49-F238E27FC236}">
                  <a16:creationId xmlns:a16="http://schemas.microsoft.com/office/drawing/2014/main" id="{72551904-C78D-4FC7-8C05-03A5FDFAA6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5" y="-1"/>
              <a:ext cx="3271" cy="3240"/>
            </a:xfrm>
            <a:custGeom>
              <a:avLst/>
              <a:gdLst>
                <a:gd name="T0" fmla="*/ 1099 w 3920"/>
                <a:gd name="T1" fmla="*/ 483 h 3888"/>
                <a:gd name="T2" fmla="*/ 735 w 3920"/>
                <a:gd name="T3" fmla="*/ 1115 h 3888"/>
                <a:gd name="T4" fmla="*/ 658 w 3920"/>
                <a:gd name="T5" fmla="*/ 1299 h 3888"/>
                <a:gd name="T6" fmla="*/ 736 w 3920"/>
                <a:gd name="T7" fmla="*/ 2167 h 3888"/>
                <a:gd name="T8" fmla="*/ 1447 w 3920"/>
                <a:gd name="T9" fmla="*/ 1799 h 3888"/>
                <a:gd name="T10" fmla="*/ 1353 w 3920"/>
                <a:gd name="T11" fmla="*/ 2090 h 3888"/>
                <a:gd name="T12" fmla="*/ 772 w 3920"/>
                <a:gd name="T13" fmla="*/ 2411 h 3888"/>
                <a:gd name="T14" fmla="*/ 1825 w 3920"/>
                <a:gd name="T15" fmla="*/ 3275 h 3888"/>
                <a:gd name="T16" fmla="*/ 2947 w 3920"/>
                <a:gd name="T17" fmla="*/ 2531 h 3888"/>
                <a:gd name="T18" fmla="*/ 2784 w 3920"/>
                <a:gd name="T19" fmla="*/ 2296 h 3888"/>
                <a:gd name="T20" fmla="*/ 2378 w 3920"/>
                <a:gd name="T21" fmla="*/ 2263 h 3888"/>
                <a:gd name="T22" fmla="*/ 2168 w 3920"/>
                <a:gd name="T23" fmla="*/ 1657 h 3888"/>
                <a:gd name="T24" fmla="*/ 3172 w 3920"/>
                <a:gd name="T25" fmla="*/ 1164 h 3888"/>
                <a:gd name="T26" fmla="*/ 3370 w 3920"/>
                <a:gd name="T27" fmla="*/ 1407 h 3888"/>
                <a:gd name="T28" fmla="*/ 3612 w 3920"/>
                <a:gd name="T29" fmla="*/ 1022 h 3888"/>
                <a:gd name="T30" fmla="*/ 2582 w 3920"/>
                <a:gd name="T31" fmla="*/ 1012 h 3888"/>
                <a:gd name="T32" fmla="*/ 2562 w 3920"/>
                <a:gd name="T33" fmla="*/ 827 h 3888"/>
                <a:gd name="T34" fmla="*/ 3920 w 3920"/>
                <a:gd name="T35" fmla="*/ 1164 h 3888"/>
                <a:gd name="T36" fmla="*/ 3594 w 3920"/>
                <a:gd name="T37" fmla="*/ 2492 h 3888"/>
                <a:gd name="T38" fmla="*/ 3356 w 3920"/>
                <a:gd name="T39" fmla="*/ 2673 h 3888"/>
                <a:gd name="T40" fmla="*/ 1971 w 3920"/>
                <a:gd name="T41" fmla="*/ 3876 h 3888"/>
                <a:gd name="T42" fmla="*/ 1667 w 3920"/>
                <a:gd name="T43" fmla="*/ 3884 h 3888"/>
                <a:gd name="T44" fmla="*/ 338 w 3920"/>
                <a:gd name="T45" fmla="*/ 2938 h 3888"/>
                <a:gd name="T46" fmla="*/ 545 w 3920"/>
                <a:gd name="T47" fmla="*/ 2249 h 3888"/>
                <a:gd name="T48" fmla="*/ 476 w 3920"/>
                <a:gd name="T49" fmla="*/ 1294 h 3888"/>
                <a:gd name="T50" fmla="*/ 368 w 3920"/>
                <a:gd name="T51" fmla="*/ 1209 h 3888"/>
                <a:gd name="T52" fmla="*/ 272 w 3920"/>
                <a:gd name="T53" fmla="*/ 1023 h 3888"/>
                <a:gd name="T54" fmla="*/ 0 w 3920"/>
                <a:gd name="T55" fmla="*/ 508 h 3888"/>
                <a:gd name="T56" fmla="*/ 508 w 3920"/>
                <a:gd name="T57" fmla="*/ 0 h 3888"/>
                <a:gd name="T58" fmla="*/ 600 w 3920"/>
                <a:gd name="T59" fmla="*/ 2520 h 3888"/>
                <a:gd name="T60" fmla="*/ 1077 w 3920"/>
                <a:gd name="T61" fmla="*/ 3534 h 3888"/>
                <a:gd name="T62" fmla="*/ 2822 w 3920"/>
                <a:gd name="T63" fmla="*/ 3298 h 3888"/>
                <a:gd name="T64" fmla="*/ 3182 w 3920"/>
                <a:gd name="T65" fmla="*/ 2500 h 3888"/>
                <a:gd name="T66" fmla="*/ 3122 w 3920"/>
                <a:gd name="T67" fmla="*/ 2606 h 3888"/>
                <a:gd name="T68" fmla="*/ 1668 w 3920"/>
                <a:gd name="T69" fmla="*/ 3456 h 3888"/>
                <a:gd name="T70" fmla="*/ 608 w 3920"/>
                <a:gd name="T71" fmla="*/ 2510 h 3888"/>
                <a:gd name="T72" fmla="*/ 920 w 3920"/>
                <a:gd name="T73" fmla="*/ 553 h 3888"/>
                <a:gd name="T74" fmla="*/ 3731 w 3920"/>
                <a:gd name="T75" fmla="*/ 1546 h 3888"/>
                <a:gd name="T76" fmla="*/ 3156 w 3920"/>
                <a:gd name="T77" fmla="*/ 1592 h 3888"/>
                <a:gd name="T78" fmla="*/ 2970 w 3920"/>
                <a:gd name="T79" fmla="*/ 2279 h 3888"/>
                <a:gd name="T80" fmla="*/ 3108 w 3920"/>
                <a:gd name="T81" fmla="*/ 1811 h 3888"/>
                <a:gd name="T82" fmla="*/ 3208 w 3920"/>
                <a:gd name="T83" fmla="*/ 1713 h 3888"/>
                <a:gd name="T84" fmla="*/ 3731 w 3920"/>
                <a:gd name="T85" fmla="*/ 1546 h 3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20" h="3888">
                  <a:moveTo>
                    <a:pt x="592" y="0"/>
                  </a:moveTo>
                  <a:cubicBezTo>
                    <a:pt x="625" y="6"/>
                    <a:pt x="659" y="11"/>
                    <a:pt x="692" y="19"/>
                  </a:cubicBezTo>
                  <a:cubicBezTo>
                    <a:pt x="911" y="78"/>
                    <a:pt x="1069" y="259"/>
                    <a:pt x="1099" y="483"/>
                  </a:cubicBezTo>
                  <a:cubicBezTo>
                    <a:pt x="1130" y="716"/>
                    <a:pt x="1004" y="946"/>
                    <a:pt x="791" y="1048"/>
                  </a:cubicBezTo>
                  <a:cubicBezTo>
                    <a:pt x="783" y="1051"/>
                    <a:pt x="776" y="1055"/>
                    <a:pt x="769" y="1058"/>
                  </a:cubicBezTo>
                  <a:cubicBezTo>
                    <a:pt x="744" y="1069"/>
                    <a:pt x="733" y="1087"/>
                    <a:pt x="735" y="1115"/>
                  </a:cubicBezTo>
                  <a:cubicBezTo>
                    <a:pt x="737" y="1145"/>
                    <a:pt x="736" y="1175"/>
                    <a:pt x="735" y="1205"/>
                  </a:cubicBezTo>
                  <a:cubicBezTo>
                    <a:pt x="734" y="1243"/>
                    <a:pt x="719" y="1261"/>
                    <a:pt x="682" y="1269"/>
                  </a:cubicBezTo>
                  <a:cubicBezTo>
                    <a:pt x="665" y="1273"/>
                    <a:pt x="658" y="1281"/>
                    <a:pt x="658" y="1299"/>
                  </a:cubicBezTo>
                  <a:cubicBezTo>
                    <a:pt x="657" y="1545"/>
                    <a:pt x="659" y="1791"/>
                    <a:pt x="693" y="2035"/>
                  </a:cubicBezTo>
                  <a:cubicBezTo>
                    <a:pt x="699" y="2075"/>
                    <a:pt x="706" y="2115"/>
                    <a:pt x="712" y="2155"/>
                  </a:cubicBezTo>
                  <a:cubicBezTo>
                    <a:pt x="715" y="2171"/>
                    <a:pt x="722" y="2174"/>
                    <a:pt x="736" y="2167"/>
                  </a:cubicBezTo>
                  <a:cubicBezTo>
                    <a:pt x="887" y="2081"/>
                    <a:pt x="1050" y="2023"/>
                    <a:pt x="1210" y="1956"/>
                  </a:cubicBezTo>
                  <a:cubicBezTo>
                    <a:pt x="1292" y="1922"/>
                    <a:pt x="1367" y="1878"/>
                    <a:pt x="1421" y="1804"/>
                  </a:cubicBezTo>
                  <a:cubicBezTo>
                    <a:pt x="1428" y="1794"/>
                    <a:pt x="1436" y="1793"/>
                    <a:pt x="1447" y="1799"/>
                  </a:cubicBezTo>
                  <a:cubicBezTo>
                    <a:pt x="1488" y="1823"/>
                    <a:pt x="1529" y="1846"/>
                    <a:pt x="1570" y="1870"/>
                  </a:cubicBezTo>
                  <a:cubicBezTo>
                    <a:pt x="1587" y="1880"/>
                    <a:pt x="1588" y="1886"/>
                    <a:pt x="1574" y="1905"/>
                  </a:cubicBezTo>
                  <a:cubicBezTo>
                    <a:pt x="1517" y="1987"/>
                    <a:pt x="1442" y="2049"/>
                    <a:pt x="1353" y="2090"/>
                  </a:cubicBezTo>
                  <a:cubicBezTo>
                    <a:pt x="1262" y="2133"/>
                    <a:pt x="1167" y="2167"/>
                    <a:pt x="1075" y="2209"/>
                  </a:cubicBezTo>
                  <a:cubicBezTo>
                    <a:pt x="982" y="2252"/>
                    <a:pt x="890" y="2299"/>
                    <a:pt x="798" y="2345"/>
                  </a:cubicBezTo>
                  <a:cubicBezTo>
                    <a:pt x="760" y="2365"/>
                    <a:pt x="760" y="2371"/>
                    <a:pt x="772" y="2411"/>
                  </a:cubicBezTo>
                  <a:cubicBezTo>
                    <a:pt x="823" y="2573"/>
                    <a:pt x="888" y="2730"/>
                    <a:pt x="988" y="2870"/>
                  </a:cubicBezTo>
                  <a:cubicBezTo>
                    <a:pt x="1099" y="3026"/>
                    <a:pt x="1238" y="3148"/>
                    <a:pt x="1420" y="3218"/>
                  </a:cubicBezTo>
                  <a:cubicBezTo>
                    <a:pt x="1550" y="3268"/>
                    <a:pt x="1686" y="3282"/>
                    <a:pt x="1825" y="3275"/>
                  </a:cubicBezTo>
                  <a:cubicBezTo>
                    <a:pt x="1980" y="3268"/>
                    <a:pt x="2133" y="3245"/>
                    <a:pt x="2282" y="3196"/>
                  </a:cubicBezTo>
                  <a:cubicBezTo>
                    <a:pt x="2461" y="3136"/>
                    <a:pt x="2626" y="3052"/>
                    <a:pt x="2757" y="2913"/>
                  </a:cubicBezTo>
                  <a:cubicBezTo>
                    <a:pt x="2859" y="2805"/>
                    <a:pt x="2925" y="2679"/>
                    <a:pt x="2947" y="2531"/>
                  </a:cubicBezTo>
                  <a:cubicBezTo>
                    <a:pt x="2951" y="2503"/>
                    <a:pt x="2949" y="2499"/>
                    <a:pt x="2920" y="2494"/>
                  </a:cubicBezTo>
                  <a:cubicBezTo>
                    <a:pt x="2837" y="2478"/>
                    <a:pt x="2794" y="2431"/>
                    <a:pt x="2787" y="2346"/>
                  </a:cubicBezTo>
                  <a:cubicBezTo>
                    <a:pt x="2785" y="2329"/>
                    <a:pt x="2785" y="2313"/>
                    <a:pt x="2784" y="2296"/>
                  </a:cubicBezTo>
                  <a:cubicBezTo>
                    <a:pt x="2784" y="2277"/>
                    <a:pt x="2775" y="2268"/>
                    <a:pt x="2756" y="2267"/>
                  </a:cubicBezTo>
                  <a:cubicBezTo>
                    <a:pt x="2721" y="2267"/>
                    <a:pt x="2685" y="2267"/>
                    <a:pt x="2650" y="2267"/>
                  </a:cubicBezTo>
                  <a:cubicBezTo>
                    <a:pt x="2559" y="2266"/>
                    <a:pt x="2469" y="2269"/>
                    <a:pt x="2378" y="2263"/>
                  </a:cubicBezTo>
                  <a:cubicBezTo>
                    <a:pt x="2252" y="2256"/>
                    <a:pt x="2149" y="2150"/>
                    <a:pt x="2145" y="2024"/>
                  </a:cubicBezTo>
                  <a:cubicBezTo>
                    <a:pt x="2141" y="1918"/>
                    <a:pt x="2143" y="1812"/>
                    <a:pt x="2142" y="1706"/>
                  </a:cubicBezTo>
                  <a:cubicBezTo>
                    <a:pt x="2142" y="1685"/>
                    <a:pt x="2151" y="1670"/>
                    <a:pt x="2168" y="1657"/>
                  </a:cubicBezTo>
                  <a:cubicBezTo>
                    <a:pt x="2326" y="1541"/>
                    <a:pt x="2434" y="1389"/>
                    <a:pt x="2495" y="1202"/>
                  </a:cubicBezTo>
                  <a:cubicBezTo>
                    <a:pt x="2506" y="1168"/>
                    <a:pt x="2513" y="1163"/>
                    <a:pt x="2550" y="1163"/>
                  </a:cubicBezTo>
                  <a:cubicBezTo>
                    <a:pt x="2757" y="1164"/>
                    <a:pt x="2965" y="1164"/>
                    <a:pt x="3172" y="1164"/>
                  </a:cubicBezTo>
                  <a:cubicBezTo>
                    <a:pt x="3274" y="1164"/>
                    <a:pt x="3334" y="1225"/>
                    <a:pt x="3337" y="1327"/>
                  </a:cubicBezTo>
                  <a:cubicBezTo>
                    <a:pt x="3337" y="1343"/>
                    <a:pt x="3338" y="1359"/>
                    <a:pt x="3339" y="1375"/>
                  </a:cubicBezTo>
                  <a:cubicBezTo>
                    <a:pt x="3340" y="1394"/>
                    <a:pt x="3351" y="1407"/>
                    <a:pt x="3370" y="1407"/>
                  </a:cubicBezTo>
                  <a:cubicBezTo>
                    <a:pt x="3439" y="1407"/>
                    <a:pt x="3508" y="1413"/>
                    <a:pt x="3576" y="1405"/>
                  </a:cubicBezTo>
                  <a:cubicBezTo>
                    <a:pt x="3678" y="1393"/>
                    <a:pt x="3741" y="1306"/>
                    <a:pt x="3735" y="1199"/>
                  </a:cubicBezTo>
                  <a:cubicBezTo>
                    <a:pt x="3729" y="1110"/>
                    <a:pt x="3686" y="1045"/>
                    <a:pt x="3612" y="1022"/>
                  </a:cubicBezTo>
                  <a:cubicBezTo>
                    <a:pt x="3587" y="1015"/>
                    <a:pt x="3560" y="1012"/>
                    <a:pt x="3534" y="1012"/>
                  </a:cubicBezTo>
                  <a:cubicBezTo>
                    <a:pt x="3222" y="1011"/>
                    <a:pt x="2911" y="1012"/>
                    <a:pt x="2600" y="1012"/>
                  </a:cubicBezTo>
                  <a:cubicBezTo>
                    <a:pt x="2594" y="1012"/>
                    <a:pt x="2588" y="1012"/>
                    <a:pt x="2582" y="1012"/>
                  </a:cubicBezTo>
                  <a:cubicBezTo>
                    <a:pt x="2540" y="1012"/>
                    <a:pt x="2538" y="1007"/>
                    <a:pt x="2539" y="965"/>
                  </a:cubicBezTo>
                  <a:cubicBezTo>
                    <a:pt x="2540" y="932"/>
                    <a:pt x="2537" y="898"/>
                    <a:pt x="2533" y="864"/>
                  </a:cubicBezTo>
                  <a:cubicBezTo>
                    <a:pt x="2529" y="831"/>
                    <a:pt x="2530" y="827"/>
                    <a:pt x="2562" y="827"/>
                  </a:cubicBezTo>
                  <a:cubicBezTo>
                    <a:pt x="2888" y="827"/>
                    <a:pt x="3214" y="827"/>
                    <a:pt x="3540" y="827"/>
                  </a:cubicBezTo>
                  <a:cubicBezTo>
                    <a:pt x="3727" y="827"/>
                    <a:pt x="3870" y="939"/>
                    <a:pt x="3910" y="1113"/>
                  </a:cubicBezTo>
                  <a:cubicBezTo>
                    <a:pt x="3914" y="1130"/>
                    <a:pt x="3917" y="1147"/>
                    <a:pt x="3920" y="1164"/>
                  </a:cubicBezTo>
                  <a:cubicBezTo>
                    <a:pt x="3920" y="1496"/>
                    <a:pt x="3920" y="1828"/>
                    <a:pt x="3920" y="2160"/>
                  </a:cubicBezTo>
                  <a:cubicBezTo>
                    <a:pt x="3919" y="2165"/>
                    <a:pt x="3917" y="2170"/>
                    <a:pt x="3916" y="2175"/>
                  </a:cubicBezTo>
                  <a:cubicBezTo>
                    <a:pt x="3896" y="2341"/>
                    <a:pt x="3760" y="2476"/>
                    <a:pt x="3594" y="2492"/>
                  </a:cubicBezTo>
                  <a:cubicBezTo>
                    <a:pt x="3530" y="2498"/>
                    <a:pt x="3466" y="2495"/>
                    <a:pt x="3402" y="2496"/>
                  </a:cubicBezTo>
                  <a:cubicBezTo>
                    <a:pt x="3374" y="2496"/>
                    <a:pt x="3371" y="2499"/>
                    <a:pt x="3369" y="2528"/>
                  </a:cubicBezTo>
                  <a:cubicBezTo>
                    <a:pt x="3365" y="2576"/>
                    <a:pt x="3363" y="2625"/>
                    <a:pt x="3356" y="2673"/>
                  </a:cubicBezTo>
                  <a:cubicBezTo>
                    <a:pt x="3321" y="2938"/>
                    <a:pt x="3210" y="3166"/>
                    <a:pt x="3025" y="3359"/>
                  </a:cubicBezTo>
                  <a:cubicBezTo>
                    <a:pt x="2884" y="3506"/>
                    <a:pt x="2718" y="3619"/>
                    <a:pt x="2537" y="3709"/>
                  </a:cubicBezTo>
                  <a:cubicBezTo>
                    <a:pt x="2358" y="3798"/>
                    <a:pt x="2170" y="3855"/>
                    <a:pt x="1971" y="3876"/>
                  </a:cubicBezTo>
                  <a:cubicBezTo>
                    <a:pt x="1933" y="3881"/>
                    <a:pt x="1894" y="3884"/>
                    <a:pt x="1856" y="3888"/>
                  </a:cubicBezTo>
                  <a:cubicBezTo>
                    <a:pt x="1801" y="3888"/>
                    <a:pt x="1747" y="3888"/>
                    <a:pt x="1692" y="3888"/>
                  </a:cubicBezTo>
                  <a:cubicBezTo>
                    <a:pt x="1684" y="3887"/>
                    <a:pt x="1675" y="3885"/>
                    <a:pt x="1667" y="3884"/>
                  </a:cubicBezTo>
                  <a:cubicBezTo>
                    <a:pt x="1506" y="3875"/>
                    <a:pt x="1348" y="3845"/>
                    <a:pt x="1196" y="3791"/>
                  </a:cubicBezTo>
                  <a:cubicBezTo>
                    <a:pt x="947" y="3703"/>
                    <a:pt x="737" y="3557"/>
                    <a:pt x="560" y="3362"/>
                  </a:cubicBezTo>
                  <a:cubicBezTo>
                    <a:pt x="449" y="3240"/>
                    <a:pt x="368" y="3102"/>
                    <a:pt x="338" y="2938"/>
                  </a:cubicBezTo>
                  <a:cubicBezTo>
                    <a:pt x="314" y="2806"/>
                    <a:pt x="318" y="2676"/>
                    <a:pt x="367" y="2550"/>
                  </a:cubicBezTo>
                  <a:cubicBezTo>
                    <a:pt x="401" y="2463"/>
                    <a:pt x="454" y="2389"/>
                    <a:pt x="521" y="2324"/>
                  </a:cubicBezTo>
                  <a:cubicBezTo>
                    <a:pt x="543" y="2303"/>
                    <a:pt x="552" y="2280"/>
                    <a:pt x="545" y="2249"/>
                  </a:cubicBezTo>
                  <a:cubicBezTo>
                    <a:pt x="514" y="2101"/>
                    <a:pt x="492" y="1951"/>
                    <a:pt x="485" y="1800"/>
                  </a:cubicBezTo>
                  <a:cubicBezTo>
                    <a:pt x="478" y="1649"/>
                    <a:pt x="478" y="1497"/>
                    <a:pt x="475" y="1346"/>
                  </a:cubicBezTo>
                  <a:cubicBezTo>
                    <a:pt x="475" y="1329"/>
                    <a:pt x="475" y="1311"/>
                    <a:pt x="476" y="1294"/>
                  </a:cubicBezTo>
                  <a:cubicBezTo>
                    <a:pt x="476" y="1280"/>
                    <a:pt x="470" y="1271"/>
                    <a:pt x="454" y="1271"/>
                  </a:cubicBezTo>
                  <a:cubicBezTo>
                    <a:pt x="442" y="1270"/>
                    <a:pt x="430" y="1269"/>
                    <a:pt x="419" y="1267"/>
                  </a:cubicBezTo>
                  <a:cubicBezTo>
                    <a:pt x="384" y="1262"/>
                    <a:pt x="369" y="1245"/>
                    <a:pt x="368" y="1209"/>
                  </a:cubicBezTo>
                  <a:cubicBezTo>
                    <a:pt x="368" y="1197"/>
                    <a:pt x="369" y="1184"/>
                    <a:pt x="370" y="1171"/>
                  </a:cubicBezTo>
                  <a:cubicBezTo>
                    <a:pt x="375" y="1119"/>
                    <a:pt x="357" y="1077"/>
                    <a:pt x="313" y="1048"/>
                  </a:cubicBezTo>
                  <a:cubicBezTo>
                    <a:pt x="299" y="1039"/>
                    <a:pt x="285" y="1031"/>
                    <a:pt x="272" y="1023"/>
                  </a:cubicBezTo>
                  <a:cubicBezTo>
                    <a:pt x="152" y="956"/>
                    <a:pt x="70" y="857"/>
                    <a:pt x="28" y="726"/>
                  </a:cubicBezTo>
                  <a:cubicBezTo>
                    <a:pt x="15" y="685"/>
                    <a:pt x="9" y="642"/>
                    <a:pt x="0" y="600"/>
                  </a:cubicBezTo>
                  <a:cubicBezTo>
                    <a:pt x="0" y="569"/>
                    <a:pt x="0" y="539"/>
                    <a:pt x="0" y="508"/>
                  </a:cubicBezTo>
                  <a:cubicBezTo>
                    <a:pt x="1" y="502"/>
                    <a:pt x="3" y="497"/>
                    <a:pt x="4" y="491"/>
                  </a:cubicBezTo>
                  <a:cubicBezTo>
                    <a:pt x="27" y="267"/>
                    <a:pt x="193" y="75"/>
                    <a:pt x="411" y="19"/>
                  </a:cubicBezTo>
                  <a:cubicBezTo>
                    <a:pt x="443" y="11"/>
                    <a:pt x="476" y="6"/>
                    <a:pt x="508" y="0"/>
                  </a:cubicBezTo>
                  <a:cubicBezTo>
                    <a:pt x="536" y="0"/>
                    <a:pt x="564" y="0"/>
                    <a:pt x="592" y="0"/>
                  </a:cubicBezTo>
                  <a:close/>
                  <a:moveTo>
                    <a:pt x="608" y="2510"/>
                  </a:moveTo>
                  <a:cubicBezTo>
                    <a:pt x="605" y="2514"/>
                    <a:pt x="602" y="2517"/>
                    <a:pt x="600" y="2520"/>
                  </a:cubicBezTo>
                  <a:cubicBezTo>
                    <a:pt x="520" y="2628"/>
                    <a:pt x="492" y="2749"/>
                    <a:pt x="514" y="2881"/>
                  </a:cubicBezTo>
                  <a:cubicBezTo>
                    <a:pt x="539" y="3028"/>
                    <a:pt x="609" y="3152"/>
                    <a:pt x="711" y="3260"/>
                  </a:cubicBezTo>
                  <a:cubicBezTo>
                    <a:pt x="817" y="3372"/>
                    <a:pt x="942" y="3460"/>
                    <a:pt x="1077" y="3534"/>
                  </a:cubicBezTo>
                  <a:cubicBezTo>
                    <a:pt x="1247" y="3627"/>
                    <a:pt x="1429" y="3682"/>
                    <a:pt x="1622" y="3699"/>
                  </a:cubicBezTo>
                  <a:cubicBezTo>
                    <a:pt x="1763" y="3712"/>
                    <a:pt x="1903" y="3702"/>
                    <a:pt x="2042" y="3676"/>
                  </a:cubicBezTo>
                  <a:cubicBezTo>
                    <a:pt x="2337" y="3622"/>
                    <a:pt x="2600" y="3502"/>
                    <a:pt x="2822" y="3298"/>
                  </a:cubicBezTo>
                  <a:cubicBezTo>
                    <a:pt x="2967" y="3166"/>
                    <a:pt x="3077" y="3010"/>
                    <a:pt x="3138" y="2821"/>
                  </a:cubicBezTo>
                  <a:cubicBezTo>
                    <a:pt x="3169" y="2724"/>
                    <a:pt x="3183" y="2625"/>
                    <a:pt x="3187" y="2524"/>
                  </a:cubicBezTo>
                  <a:cubicBezTo>
                    <a:pt x="3188" y="2516"/>
                    <a:pt x="3186" y="2501"/>
                    <a:pt x="3182" y="2500"/>
                  </a:cubicBezTo>
                  <a:cubicBezTo>
                    <a:pt x="3171" y="2496"/>
                    <a:pt x="3156" y="2494"/>
                    <a:pt x="3148" y="2499"/>
                  </a:cubicBezTo>
                  <a:cubicBezTo>
                    <a:pt x="3140" y="2504"/>
                    <a:pt x="3135" y="2519"/>
                    <a:pt x="3133" y="2530"/>
                  </a:cubicBezTo>
                  <a:cubicBezTo>
                    <a:pt x="3128" y="2555"/>
                    <a:pt x="3127" y="2581"/>
                    <a:pt x="3122" y="2606"/>
                  </a:cubicBezTo>
                  <a:cubicBezTo>
                    <a:pt x="3076" y="2821"/>
                    <a:pt x="2963" y="2994"/>
                    <a:pt x="2793" y="3131"/>
                  </a:cubicBezTo>
                  <a:cubicBezTo>
                    <a:pt x="2656" y="3241"/>
                    <a:pt x="2500" y="3317"/>
                    <a:pt x="2334" y="3372"/>
                  </a:cubicBezTo>
                  <a:cubicBezTo>
                    <a:pt x="2118" y="3444"/>
                    <a:pt x="1895" y="3468"/>
                    <a:pt x="1668" y="3456"/>
                  </a:cubicBezTo>
                  <a:cubicBezTo>
                    <a:pt x="1469" y="3446"/>
                    <a:pt x="1288" y="3383"/>
                    <a:pt x="1127" y="3267"/>
                  </a:cubicBezTo>
                  <a:cubicBezTo>
                    <a:pt x="945" y="3137"/>
                    <a:pt x="812" y="2966"/>
                    <a:pt x="717" y="2765"/>
                  </a:cubicBezTo>
                  <a:cubicBezTo>
                    <a:pt x="677" y="2682"/>
                    <a:pt x="644" y="2596"/>
                    <a:pt x="608" y="2510"/>
                  </a:cubicBezTo>
                  <a:close/>
                  <a:moveTo>
                    <a:pt x="184" y="550"/>
                  </a:moveTo>
                  <a:cubicBezTo>
                    <a:pt x="185" y="754"/>
                    <a:pt x="348" y="919"/>
                    <a:pt x="550" y="919"/>
                  </a:cubicBezTo>
                  <a:cubicBezTo>
                    <a:pt x="754" y="918"/>
                    <a:pt x="920" y="754"/>
                    <a:pt x="920" y="553"/>
                  </a:cubicBezTo>
                  <a:cubicBezTo>
                    <a:pt x="919" y="349"/>
                    <a:pt x="754" y="184"/>
                    <a:pt x="550" y="184"/>
                  </a:cubicBezTo>
                  <a:cubicBezTo>
                    <a:pt x="351" y="185"/>
                    <a:pt x="184" y="351"/>
                    <a:pt x="184" y="550"/>
                  </a:cubicBezTo>
                  <a:close/>
                  <a:moveTo>
                    <a:pt x="3731" y="1546"/>
                  </a:moveTo>
                  <a:cubicBezTo>
                    <a:pt x="3710" y="1555"/>
                    <a:pt x="3690" y="1565"/>
                    <a:pt x="3669" y="1572"/>
                  </a:cubicBezTo>
                  <a:cubicBezTo>
                    <a:pt x="3611" y="1592"/>
                    <a:pt x="3551" y="1593"/>
                    <a:pt x="3490" y="1592"/>
                  </a:cubicBezTo>
                  <a:cubicBezTo>
                    <a:pt x="3378" y="1592"/>
                    <a:pt x="3267" y="1591"/>
                    <a:pt x="3156" y="1592"/>
                  </a:cubicBezTo>
                  <a:cubicBezTo>
                    <a:pt x="3049" y="1593"/>
                    <a:pt x="2973" y="1669"/>
                    <a:pt x="2972" y="1775"/>
                  </a:cubicBezTo>
                  <a:cubicBezTo>
                    <a:pt x="2971" y="1812"/>
                    <a:pt x="2971" y="1850"/>
                    <a:pt x="2971" y="1887"/>
                  </a:cubicBezTo>
                  <a:cubicBezTo>
                    <a:pt x="2971" y="2017"/>
                    <a:pt x="2970" y="2148"/>
                    <a:pt x="2970" y="2279"/>
                  </a:cubicBezTo>
                  <a:cubicBezTo>
                    <a:pt x="2970" y="2310"/>
                    <a:pt x="2977" y="2315"/>
                    <a:pt x="3008" y="2309"/>
                  </a:cubicBezTo>
                  <a:cubicBezTo>
                    <a:pt x="3068" y="2297"/>
                    <a:pt x="3108" y="2248"/>
                    <a:pt x="3108" y="2185"/>
                  </a:cubicBezTo>
                  <a:cubicBezTo>
                    <a:pt x="3109" y="2060"/>
                    <a:pt x="3108" y="1936"/>
                    <a:pt x="3108" y="1811"/>
                  </a:cubicBezTo>
                  <a:cubicBezTo>
                    <a:pt x="3108" y="1799"/>
                    <a:pt x="3108" y="1787"/>
                    <a:pt x="3110" y="1775"/>
                  </a:cubicBezTo>
                  <a:cubicBezTo>
                    <a:pt x="3114" y="1733"/>
                    <a:pt x="3130" y="1718"/>
                    <a:pt x="3172" y="1715"/>
                  </a:cubicBezTo>
                  <a:cubicBezTo>
                    <a:pt x="3184" y="1714"/>
                    <a:pt x="3196" y="1713"/>
                    <a:pt x="3208" y="1713"/>
                  </a:cubicBezTo>
                  <a:cubicBezTo>
                    <a:pt x="3306" y="1713"/>
                    <a:pt x="3404" y="1714"/>
                    <a:pt x="3502" y="1713"/>
                  </a:cubicBezTo>
                  <a:cubicBezTo>
                    <a:pt x="3536" y="1712"/>
                    <a:pt x="3571" y="1710"/>
                    <a:pt x="3605" y="1703"/>
                  </a:cubicBezTo>
                  <a:cubicBezTo>
                    <a:pt x="3682" y="1687"/>
                    <a:pt x="3734" y="1621"/>
                    <a:pt x="3731" y="15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84" name="Freeform 33">
              <a:extLst>
                <a:ext uri="{FF2B5EF4-FFF2-40B4-BE49-F238E27FC236}">
                  <a16:creationId xmlns:a16="http://schemas.microsoft.com/office/drawing/2014/main" id="{A3795CB8-7700-4AE4-85FF-1C5A08DC8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0" y="367"/>
              <a:ext cx="813" cy="1128"/>
            </a:xfrm>
            <a:custGeom>
              <a:avLst/>
              <a:gdLst>
                <a:gd name="T0" fmla="*/ 257 w 974"/>
                <a:gd name="T1" fmla="*/ 1354 h 1354"/>
                <a:gd name="T2" fmla="*/ 220 w 974"/>
                <a:gd name="T3" fmla="*/ 1340 h 1354"/>
                <a:gd name="T4" fmla="*/ 52 w 974"/>
                <a:gd name="T5" fmla="*/ 1244 h 1354"/>
                <a:gd name="T6" fmla="*/ 25 w 974"/>
                <a:gd name="T7" fmla="*/ 1144 h 1354"/>
                <a:gd name="T8" fmla="*/ 43 w 974"/>
                <a:gd name="T9" fmla="*/ 1115 h 1354"/>
                <a:gd name="T10" fmla="*/ 77 w 974"/>
                <a:gd name="T11" fmla="*/ 945 h 1354"/>
                <a:gd name="T12" fmla="*/ 92 w 974"/>
                <a:gd name="T13" fmla="*/ 643 h 1354"/>
                <a:gd name="T14" fmla="*/ 298 w 974"/>
                <a:gd name="T15" fmla="*/ 298 h 1354"/>
                <a:gd name="T16" fmla="*/ 525 w 974"/>
                <a:gd name="T17" fmla="*/ 155 h 1354"/>
                <a:gd name="T18" fmla="*/ 554 w 974"/>
                <a:gd name="T19" fmla="*/ 148 h 1354"/>
                <a:gd name="T20" fmla="*/ 632 w 974"/>
                <a:gd name="T21" fmla="*/ 95 h 1354"/>
                <a:gd name="T22" fmla="*/ 661 w 974"/>
                <a:gd name="T23" fmla="*/ 42 h 1354"/>
                <a:gd name="T24" fmla="*/ 748 w 974"/>
                <a:gd name="T25" fmla="*/ 21 h 1354"/>
                <a:gd name="T26" fmla="*/ 925 w 974"/>
                <a:gd name="T27" fmla="*/ 123 h 1354"/>
                <a:gd name="T28" fmla="*/ 946 w 974"/>
                <a:gd name="T29" fmla="*/ 216 h 1354"/>
                <a:gd name="T30" fmla="*/ 918 w 974"/>
                <a:gd name="T31" fmla="*/ 363 h 1354"/>
                <a:gd name="T32" fmla="*/ 932 w 974"/>
                <a:gd name="T33" fmla="*/ 514 h 1354"/>
                <a:gd name="T34" fmla="*/ 872 w 974"/>
                <a:gd name="T35" fmla="*/ 771 h 1354"/>
                <a:gd name="T36" fmla="*/ 652 w 974"/>
                <a:gd name="T37" fmla="*/ 1069 h 1354"/>
                <a:gd name="T38" fmla="*/ 479 w 974"/>
                <a:gd name="T39" fmla="*/ 1162 h 1354"/>
                <a:gd name="T40" fmla="*/ 329 w 974"/>
                <a:gd name="T41" fmla="*/ 1291 h 1354"/>
                <a:gd name="T42" fmla="*/ 308 w 974"/>
                <a:gd name="T43" fmla="*/ 1327 h 1354"/>
                <a:gd name="T44" fmla="*/ 257 w 974"/>
                <a:gd name="T45" fmla="*/ 1354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4" h="1354">
                  <a:moveTo>
                    <a:pt x="257" y="1354"/>
                  </a:moveTo>
                  <a:cubicBezTo>
                    <a:pt x="244" y="1350"/>
                    <a:pt x="231" y="1347"/>
                    <a:pt x="220" y="1340"/>
                  </a:cubicBezTo>
                  <a:cubicBezTo>
                    <a:pt x="164" y="1309"/>
                    <a:pt x="108" y="1276"/>
                    <a:pt x="52" y="1244"/>
                  </a:cubicBezTo>
                  <a:cubicBezTo>
                    <a:pt x="7" y="1217"/>
                    <a:pt x="0" y="1190"/>
                    <a:pt x="25" y="1144"/>
                  </a:cubicBezTo>
                  <a:cubicBezTo>
                    <a:pt x="30" y="1134"/>
                    <a:pt x="37" y="1125"/>
                    <a:pt x="43" y="1115"/>
                  </a:cubicBezTo>
                  <a:cubicBezTo>
                    <a:pt x="79" y="1063"/>
                    <a:pt x="95" y="1006"/>
                    <a:pt x="77" y="945"/>
                  </a:cubicBezTo>
                  <a:cubicBezTo>
                    <a:pt x="47" y="842"/>
                    <a:pt x="58" y="742"/>
                    <a:pt x="92" y="643"/>
                  </a:cubicBezTo>
                  <a:cubicBezTo>
                    <a:pt x="136" y="513"/>
                    <a:pt x="199" y="395"/>
                    <a:pt x="298" y="298"/>
                  </a:cubicBezTo>
                  <a:cubicBezTo>
                    <a:pt x="364" y="235"/>
                    <a:pt x="440" y="188"/>
                    <a:pt x="525" y="155"/>
                  </a:cubicBezTo>
                  <a:cubicBezTo>
                    <a:pt x="534" y="151"/>
                    <a:pt x="544" y="148"/>
                    <a:pt x="554" y="148"/>
                  </a:cubicBezTo>
                  <a:cubicBezTo>
                    <a:pt x="591" y="147"/>
                    <a:pt x="615" y="126"/>
                    <a:pt x="632" y="95"/>
                  </a:cubicBezTo>
                  <a:cubicBezTo>
                    <a:pt x="642" y="77"/>
                    <a:pt x="650" y="59"/>
                    <a:pt x="661" y="42"/>
                  </a:cubicBezTo>
                  <a:cubicBezTo>
                    <a:pt x="684" y="7"/>
                    <a:pt x="712" y="0"/>
                    <a:pt x="748" y="21"/>
                  </a:cubicBezTo>
                  <a:cubicBezTo>
                    <a:pt x="808" y="54"/>
                    <a:pt x="866" y="88"/>
                    <a:pt x="925" y="123"/>
                  </a:cubicBezTo>
                  <a:cubicBezTo>
                    <a:pt x="968" y="148"/>
                    <a:pt x="974" y="175"/>
                    <a:pt x="946" y="216"/>
                  </a:cubicBezTo>
                  <a:cubicBezTo>
                    <a:pt x="914" y="261"/>
                    <a:pt x="912" y="311"/>
                    <a:pt x="918" y="363"/>
                  </a:cubicBezTo>
                  <a:cubicBezTo>
                    <a:pt x="924" y="414"/>
                    <a:pt x="931" y="464"/>
                    <a:pt x="932" y="514"/>
                  </a:cubicBezTo>
                  <a:cubicBezTo>
                    <a:pt x="934" y="604"/>
                    <a:pt x="910" y="690"/>
                    <a:pt x="872" y="771"/>
                  </a:cubicBezTo>
                  <a:cubicBezTo>
                    <a:pt x="818" y="884"/>
                    <a:pt x="749" y="987"/>
                    <a:pt x="652" y="1069"/>
                  </a:cubicBezTo>
                  <a:cubicBezTo>
                    <a:pt x="601" y="1112"/>
                    <a:pt x="544" y="1145"/>
                    <a:pt x="479" y="1162"/>
                  </a:cubicBezTo>
                  <a:cubicBezTo>
                    <a:pt x="408" y="1181"/>
                    <a:pt x="359" y="1225"/>
                    <a:pt x="329" y="1291"/>
                  </a:cubicBezTo>
                  <a:cubicBezTo>
                    <a:pt x="323" y="1304"/>
                    <a:pt x="316" y="1316"/>
                    <a:pt x="308" y="1327"/>
                  </a:cubicBezTo>
                  <a:cubicBezTo>
                    <a:pt x="296" y="1344"/>
                    <a:pt x="279" y="1353"/>
                    <a:pt x="257" y="13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85" name="Freeform 34">
              <a:extLst>
                <a:ext uri="{FF2B5EF4-FFF2-40B4-BE49-F238E27FC236}">
                  <a16:creationId xmlns:a16="http://schemas.microsoft.com/office/drawing/2014/main" id="{139848C2-79C8-4BC6-A30B-C66399B8F5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8" y="153"/>
              <a:ext cx="615" cy="612"/>
            </a:xfrm>
            <a:custGeom>
              <a:avLst/>
              <a:gdLst>
                <a:gd name="T0" fmla="*/ 0 w 736"/>
                <a:gd name="T1" fmla="*/ 366 h 735"/>
                <a:gd name="T2" fmla="*/ 366 w 736"/>
                <a:gd name="T3" fmla="*/ 0 h 735"/>
                <a:gd name="T4" fmla="*/ 736 w 736"/>
                <a:gd name="T5" fmla="*/ 369 h 735"/>
                <a:gd name="T6" fmla="*/ 366 w 736"/>
                <a:gd name="T7" fmla="*/ 735 h 735"/>
                <a:gd name="T8" fmla="*/ 0 w 736"/>
                <a:gd name="T9" fmla="*/ 366 h 735"/>
                <a:gd name="T10" fmla="*/ 365 w 736"/>
                <a:gd name="T11" fmla="*/ 489 h 735"/>
                <a:gd name="T12" fmla="*/ 476 w 736"/>
                <a:gd name="T13" fmla="*/ 423 h 735"/>
                <a:gd name="T14" fmla="*/ 370 w 736"/>
                <a:gd name="T15" fmla="*/ 245 h 735"/>
                <a:gd name="T16" fmla="*/ 236 w 736"/>
                <a:gd name="T17" fmla="*/ 184 h 735"/>
                <a:gd name="T18" fmla="*/ 199 w 736"/>
                <a:gd name="T19" fmla="*/ 147 h 735"/>
                <a:gd name="T20" fmla="*/ 152 w 736"/>
                <a:gd name="T21" fmla="*/ 151 h 735"/>
                <a:gd name="T22" fmla="*/ 150 w 736"/>
                <a:gd name="T23" fmla="*/ 197 h 735"/>
                <a:gd name="T24" fmla="*/ 194 w 736"/>
                <a:gd name="T25" fmla="*/ 240 h 735"/>
                <a:gd name="T26" fmla="*/ 247 w 736"/>
                <a:gd name="T27" fmla="*/ 372 h 735"/>
                <a:gd name="T28" fmla="*/ 365 w 736"/>
                <a:gd name="T29" fmla="*/ 489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6" h="735">
                  <a:moveTo>
                    <a:pt x="0" y="366"/>
                  </a:moveTo>
                  <a:cubicBezTo>
                    <a:pt x="0" y="167"/>
                    <a:pt x="167" y="1"/>
                    <a:pt x="366" y="0"/>
                  </a:cubicBezTo>
                  <a:cubicBezTo>
                    <a:pt x="570" y="0"/>
                    <a:pt x="735" y="165"/>
                    <a:pt x="736" y="369"/>
                  </a:cubicBezTo>
                  <a:cubicBezTo>
                    <a:pt x="736" y="570"/>
                    <a:pt x="570" y="734"/>
                    <a:pt x="366" y="735"/>
                  </a:cubicBezTo>
                  <a:cubicBezTo>
                    <a:pt x="164" y="735"/>
                    <a:pt x="1" y="570"/>
                    <a:pt x="0" y="366"/>
                  </a:cubicBezTo>
                  <a:close/>
                  <a:moveTo>
                    <a:pt x="365" y="489"/>
                  </a:moveTo>
                  <a:cubicBezTo>
                    <a:pt x="415" y="488"/>
                    <a:pt x="452" y="467"/>
                    <a:pt x="476" y="423"/>
                  </a:cubicBezTo>
                  <a:cubicBezTo>
                    <a:pt x="518" y="346"/>
                    <a:pt x="466" y="246"/>
                    <a:pt x="370" y="245"/>
                  </a:cubicBezTo>
                  <a:cubicBezTo>
                    <a:pt x="316" y="244"/>
                    <a:pt x="272" y="222"/>
                    <a:pt x="236" y="184"/>
                  </a:cubicBezTo>
                  <a:cubicBezTo>
                    <a:pt x="224" y="171"/>
                    <a:pt x="212" y="159"/>
                    <a:pt x="199" y="147"/>
                  </a:cubicBezTo>
                  <a:cubicBezTo>
                    <a:pt x="184" y="133"/>
                    <a:pt x="167" y="135"/>
                    <a:pt x="152" y="151"/>
                  </a:cubicBezTo>
                  <a:cubicBezTo>
                    <a:pt x="137" y="166"/>
                    <a:pt x="137" y="182"/>
                    <a:pt x="150" y="197"/>
                  </a:cubicBezTo>
                  <a:cubicBezTo>
                    <a:pt x="164" y="212"/>
                    <a:pt x="180" y="225"/>
                    <a:pt x="194" y="240"/>
                  </a:cubicBezTo>
                  <a:cubicBezTo>
                    <a:pt x="228" y="277"/>
                    <a:pt x="250" y="321"/>
                    <a:pt x="247" y="372"/>
                  </a:cubicBezTo>
                  <a:cubicBezTo>
                    <a:pt x="243" y="445"/>
                    <a:pt x="311" y="490"/>
                    <a:pt x="365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86" name="Freeform 35">
              <a:extLst>
                <a:ext uri="{FF2B5EF4-FFF2-40B4-BE49-F238E27FC236}">
                  <a16:creationId xmlns:a16="http://schemas.microsoft.com/office/drawing/2014/main" id="{90D9BA8B-8EC7-452B-A04B-1A5475D5C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" y="1288"/>
              <a:ext cx="638" cy="640"/>
            </a:xfrm>
            <a:custGeom>
              <a:avLst/>
              <a:gdLst>
                <a:gd name="T0" fmla="*/ 761 w 764"/>
                <a:gd name="T1" fmla="*/ 0 h 769"/>
                <a:gd name="T2" fmla="*/ 635 w 764"/>
                <a:gd name="T3" fmla="*/ 157 h 769"/>
                <a:gd name="T4" fmla="*/ 532 w 764"/>
                <a:gd name="T5" fmla="*/ 167 h 769"/>
                <a:gd name="T6" fmla="*/ 238 w 764"/>
                <a:gd name="T7" fmla="*/ 167 h 769"/>
                <a:gd name="T8" fmla="*/ 202 w 764"/>
                <a:gd name="T9" fmla="*/ 169 h 769"/>
                <a:gd name="T10" fmla="*/ 140 w 764"/>
                <a:gd name="T11" fmla="*/ 229 h 769"/>
                <a:gd name="T12" fmla="*/ 138 w 764"/>
                <a:gd name="T13" fmla="*/ 265 h 769"/>
                <a:gd name="T14" fmla="*/ 138 w 764"/>
                <a:gd name="T15" fmla="*/ 639 h 769"/>
                <a:gd name="T16" fmla="*/ 38 w 764"/>
                <a:gd name="T17" fmla="*/ 763 h 769"/>
                <a:gd name="T18" fmla="*/ 0 w 764"/>
                <a:gd name="T19" fmla="*/ 733 h 769"/>
                <a:gd name="T20" fmla="*/ 1 w 764"/>
                <a:gd name="T21" fmla="*/ 341 h 769"/>
                <a:gd name="T22" fmla="*/ 2 w 764"/>
                <a:gd name="T23" fmla="*/ 229 h 769"/>
                <a:gd name="T24" fmla="*/ 186 w 764"/>
                <a:gd name="T25" fmla="*/ 46 h 769"/>
                <a:gd name="T26" fmla="*/ 520 w 764"/>
                <a:gd name="T27" fmla="*/ 46 h 769"/>
                <a:gd name="T28" fmla="*/ 699 w 764"/>
                <a:gd name="T29" fmla="*/ 26 h 769"/>
                <a:gd name="T30" fmla="*/ 761 w 764"/>
                <a:gd name="T31" fmla="*/ 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4" h="769">
                  <a:moveTo>
                    <a:pt x="761" y="0"/>
                  </a:moveTo>
                  <a:cubicBezTo>
                    <a:pt x="764" y="75"/>
                    <a:pt x="712" y="141"/>
                    <a:pt x="635" y="157"/>
                  </a:cubicBezTo>
                  <a:cubicBezTo>
                    <a:pt x="601" y="164"/>
                    <a:pt x="566" y="166"/>
                    <a:pt x="532" y="167"/>
                  </a:cubicBezTo>
                  <a:cubicBezTo>
                    <a:pt x="434" y="168"/>
                    <a:pt x="336" y="167"/>
                    <a:pt x="238" y="167"/>
                  </a:cubicBezTo>
                  <a:cubicBezTo>
                    <a:pt x="226" y="167"/>
                    <a:pt x="214" y="168"/>
                    <a:pt x="202" y="169"/>
                  </a:cubicBezTo>
                  <a:cubicBezTo>
                    <a:pt x="160" y="172"/>
                    <a:pt x="144" y="187"/>
                    <a:pt x="140" y="229"/>
                  </a:cubicBezTo>
                  <a:cubicBezTo>
                    <a:pt x="138" y="241"/>
                    <a:pt x="138" y="253"/>
                    <a:pt x="138" y="265"/>
                  </a:cubicBezTo>
                  <a:cubicBezTo>
                    <a:pt x="138" y="390"/>
                    <a:pt x="139" y="514"/>
                    <a:pt x="138" y="639"/>
                  </a:cubicBezTo>
                  <a:cubicBezTo>
                    <a:pt x="138" y="702"/>
                    <a:pt x="98" y="751"/>
                    <a:pt x="38" y="763"/>
                  </a:cubicBezTo>
                  <a:cubicBezTo>
                    <a:pt x="7" y="769"/>
                    <a:pt x="0" y="764"/>
                    <a:pt x="0" y="733"/>
                  </a:cubicBezTo>
                  <a:cubicBezTo>
                    <a:pt x="0" y="602"/>
                    <a:pt x="1" y="471"/>
                    <a:pt x="1" y="341"/>
                  </a:cubicBezTo>
                  <a:cubicBezTo>
                    <a:pt x="1" y="304"/>
                    <a:pt x="1" y="266"/>
                    <a:pt x="2" y="229"/>
                  </a:cubicBezTo>
                  <a:cubicBezTo>
                    <a:pt x="3" y="123"/>
                    <a:pt x="79" y="47"/>
                    <a:pt x="186" y="46"/>
                  </a:cubicBezTo>
                  <a:cubicBezTo>
                    <a:pt x="297" y="45"/>
                    <a:pt x="408" y="46"/>
                    <a:pt x="520" y="46"/>
                  </a:cubicBezTo>
                  <a:cubicBezTo>
                    <a:pt x="581" y="47"/>
                    <a:pt x="641" y="46"/>
                    <a:pt x="699" y="26"/>
                  </a:cubicBezTo>
                  <a:cubicBezTo>
                    <a:pt x="720" y="19"/>
                    <a:pt x="740" y="9"/>
                    <a:pt x="76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187" name="Freeform 36">
              <a:extLst>
                <a:ext uri="{FF2B5EF4-FFF2-40B4-BE49-F238E27FC236}">
                  <a16:creationId xmlns:a16="http://schemas.microsoft.com/office/drawing/2014/main" id="{1D7D7444-A1FE-422A-8039-226D44E0D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263"/>
              <a:ext cx="318" cy="298"/>
            </a:xfrm>
            <a:custGeom>
              <a:avLst/>
              <a:gdLst>
                <a:gd name="T0" fmla="*/ 228 w 381"/>
                <a:gd name="T1" fmla="*/ 356 h 357"/>
                <a:gd name="T2" fmla="*/ 110 w 381"/>
                <a:gd name="T3" fmla="*/ 239 h 357"/>
                <a:gd name="T4" fmla="*/ 57 w 381"/>
                <a:gd name="T5" fmla="*/ 107 h 357"/>
                <a:gd name="T6" fmla="*/ 13 w 381"/>
                <a:gd name="T7" fmla="*/ 64 h 357"/>
                <a:gd name="T8" fmla="*/ 15 w 381"/>
                <a:gd name="T9" fmla="*/ 18 h 357"/>
                <a:gd name="T10" fmla="*/ 62 w 381"/>
                <a:gd name="T11" fmla="*/ 14 h 357"/>
                <a:gd name="T12" fmla="*/ 99 w 381"/>
                <a:gd name="T13" fmla="*/ 51 h 357"/>
                <a:gd name="T14" fmla="*/ 233 w 381"/>
                <a:gd name="T15" fmla="*/ 112 h 357"/>
                <a:gd name="T16" fmla="*/ 339 w 381"/>
                <a:gd name="T17" fmla="*/ 290 h 357"/>
                <a:gd name="T18" fmla="*/ 228 w 381"/>
                <a:gd name="T19" fmla="*/ 356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357">
                  <a:moveTo>
                    <a:pt x="228" y="356"/>
                  </a:moveTo>
                  <a:cubicBezTo>
                    <a:pt x="174" y="357"/>
                    <a:pt x="106" y="312"/>
                    <a:pt x="110" y="239"/>
                  </a:cubicBezTo>
                  <a:cubicBezTo>
                    <a:pt x="113" y="188"/>
                    <a:pt x="91" y="144"/>
                    <a:pt x="57" y="107"/>
                  </a:cubicBezTo>
                  <a:cubicBezTo>
                    <a:pt x="43" y="92"/>
                    <a:pt x="27" y="79"/>
                    <a:pt x="13" y="64"/>
                  </a:cubicBezTo>
                  <a:cubicBezTo>
                    <a:pt x="0" y="49"/>
                    <a:pt x="0" y="33"/>
                    <a:pt x="15" y="18"/>
                  </a:cubicBezTo>
                  <a:cubicBezTo>
                    <a:pt x="30" y="2"/>
                    <a:pt x="47" y="0"/>
                    <a:pt x="62" y="14"/>
                  </a:cubicBezTo>
                  <a:cubicBezTo>
                    <a:pt x="75" y="26"/>
                    <a:pt x="87" y="38"/>
                    <a:pt x="99" y="51"/>
                  </a:cubicBezTo>
                  <a:cubicBezTo>
                    <a:pt x="135" y="89"/>
                    <a:pt x="179" y="111"/>
                    <a:pt x="233" y="112"/>
                  </a:cubicBezTo>
                  <a:cubicBezTo>
                    <a:pt x="329" y="113"/>
                    <a:pt x="381" y="213"/>
                    <a:pt x="339" y="290"/>
                  </a:cubicBezTo>
                  <a:cubicBezTo>
                    <a:pt x="315" y="334"/>
                    <a:pt x="278" y="355"/>
                    <a:pt x="228" y="3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 panose="020B0504010101010104" pitchFamily="34" charset="0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2894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D1E8F4-EF8B-4618-A668-C1A34BA1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LIJEČENJE INDIVIDUALNO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DA23628-FF5B-4345-8AC4-2184F1F9A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545976"/>
            <a:ext cx="3047999" cy="2090499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FD98C973-3A6C-4B48-8D75-0FF8B709C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545976"/>
            <a:ext cx="5907741" cy="4312024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19B9E6B4-6DF3-49D9-8B0D-D0BFD0ED1C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741" y="2545976"/>
            <a:ext cx="3236257" cy="19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1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CE435-B5B3-4F05-99FD-2116BEE0A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STRATEGIJA LIJEČENJA PRETILOSTI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ACDF6-FBF1-45A4-A2C3-40C84924D9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*approved by the EMA; †approved by the FDA; ‡approved by Health Canada.</a:t>
            </a:r>
            <a:br>
              <a:rPr lang="en-US"/>
            </a:br>
            <a:r>
              <a:rPr lang="en-US"/>
              <a:t>1. </a:t>
            </a:r>
            <a:r>
              <a:rPr lang="en-GB"/>
              <a:t>Garvey et al. </a:t>
            </a:r>
            <a:r>
              <a:rPr lang="en-GB" err="1"/>
              <a:t>Endocr</a:t>
            </a:r>
            <a:r>
              <a:rPr lang="en-GB"/>
              <a:t> </a:t>
            </a:r>
            <a:r>
              <a:rPr lang="en-GB" err="1"/>
              <a:t>Pract</a:t>
            </a:r>
            <a:r>
              <a:rPr lang="en-GB"/>
              <a:t>. 2016:1–203; 2. </a:t>
            </a:r>
            <a:r>
              <a:rPr lang="en-GB" err="1"/>
              <a:t>Mechanick</a:t>
            </a:r>
            <a:r>
              <a:rPr lang="en-GB"/>
              <a:t> JI et al. SOARD. 2020;16:175-247; 3. </a:t>
            </a:r>
            <a:r>
              <a:rPr lang="it-IT"/>
              <a:t>Wharton et al. CMAJ. 2020;192:E875-91</a:t>
            </a:r>
            <a:r>
              <a:rPr lang="en-GB"/>
              <a:t>; 4. </a:t>
            </a:r>
            <a:r>
              <a:rPr lang="en-US"/>
              <a:t>FDA approved drugs. Available at: http://www.fda.gov/Drugs/default.htm. Accessed October 2022; 5. Pharmacotherapy in Obesity Management. Obesity Canada. 2022. Available at: https://obesitycanada.ca/wp-content/uploads/2022/10/Pharmacotherapy-CPG-2022_final.pdf. Accessed November 2022; 6. EMA approved drugs. Available at: http://www.ema.europa.eu/. Accessed October 2022.</a:t>
            </a:r>
            <a:endParaRPr lang="en-GB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BD665E4F-6CBC-45E7-A768-B4403698F11C}"/>
              </a:ext>
            </a:extLst>
          </p:cNvPr>
          <p:cNvGrpSpPr/>
          <p:nvPr/>
        </p:nvGrpSpPr>
        <p:grpSpPr>
          <a:xfrm>
            <a:off x="4357274" y="1815043"/>
            <a:ext cx="3474720" cy="3789045"/>
            <a:chOff x="312738" y="1311274"/>
            <a:chExt cx="2786121" cy="2971801"/>
          </a:xfrm>
        </p:grpSpPr>
        <p:sp>
          <p:nvSpPr>
            <p:cNvPr id="188" name="Rounded Rectangle 39">
              <a:extLst>
                <a:ext uri="{FF2B5EF4-FFF2-40B4-BE49-F238E27FC236}">
                  <a16:creationId xmlns:a16="http://schemas.microsoft.com/office/drawing/2014/main" id="{FE2BAAF7-6EE9-4439-B5EB-76C1351B9EF5}"/>
                </a:ext>
              </a:extLst>
            </p:cNvPr>
            <p:cNvSpPr/>
            <p:nvPr/>
          </p:nvSpPr>
          <p:spPr bwMode="gray">
            <a:xfrm>
              <a:off x="312738" y="1725268"/>
              <a:ext cx="2786121" cy="255780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6350" algn="ctr">
              <a:noFill/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189" name="Rounded Rectangle 39">
              <a:extLst>
                <a:ext uri="{FF2B5EF4-FFF2-40B4-BE49-F238E27FC236}">
                  <a16:creationId xmlns:a16="http://schemas.microsoft.com/office/drawing/2014/main" id="{9764DE39-9F23-46F3-8FBB-105378C96E20}"/>
                </a:ext>
              </a:extLst>
            </p:cNvPr>
            <p:cNvSpPr/>
            <p:nvPr/>
          </p:nvSpPr>
          <p:spPr bwMode="gray">
            <a:xfrm>
              <a:off x="312738" y="1311274"/>
              <a:ext cx="2786121" cy="314325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3B97DE"/>
            </a:solidFill>
            <a:ln w="3175" algn="ctr">
              <a:noFill/>
              <a:miter lim="800000"/>
              <a:headEnd/>
              <a:tailEnd/>
            </a:ln>
          </p:spPr>
          <p:txBody>
            <a:bodyPr wrap="square" lIns="0" tIns="0" rIns="0" bIns="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Pharmacotherapy</a:t>
              </a:r>
            </a:p>
          </p:txBody>
        </p: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9BA4DD91-1114-467A-AD5A-2C53DBB25717}"/>
                </a:ext>
              </a:extLst>
            </p:cNvPr>
            <p:cNvGrpSpPr/>
            <p:nvPr/>
          </p:nvGrpSpPr>
          <p:grpSpPr>
            <a:xfrm>
              <a:off x="398970" y="1580250"/>
              <a:ext cx="2613582" cy="243367"/>
              <a:chOff x="376649" y="1580250"/>
              <a:chExt cx="2613582" cy="243367"/>
            </a:xfrm>
          </p:grpSpPr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C613D361-A2A4-4D79-8E3E-C699C611D080}"/>
                  </a:ext>
                </a:extLst>
              </p:cNvPr>
              <p:cNvGrpSpPr/>
              <p:nvPr/>
            </p:nvGrpSpPr>
            <p:grpSpPr>
              <a:xfrm>
                <a:off x="376649" y="1580250"/>
                <a:ext cx="46595" cy="243367"/>
                <a:chOff x="3600992" y="851864"/>
                <a:chExt cx="40494" cy="211503"/>
              </a:xfrm>
            </p:grpSpPr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36740BEC-5B47-45AB-81F7-08F6FC9EAD1B}"/>
                    </a:ext>
                  </a:extLst>
                </p:cNvPr>
                <p:cNvSpPr/>
                <p:nvPr/>
              </p:nvSpPr>
              <p:spPr bwMode="gray">
                <a:xfrm>
                  <a:off x="3609032" y="1036418"/>
                  <a:ext cx="24500" cy="26949"/>
                </a:xfrm>
                <a:prstGeom prst="ellipse">
                  <a:avLst/>
                </a:prstGeom>
                <a:solidFill>
                  <a:schemeClr val="accent3"/>
                </a:solidFill>
                <a:ln w="3175" algn="ctr">
                  <a:solidFill>
                    <a:srgbClr val="E0DED8"/>
                  </a:solidFill>
                  <a:miter lim="800000"/>
                  <a:headEnd/>
                  <a:tailEnd/>
                </a:ln>
              </p:spPr>
              <p:txBody>
                <a:bodyPr wrap="square" lIns="88900" tIns="88900" rIns="88900" bIns="88900"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0CB1F0D4-ED11-45EC-9838-3E06FDAE7990}"/>
                    </a:ext>
                  </a:extLst>
                </p:cNvPr>
                <p:cNvSpPr/>
                <p:nvPr/>
              </p:nvSpPr>
              <p:spPr bwMode="gray">
                <a:xfrm>
                  <a:off x="3609032" y="851864"/>
                  <a:ext cx="24500" cy="26949"/>
                </a:xfrm>
                <a:prstGeom prst="ellipse">
                  <a:avLst/>
                </a:prstGeom>
                <a:solidFill>
                  <a:schemeClr val="accent3"/>
                </a:solidFill>
                <a:ln w="3175" algn="ctr">
                  <a:solidFill>
                    <a:srgbClr val="E0DED8"/>
                  </a:solidFill>
                  <a:miter lim="800000"/>
                  <a:headEnd/>
                  <a:tailEnd/>
                </a:ln>
              </p:spPr>
              <p:txBody>
                <a:bodyPr wrap="square" lIns="88900" tIns="88900" rIns="88900" bIns="88900"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endParaRPr>
                </a:p>
              </p:txBody>
            </p:sp>
            <p:grpSp>
              <p:nvGrpSpPr>
                <p:cNvPr id="204" name="Group 203">
                  <a:extLst>
                    <a:ext uri="{FF2B5EF4-FFF2-40B4-BE49-F238E27FC236}">
                      <a16:creationId xmlns:a16="http://schemas.microsoft.com/office/drawing/2014/main" id="{6CB5969E-BE29-4B47-B99F-1DFD87447FB7}"/>
                    </a:ext>
                  </a:extLst>
                </p:cNvPr>
                <p:cNvGrpSpPr/>
                <p:nvPr/>
              </p:nvGrpSpPr>
              <p:grpSpPr>
                <a:xfrm>
                  <a:off x="3600992" y="864079"/>
                  <a:ext cx="40494" cy="185488"/>
                  <a:chOff x="4517745" y="6009328"/>
                  <a:chExt cx="166255" cy="692291"/>
                </a:xfrm>
              </p:grpSpPr>
              <p:sp>
                <p:nvSpPr>
                  <p:cNvPr id="205" name="Rounded Rectangle 410">
                    <a:extLst>
                      <a:ext uri="{FF2B5EF4-FFF2-40B4-BE49-F238E27FC236}">
                        <a16:creationId xmlns:a16="http://schemas.microsoft.com/office/drawing/2014/main" id="{7D29BB76-B0C3-446E-82AA-5D9C220102C9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8" y="6057970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6" name="Oval 205">
                    <a:extLst>
                      <a:ext uri="{FF2B5EF4-FFF2-40B4-BE49-F238E27FC236}">
                        <a16:creationId xmlns:a16="http://schemas.microsoft.com/office/drawing/2014/main" id="{63BDEDF4-E85B-4D44-840C-22C0AA89A3E1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17745" y="6127527"/>
                    <a:ext cx="166255" cy="166255"/>
                  </a:xfrm>
                  <a:prstGeom prst="ellipse">
                    <a:avLst/>
                  </a:prstGeom>
                  <a:noFill/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7" name="Rounded Rectangle 412">
                    <a:extLst>
                      <a:ext uri="{FF2B5EF4-FFF2-40B4-BE49-F238E27FC236}">
                        <a16:creationId xmlns:a16="http://schemas.microsoft.com/office/drawing/2014/main" id="{A33A4891-7270-485E-9AD8-9B32AE168245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8" y="6313537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8" name="Oval 207">
                    <a:extLst>
                      <a:ext uri="{FF2B5EF4-FFF2-40B4-BE49-F238E27FC236}">
                        <a16:creationId xmlns:a16="http://schemas.microsoft.com/office/drawing/2014/main" id="{D2031FE7-A90C-4304-8264-1FCAF368289F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17745" y="6383094"/>
                    <a:ext cx="166255" cy="166255"/>
                  </a:xfrm>
                  <a:prstGeom prst="ellipse">
                    <a:avLst/>
                  </a:prstGeom>
                  <a:noFill/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9" name="Rounded Rectangle 414">
                    <a:extLst>
                      <a:ext uri="{FF2B5EF4-FFF2-40B4-BE49-F238E27FC236}">
                        <a16:creationId xmlns:a16="http://schemas.microsoft.com/office/drawing/2014/main" id="{507A85B7-F074-4928-A637-BF9ADDAB0C25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7" y="6606572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0" name="Rounded Rectangle 415">
                    <a:extLst>
                      <a:ext uri="{FF2B5EF4-FFF2-40B4-BE49-F238E27FC236}">
                        <a16:creationId xmlns:a16="http://schemas.microsoft.com/office/drawing/2014/main" id="{C37680AA-ED9B-4230-8F25-22F55B057E9D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7" y="6590519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4B25E75F-E7BC-47E5-A9CE-68F09A454538}"/>
                  </a:ext>
                </a:extLst>
              </p:cNvPr>
              <p:cNvGrpSpPr/>
              <p:nvPr/>
            </p:nvGrpSpPr>
            <p:grpSpPr>
              <a:xfrm>
                <a:off x="2943636" y="1580250"/>
                <a:ext cx="46595" cy="243367"/>
                <a:chOff x="3600992" y="851864"/>
                <a:chExt cx="40494" cy="211503"/>
              </a:xfrm>
            </p:grpSpPr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9B5D9B48-2187-46C1-B6FA-30885EE4EC38}"/>
                    </a:ext>
                  </a:extLst>
                </p:cNvPr>
                <p:cNvSpPr/>
                <p:nvPr/>
              </p:nvSpPr>
              <p:spPr bwMode="gray">
                <a:xfrm>
                  <a:off x="3609032" y="1036418"/>
                  <a:ext cx="24500" cy="26949"/>
                </a:xfrm>
                <a:prstGeom prst="ellipse">
                  <a:avLst/>
                </a:prstGeom>
                <a:solidFill>
                  <a:schemeClr val="accent3"/>
                </a:solidFill>
                <a:ln w="3175" algn="ctr">
                  <a:solidFill>
                    <a:srgbClr val="E0DED8"/>
                  </a:solidFill>
                  <a:miter lim="800000"/>
                  <a:headEnd/>
                  <a:tailEnd/>
                </a:ln>
              </p:spPr>
              <p:txBody>
                <a:bodyPr wrap="square" lIns="88900" tIns="88900" rIns="88900" bIns="88900"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360891E1-E0A8-47CB-B7CD-695492636696}"/>
                    </a:ext>
                  </a:extLst>
                </p:cNvPr>
                <p:cNvSpPr/>
                <p:nvPr/>
              </p:nvSpPr>
              <p:spPr bwMode="gray">
                <a:xfrm>
                  <a:off x="3609032" y="851864"/>
                  <a:ext cx="24500" cy="26949"/>
                </a:xfrm>
                <a:prstGeom prst="ellipse">
                  <a:avLst/>
                </a:prstGeom>
                <a:solidFill>
                  <a:schemeClr val="accent3"/>
                </a:solidFill>
                <a:ln w="3175" algn="ctr">
                  <a:solidFill>
                    <a:srgbClr val="E0DED8"/>
                  </a:solidFill>
                  <a:miter lim="800000"/>
                  <a:headEnd/>
                  <a:tailEnd/>
                </a:ln>
              </p:spPr>
              <p:txBody>
                <a:bodyPr wrap="square" lIns="88900" tIns="88900" rIns="88900" bIns="88900"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endParaRPr>
                </a:p>
              </p:txBody>
            </p:sp>
            <p:grpSp>
              <p:nvGrpSpPr>
                <p:cNvPr id="195" name="Group 194">
                  <a:extLst>
                    <a:ext uri="{FF2B5EF4-FFF2-40B4-BE49-F238E27FC236}">
                      <a16:creationId xmlns:a16="http://schemas.microsoft.com/office/drawing/2014/main" id="{D1223A35-40DF-426A-9D70-5D70B851E5CF}"/>
                    </a:ext>
                  </a:extLst>
                </p:cNvPr>
                <p:cNvGrpSpPr/>
                <p:nvPr/>
              </p:nvGrpSpPr>
              <p:grpSpPr>
                <a:xfrm>
                  <a:off x="3600992" y="864079"/>
                  <a:ext cx="40494" cy="185488"/>
                  <a:chOff x="4517745" y="6009328"/>
                  <a:chExt cx="166255" cy="692291"/>
                </a:xfrm>
              </p:grpSpPr>
              <p:sp>
                <p:nvSpPr>
                  <p:cNvPr id="196" name="Rounded Rectangle 410">
                    <a:extLst>
                      <a:ext uri="{FF2B5EF4-FFF2-40B4-BE49-F238E27FC236}">
                        <a16:creationId xmlns:a16="http://schemas.microsoft.com/office/drawing/2014/main" id="{6F4C3F6B-CE7B-42EB-9881-D65393A090AB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8" y="6057970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7" name="Oval 196">
                    <a:extLst>
                      <a:ext uri="{FF2B5EF4-FFF2-40B4-BE49-F238E27FC236}">
                        <a16:creationId xmlns:a16="http://schemas.microsoft.com/office/drawing/2014/main" id="{F7A4CD5C-8BF9-4EBC-84F3-FFEF3FF48472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17745" y="6127527"/>
                    <a:ext cx="166255" cy="166255"/>
                  </a:xfrm>
                  <a:prstGeom prst="ellipse">
                    <a:avLst/>
                  </a:prstGeom>
                  <a:noFill/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8" name="Rounded Rectangle 412">
                    <a:extLst>
                      <a:ext uri="{FF2B5EF4-FFF2-40B4-BE49-F238E27FC236}">
                        <a16:creationId xmlns:a16="http://schemas.microsoft.com/office/drawing/2014/main" id="{06E7AF7D-640E-4FA3-BA2D-1E0DDA128F56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8" y="6313537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9" name="Oval 198">
                    <a:extLst>
                      <a:ext uri="{FF2B5EF4-FFF2-40B4-BE49-F238E27FC236}">
                        <a16:creationId xmlns:a16="http://schemas.microsoft.com/office/drawing/2014/main" id="{3062B123-6DB9-416C-A8EF-B5C0FE923843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17745" y="6383094"/>
                    <a:ext cx="166255" cy="166255"/>
                  </a:xfrm>
                  <a:prstGeom prst="ellipse">
                    <a:avLst/>
                  </a:prstGeom>
                  <a:noFill/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0" name="Rounded Rectangle 414">
                    <a:extLst>
                      <a:ext uri="{FF2B5EF4-FFF2-40B4-BE49-F238E27FC236}">
                        <a16:creationId xmlns:a16="http://schemas.microsoft.com/office/drawing/2014/main" id="{B8EC5E60-4894-48AF-8D7F-C3F0927B5623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7" y="6606572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1" name="Rounded Rectangle 415">
                    <a:extLst>
                      <a:ext uri="{FF2B5EF4-FFF2-40B4-BE49-F238E27FC236}">
                        <a16:creationId xmlns:a16="http://schemas.microsoft.com/office/drawing/2014/main" id="{89C02EB6-A40E-46FC-956B-47728E1DE3C1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7" y="6590519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0585C5CE-7C03-47FB-8BC4-A6EA945CFE5F}"/>
              </a:ext>
            </a:extLst>
          </p:cNvPr>
          <p:cNvGrpSpPr/>
          <p:nvPr/>
        </p:nvGrpSpPr>
        <p:grpSpPr>
          <a:xfrm>
            <a:off x="8066551" y="1815043"/>
            <a:ext cx="3474720" cy="3789045"/>
            <a:chOff x="6045140" y="1311274"/>
            <a:chExt cx="2786121" cy="2971801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531B668D-ECE9-4A97-9C5B-5F4C3D343B0A}"/>
                </a:ext>
              </a:extLst>
            </p:cNvPr>
            <p:cNvGrpSpPr/>
            <p:nvPr/>
          </p:nvGrpSpPr>
          <p:grpSpPr>
            <a:xfrm>
              <a:off x="6045140" y="1311274"/>
              <a:ext cx="2786121" cy="2971801"/>
              <a:chOff x="312738" y="1311274"/>
              <a:chExt cx="2786121" cy="2971801"/>
            </a:xfrm>
          </p:grpSpPr>
          <p:sp>
            <p:nvSpPr>
              <p:cNvPr id="218" name="Rounded Rectangle 39">
                <a:extLst>
                  <a:ext uri="{FF2B5EF4-FFF2-40B4-BE49-F238E27FC236}">
                    <a16:creationId xmlns:a16="http://schemas.microsoft.com/office/drawing/2014/main" id="{169531A2-249F-44FC-81D5-E51EE2BD7085}"/>
                  </a:ext>
                </a:extLst>
              </p:cNvPr>
              <p:cNvSpPr/>
              <p:nvPr/>
            </p:nvSpPr>
            <p:spPr bwMode="gray">
              <a:xfrm>
                <a:off x="312738" y="1725268"/>
                <a:ext cx="2786121" cy="255780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6350" algn="ctr">
                <a:noFill/>
                <a:miter lim="800000"/>
                <a:headEnd/>
                <a:tailEnd/>
              </a:ln>
            </p:spPr>
            <p:txBody>
              <a:bodyPr wrap="square" lIns="88900" tIns="88900" rIns="88900" bIns="88900"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Tx/>
                  <a:buSzTx/>
                  <a:buFont typeface="Wingdings 2" pitchFamily="18" charset="2"/>
                  <a:buNone/>
                  <a:tabLst/>
                  <a:defRPr/>
                </a:pPr>
                <a:endParaRPr kumimoji="0" lang="en-GB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endParaRPr>
              </a:p>
            </p:txBody>
          </p:sp>
          <p:sp>
            <p:nvSpPr>
              <p:cNvPr id="219" name="Rounded Rectangle 39">
                <a:extLst>
                  <a:ext uri="{FF2B5EF4-FFF2-40B4-BE49-F238E27FC236}">
                    <a16:creationId xmlns:a16="http://schemas.microsoft.com/office/drawing/2014/main" id="{4E781C6E-BC90-4226-9817-3D5FCBF8AD5B}"/>
                  </a:ext>
                </a:extLst>
              </p:cNvPr>
              <p:cNvSpPr/>
              <p:nvPr/>
            </p:nvSpPr>
            <p:spPr bwMode="gray">
              <a:xfrm>
                <a:off x="312738" y="1311274"/>
                <a:ext cx="2786121" cy="314325"/>
              </a:xfrm>
              <a:prstGeom prst="round2SameRect">
                <a:avLst>
                  <a:gd name="adj1" fmla="val 0"/>
                  <a:gd name="adj2" fmla="val 0"/>
                </a:avLst>
              </a:prstGeom>
              <a:solidFill>
                <a:schemeClr val="accent6"/>
              </a:solidFill>
              <a:ln w="3175" algn="ctr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Tx/>
                  <a:buSzTx/>
                  <a:buFont typeface="Wingdings 2" pitchFamily="18" charset="2"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rPr>
                  <a:t>Bariatric surgery</a:t>
                </a:r>
              </a:p>
            </p:txBody>
          </p: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50CF1D02-B053-4A10-B76C-43B6D819D531}"/>
                  </a:ext>
                </a:extLst>
              </p:cNvPr>
              <p:cNvGrpSpPr/>
              <p:nvPr/>
            </p:nvGrpSpPr>
            <p:grpSpPr>
              <a:xfrm>
                <a:off x="398970" y="1580250"/>
                <a:ext cx="2613582" cy="243367"/>
                <a:chOff x="376649" y="1580250"/>
                <a:chExt cx="2613582" cy="243367"/>
              </a:xfrm>
            </p:grpSpPr>
            <p:grpSp>
              <p:nvGrpSpPr>
                <p:cNvPr id="221" name="Group 220">
                  <a:extLst>
                    <a:ext uri="{FF2B5EF4-FFF2-40B4-BE49-F238E27FC236}">
                      <a16:creationId xmlns:a16="http://schemas.microsoft.com/office/drawing/2014/main" id="{5039FA15-C74D-4226-91DE-E55AA3AB464C}"/>
                    </a:ext>
                  </a:extLst>
                </p:cNvPr>
                <p:cNvGrpSpPr/>
                <p:nvPr/>
              </p:nvGrpSpPr>
              <p:grpSpPr>
                <a:xfrm>
                  <a:off x="376649" y="1580250"/>
                  <a:ext cx="46595" cy="243367"/>
                  <a:chOff x="3600992" y="851864"/>
                  <a:chExt cx="40494" cy="211503"/>
                </a:xfrm>
              </p:grpSpPr>
              <p:sp>
                <p:nvSpPr>
                  <p:cNvPr id="232" name="Oval 231">
                    <a:extLst>
                      <a:ext uri="{FF2B5EF4-FFF2-40B4-BE49-F238E27FC236}">
                        <a16:creationId xmlns:a16="http://schemas.microsoft.com/office/drawing/2014/main" id="{750D56DF-2CCB-44C8-ABE3-F502B077A1D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609032" y="1036418"/>
                    <a:ext cx="24500" cy="26949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3" name="Oval 232">
                    <a:extLst>
                      <a:ext uri="{FF2B5EF4-FFF2-40B4-BE49-F238E27FC236}">
                        <a16:creationId xmlns:a16="http://schemas.microsoft.com/office/drawing/2014/main" id="{064605F8-49E5-4281-9ECC-B077D447904B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609032" y="851864"/>
                    <a:ext cx="24500" cy="26949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34" name="Group 233">
                    <a:extLst>
                      <a:ext uri="{FF2B5EF4-FFF2-40B4-BE49-F238E27FC236}">
                        <a16:creationId xmlns:a16="http://schemas.microsoft.com/office/drawing/2014/main" id="{A04E67B1-63A6-49DB-A74B-7CCA9687A1F8}"/>
                      </a:ext>
                    </a:extLst>
                  </p:cNvPr>
                  <p:cNvGrpSpPr/>
                  <p:nvPr/>
                </p:nvGrpSpPr>
                <p:grpSpPr>
                  <a:xfrm>
                    <a:off x="3600992" y="864079"/>
                    <a:ext cx="40494" cy="185488"/>
                    <a:chOff x="4517745" y="6009328"/>
                    <a:chExt cx="166255" cy="692291"/>
                  </a:xfrm>
                </p:grpSpPr>
                <p:sp>
                  <p:nvSpPr>
                    <p:cNvPr id="235" name="Rounded Rectangle 410">
                      <a:extLst>
                        <a:ext uri="{FF2B5EF4-FFF2-40B4-BE49-F238E27FC236}">
                          <a16:creationId xmlns:a16="http://schemas.microsoft.com/office/drawing/2014/main" id="{A73CBFDE-CE6D-4038-83D0-429010382D8C}"/>
                        </a:ext>
                      </a:extLst>
                    </p:cNvPr>
                    <p:cNvSpPr/>
                    <p:nvPr/>
                  </p:nvSpPr>
                  <p:spPr bwMode="gray">
                    <a:xfrm rot="5400000" flipH="1">
                      <a:off x="4529028" y="6057970"/>
                      <a:ext cx="143689" cy="4640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6" name="Oval 235">
                      <a:extLst>
                        <a:ext uri="{FF2B5EF4-FFF2-40B4-BE49-F238E27FC236}">
                          <a16:creationId xmlns:a16="http://schemas.microsoft.com/office/drawing/2014/main" id="{E9624BD9-9A3B-4030-8490-FE6502743A22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4517745" y="6127527"/>
                      <a:ext cx="166255" cy="166255"/>
                    </a:xfrm>
                    <a:prstGeom prst="ellipse">
                      <a:avLst/>
                    </a:prstGeom>
                    <a:noFill/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7" name="Rounded Rectangle 412">
                      <a:extLst>
                        <a:ext uri="{FF2B5EF4-FFF2-40B4-BE49-F238E27FC236}">
                          <a16:creationId xmlns:a16="http://schemas.microsoft.com/office/drawing/2014/main" id="{DFF267CB-D394-4147-A9F3-130E1CA06A5E}"/>
                        </a:ext>
                      </a:extLst>
                    </p:cNvPr>
                    <p:cNvSpPr/>
                    <p:nvPr/>
                  </p:nvSpPr>
                  <p:spPr bwMode="gray">
                    <a:xfrm rot="5400000" flipH="1">
                      <a:off x="4529028" y="6313537"/>
                      <a:ext cx="143689" cy="4640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8" name="Oval 237">
                      <a:extLst>
                        <a:ext uri="{FF2B5EF4-FFF2-40B4-BE49-F238E27FC236}">
                          <a16:creationId xmlns:a16="http://schemas.microsoft.com/office/drawing/2014/main" id="{BD2B91CE-878F-423D-953D-63B16EBAE4D3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4517745" y="6383094"/>
                      <a:ext cx="166255" cy="166255"/>
                    </a:xfrm>
                    <a:prstGeom prst="ellipse">
                      <a:avLst/>
                    </a:prstGeom>
                    <a:noFill/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9" name="Rounded Rectangle 414">
                      <a:extLst>
                        <a:ext uri="{FF2B5EF4-FFF2-40B4-BE49-F238E27FC236}">
                          <a16:creationId xmlns:a16="http://schemas.microsoft.com/office/drawing/2014/main" id="{77749251-E410-48F8-BDF0-342644B996BE}"/>
                        </a:ext>
                      </a:extLst>
                    </p:cNvPr>
                    <p:cNvSpPr/>
                    <p:nvPr/>
                  </p:nvSpPr>
                  <p:spPr bwMode="gray">
                    <a:xfrm rot="5400000" flipH="1">
                      <a:off x="4529027" y="6606572"/>
                      <a:ext cx="143689" cy="4640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40" name="Rounded Rectangle 415">
                      <a:extLst>
                        <a:ext uri="{FF2B5EF4-FFF2-40B4-BE49-F238E27FC236}">
                          <a16:creationId xmlns:a16="http://schemas.microsoft.com/office/drawing/2014/main" id="{AC0EA1CD-A115-4887-9755-F0736E3AFB31}"/>
                        </a:ext>
                      </a:extLst>
                    </p:cNvPr>
                    <p:cNvSpPr/>
                    <p:nvPr/>
                  </p:nvSpPr>
                  <p:spPr bwMode="gray">
                    <a:xfrm rot="5400000" flipH="1">
                      <a:off x="4529027" y="6590519"/>
                      <a:ext cx="143689" cy="4640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222" name="Group 221">
                  <a:extLst>
                    <a:ext uri="{FF2B5EF4-FFF2-40B4-BE49-F238E27FC236}">
                      <a16:creationId xmlns:a16="http://schemas.microsoft.com/office/drawing/2014/main" id="{C041BFDC-89EE-4FA0-B46E-9DFC74EF746B}"/>
                    </a:ext>
                  </a:extLst>
                </p:cNvPr>
                <p:cNvGrpSpPr/>
                <p:nvPr/>
              </p:nvGrpSpPr>
              <p:grpSpPr>
                <a:xfrm>
                  <a:off x="2943636" y="1580250"/>
                  <a:ext cx="46595" cy="243367"/>
                  <a:chOff x="3600992" y="851864"/>
                  <a:chExt cx="40494" cy="211503"/>
                </a:xfrm>
              </p:grpSpPr>
              <p:sp>
                <p:nvSpPr>
                  <p:cNvPr id="223" name="Oval 222">
                    <a:extLst>
                      <a:ext uri="{FF2B5EF4-FFF2-40B4-BE49-F238E27FC236}">
                        <a16:creationId xmlns:a16="http://schemas.microsoft.com/office/drawing/2014/main" id="{897CED58-F994-42BF-AF9C-67A1BB14E844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609032" y="1036418"/>
                    <a:ext cx="24500" cy="26949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4" name="Oval 223">
                    <a:extLst>
                      <a:ext uri="{FF2B5EF4-FFF2-40B4-BE49-F238E27FC236}">
                        <a16:creationId xmlns:a16="http://schemas.microsoft.com/office/drawing/2014/main" id="{23D393FD-B112-42ED-92B7-CE06B225E5A5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3609032" y="851864"/>
                    <a:ext cx="24500" cy="26949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25" name="Group 224">
                    <a:extLst>
                      <a:ext uri="{FF2B5EF4-FFF2-40B4-BE49-F238E27FC236}">
                        <a16:creationId xmlns:a16="http://schemas.microsoft.com/office/drawing/2014/main" id="{E1DE7A96-B1E3-44F8-92BB-83793C4F10D1}"/>
                      </a:ext>
                    </a:extLst>
                  </p:cNvPr>
                  <p:cNvGrpSpPr/>
                  <p:nvPr/>
                </p:nvGrpSpPr>
                <p:grpSpPr>
                  <a:xfrm>
                    <a:off x="3600992" y="864079"/>
                    <a:ext cx="40494" cy="185488"/>
                    <a:chOff x="4517745" y="6009328"/>
                    <a:chExt cx="166255" cy="692291"/>
                  </a:xfrm>
                </p:grpSpPr>
                <p:sp>
                  <p:nvSpPr>
                    <p:cNvPr id="226" name="Rounded Rectangle 410">
                      <a:extLst>
                        <a:ext uri="{FF2B5EF4-FFF2-40B4-BE49-F238E27FC236}">
                          <a16:creationId xmlns:a16="http://schemas.microsoft.com/office/drawing/2014/main" id="{DA7826A3-062D-40F2-A74F-445D741685E2}"/>
                        </a:ext>
                      </a:extLst>
                    </p:cNvPr>
                    <p:cNvSpPr/>
                    <p:nvPr/>
                  </p:nvSpPr>
                  <p:spPr bwMode="gray">
                    <a:xfrm rot="5400000" flipH="1">
                      <a:off x="4529028" y="6057970"/>
                      <a:ext cx="143689" cy="4640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7" name="Oval 226">
                      <a:extLst>
                        <a:ext uri="{FF2B5EF4-FFF2-40B4-BE49-F238E27FC236}">
                          <a16:creationId xmlns:a16="http://schemas.microsoft.com/office/drawing/2014/main" id="{94E98676-36CF-407B-BA9E-3F1D2ACE32D7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4517745" y="6127527"/>
                      <a:ext cx="166255" cy="166255"/>
                    </a:xfrm>
                    <a:prstGeom prst="ellipse">
                      <a:avLst/>
                    </a:prstGeom>
                    <a:noFill/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8" name="Rounded Rectangle 412">
                      <a:extLst>
                        <a:ext uri="{FF2B5EF4-FFF2-40B4-BE49-F238E27FC236}">
                          <a16:creationId xmlns:a16="http://schemas.microsoft.com/office/drawing/2014/main" id="{75FDA58C-B700-453E-9374-5A764712E0FB}"/>
                        </a:ext>
                      </a:extLst>
                    </p:cNvPr>
                    <p:cNvSpPr/>
                    <p:nvPr/>
                  </p:nvSpPr>
                  <p:spPr bwMode="gray">
                    <a:xfrm rot="5400000" flipH="1">
                      <a:off x="4529028" y="6313537"/>
                      <a:ext cx="143689" cy="4640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9" name="Oval 228">
                      <a:extLst>
                        <a:ext uri="{FF2B5EF4-FFF2-40B4-BE49-F238E27FC236}">
                          <a16:creationId xmlns:a16="http://schemas.microsoft.com/office/drawing/2014/main" id="{EBFC06E9-5F8E-4C2B-BDC6-C9E1DDAA1A4E}"/>
                        </a:ext>
                      </a:extLst>
                    </p:cNvPr>
                    <p:cNvSpPr/>
                    <p:nvPr/>
                  </p:nvSpPr>
                  <p:spPr bwMode="gray">
                    <a:xfrm>
                      <a:off x="4517745" y="6383094"/>
                      <a:ext cx="166255" cy="166255"/>
                    </a:xfrm>
                    <a:prstGeom prst="ellipse">
                      <a:avLst/>
                    </a:prstGeom>
                    <a:noFill/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0" name="Rounded Rectangle 414">
                      <a:extLst>
                        <a:ext uri="{FF2B5EF4-FFF2-40B4-BE49-F238E27FC236}">
                          <a16:creationId xmlns:a16="http://schemas.microsoft.com/office/drawing/2014/main" id="{233F0E75-845D-4F79-B0D2-B48FA2D79F39}"/>
                        </a:ext>
                      </a:extLst>
                    </p:cNvPr>
                    <p:cNvSpPr/>
                    <p:nvPr/>
                  </p:nvSpPr>
                  <p:spPr bwMode="gray">
                    <a:xfrm rot="5400000" flipH="1">
                      <a:off x="4529027" y="6606572"/>
                      <a:ext cx="143689" cy="4640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31" name="Rounded Rectangle 415">
                      <a:extLst>
                        <a:ext uri="{FF2B5EF4-FFF2-40B4-BE49-F238E27FC236}">
                          <a16:creationId xmlns:a16="http://schemas.microsoft.com/office/drawing/2014/main" id="{F1D78A23-BC89-4807-9A4F-1638653A11E3}"/>
                        </a:ext>
                      </a:extLst>
                    </p:cNvPr>
                    <p:cNvSpPr/>
                    <p:nvPr/>
                  </p:nvSpPr>
                  <p:spPr bwMode="gray">
                    <a:xfrm rot="5400000" flipH="1">
                      <a:off x="4529027" y="6590519"/>
                      <a:ext cx="143689" cy="46406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>
                        <a:lumMod val="50000"/>
                      </a:schemeClr>
                    </a:solidFill>
                    <a:ln w="3175" algn="ctr">
                      <a:solidFill>
                        <a:srgbClr val="E0DED8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88900" tIns="88900" rIns="88900" bIns="88900" rtlCol="0" anchor="ctr"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is For Office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A35C3A12-E078-424B-8DCB-CC470DB6CEC5}"/>
                </a:ext>
              </a:extLst>
            </p:cNvPr>
            <p:cNvGrpSpPr/>
            <p:nvPr/>
          </p:nvGrpSpPr>
          <p:grpSpPr>
            <a:xfrm>
              <a:off x="6131497" y="1962149"/>
              <a:ext cx="2606255" cy="2201598"/>
              <a:chOff x="6131497" y="1966438"/>
              <a:chExt cx="2606255" cy="1461115"/>
            </a:xfrm>
          </p:grpSpPr>
          <p:sp>
            <p:nvSpPr>
              <p:cNvPr id="214" name="Rounded Rectangle 59">
                <a:extLst>
                  <a:ext uri="{FF2B5EF4-FFF2-40B4-BE49-F238E27FC236}">
                    <a16:creationId xmlns:a16="http://schemas.microsoft.com/office/drawing/2014/main" id="{1075ABF4-B9CF-441C-BAD8-2B7B7D96FE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55472" y="1966438"/>
                <a:ext cx="1282279" cy="71508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1965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rPr>
                  <a:t>Roux-en-Y Gastric Bypass</a:t>
                </a:r>
              </a:p>
            </p:txBody>
          </p:sp>
          <p:sp>
            <p:nvSpPr>
              <p:cNvPr id="215" name="Rounded Rectangle 60">
                <a:extLst>
                  <a:ext uri="{FF2B5EF4-FFF2-40B4-BE49-F238E27FC236}">
                    <a16:creationId xmlns:a16="http://schemas.microsoft.com/office/drawing/2014/main" id="{E727F22F-33AA-436C-ACA7-4C3FA0B54A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31498" y="1966438"/>
                <a:ext cx="1282280" cy="71508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1965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rPr>
                  <a:t>Gastric band</a:t>
                </a:r>
              </a:p>
            </p:txBody>
          </p:sp>
          <p:sp>
            <p:nvSpPr>
              <p:cNvPr id="216" name="Rounded Rectangle 62">
                <a:extLst>
                  <a:ext uri="{FF2B5EF4-FFF2-40B4-BE49-F238E27FC236}">
                    <a16:creationId xmlns:a16="http://schemas.microsoft.com/office/drawing/2014/main" id="{3CC6E654-F1DC-40B9-98CC-FEBD2E8789E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131497" y="2712464"/>
                <a:ext cx="1282280" cy="71508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1965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rPr>
                  <a:t>Sleeve gastrectomy</a:t>
                </a:r>
              </a:p>
            </p:txBody>
          </p:sp>
          <p:sp>
            <p:nvSpPr>
              <p:cNvPr id="217" name="Rounded Rectangle 62">
                <a:extLst>
                  <a:ext uri="{FF2B5EF4-FFF2-40B4-BE49-F238E27FC236}">
                    <a16:creationId xmlns:a16="http://schemas.microsoft.com/office/drawing/2014/main" id="{21CB82BC-4A0A-4396-BF72-D70B2809A7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455472" y="2712464"/>
                <a:ext cx="1282280" cy="71508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1965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rPr>
                  <a:t>Biliopancreatic diversion</a:t>
                </a:r>
              </a:p>
            </p:txBody>
          </p:sp>
        </p:grp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E6D01DBF-2DEA-4E34-93E3-913B13FEC70D}"/>
              </a:ext>
            </a:extLst>
          </p:cNvPr>
          <p:cNvGrpSpPr/>
          <p:nvPr/>
        </p:nvGrpSpPr>
        <p:grpSpPr>
          <a:xfrm>
            <a:off x="647996" y="1815043"/>
            <a:ext cx="3474720" cy="3789045"/>
            <a:chOff x="312738" y="1311274"/>
            <a:chExt cx="2786121" cy="2971801"/>
          </a:xfrm>
        </p:grpSpPr>
        <p:sp>
          <p:nvSpPr>
            <p:cNvPr id="242" name="Rounded Rectangle 39">
              <a:extLst>
                <a:ext uri="{FF2B5EF4-FFF2-40B4-BE49-F238E27FC236}">
                  <a16:creationId xmlns:a16="http://schemas.microsoft.com/office/drawing/2014/main" id="{5D15EF68-9BC4-4AE3-9331-72BCF6AFA39A}"/>
                </a:ext>
              </a:extLst>
            </p:cNvPr>
            <p:cNvSpPr/>
            <p:nvPr/>
          </p:nvSpPr>
          <p:spPr bwMode="gray">
            <a:xfrm>
              <a:off x="312738" y="1725268"/>
              <a:ext cx="2786121" cy="2557807"/>
            </a:xfrm>
            <a:prstGeom prst="rect">
              <a:avLst/>
            </a:prstGeom>
            <a:solidFill>
              <a:srgbClr val="CCDEF6"/>
            </a:solidFill>
            <a:ln w="6350" algn="ctr">
              <a:noFill/>
              <a:miter lim="800000"/>
              <a:headEnd/>
              <a:tailEnd/>
            </a:ln>
          </p:spPr>
          <p:txBody>
            <a:bodyPr wrap="square" lIns="88900" tIns="88900" rIns="88900" bIns="8890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243" name="Rounded Rectangle 39">
              <a:extLst>
                <a:ext uri="{FF2B5EF4-FFF2-40B4-BE49-F238E27FC236}">
                  <a16:creationId xmlns:a16="http://schemas.microsoft.com/office/drawing/2014/main" id="{2371791C-23D2-411C-83A6-9ADBF0C198C0}"/>
                </a:ext>
              </a:extLst>
            </p:cNvPr>
            <p:cNvSpPr/>
            <p:nvPr/>
          </p:nvSpPr>
          <p:spPr bwMode="gray">
            <a:xfrm>
              <a:off x="312738" y="1311274"/>
              <a:ext cx="2786121" cy="314325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tx2"/>
            </a:solidFill>
            <a:ln w="3175" algn="ctr">
              <a:noFill/>
              <a:miter lim="800000"/>
              <a:headEnd/>
              <a:tailEnd/>
            </a:ln>
          </p:spPr>
          <p:txBody>
            <a:bodyPr wrap="square" lIns="0" tIns="0" rIns="0" bIns="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is For Office"/>
                  <a:ea typeface="+mn-ea"/>
                  <a:cs typeface="+mn-cs"/>
                </a:rPr>
                <a:t>Behavioral interventions</a:t>
              </a:r>
            </a:p>
          </p:txBody>
        </p: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BB17E594-BB4F-4888-A9C5-CE43E8584BBF}"/>
                </a:ext>
              </a:extLst>
            </p:cNvPr>
            <p:cNvGrpSpPr/>
            <p:nvPr/>
          </p:nvGrpSpPr>
          <p:grpSpPr>
            <a:xfrm>
              <a:off x="398970" y="1580250"/>
              <a:ext cx="2613582" cy="243367"/>
              <a:chOff x="376649" y="1580250"/>
              <a:chExt cx="2613582" cy="243367"/>
            </a:xfrm>
          </p:grpSpPr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6C6D8E92-33FB-42D5-B465-998425BE54AA}"/>
                  </a:ext>
                </a:extLst>
              </p:cNvPr>
              <p:cNvGrpSpPr/>
              <p:nvPr/>
            </p:nvGrpSpPr>
            <p:grpSpPr>
              <a:xfrm>
                <a:off x="376649" y="1580250"/>
                <a:ext cx="46595" cy="243367"/>
                <a:chOff x="3600992" y="851864"/>
                <a:chExt cx="40494" cy="211503"/>
              </a:xfrm>
            </p:grpSpPr>
            <p:sp>
              <p:nvSpPr>
                <p:cNvPr id="256" name="Oval 255">
                  <a:extLst>
                    <a:ext uri="{FF2B5EF4-FFF2-40B4-BE49-F238E27FC236}">
                      <a16:creationId xmlns:a16="http://schemas.microsoft.com/office/drawing/2014/main" id="{5902056A-C113-4194-B729-98298109961D}"/>
                    </a:ext>
                  </a:extLst>
                </p:cNvPr>
                <p:cNvSpPr/>
                <p:nvPr/>
              </p:nvSpPr>
              <p:spPr bwMode="gray">
                <a:xfrm>
                  <a:off x="3609032" y="1036418"/>
                  <a:ext cx="24500" cy="26949"/>
                </a:xfrm>
                <a:prstGeom prst="ellipse">
                  <a:avLst/>
                </a:prstGeom>
                <a:solidFill>
                  <a:schemeClr val="accent3"/>
                </a:solidFill>
                <a:ln w="3175" algn="ctr">
                  <a:solidFill>
                    <a:srgbClr val="E0DED8"/>
                  </a:solidFill>
                  <a:miter lim="800000"/>
                  <a:headEnd/>
                  <a:tailEnd/>
                </a:ln>
              </p:spPr>
              <p:txBody>
                <a:bodyPr wrap="square" lIns="88900" tIns="88900" rIns="88900" bIns="88900"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Oval 256">
                  <a:extLst>
                    <a:ext uri="{FF2B5EF4-FFF2-40B4-BE49-F238E27FC236}">
                      <a16:creationId xmlns:a16="http://schemas.microsoft.com/office/drawing/2014/main" id="{2A72B032-A10E-41E8-9397-6D123DF33FAA}"/>
                    </a:ext>
                  </a:extLst>
                </p:cNvPr>
                <p:cNvSpPr/>
                <p:nvPr/>
              </p:nvSpPr>
              <p:spPr bwMode="gray">
                <a:xfrm>
                  <a:off x="3609032" y="851864"/>
                  <a:ext cx="24500" cy="26949"/>
                </a:xfrm>
                <a:prstGeom prst="ellipse">
                  <a:avLst/>
                </a:prstGeom>
                <a:solidFill>
                  <a:schemeClr val="accent3"/>
                </a:solidFill>
                <a:ln w="3175" algn="ctr">
                  <a:solidFill>
                    <a:srgbClr val="E0DED8"/>
                  </a:solidFill>
                  <a:miter lim="800000"/>
                  <a:headEnd/>
                  <a:tailEnd/>
                </a:ln>
              </p:spPr>
              <p:txBody>
                <a:bodyPr wrap="square" lIns="88900" tIns="88900" rIns="88900" bIns="88900"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endParaRPr>
                </a:p>
              </p:txBody>
            </p:sp>
            <p:grpSp>
              <p:nvGrpSpPr>
                <p:cNvPr id="258" name="Group 257">
                  <a:extLst>
                    <a:ext uri="{FF2B5EF4-FFF2-40B4-BE49-F238E27FC236}">
                      <a16:creationId xmlns:a16="http://schemas.microsoft.com/office/drawing/2014/main" id="{9A3C2F8F-73BA-4449-B540-52DE60AB0D28}"/>
                    </a:ext>
                  </a:extLst>
                </p:cNvPr>
                <p:cNvGrpSpPr/>
                <p:nvPr/>
              </p:nvGrpSpPr>
              <p:grpSpPr>
                <a:xfrm>
                  <a:off x="3600992" y="864079"/>
                  <a:ext cx="40494" cy="185488"/>
                  <a:chOff x="4517745" y="6009328"/>
                  <a:chExt cx="166255" cy="692291"/>
                </a:xfrm>
              </p:grpSpPr>
              <p:sp>
                <p:nvSpPr>
                  <p:cNvPr id="259" name="Rounded Rectangle 410">
                    <a:extLst>
                      <a:ext uri="{FF2B5EF4-FFF2-40B4-BE49-F238E27FC236}">
                        <a16:creationId xmlns:a16="http://schemas.microsoft.com/office/drawing/2014/main" id="{2D8EA978-8217-461F-92F3-47D49A9220C9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8" y="6057970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0" name="Oval 259">
                    <a:extLst>
                      <a:ext uri="{FF2B5EF4-FFF2-40B4-BE49-F238E27FC236}">
                        <a16:creationId xmlns:a16="http://schemas.microsoft.com/office/drawing/2014/main" id="{B6EAC21A-5F22-4092-8869-9D5591050093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17745" y="6127527"/>
                    <a:ext cx="166255" cy="166255"/>
                  </a:xfrm>
                  <a:prstGeom prst="ellipse">
                    <a:avLst/>
                  </a:prstGeom>
                  <a:noFill/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1" name="Rounded Rectangle 412">
                    <a:extLst>
                      <a:ext uri="{FF2B5EF4-FFF2-40B4-BE49-F238E27FC236}">
                        <a16:creationId xmlns:a16="http://schemas.microsoft.com/office/drawing/2014/main" id="{0DD61F7C-BA70-4666-BEEE-9369E4CEF778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8" y="6313537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2" name="Oval 261">
                    <a:extLst>
                      <a:ext uri="{FF2B5EF4-FFF2-40B4-BE49-F238E27FC236}">
                        <a16:creationId xmlns:a16="http://schemas.microsoft.com/office/drawing/2014/main" id="{B79BB2D8-2608-42B8-AD4B-D799C2B1D90C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17745" y="6383094"/>
                    <a:ext cx="166255" cy="166255"/>
                  </a:xfrm>
                  <a:prstGeom prst="ellipse">
                    <a:avLst/>
                  </a:prstGeom>
                  <a:noFill/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3" name="Rounded Rectangle 414">
                    <a:extLst>
                      <a:ext uri="{FF2B5EF4-FFF2-40B4-BE49-F238E27FC236}">
                        <a16:creationId xmlns:a16="http://schemas.microsoft.com/office/drawing/2014/main" id="{92509336-985F-4779-B00C-E9B7B04FC028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7" y="6606572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4" name="Rounded Rectangle 415">
                    <a:extLst>
                      <a:ext uri="{FF2B5EF4-FFF2-40B4-BE49-F238E27FC236}">
                        <a16:creationId xmlns:a16="http://schemas.microsoft.com/office/drawing/2014/main" id="{3DF76B20-5154-4420-9F2D-DCE3B5597A1C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7" y="6590519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C206D209-00B4-4E7C-A865-DC313B9375BD}"/>
                  </a:ext>
                </a:extLst>
              </p:cNvPr>
              <p:cNvGrpSpPr/>
              <p:nvPr/>
            </p:nvGrpSpPr>
            <p:grpSpPr>
              <a:xfrm>
                <a:off x="2943636" y="1580250"/>
                <a:ext cx="46595" cy="243367"/>
                <a:chOff x="3600992" y="851864"/>
                <a:chExt cx="40494" cy="211503"/>
              </a:xfrm>
            </p:grpSpPr>
            <p:sp>
              <p:nvSpPr>
                <p:cNvPr id="247" name="Oval 246">
                  <a:extLst>
                    <a:ext uri="{FF2B5EF4-FFF2-40B4-BE49-F238E27FC236}">
                      <a16:creationId xmlns:a16="http://schemas.microsoft.com/office/drawing/2014/main" id="{5EEEAD1E-501F-4EC4-83F1-3B09A8AA730B}"/>
                    </a:ext>
                  </a:extLst>
                </p:cNvPr>
                <p:cNvSpPr/>
                <p:nvPr/>
              </p:nvSpPr>
              <p:spPr bwMode="gray">
                <a:xfrm>
                  <a:off x="3609032" y="1036418"/>
                  <a:ext cx="24500" cy="26949"/>
                </a:xfrm>
                <a:prstGeom prst="ellipse">
                  <a:avLst/>
                </a:prstGeom>
                <a:solidFill>
                  <a:schemeClr val="accent3"/>
                </a:solidFill>
                <a:ln w="3175" algn="ctr">
                  <a:solidFill>
                    <a:srgbClr val="E0DED8"/>
                  </a:solidFill>
                  <a:miter lim="800000"/>
                  <a:headEnd/>
                  <a:tailEnd/>
                </a:ln>
              </p:spPr>
              <p:txBody>
                <a:bodyPr wrap="square" lIns="88900" tIns="88900" rIns="88900" bIns="88900"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endParaRPr>
                </a:p>
              </p:txBody>
            </p:sp>
            <p:sp>
              <p:nvSpPr>
                <p:cNvPr id="248" name="Oval 247">
                  <a:extLst>
                    <a:ext uri="{FF2B5EF4-FFF2-40B4-BE49-F238E27FC236}">
                      <a16:creationId xmlns:a16="http://schemas.microsoft.com/office/drawing/2014/main" id="{59A2FB25-A281-4E37-A176-74DFC8DA05FC}"/>
                    </a:ext>
                  </a:extLst>
                </p:cNvPr>
                <p:cNvSpPr/>
                <p:nvPr/>
              </p:nvSpPr>
              <p:spPr bwMode="gray">
                <a:xfrm>
                  <a:off x="3609032" y="851864"/>
                  <a:ext cx="24500" cy="26949"/>
                </a:xfrm>
                <a:prstGeom prst="ellipse">
                  <a:avLst/>
                </a:prstGeom>
                <a:solidFill>
                  <a:schemeClr val="accent3"/>
                </a:solidFill>
                <a:ln w="3175" algn="ctr">
                  <a:solidFill>
                    <a:srgbClr val="E0DED8"/>
                  </a:solidFill>
                  <a:miter lim="800000"/>
                  <a:headEnd/>
                  <a:tailEnd/>
                </a:ln>
              </p:spPr>
              <p:txBody>
                <a:bodyPr wrap="square" lIns="88900" tIns="88900" rIns="88900" bIns="88900" rtlCol="0" anchor="ctr"/>
                <a:lstStyle/>
                <a:p>
                  <a:pPr marL="0" marR="0" lvl="0" indent="0" algn="ctr" defTabSz="914377" rtl="0" eaLnBrk="1" fontAlgn="auto" latinLnBrk="0" hangingPunct="1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 2" pitchFamily="18" charset="2"/>
                    <a:buNone/>
                    <a:tabLst/>
                    <a:defRPr/>
                  </a:pPr>
                  <a:endParaRPr kumimoji="0" lang="en-GB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is For Office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9" name="Group 248">
                  <a:extLst>
                    <a:ext uri="{FF2B5EF4-FFF2-40B4-BE49-F238E27FC236}">
                      <a16:creationId xmlns:a16="http://schemas.microsoft.com/office/drawing/2014/main" id="{B54DDDB1-9DAC-4AD6-84CA-AED1F0C5A566}"/>
                    </a:ext>
                  </a:extLst>
                </p:cNvPr>
                <p:cNvGrpSpPr/>
                <p:nvPr/>
              </p:nvGrpSpPr>
              <p:grpSpPr>
                <a:xfrm>
                  <a:off x="3600992" y="864079"/>
                  <a:ext cx="40494" cy="185488"/>
                  <a:chOff x="4517745" y="6009328"/>
                  <a:chExt cx="166255" cy="692291"/>
                </a:xfrm>
              </p:grpSpPr>
              <p:sp>
                <p:nvSpPr>
                  <p:cNvPr id="250" name="Rounded Rectangle 410">
                    <a:extLst>
                      <a:ext uri="{FF2B5EF4-FFF2-40B4-BE49-F238E27FC236}">
                        <a16:creationId xmlns:a16="http://schemas.microsoft.com/office/drawing/2014/main" id="{510DEF3F-A04D-4765-8781-DC75D106F7F9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8" y="6057970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1" name="Oval 250">
                    <a:extLst>
                      <a:ext uri="{FF2B5EF4-FFF2-40B4-BE49-F238E27FC236}">
                        <a16:creationId xmlns:a16="http://schemas.microsoft.com/office/drawing/2014/main" id="{C4076546-5D3B-4950-A40B-8383943DECD4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17745" y="6127527"/>
                    <a:ext cx="166255" cy="166255"/>
                  </a:xfrm>
                  <a:prstGeom prst="ellipse">
                    <a:avLst/>
                  </a:prstGeom>
                  <a:noFill/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2" name="Rounded Rectangle 412">
                    <a:extLst>
                      <a:ext uri="{FF2B5EF4-FFF2-40B4-BE49-F238E27FC236}">
                        <a16:creationId xmlns:a16="http://schemas.microsoft.com/office/drawing/2014/main" id="{75A5DC5E-7C63-4062-A29D-00D4CC1DABA4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8" y="6313537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3" name="Oval 252">
                    <a:extLst>
                      <a:ext uri="{FF2B5EF4-FFF2-40B4-BE49-F238E27FC236}">
                        <a16:creationId xmlns:a16="http://schemas.microsoft.com/office/drawing/2014/main" id="{0F9CDF89-D340-49E7-A8DA-5820F18090A8}"/>
                      </a:ext>
                    </a:extLst>
                  </p:cNvPr>
                  <p:cNvSpPr/>
                  <p:nvPr/>
                </p:nvSpPr>
                <p:spPr bwMode="gray">
                  <a:xfrm>
                    <a:off x="4517745" y="6383094"/>
                    <a:ext cx="166255" cy="166255"/>
                  </a:xfrm>
                  <a:prstGeom prst="ellipse">
                    <a:avLst/>
                  </a:prstGeom>
                  <a:noFill/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4" name="Rounded Rectangle 414">
                    <a:extLst>
                      <a:ext uri="{FF2B5EF4-FFF2-40B4-BE49-F238E27FC236}">
                        <a16:creationId xmlns:a16="http://schemas.microsoft.com/office/drawing/2014/main" id="{DA7D199E-7638-4DDB-B720-CD8A972453CB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7" y="6606572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5" name="Rounded Rectangle 415">
                    <a:extLst>
                      <a:ext uri="{FF2B5EF4-FFF2-40B4-BE49-F238E27FC236}">
                        <a16:creationId xmlns:a16="http://schemas.microsoft.com/office/drawing/2014/main" id="{D871A2BB-AD0C-4DB6-B4D4-D62E0265FE2D}"/>
                      </a:ext>
                    </a:extLst>
                  </p:cNvPr>
                  <p:cNvSpPr/>
                  <p:nvPr/>
                </p:nvSpPr>
                <p:spPr bwMode="gray">
                  <a:xfrm rot="5400000" flipH="1">
                    <a:off x="4529027" y="6590519"/>
                    <a:ext cx="143689" cy="4640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>
                      <a:lumMod val="50000"/>
                    </a:schemeClr>
                  </a:solidFill>
                  <a:ln w="3175" algn="ctr">
                    <a:solidFill>
                      <a:srgbClr val="E0DED8"/>
                    </a:solidFill>
                    <a:miter lim="800000"/>
                    <a:headEnd/>
                    <a:tailEnd/>
                  </a:ln>
                </p:spPr>
                <p:txBody>
                  <a:bodyPr wrap="square" lIns="88900" tIns="88900" rIns="88900" bIns="88900" rtlCol="0" anchor="ctr"/>
                  <a:lstStyle/>
                  <a:p>
                    <a:pPr marL="0" marR="0" lvl="0" indent="0" algn="ctr" defTabSz="914377" rtl="0" eaLnBrk="1" fontAlgn="auto" latinLnBrk="0" hangingPunct="1">
                      <a:lnSpc>
                        <a:spcPct val="106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 typeface="Wingdings 2" pitchFamily="18" charset="2"/>
                      <a:buNone/>
                      <a:tabLst/>
                      <a:defRPr/>
                    </a:pPr>
                    <a:endParaRPr kumimoji="0" lang="en-GB" sz="14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is For Office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265" name="Rounded Rectangle 50">
            <a:extLst>
              <a:ext uri="{FF2B5EF4-FFF2-40B4-BE49-F238E27FC236}">
                <a16:creationId xmlns:a16="http://schemas.microsoft.com/office/drawing/2014/main" id="{7F413EBF-E08E-4004-8D0C-A68212CB4F7A}"/>
              </a:ext>
            </a:extLst>
          </p:cNvPr>
          <p:cNvSpPr>
            <a:spLocks/>
          </p:cNvSpPr>
          <p:nvPr/>
        </p:nvSpPr>
        <p:spPr>
          <a:xfrm>
            <a:off x="2464558" y="3465735"/>
            <a:ext cx="1571413" cy="952010"/>
          </a:xfrm>
          <a:prstGeom prst="rect">
            <a:avLst/>
          </a:prstGeom>
          <a:solidFill>
            <a:srgbClr val="99BDED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Physical activity</a:t>
            </a:r>
          </a:p>
        </p:txBody>
      </p:sp>
      <p:sp>
        <p:nvSpPr>
          <p:cNvPr id="266" name="Rounded Rectangle 51">
            <a:extLst>
              <a:ext uri="{FF2B5EF4-FFF2-40B4-BE49-F238E27FC236}">
                <a16:creationId xmlns:a16="http://schemas.microsoft.com/office/drawing/2014/main" id="{07A969A2-45CE-42C6-9B52-7B3A0E089DFC}"/>
              </a:ext>
            </a:extLst>
          </p:cNvPr>
          <p:cNvSpPr>
            <a:spLocks/>
          </p:cNvSpPr>
          <p:nvPr/>
        </p:nvSpPr>
        <p:spPr>
          <a:xfrm>
            <a:off x="2464558" y="2650376"/>
            <a:ext cx="1571413" cy="679726"/>
          </a:xfrm>
          <a:prstGeom prst="rect">
            <a:avLst/>
          </a:prstGeom>
          <a:solidFill>
            <a:srgbClr val="99BDED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Diet</a:t>
            </a:r>
          </a:p>
        </p:txBody>
      </p:sp>
      <p:sp>
        <p:nvSpPr>
          <p:cNvPr id="267" name="Rounded Rectangle 52">
            <a:extLst>
              <a:ext uri="{FF2B5EF4-FFF2-40B4-BE49-F238E27FC236}">
                <a16:creationId xmlns:a16="http://schemas.microsoft.com/office/drawing/2014/main" id="{98C3910D-0ADE-44AD-A584-861989833AEE}"/>
              </a:ext>
            </a:extLst>
          </p:cNvPr>
          <p:cNvSpPr>
            <a:spLocks/>
          </p:cNvSpPr>
          <p:nvPr/>
        </p:nvSpPr>
        <p:spPr>
          <a:xfrm>
            <a:off x="734740" y="4553379"/>
            <a:ext cx="1677461" cy="951616"/>
          </a:xfrm>
          <a:prstGeom prst="rect">
            <a:avLst/>
          </a:prstGeom>
          <a:solidFill>
            <a:srgbClr val="99BDED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Stress management</a:t>
            </a:r>
          </a:p>
        </p:txBody>
      </p:sp>
      <p:sp>
        <p:nvSpPr>
          <p:cNvPr id="268" name="Rounded Rectangle 53">
            <a:extLst>
              <a:ext uri="{FF2B5EF4-FFF2-40B4-BE49-F238E27FC236}">
                <a16:creationId xmlns:a16="http://schemas.microsoft.com/office/drawing/2014/main" id="{8659607B-B2FF-4590-86F2-D709BED6C8D9}"/>
              </a:ext>
            </a:extLst>
          </p:cNvPr>
          <p:cNvSpPr>
            <a:spLocks/>
          </p:cNvSpPr>
          <p:nvPr/>
        </p:nvSpPr>
        <p:spPr>
          <a:xfrm>
            <a:off x="2464559" y="4553379"/>
            <a:ext cx="1571413" cy="951616"/>
          </a:xfrm>
          <a:prstGeom prst="rect">
            <a:avLst/>
          </a:prstGeom>
          <a:solidFill>
            <a:srgbClr val="99BDED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Sleep management</a:t>
            </a:r>
          </a:p>
        </p:txBody>
      </p:sp>
      <p:sp>
        <p:nvSpPr>
          <p:cNvPr id="269" name="Rounded Rectangle 48">
            <a:extLst>
              <a:ext uri="{FF2B5EF4-FFF2-40B4-BE49-F238E27FC236}">
                <a16:creationId xmlns:a16="http://schemas.microsoft.com/office/drawing/2014/main" id="{EB5142C8-A4B1-434E-9C6C-F1A257461BD4}"/>
              </a:ext>
            </a:extLst>
          </p:cNvPr>
          <p:cNvSpPr>
            <a:spLocks/>
          </p:cNvSpPr>
          <p:nvPr/>
        </p:nvSpPr>
        <p:spPr>
          <a:xfrm>
            <a:off x="734739" y="2650376"/>
            <a:ext cx="1677462" cy="679726"/>
          </a:xfrm>
          <a:prstGeom prst="rect">
            <a:avLst/>
          </a:prstGeom>
          <a:solidFill>
            <a:srgbClr val="99BDED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Counselling</a:t>
            </a:r>
          </a:p>
        </p:txBody>
      </p:sp>
      <p:sp>
        <p:nvSpPr>
          <p:cNvPr id="270" name="Rounded Rectangle 49">
            <a:extLst>
              <a:ext uri="{FF2B5EF4-FFF2-40B4-BE49-F238E27FC236}">
                <a16:creationId xmlns:a16="http://schemas.microsoft.com/office/drawing/2014/main" id="{63D057F3-55E7-451A-A416-850D9BB8B4C6}"/>
              </a:ext>
            </a:extLst>
          </p:cNvPr>
          <p:cNvSpPr>
            <a:spLocks/>
          </p:cNvSpPr>
          <p:nvPr/>
        </p:nvSpPr>
        <p:spPr>
          <a:xfrm>
            <a:off x="734739" y="3465933"/>
            <a:ext cx="1677462" cy="951616"/>
          </a:xfrm>
          <a:prstGeom prst="rect">
            <a:avLst/>
          </a:prstGeom>
          <a:solidFill>
            <a:srgbClr val="99BDED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Self-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monitoring</a:t>
            </a:r>
          </a:p>
        </p:txBody>
      </p:sp>
      <p:sp>
        <p:nvSpPr>
          <p:cNvPr id="271" name="Rounded Rectangle 39">
            <a:extLst>
              <a:ext uri="{FF2B5EF4-FFF2-40B4-BE49-F238E27FC236}">
                <a16:creationId xmlns:a16="http://schemas.microsoft.com/office/drawing/2014/main" id="{0CF22108-77C5-44D6-AB8F-77E3BDE6AD2D}"/>
              </a:ext>
            </a:extLst>
          </p:cNvPr>
          <p:cNvSpPr>
            <a:spLocks/>
          </p:cNvSpPr>
          <p:nvPr/>
        </p:nvSpPr>
        <p:spPr>
          <a:xfrm>
            <a:off x="4580190" y="2529407"/>
            <a:ext cx="3096263" cy="3300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Orlistat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*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Arial" panose="020B0604020202020204" pitchFamily="34" charset="0"/>
              </a:rPr>
              <a:t>†‡</a:t>
            </a:r>
            <a:endParaRPr kumimoji="0" lang="en-GB" sz="1400" b="0" i="0" u="none" strike="noStrike" kern="1200" cap="none" spc="0" normalizeH="0" baseline="3000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274" name="Rounded Rectangle 43">
            <a:extLst>
              <a:ext uri="{FF2B5EF4-FFF2-40B4-BE49-F238E27FC236}">
                <a16:creationId xmlns:a16="http://schemas.microsoft.com/office/drawing/2014/main" id="{0A1D3DC3-2FEA-49F7-B5DE-A5C64827F6DD}"/>
              </a:ext>
            </a:extLst>
          </p:cNvPr>
          <p:cNvSpPr>
            <a:spLocks/>
          </p:cNvSpPr>
          <p:nvPr/>
        </p:nvSpPr>
        <p:spPr>
          <a:xfrm>
            <a:off x="4580190" y="4003295"/>
            <a:ext cx="3096263" cy="3497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Naltrexone/bupropion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*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Arial" panose="020B0604020202020204" pitchFamily="34" charset="0"/>
              </a:rPr>
              <a:t>†‡</a:t>
            </a:r>
            <a:endParaRPr kumimoji="0" lang="en-GB" sz="1400" b="0" i="0" u="none" strike="noStrike" kern="1200" cap="none" spc="0" normalizeH="0" baseline="3000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277" name="Rounded Rectangle 43">
            <a:extLst>
              <a:ext uri="{FF2B5EF4-FFF2-40B4-BE49-F238E27FC236}">
                <a16:creationId xmlns:a16="http://schemas.microsoft.com/office/drawing/2014/main" id="{493DB34D-B691-408D-AA74-7706CCEEBBD2}"/>
              </a:ext>
            </a:extLst>
          </p:cNvPr>
          <p:cNvSpPr>
            <a:spLocks/>
          </p:cNvSpPr>
          <p:nvPr/>
        </p:nvSpPr>
        <p:spPr>
          <a:xfrm>
            <a:off x="4580190" y="5012165"/>
            <a:ext cx="3096263" cy="3497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Setmelanotide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*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Arial" panose="020B0604020202020204" pitchFamily="34" charset="0"/>
              </a:rPr>
              <a:t>†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281" name="Rounded Rectangle 43">
            <a:extLst>
              <a:ext uri="{FF2B5EF4-FFF2-40B4-BE49-F238E27FC236}">
                <a16:creationId xmlns:a16="http://schemas.microsoft.com/office/drawing/2014/main" id="{7912048F-D218-4402-882D-4FD52D5A95BD}"/>
              </a:ext>
            </a:extLst>
          </p:cNvPr>
          <p:cNvSpPr>
            <a:spLocks/>
          </p:cNvSpPr>
          <p:nvPr/>
        </p:nvSpPr>
        <p:spPr>
          <a:xfrm>
            <a:off x="4580190" y="4507729"/>
            <a:ext cx="3096263" cy="3497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Semaglutide 2.4 mg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Arial" panose="020B0604020202020204" pitchFamily="34" charset="0"/>
              </a:rPr>
              <a:t>†‡</a:t>
            </a:r>
            <a:endParaRPr kumimoji="0" lang="en-GB" sz="1400" b="0" i="0" u="none" strike="noStrike" kern="1200" cap="none" spc="0" normalizeH="0" baseline="3000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284" name="Rounded Rectangle 41">
            <a:extLst>
              <a:ext uri="{FF2B5EF4-FFF2-40B4-BE49-F238E27FC236}">
                <a16:creationId xmlns:a16="http://schemas.microsoft.com/office/drawing/2014/main" id="{093E2D4F-CD64-4376-A6BD-0416F01404A1}"/>
              </a:ext>
            </a:extLst>
          </p:cNvPr>
          <p:cNvSpPr>
            <a:spLocks/>
          </p:cNvSpPr>
          <p:nvPr/>
        </p:nvSpPr>
        <p:spPr>
          <a:xfrm>
            <a:off x="4580190" y="3498861"/>
            <a:ext cx="3096263" cy="3497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Phentermine/topiramate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Arial" panose="020B0604020202020204" pitchFamily="34" charset="0"/>
              </a:rPr>
              <a:t>†</a:t>
            </a:r>
            <a:endParaRPr kumimoji="0" lang="en-GB" sz="1400" b="0" i="0" u="none" strike="noStrike" kern="1200" cap="none" spc="0" normalizeH="0" baseline="3000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287" name="Rounded Rectangle 40">
            <a:extLst>
              <a:ext uri="{FF2B5EF4-FFF2-40B4-BE49-F238E27FC236}">
                <a16:creationId xmlns:a16="http://schemas.microsoft.com/office/drawing/2014/main" id="{A190EE7D-5D97-4D39-994B-07E103D2FDCA}"/>
              </a:ext>
            </a:extLst>
          </p:cNvPr>
          <p:cNvSpPr>
            <a:spLocks/>
          </p:cNvSpPr>
          <p:nvPr/>
        </p:nvSpPr>
        <p:spPr>
          <a:xfrm>
            <a:off x="4580190" y="3014134"/>
            <a:ext cx="3096263" cy="3300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Liraglutide 3.0 mg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*</a:t>
            </a:r>
            <a:r>
              <a:rPr kumimoji="0" lang="en-GB" sz="1400" b="0" i="0" u="none" strike="noStrike" kern="1200" cap="none" spc="0" normalizeH="0" baseline="3000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Arial" panose="020B0604020202020204" pitchFamily="34" charset="0"/>
              </a:rPr>
              <a:t>†‡</a:t>
            </a:r>
            <a:endParaRPr kumimoji="0" lang="en-GB" sz="1400" b="0" i="0" u="none" strike="noStrike" kern="1200" cap="none" spc="0" normalizeH="0" baseline="3000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42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DE1FC2-5EBA-4D71-B83D-DE7175578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PROBIOTICI I DEBLJINA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DBCDA97-5953-4F52-A79C-FB94B3970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Lactobacillus i </a:t>
            </a:r>
            <a:r>
              <a:rPr lang="hr-HR" dirty="0" err="1"/>
              <a:t>Bifidobacterium</a:t>
            </a:r>
            <a:r>
              <a:rPr lang="hr-HR" dirty="0"/>
              <a:t> vrste uspješno se koriste u animalnim modelima za debljinu zbog njihovog niskog stupnja patogenosti i  rezistencije na antibiotike (</a:t>
            </a:r>
            <a:r>
              <a:rPr lang="hr-HR" dirty="0" err="1"/>
              <a:t>Cerdo</a:t>
            </a:r>
            <a:r>
              <a:rPr lang="hr-HR" dirty="0"/>
              <a:t> i sur., 2019.).Terapija sa ovim </a:t>
            </a:r>
            <a:r>
              <a:rPr lang="hr-HR" dirty="0" err="1"/>
              <a:t>probioticima</a:t>
            </a:r>
            <a:r>
              <a:rPr lang="hr-HR" dirty="0"/>
              <a:t> dovela je do različitog stupnja pada porasta tjelesne mase i smanjenog nakupljanja masnog tkiva- u usporedbi sa placebo grupom.</a:t>
            </a:r>
          </a:p>
          <a:p>
            <a:r>
              <a:rPr lang="hr-HR" dirty="0"/>
              <a:t>Međutim ove rezultate nisu potvrdili rezultati drugih studija (</a:t>
            </a:r>
            <a:r>
              <a:rPr lang="hr-HR" dirty="0" err="1"/>
              <a:t>Luoto</a:t>
            </a:r>
            <a:r>
              <a:rPr lang="hr-HR" dirty="0"/>
              <a:t> i sr.,2010.).</a:t>
            </a:r>
          </a:p>
        </p:txBody>
      </p:sp>
    </p:spTree>
    <p:extLst>
      <p:ext uri="{BB962C8B-B14F-4D97-AF65-F5344CB8AC3E}">
        <p14:creationId xmlns:p14="http://schemas.microsoft.com/office/powerpoint/2010/main" val="2951570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B44617-37B1-4D8E-A3B1-05C858F4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0C9E094E-020E-4A33-A5AE-13A59802D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9" y="0"/>
            <a:ext cx="12136821" cy="6771289"/>
          </a:xfrm>
        </p:spPr>
      </p:pic>
    </p:spTree>
    <p:extLst>
      <p:ext uri="{BB962C8B-B14F-4D97-AF65-F5344CB8AC3E}">
        <p14:creationId xmlns:p14="http://schemas.microsoft.com/office/powerpoint/2010/main" val="1113844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5E22685-2A56-4C57-8522-B8EBC262C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/>
              <a:t>Jedna od „</a:t>
            </a:r>
            <a:r>
              <a:rPr lang="hr-HR" dirty="0" err="1"/>
              <a:t>vrućih”interesantnih</a:t>
            </a:r>
            <a:r>
              <a:rPr lang="hr-HR" dirty="0"/>
              <a:t> tema u medicini je pitanje crijevne </a:t>
            </a:r>
            <a:r>
              <a:rPr lang="hr-HR" dirty="0" err="1"/>
              <a:t>mikrobiote</a:t>
            </a:r>
            <a:r>
              <a:rPr lang="hr-HR" dirty="0"/>
              <a:t> i pretilosti.</a:t>
            </a:r>
          </a:p>
          <a:p>
            <a:r>
              <a:rPr lang="hr-HR" dirty="0"/>
              <a:t>Određeni metabolički putovi upućuju na moguću povezanost promjena u sastavu crijevne </a:t>
            </a:r>
            <a:r>
              <a:rPr lang="hr-HR" dirty="0" err="1"/>
              <a:t>mikrobiote</a:t>
            </a:r>
            <a:r>
              <a:rPr lang="hr-HR" dirty="0"/>
              <a:t> i razvoja pretilosti-a a sama pandemija traži učinkoviti lijek u prevenciji i liječenju.</a:t>
            </a:r>
          </a:p>
          <a:p>
            <a:r>
              <a:rPr lang="hr-HR" dirty="0"/>
              <a:t>MEĐUTIM:</a:t>
            </a:r>
          </a:p>
          <a:p>
            <a:r>
              <a:rPr lang="hr-HR" dirty="0"/>
              <a:t>Različitost u rezultatima studija- mogu se pripisati različitom dizajnu, različitim populacijama ispitanika, različitom genomu..</a:t>
            </a:r>
          </a:p>
          <a:p>
            <a:r>
              <a:rPr lang="hr-HR" dirty="0"/>
              <a:t>Uz to heterogenost metoda koje određuju crijevnu </a:t>
            </a:r>
            <a:r>
              <a:rPr lang="hr-HR" dirty="0" err="1"/>
              <a:t>mikrobiotu</a:t>
            </a:r>
            <a:r>
              <a:rPr lang="hr-HR" dirty="0"/>
              <a:t> ne omogućuju direktnu usporedbu rezultata </a:t>
            </a:r>
            <a:r>
              <a:rPr lang="hr-HR" dirty="0" err="1"/>
              <a:t>studija..potrebna</a:t>
            </a:r>
            <a:r>
              <a:rPr lang="hr-HR" dirty="0"/>
              <a:t> </a:t>
            </a:r>
            <a:r>
              <a:rPr lang="hr-HR" dirty="0">
                <a:solidFill>
                  <a:srgbClr val="FF0000"/>
                </a:solidFill>
              </a:rPr>
              <a:t>standardizacija tih metoda za kvalitetnije i pouzdanije zaključke..</a:t>
            </a:r>
          </a:p>
          <a:p>
            <a:endParaRPr lang="hr-HR" dirty="0"/>
          </a:p>
          <a:p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878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3902" y="1122363"/>
            <a:ext cx="9274098" cy="985217"/>
          </a:xfrm>
        </p:spPr>
        <p:txBody>
          <a:bodyPr/>
          <a:lstStyle/>
          <a:p>
            <a:r>
              <a:rPr lang="hr-HR" dirty="0"/>
              <a:t>ŠTITNJAČA I MIKROBIOTA</a:t>
            </a:r>
          </a:p>
        </p:txBody>
      </p:sp>
      <p:pic>
        <p:nvPicPr>
          <p:cNvPr id="1026" name="Picture 2" descr="C:\Users\ZORAN\Pictures\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3175" y="3602038"/>
            <a:ext cx="7105650" cy="325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0186AE7-5219-4CCB-8951-F6EF6DBBA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CRIJEVNA MIKROBIOTA- korisni učinak na imunološki sistem, i na funkciju štitnjače</a:t>
            </a:r>
          </a:p>
          <a:p>
            <a:r>
              <a:rPr lang="hr-HR" dirty="0"/>
              <a:t>Bolesti crijeva i </a:t>
            </a:r>
            <a:r>
              <a:rPr lang="hr-HR" dirty="0" err="1"/>
              <a:t>štinjače</a:t>
            </a:r>
            <a:r>
              <a:rPr lang="hr-HR" dirty="0"/>
              <a:t>- povezane su:</a:t>
            </a:r>
          </a:p>
          <a:p>
            <a:r>
              <a:rPr lang="hr-HR" dirty="0" err="1"/>
              <a:t>Hashimotova</a:t>
            </a:r>
            <a:r>
              <a:rPr lang="hr-HR" dirty="0"/>
              <a:t> </a:t>
            </a:r>
            <a:r>
              <a:rPr lang="hr-HR" dirty="0" err="1"/>
              <a:t>bolest+Gravesova</a:t>
            </a:r>
            <a:r>
              <a:rPr lang="hr-HR" dirty="0"/>
              <a:t> bolest- sa Celijakijom</a:t>
            </a:r>
          </a:p>
          <a:p>
            <a:r>
              <a:rPr lang="hr-HR" dirty="0"/>
              <a:t>Patofiziološki- </a:t>
            </a:r>
            <a:r>
              <a:rPr lang="hr-HR" dirty="0" err="1"/>
              <a:t>očtećena</a:t>
            </a:r>
            <a:r>
              <a:rPr lang="hr-HR" dirty="0"/>
              <a:t> intestinalna sluznica, dovodi do povećana propusnosti crijeva i ulaska antigena u cirkulaciju. Oni aktiviraju imunološki sistem i unakrsno reagiraju sa tkivom izvan crijeva.</a:t>
            </a:r>
          </a:p>
          <a:p>
            <a:r>
              <a:rPr lang="hr-HR" dirty="0"/>
              <a:t>Autoimune bolesti štitnjače- povezane su sa DISBIOZOM </a:t>
            </a:r>
            <a:r>
              <a:rPr lang="hr-HR" dirty="0" err="1"/>
              <a:t>mikrobiote</a:t>
            </a:r>
            <a:r>
              <a:rPr lang="hr-HR" dirty="0"/>
              <a:t> U CRIJEVU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12448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D650844-4944-4A18-9733-518FC7B73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DISBIOZA prisutna i kod karcinoma </a:t>
            </a:r>
            <a:r>
              <a:rPr lang="hr-HR" dirty="0" err="1"/>
              <a:t>štitnače</a:t>
            </a:r>
            <a:endParaRPr lang="hr-HR" dirty="0"/>
          </a:p>
          <a:p>
            <a:r>
              <a:rPr lang="hr-HR" dirty="0"/>
              <a:t>MIKROBIOTA- ima utjecaj na bioraspoloživost </a:t>
            </a:r>
            <a:r>
              <a:rPr lang="hr-HR" dirty="0" err="1"/>
              <a:t>mikronutrijenata</a:t>
            </a:r>
            <a:r>
              <a:rPr lang="hr-HR" dirty="0"/>
              <a:t> za štitnjaču -npr.</a:t>
            </a:r>
          </a:p>
          <a:p>
            <a:r>
              <a:rPr lang="hr-HR" dirty="0" err="1"/>
              <a:t>J,Fe,Cu</a:t>
            </a:r>
            <a:r>
              <a:rPr lang="hr-HR" dirty="0"/>
              <a:t>- važni za sintezu </a:t>
            </a:r>
            <a:r>
              <a:rPr lang="hr-HR" dirty="0" err="1"/>
              <a:t>levotiroksina</a:t>
            </a:r>
            <a:r>
              <a:rPr lang="hr-HR" dirty="0"/>
              <a:t> i </a:t>
            </a:r>
            <a:r>
              <a:rPr lang="hr-HR" dirty="0" err="1"/>
              <a:t>trijodtironina</a:t>
            </a:r>
            <a:endParaRPr lang="hr-HR" dirty="0"/>
          </a:p>
          <a:p>
            <a:r>
              <a:rPr lang="hr-HR" dirty="0"/>
              <a:t>Se, Zn važni za konverziju T4 u T3- uz vit D</a:t>
            </a:r>
          </a:p>
          <a:p>
            <a:r>
              <a:rPr lang="hr-HR" dirty="0"/>
              <a:t>U autoimunim bolestima, </a:t>
            </a:r>
            <a:r>
              <a:rPr lang="hr-HR" dirty="0" err="1"/>
              <a:t>mikronutrijenti</a:t>
            </a:r>
            <a:r>
              <a:rPr lang="hr-HR" dirty="0"/>
              <a:t> SNIŽENI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00603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16DB94-0DCD-4D32-A878-C21A53F9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STUDIJE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1162177-4FE0-4DE0-A521-C2A369F32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 </a:t>
            </a:r>
            <a:r>
              <a:rPr lang="hr-HR" dirty="0" err="1"/>
              <a:t>hipotireozi</a:t>
            </a:r>
            <a:r>
              <a:rPr lang="hr-HR" dirty="0"/>
              <a:t> i hipertireozi- SNIŽENE se </a:t>
            </a:r>
            <a:r>
              <a:rPr lang="hr-HR" dirty="0" err="1"/>
              <a:t>Lactobacillaceae</a:t>
            </a:r>
            <a:r>
              <a:rPr lang="hr-HR" dirty="0"/>
              <a:t> i </a:t>
            </a:r>
            <a:r>
              <a:rPr lang="hr-HR" dirty="0" err="1"/>
              <a:t>Bifidobacteriaceae</a:t>
            </a:r>
            <a:r>
              <a:rPr lang="hr-HR" dirty="0"/>
              <a:t>.</a:t>
            </a:r>
          </a:p>
          <a:p>
            <a:r>
              <a:rPr lang="hr-HR" dirty="0"/>
              <a:t>Na animalnim modelima( miševi), suplementacija </a:t>
            </a:r>
            <a:r>
              <a:rPr lang="hr-HR" dirty="0" err="1"/>
              <a:t>Lactobacilis</a:t>
            </a:r>
            <a:r>
              <a:rPr lang="hr-HR" dirty="0"/>
              <a:t> </a:t>
            </a:r>
            <a:r>
              <a:rPr lang="hr-HR" dirty="0" err="1"/>
              <a:t>reuteri</a:t>
            </a:r>
            <a:r>
              <a:rPr lang="hr-HR" dirty="0"/>
              <a:t> utvrdila je porast free T4 ( pretpostavlja se zbog porasta </a:t>
            </a:r>
            <a:r>
              <a:rPr lang="hr-HR" dirty="0" err="1"/>
              <a:t>interleukina</a:t>
            </a:r>
            <a:r>
              <a:rPr lang="hr-HR" dirty="0"/>
              <a:t> 10 i oporavka regulatornih T limfocita (Virili C. i sur. 2018.)</a:t>
            </a:r>
          </a:p>
          <a:p>
            <a:r>
              <a:rPr lang="hr-HR" dirty="0"/>
              <a:t>Suplementacija </a:t>
            </a:r>
            <a:r>
              <a:rPr lang="hr-HR" dirty="0" err="1"/>
              <a:t>simbiotika</a:t>
            </a:r>
            <a:r>
              <a:rPr lang="hr-HR" dirty="0"/>
              <a:t> – pokazala je korisni učinak kod pacijenata sa </a:t>
            </a:r>
            <a:r>
              <a:rPr lang="hr-HR" dirty="0" err="1"/>
              <a:t>hipotireozom</a:t>
            </a:r>
            <a:r>
              <a:rPr lang="hr-HR" dirty="0"/>
              <a:t>, u smislu pada TSH, smanjenja doze </a:t>
            </a:r>
            <a:r>
              <a:rPr lang="hr-HR" dirty="0" err="1"/>
              <a:t>levotiroksina</a:t>
            </a:r>
            <a:r>
              <a:rPr lang="hr-HR" dirty="0"/>
              <a:t>, umora i porasta free T3 (</a:t>
            </a:r>
            <a:r>
              <a:rPr lang="hr-HR" dirty="0" err="1"/>
              <a:t>Talebi</a:t>
            </a:r>
            <a:r>
              <a:rPr lang="hr-HR" dirty="0"/>
              <a:t> S i sur., 2020.).</a:t>
            </a:r>
          </a:p>
        </p:txBody>
      </p:sp>
    </p:spTree>
    <p:extLst>
      <p:ext uri="{BB962C8B-B14F-4D97-AF65-F5344CB8AC3E}">
        <p14:creationId xmlns:p14="http://schemas.microsoft.com/office/powerpoint/2010/main" val="3587453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B6F70D-3434-4CB7-8BA2-3B20F63E1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solidFill>
                  <a:srgbClr val="FF0000"/>
                </a:solidFill>
              </a:rPr>
              <a:t>PROBIOTICI- POKAZUJU KORISTAN UČINAK NA FUNKCIJU ŠTITNJAČE U CJELINI</a:t>
            </a:r>
          </a:p>
        </p:txBody>
      </p:sp>
    </p:spTree>
    <p:extLst>
      <p:ext uri="{BB962C8B-B14F-4D97-AF65-F5344CB8AC3E}">
        <p14:creationId xmlns:p14="http://schemas.microsoft.com/office/powerpoint/2010/main" val="1921991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5D7AD4-C530-41E7-81F5-8BDC9C0B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2E83B5E1-C5C5-442B-B6AC-F510F2BBF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122" y="0"/>
            <a:ext cx="12646330" cy="6858000"/>
          </a:xfrm>
        </p:spPr>
      </p:pic>
    </p:spTree>
    <p:extLst>
      <p:ext uri="{BB962C8B-B14F-4D97-AF65-F5344CB8AC3E}">
        <p14:creationId xmlns:p14="http://schemas.microsoft.com/office/powerpoint/2010/main" val="465606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02A69D-68E4-42D7-BE27-5BB98E449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Hvala !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D327688-1FAC-4F65-B72A-5E78C8ED9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470" y="104114"/>
            <a:ext cx="4987329" cy="6649772"/>
          </a:xfrm>
        </p:spPr>
      </p:pic>
    </p:spTree>
    <p:extLst>
      <p:ext uri="{BB962C8B-B14F-4D97-AF65-F5344CB8AC3E}">
        <p14:creationId xmlns:p14="http://schemas.microsoft.com/office/powerpoint/2010/main" val="4381010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heme/theme1.xml><?xml version="1.0" encoding="utf-8"?>
<a:theme xmlns:a="http://schemas.openxmlformats.org/drawingml/2006/main" name="15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Apis Novo Nordisk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3.pptx" id="{A4B325A4-D7E1-4A28-875F-ABE97A165AA8}" vid="{65125BF6-BC4A-4759-A16E-02C6E997CB83}"/>
    </a:ext>
  </a:extLst>
</a:theme>
</file>

<file path=ppt/theme/theme2.xml><?xml version="1.0" encoding="utf-8"?>
<a:theme xmlns:a="http://schemas.openxmlformats.org/drawingml/2006/main" name="Office Theme">
  <a:themeElements>
    <a:clrScheme name="Tema sustav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sustav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sustav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1761</Words>
  <Application>Microsoft Macintosh PowerPoint</Application>
  <PresentationFormat>Widescreen</PresentationFormat>
  <Paragraphs>124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Apis For Office</vt:lpstr>
      <vt:lpstr>Arial</vt:lpstr>
      <vt:lpstr>Calibri</vt:lpstr>
      <vt:lpstr>Calibri Light</vt:lpstr>
      <vt:lpstr>Wingdings 2</vt:lpstr>
      <vt:lpstr>15_Novo Nordisk 16:9</vt:lpstr>
      <vt:lpstr>Office Theme</vt:lpstr>
      <vt:lpstr>PowerPoint Presentation</vt:lpstr>
      <vt:lpstr>PowerPoint Presentation</vt:lpstr>
      <vt:lpstr>ZAKLJUČAK</vt:lpstr>
      <vt:lpstr>PCOD SINDROM</vt:lpstr>
      <vt:lpstr>U skrbi ginekologa i endokrinologa i dermatologa</vt:lpstr>
      <vt:lpstr>PCOD i MIKROBIOTA</vt:lpstr>
      <vt:lpstr>Meta-analiza-6 RCT studija- 406 žena sa PCOD</vt:lpstr>
      <vt:lpstr>ZAKLJUČAK</vt:lpstr>
      <vt:lpstr>                            PRETILOST</vt:lpstr>
      <vt:lpstr>PREVALENCIJA KOMPLIKACIJA PRETILOSTI</vt:lpstr>
      <vt:lpstr>LIJEČENJE INDIVIDUALNO</vt:lpstr>
      <vt:lpstr>STRATEGIJA LIJEČENJA PRETILOSTI</vt:lpstr>
      <vt:lpstr>PROBIOTICI I DEBLJINA</vt:lpstr>
      <vt:lpstr>PowerPoint Presentation</vt:lpstr>
      <vt:lpstr>PowerPoint Presentation</vt:lpstr>
      <vt:lpstr>ŠTITNJAČA I MIKROBIOTA</vt:lpstr>
      <vt:lpstr>PowerPoint Presentation</vt:lpstr>
      <vt:lpstr>PowerPoint Presentation</vt:lpstr>
      <vt:lpstr>STUDIJE</vt:lpstr>
      <vt:lpstr>PowerPoint Presentation</vt:lpstr>
      <vt:lpstr>PowerPoint Presentation</vt:lpstr>
      <vt:lpstr>Hvala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Prvi dio</dc:title>
  <dc:creator>Sandi Tešanović</dc:creator>
  <cp:lastModifiedBy>Sabine Ebert-Krnjak</cp:lastModifiedBy>
  <cp:revision>5</cp:revision>
  <dcterms:created xsi:type="dcterms:W3CDTF">2024-11-19T10:59:11Z</dcterms:created>
  <dcterms:modified xsi:type="dcterms:W3CDTF">2024-11-19T18:23:09Z</dcterms:modified>
</cp:coreProperties>
</file>