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26"/>
  </p:notesMasterIdLst>
  <p:sldIdLst>
    <p:sldId id="256" r:id="rId2"/>
    <p:sldId id="282" r:id="rId3"/>
    <p:sldId id="257" r:id="rId4"/>
    <p:sldId id="258" r:id="rId5"/>
    <p:sldId id="259" r:id="rId6"/>
    <p:sldId id="260" r:id="rId7"/>
    <p:sldId id="261" r:id="rId8"/>
    <p:sldId id="262" r:id="rId9"/>
    <p:sldId id="263" r:id="rId10"/>
    <p:sldId id="264" r:id="rId11"/>
    <p:sldId id="265" r:id="rId12"/>
    <p:sldId id="266" r:id="rId13"/>
    <p:sldId id="267" r:id="rId14"/>
    <p:sldId id="283" r:id="rId15"/>
    <p:sldId id="272" r:id="rId16"/>
    <p:sldId id="273" r:id="rId17"/>
    <p:sldId id="274" r:id="rId18"/>
    <p:sldId id="275" r:id="rId19"/>
    <p:sldId id="276" r:id="rId20"/>
    <p:sldId id="277" r:id="rId21"/>
    <p:sldId id="278" r:id="rId22"/>
    <p:sldId id="279" r:id="rId23"/>
    <p:sldId id="280" r:id="rId24"/>
    <p:sldId id="281" r:id="rId25"/>
  </p:sldIdLst>
  <p:sldSz cx="12192000" cy="6858000"/>
  <p:notesSz cx="6858000" cy="12192000"/>
  <p:embeddedFontLst>
    <p:embeddedFont>
      <p:font typeface="Bebas Neue" panose="020B0606020202050201" pitchFamily="34" charset="-18"/>
      <p:regular r:id="rId27"/>
    </p:embeddedFont>
    <p:embeddedFont>
      <p:font typeface="Source Sans Pro" panose="020B0503030403020204" pitchFamily="34" charset="0"/>
      <p:regular r:id="rId28"/>
      <p:bold r:id="rId29"/>
      <p:italic r:id="rId30"/>
      <p:boldItalic r:id="rId31"/>
    </p:embeddedFont>
    <p:embeddedFont>
      <p:font typeface="Source Sans Pro Regular" panose="020B0503030403020204" charset="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75636" autoAdjust="0"/>
  </p:normalViewPr>
  <p:slideViewPr>
    <p:cSldViewPr snapToGrid="0" snapToObjects="1">
      <p:cViewPr varScale="1">
        <p:scale>
          <a:sx n="108" d="100"/>
          <a:sy n="108" d="100"/>
        </p:scale>
        <p:origin x="120"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889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Dobro jutro svima i dobrodošli na moje predavanje o putničkom proljevu. Danas ću podijeliti vrijedne informacije o ovoj čestoj tegobi među putnicima, pružajući vam znanje koje će vam pomoći zaštititi vaše zdravlje tijekom putovanja.</a:t>
            </a:r>
          </a:p>
        </p:txBody>
      </p:sp>
      <p:sp>
        <p:nvSpPr>
          <p:cNvPr id="4" name="Slide Number Placeholder 3"/>
          <p:cNvSpPr>
            <a:spLocks noGrp="1"/>
          </p:cNvSpPr>
          <p:nvPr>
            <p:ph type="sldNum" sz="quarter" idx="10"/>
          </p:nvPr>
        </p:nvSpPr>
        <p:spPr/>
        <p:txBody>
          <a:bodyPr/>
          <a:lstStyle/>
          <a:p>
            <a:fld id="{F7021451-1387-4CA6-816F-3879F97B5CBC}" type="slidenum">
              <a:rPr lang="en-US" smtClean="0"/>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Krenimo s razumijevanjem što je točno putnički proljev, poznat i kao TD (Traveler’s Diarrhea). Ranije su se definicije fokusirale uglavnom na broj vodenastih stolica dnevno. Međutim, ovaj pristup ne daje cjelovitu sliku. TD može utjecati na vaše opće stanje i sposobnost uživanja u putovanju, čak i ako je proljev blag.Zato novije definicije uzimaju u obzir utjecaj TD-a na kvalitetu života i sposobnost normalnog funkcioniranja. Na primjer, zamislite da imate samo jednu ili dvije vodenaste stolice, što se čini manjim problemom. No, što ako se zbog toga osjećate toliko loše da ne možete u potpunosti uživati u razgledavanju ili prisustvovati važnim sastancima? Upravo je taj funkcionalni utjecaj ključan.Međunarodno društvo za putničku medicinu (ISTM) i CDC sada definiraju TD kao najmanje jednu epizodu proljeva, koja uključuje tri ili više vodenastih stolica unutar 24 sata, koje se javljaju tijekom ili ubrzo nakon putovanja. Ova definicija također prepoznaje da TD može biti praćen dodatnim simptomima poput mučnine, povraćanja, grčeva, groznice ili osjećaja hitne potrebe za pražnjenjem crijeva.Štoviše, nova definicija naglašava kako TD ometa vaše aktivnosti, odnosno koliko vas sprječava u obavljanju uobičajenih aktivnosti.Za bolje razumijevanje težine TD-a i vođenje liječenja, ISTM predlaže jednostavnu klasifikaciju:
 Blagi
     (akutni): Proljev je podnošljiv, nije previše uznemirujući i ne ometa vaše
     planove.
 Umjereni
     (akutni): Proljev je neugodan ili počinje ometati vaše planirane
     aktivnosti.
 Teški
     (akutni): Proljev je toliko intenzivan da vas potpuno onesposobljava ili
     onemogućuje obavljanje planiranog. Svaka epizoda dizenterije (krvave
     stolice) smatra se teškom.
</a:t>
            </a:r>
          </a:p>
        </p:txBody>
      </p:sp>
      <p:sp>
        <p:nvSpPr>
          <p:cNvPr id="4" name="Slide Number Placeholder 3"/>
          <p:cNvSpPr>
            <a:spLocks noGrp="1"/>
          </p:cNvSpPr>
          <p:nvPr>
            <p:ph type="sldNum" sz="quarter" idx="10"/>
          </p:nvPr>
        </p:nvSpPr>
        <p:spPr/>
        <p:txBody>
          <a:bodyPr/>
          <a:lstStyle/>
          <a:p>
            <a:fld id="{F7021451-1387-4CA6-816F-3879F97B5CBC}" type="slidenum">
              <a:rPr lang="en-US" smtClean="0"/>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Prevalencija i uzroci
Putnički proljev izuzetno je česta pojava koja pogađa velik broj međunarodnih putnika. Incidencija varira od 10% do nevjerojatnih 60% [3]. Koji su uzroci ove raširene tegobe? Evo nekoliko glavnih uzročnika:</a:t>
            </a:r>
          </a:p>
        </p:txBody>
      </p:sp>
      <p:sp>
        <p:nvSpPr>
          <p:cNvPr id="4" name="Slide Number Placeholder 3"/>
          <p:cNvSpPr>
            <a:spLocks noGrp="1"/>
          </p:cNvSpPr>
          <p:nvPr>
            <p:ph type="sldNum" sz="quarter" idx="10"/>
          </p:nvPr>
        </p:nvSpPr>
        <p:spPr/>
        <p:txBody>
          <a:bodyPr/>
          <a:lstStyle/>
          <a:p>
            <a:fld id="{F7021451-1387-4CA6-816F-3879F97B5CBC}" type="slidenum">
              <a:rPr lang="en-US" smtClean="0"/>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Koji su uzroci ove raširene tegobe? Evo nekoliko glavnih uzročnika:Bakterijske infekcije: Najčešći uzrok, posebno enterotoksigena Escherichia coli (ETEC) [4]. Ostali uobičajeni uzročnici uključuju enteroagregativnu E. coli (EAEC), Campylobacter i Salmonellu [4].Enterotoksigena Escherichia coli (ETEC) - najčešći uzrok, proizvodi toksine koji narušavaju ravnotežu tekućina u crijevima, dovodeći do proljeva• Enteroagregativna E. coli (EAEC) - formira nakupine u crijevima, što može dovesti do upornog proljeva• Campylobacter spp. - česta bakterijska infekcija koja uzrokuje želučane i crijevne simptome• Salmonella spp. - bakterije koje se prenose hranom i mogu uzrokovati teške slučajeve proljevaVirusne infekcije: Virusi, posebice norovirus, poznati su po izazivanju epidemija TD-a [4].• Norovirus - vodeći uzročnik virusnih epidemija proljeva, posebno među putnicimaParazitske infekcije: Iako rjeđe, paraziti poput Cryptosporidium, Cyclospora i Giardia također mogu dovesti do TD-a [4].Tko je najviše izložen riziku?
 Tko je najviše izložen riziku? Nekoliko čimbenika utječe na šanse za razvoj putničkog proljeva, uključujući:
 Odredište:
     Ako putujete u zemlje u razvoju, osobito u tropskim ili suptropskim
     područjima s lošom sanitacijom i higijenom, rizik je veći. Studija koja je
     analizirala povezanost indeksa ljudskog razvoja (HDI) s incidencijom TD-a
     pokazala je da su zemlje s nižim razinama razvoja povezane s većim stopama
     TD-a.
 Stil
     putovanja: Avanturistički putnici i oni na duljim putovanjima u
     visokorizična područja skloniji su TD-u.
 Dob
     i zdravlje: Mlađe odrasle osobe te osobe sa slabijim imunološkim sustavom
     ili postojećim gastrointestinalnim problemima podložnije su TD-u.
 Pušenje:
     Iako nije izričito spomenuto u uvodnim definicijama, pušenje može igrati
     ulogu u riziku od TD-a. Analiza iz 2024. sugerira da su pušači
     osjetljiviji na simptome TD-a, ali potrebno je daljnje istraživanje kako
     bi se potvrdila ta veza.
Doba godine: Putovanja tijekom određenih sezona, poput
ljeta, mogu povećati rizik od TD-a zbog viših temperatura i promjena u
rukovanju hranom.
</a:t>
            </a:r>
          </a:p>
        </p:txBody>
      </p:sp>
      <p:sp>
        <p:nvSpPr>
          <p:cNvPr id="4" name="Slide Number Placeholder 3"/>
          <p:cNvSpPr>
            <a:spLocks noGrp="1"/>
          </p:cNvSpPr>
          <p:nvPr>
            <p:ph type="sldNum" sz="quarter" idx="10"/>
          </p:nvPr>
        </p:nvSpPr>
        <p:spPr/>
        <p:txBody>
          <a:bodyPr/>
          <a:lstStyle/>
          <a:p>
            <a:fld id="{F7021451-1387-4CA6-816F-3879F97B5CBC}" type="slidenum">
              <a:rPr lang="en-US" smtClean="0"/>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Dobra vijest je da možete poduzeti korake kako biste smanjili rizik od TD-a [6].
 Sigurnost
     hrane i vode je ključna:
  Koristite
      flaširanu vodu i izbjegavajte led napravljen od vodovodne vode [6].
  Jedite
      hranu koja je temeljito kuhana i poslužena vruća [6].
  Voće
      i povrće gulite sami ili izbjegavajte ako niste sigurni kako su
      pripremljeni [6].
 Higijena
     ruku je neophodna:
  Redovito
      i temeljito perite ruke sapunom i vodom, osobito prije obroka i nakon
      korištenja toaleta [6].
 Cijepljenje
     pruža dodatnu zaštitu:
  Razgovarajte
      s liječnikom o cijepljenju protiv hepatitisa A i trbušnog tifusa, osobito
      ako idete u visokorizična područja [7].
 Profilaktički
     lijekovi mogu pomoći:
  Bizmut
      subsalicilat (Pepto-Bismol), uziman četiri puta dnevno, smanjuje rizik od
      TD-a za oko 50% [7].
Kombiniranjem ovih strategija značajno smanjujete rizik od TD-a i osiguravate zdravije i ugodnije putovanje!</a:t>
            </a:r>
          </a:p>
        </p:txBody>
      </p:sp>
      <p:sp>
        <p:nvSpPr>
          <p:cNvPr id="4" name="Slide Number Placeholder 3"/>
          <p:cNvSpPr>
            <a:spLocks noGrp="1"/>
          </p:cNvSpPr>
          <p:nvPr>
            <p:ph type="sldNum" sz="quarter" idx="10"/>
          </p:nvPr>
        </p:nvSpPr>
        <p:spPr/>
        <p:txBody>
          <a:bodyPr/>
          <a:lstStyle/>
          <a:p>
            <a:fld id="{F7021451-1387-4CA6-816F-3879F97B5CBC}" type="slidenum">
              <a:rPr lang="en-US" smtClean="0"/>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6: Strategije prevencije - PROBIOTICIPosljednjih godina probiotici su se istaknuli kao potencijalno sredstvo za prevenciju putničkog proljeva (TD). Probiotici su živi mikroorganizmi koji, kada se konzumiraju u dovoljnim količinama, donose zdravstvene koristi. Možete ih zamisliti kao „prijateljske bakterije“ koje podržavaju zdravlje vaših crijeva.Istraživanja sugeriraju da određeni sojevi probiotika mogu pomoći u održavanju ravnoteže crijevne flore, čineći je manje pogodnom za razvoj štetnih mikroorganizama koji uzrokuju TD.</a:t>
            </a:r>
          </a:p>
        </p:txBody>
      </p:sp>
      <p:sp>
        <p:nvSpPr>
          <p:cNvPr id="4" name="Slide Number Placeholder 3"/>
          <p:cNvSpPr>
            <a:spLocks noGrp="1"/>
          </p:cNvSpPr>
          <p:nvPr>
            <p:ph type="sldNum" sz="quarter" idx="10"/>
          </p:nvPr>
        </p:nvSpPr>
        <p:spPr/>
        <p:txBody>
          <a:bodyPr/>
          <a:lstStyle/>
          <a:p>
            <a:fld id="{F7021451-1387-4CA6-816F-3879F97B5CBC}" type="slidenum">
              <a:rPr lang="en-US" smtClean="0"/>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Studija McFarlanda iz 2007. godine je meta-analiza probiotika za prevenciju putničkih proljeva. Analiza je uključila sedam randomiziranih kontroliranih ispitivanja (RCT) objavljenih između 1978. i 2006. godine. Studija je otkrila da je upotreba probiotika povezana sa statistički značajnim smanjenjem rizika od putničkih proljeva. Kombinirani relativni rizik (RR) iznosio je 0,85, s intervalom pouzdanosti od 95% između 0,79 i 0,91. To znači da su osobe koje su uzimale probiotike imale 15% manju vjerojatnost da razviju putničke proljeve u usporedbi s onima koje su uzimale placebo. Nije pronađen dokaz pristranosti objavljivanja.
 Sojevi
     poput Lactobacillus rhamnosus GG i Saccharomyces boulardii pokazali su se
     posebno obećavajućima.
 Učinkovitost
     probiotika ovisi o specifičnom soju bakterija, dozi i bolesti koju
     pokušavate spriječiti.
Studija McFarlanda je uključena u kasniju adaptivnu meta-analizu koju je 2018. godine proveo Bae. Bae je dodao još četiri RCT-a u analizu, povećavši ukupni broj na jedanaest. Kombinirani RR u Baeovoj analizi također je bio 0,85 (95% CI 0,79-0,91), što je bilo u skladu s McFarlandovim nalazima. Bae je zaključio da probiotici imaju učinkovitost u prevenciji putničkih proljeva.Obje studije, McFarlandova i Baeova, ističu potencijal probiotika kao preventivne mjere protiv putničkih proljeva, pružajući dokaze da probiotici značajno smanjuju rizik od ove česte tegobe.</a:t>
            </a:r>
          </a:p>
        </p:txBody>
      </p:sp>
      <p:sp>
        <p:nvSpPr>
          <p:cNvPr id="4" name="Slide Number Placeholder 3"/>
          <p:cNvSpPr>
            <a:spLocks noGrp="1"/>
          </p:cNvSpPr>
          <p:nvPr>
            <p:ph type="sldNum" sz="quarter" idx="10"/>
          </p:nvPr>
        </p:nvSpPr>
        <p:spPr/>
        <p:txBody>
          <a:bodyPr/>
          <a:lstStyle/>
          <a:p>
            <a:fld id="{F7021451-1387-4CA6-816F-3879F97B5CBC}" type="slidenum">
              <a:rPr lang="en-US" smtClean="0"/>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Međunarodno društvo za putničku medicinu (ISTM) n2017.G avodi da nema dovoljno dokaza za preporuku uporabe komercijalnih probiotika ili prebiotika za prevenciju ili liječenje TD-a● Cochrane Review, koju citiraju Wilkins i sur. 2017., sugerira da još uvijek nema dovoljno podataka koji bi definitivno potvrdili da probiotici mogu spriječiti TD.●To znači da učinkovitost probiotika ovisi o odabranom soju, korištenoj dozi i stanju koje se želi liječiti.q</a:t>
            </a:r>
          </a:p>
        </p:txBody>
      </p:sp>
      <p:sp>
        <p:nvSpPr>
          <p:cNvPr id="4" name="Slide Number Placeholder 3"/>
          <p:cNvSpPr>
            <a:spLocks noGrp="1"/>
          </p:cNvSpPr>
          <p:nvPr>
            <p:ph type="sldNum" sz="quarter" idx="10"/>
          </p:nvPr>
        </p:nvSpPr>
        <p:spPr/>
        <p:txBody>
          <a:bodyPr/>
          <a:lstStyle/>
          <a:p>
            <a:fld id="{F7021451-1387-4CA6-816F-3879F97B5CBC}" type="slidenum">
              <a:rPr lang="en-US" smtClean="0"/>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Dokazi o učinkovitosti probiotika u prevenciji ili liječenju putničke dijareje (TD) su mješoviti i nepotpuni. Prema meta-analizama i sistematskim pregledima, dok neki sojevi probiotika, poput *Saccharomyces boulardii* i kombinacija *Lactobacillus acidophilus* i *Bifidobacterium bifidum*, pokazuju obećavajuće rezultate, drugi studiji nisu dosljedno potvrdili njihovu učinkovitost. Potrebna su dodatna istraživanja kako bi se bolje razumjeli uvjeti pod kojima probiotici mogu biti najkorisniji【19†source】【20†source】【21†source】.Varijabilnost probiotika odnosi se na razlike u učinkovitosti različitih sojeva probiotika u prevenciji ili liječenju stanja poput putničke dijareje (TD). Studije pokazuju da učinkovitost probiotika u liječenju TD-a može značajno varirati ovisno o korištenim sojevima. Na primjer, *Saccharomyces boulardii* i određene kombinacije *Lactobacillus* i *Bifidobacterium* pokazali su obećavajuće rezultate, dok drugi sojevi nisu dosljedno dali slične rezultate. Ova varijabilnost u učinkovitosti može biti posljedica razlika u mehanizmima djelovanja, dozi i individualnim reakcijama pacijenata. Zbog toga su potrebna dodatna istraživanja kako bi se utvrdilo koji sojevi ili kombinacije su najučinkovitiji za TD【19†source】【21†source】.</a:t>
            </a:r>
          </a:p>
        </p:txBody>
      </p:sp>
      <p:sp>
        <p:nvSpPr>
          <p:cNvPr id="4" name="Slide Number Placeholder 3"/>
          <p:cNvSpPr>
            <a:spLocks noGrp="1"/>
          </p:cNvSpPr>
          <p:nvPr>
            <p:ph type="sldNum" sz="quarter" idx="10"/>
          </p:nvPr>
        </p:nvSpPr>
        <p:spPr/>
        <p:txBody>
          <a:bodyPr/>
          <a:lstStyle/>
          <a:p>
            <a:fld id="{F7021451-1387-4CA6-816F-3879F97B5CBC}" type="slidenum">
              <a:rPr lang="en-US" smtClean="0"/>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10: Učinkovitost probiotika u sprečavanju putničkih proljevaKao što smo prethodno raspravili, dokazi o učinkovitosti probiotika u prevenciji ili liječenju putničke dijareje su bili nepotpuni i nekonzistentni. Ova studija predstavlja sveobuhvatnu meta-analizu s ciljem ponovne procjene učinkovitosti probiotika u sprečavanju putničkih proljeva.Ključne značajke ove studije:- Uzorak od 500 putnika, što je znatno veći od prethodnih istraživanja- Korištena metodologija meta-analize kako bi se sintetizirali rezultati iz više pojedinačnih studija- Obuhvaćene su samo studije sa sličnom metodologijom i sastavu probiotičkih proizvoda- Ovo je izrađeno kako bi se nadogradila prethodna meta-analiza, uključujući najnovija istraživanjaOva sveobuhvatna meta-analiza nalazi statistički značajnu učinkovitost probiotika u sprečavanju putničkih proljeva, što je u kontrastu s prethodnim preporukama Međunarodnog društva za putničku medicinu. Sada ćemo dublje istražiti detalje ovih nalaza.</a:t>
            </a:r>
          </a:p>
        </p:txBody>
      </p:sp>
      <p:sp>
        <p:nvSpPr>
          <p:cNvPr id="4" name="Slide Number Placeholder 3"/>
          <p:cNvSpPr>
            <a:spLocks noGrp="1"/>
          </p:cNvSpPr>
          <p:nvPr>
            <p:ph type="sldNum" sz="quarter" idx="10"/>
          </p:nvPr>
        </p:nvSpPr>
        <p:spPr/>
        <p:txBody>
          <a:bodyPr/>
          <a:lstStyle/>
          <a:p>
            <a:fld id="{F7021451-1387-4CA6-816F-3879F97B5CBC}" type="slidenum">
              <a:rPr lang="en-US" smtClean="0"/>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11: Razlika od dosadašnjih analizaPrethodna studija je istražila učinkovitost probiotika u sprečavanju putničkih proljeva, koristeći metodologiju meta-analize. Ova nova studija predstavlja prilagodljivu meta-analizu koja je provedena kako bi se ponovno procijenila učinkovitost probiotika u prevenciji proljevaste dijareje putnika.Ova analiza pruža kontrast s ISTM smjernicama iz 2017. godine, koje su zaključile da ne postoji dovoljno dokaza za preporuku upotrebe probiotika za prevenciju putničkih proljeva. U ovoj novoj meta-analizi, autori su koristili "cited by" i "similar articles" opcije u PubMedu kako bi ažurirali prethodnu meta-analizu randomiziranih, dvostruko slijepih, kontroliranih s placebom kliničkih ispitivanja.Nadalje, ova studija je pronašla statistički značajnu učinkovitost probiotika u prevenciji putničkih proljeva, što je u kontrastu s prethodnim smjernicama ISTM-a. Sljedeći ćemo pogledati glavne rezultate ove istraživanja, uključujući forest plot učinkovitosti probiotika i analizu osjetljivosti.</a:t>
            </a:r>
          </a:p>
        </p:txBody>
      </p:sp>
      <p:sp>
        <p:nvSpPr>
          <p:cNvPr id="4" name="Slide Number Placeholder 3"/>
          <p:cNvSpPr>
            <a:spLocks noGrp="1"/>
          </p:cNvSpPr>
          <p:nvPr>
            <p:ph type="sldNum" sz="quarter" idx="10"/>
          </p:nvPr>
        </p:nvSpPr>
        <p:spPr/>
        <p:txBody>
          <a:bodyPr/>
          <a:lstStyle/>
          <a:p>
            <a:fld id="{F7021451-1387-4CA6-816F-3879F97B5CBC}" type="slidenum">
              <a:rPr lang="en-US" smtClean="0"/>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12: Analiza osjetljivostiOva analiza dodatno potvrđuje konzistentnost i stabilnost rezultata meta-analize o učinkovitosti probiotika u prevenciji putničkog proljeva. Isključivanje pojedinačnih studija jedna po jedna nije značajno promijenilo sveukupni zbirni učinak, što ukazuje da nalazi nisu pod utjecajem pojedinačnih studija. To ulijeva povjerenje u robusnost i pouzdanost zaključaka o statistički značajnom smanjenju rizika od putničkog proljeva kod primjene probiotika.Ova analiza nadopunjuje prethodne nalaze iz Forest plota i Funnel plota, pružajući dodatni dokaz o konzistentnosti i stabilnosti rezultata. Ukupno, ove detaljne statističke analize potvrđuju da su probiotici učinkoviti za prevenciju putničkog proljeva, što predstavlja važan kontrast s prethodnim smjernicama ISTM-a.Naredni korak u prezentaciji bit će sažimanje ključnih zaključaka i implikacija ovih rezultata za buduću kliničku praksu.</a:t>
            </a:r>
          </a:p>
        </p:txBody>
      </p:sp>
      <p:sp>
        <p:nvSpPr>
          <p:cNvPr id="4" name="Slide Number Placeholder 3"/>
          <p:cNvSpPr>
            <a:spLocks noGrp="1"/>
          </p:cNvSpPr>
          <p:nvPr>
            <p:ph type="sldNum" sz="quarter" idx="10"/>
          </p:nvPr>
        </p:nvSpPr>
        <p:spPr/>
        <p:txBody>
          <a:bodyPr/>
          <a:lstStyle/>
          <a:p>
            <a:fld id="{F7021451-1387-4CA6-816F-3879F97B5CBC}" type="slidenum">
              <a:rPr lang="en-US" smtClean="0"/>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8 - Studija iz 2024. godine]Prethodni slajd sumirao je rezultate meta-analize koja je potvrdila učinkovitost probiotika u prevenciji putničkog proljeva. Sada prelazimo na detaljniju studiju iz 2024. godine, koja je ispitala utjecaj probiotika na razvoj putničkog proljeva.Studija Alarbija i Alateeka provedena je kako bi se istražio utjecaj probiotika na razvoj putničkog proljeva. Rezultati su pokazali da su osobe koje su uzimale probiotike imale 24% manju vjerojatnost za razvoj putničkog proljeva u odnosu na one koji nisu uzimali probiotike.Ovi nalazi potvrđuju prethodne spoznaje o blagotvornom učinku probiotika na gastrointestinalno zdravlje putnika. No, kao što ćemo vidjeti u sljedećem slajdu, odabir pravog soja i doze probiotika ključan je za postizanje optimalnih rezultata.</a:t>
            </a:r>
          </a:p>
        </p:txBody>
      </p:sp>
      <p:sp>
        <p:nvSpPr>
          <p:cNvPr id="4" name="Slide Number Placeholder 3"/>
          <p:cNvSpPr>
            <a:spLocks noGrp="1"/>
          </p:cNvSpPr>
          <p:nvPr>
            <p:ph type="sldNum" sz="quarter" idx="10"/>
          </p:nvPr>
        </p:nvSpPr>
        <p:spPr/>
        <p:txBody>
          <a:bodyPr/>
          <a:lstStyle/>
          <a:p>
            <a:fld id="{F7021451-1387-4CA6-816F-3879F97B5CBC}" type="slidenum">
              <a:rPr lang="en-US" smtClean="0"/>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Nakon što smo vidjeli da probiotici mogu značajno smanjiti rizik od putničkog proljeva, sada ćemo pojasniti važnost odabira pravog soja i doze probiotika.Različiti sojevi probiotika imaju različite učinke na zdravlje, stoga je važno odabrati soj koji je specifično usmjeren na rješavanje problema putničkog proljeva. Sojevi poput Lactobacillus rhamnosus GG i Bifidobacterium se posebno preporučuju za prevenciju putničkog proljeva.Osim odabira pravog soja, učinkovitost probiotika također ovisi o dozi. Previsoka ili preniska doza može umanjiti njihove blagodatne učinke. Smatra se da kod putničkih proljevâ minimalna učinkovita doza je oko 5 milijardi CFU.Budući da je svaka osoba jedinstvena, prilagodba probiotika individualnim zdravstvenim stanjima i ciljevima ključna je za postizanje optimalnih rezultata. Stoga je potrebno redovito pratiti učinke i po potrebi prilagoditi soj i dozu probiotika.Nadolazeći slajd će detaljnije opisati preporuke po pojedinim sojevima probiotika i njihove potencijalne koristi u prevenciji putničkog proljeva.</a:t>
            </a:r>
          </a:p>
        </p:txBody>
      </p:sp>
      <p:sp>
        <p:nvSpPr>
          <p:cNvPr id="4" name="Slide Number Placeholder 3"/>
          <p:cNvSpPr>
            <a:spLocks noGrp="1"/>
          </p:cNvSpPr>
          <p:nvPr>
            <p:ph type="sldNum" sz="quarter" idx="10"/>
          </p:nvPr>
        </p:nvSpPr>
        <p:spPr/>
        <p:txBody>
          <a:bodyPr/>
          <a:lstStyle/>
          <a:p>
            <a:fld id="{F7021451-1387-4CA6-816F-3879F97B5CBC}" type="slidenum">
              <a:rPr lang="en-US" smtClean="0"/>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11: Preporuke po sojevimaPrethodni slajd naglasio je važnost konzultacije sa zdravstvenim stručnjakom za personalizirane preporuke o upotrebi probiotika, jer njihova učinkovitost ovisi o specifičnom soju, dozi i primjeni.U ovom slučaju, određeni sojevi poput Lactobacillus rhamnosus GG i Lactobacillus fermentum mogu imati potencijalne koristi u prevenciji putničkog proljeva. Lactobacillus acidophilus također može biti koristan, ali možda djeluje bolje u kombinaciji s drugim sojevima nego samostalno.Sljedeći slajd će detaljnije prikazati specifičan sastav, dozu i upute za upotrebu jednog od potencijalnih probiotičkih pripravaka za profilaksu putničke dijareje.</a:t>
            </a:r>
          </a:p>
        </p:txBody>
      </p:sp>
      <p:sp>
        <p:nvSpPr>
          <p:cNvPr id="4" name="Slide Number Placeholder 3"/>
          <p:cNvSpPr>
            <a:spLocks noGrp="1"/>
          </p:cNvSpPr>
          <p:nvPr>
            <p:ph type="sldNum" sz="quarter" idx="10"/>
          </p:nvPr>
        </p:nvSpPr>
        <p:spPr/>
        <p:txBody>
          <a:bodyPr/>
          <a:lstStyle/>
          <a:p>
            <a:fld id="{F7021451-1387-4CA6-816F-3879F97B5CBC}" type="slidenum">
              <a:rPr lang="en-US" smtClean="0"/>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Ključno je imati na umu da sastav, doza i trajanje upotrebe probiotika mogu značajno utjecati na njihovu učinkovitost. Stoga je važno slijediti preporuke stručnjaka za optimalnu primjenu probiotika u prevenciji putničkog proljeva.</a:t>
            </a:r>
          </a:p>
        </p:txBody>
      </p:sp>
      <p:sp>
        <p:nvSpPr>
          <p:cNvPr id="4" name="Slide Number Placeholder 3"/>
          <p:cNvSpPr>
            <a:spLocks noGrp="1"/>
          </p:cNvSpPr>
          <p:nvPr>
            <p:ph type="sldNum" sz="quarter" idx="10"/>
          </p:nvPr>
        </p:nvSpPr>
        <p:spPr/>
        <p:txBody>
          <a:bodyPr/>
          <a:lstStyle/>
          <a:p>
            <a:fld id="{F7021451-1387-4CA6-816F-3879F97B5CBC}" type="slidenum">
              <a:rPr lang="en-US" smtClean="0"/>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Sljedeći zaključak iz našeg pregleda dostupnih istraživanja o ulozi probiotika u prevenciji putničkog proljeva. Probiotici, koji su živi mikroorganizmi, pokazuju potencijal u prevenciji putničkog proljeva, stanja koje se često javlja kod putnika. Međutim, potrebna su daljnja istraživanja kako bi se potvrdila njihova učinkovitost i odredile optimalne doze i sojevi za najučinkovitiju prevenciju i tretman ovog problema.Kako smo vidjeli, trenutne međunarodne smjernice i istraživanja ukazuju da je potrebno više dokaza kako bi se donijela konačna preporuka o uporabi komercijalnih probiotika za prevenciju putničkog proljeva. Sada ćemo se osvrnuti na trenutne preporuke za liječenje putničkih proljeva, uključujući oralnu rehidracijsku terapiju, antibiotike i simptomatsko liječenje.</a:t>
            </a:r>
          </a:p>
        </p:txBody>
      </p:sp>
      <p:sp>
        <p:nvSpPr>
          <p:cNvPr id="4" name="Slide Number Placeholder 3"/>
          <p:cNvSpPr>
            <a:spLocks noGrp="1"/>
          </p:cNvSpPr>
          <p:nvPr>
            <p:ph type="sldNum" sz="quarter" idx="10"/>
          </p:nvPr>
        </p:nvSpPr>
        <p:spPr/>
        <p:txBody>
          <a:bodyPr/>
          <a:lstStyle/>
          <a:p>
            <a:fld id="{F7021451-1387-4CA6-816F-3879F97B5CBC}" type="slidenum">
              <a:rPr lang="en-US" smtClean="0"/>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Ako se, unatoč svim mjerama, TD ipak dogodi, postoje učinkovite opcije liječenja:
 Simptomatsko
     liječenje: Lijekovi poput loperamida mogu ublažiti simptome proljeva, ali
     ih treba koristiti oprezno i uz savjet liječnika.
 Oralna
     rehidracijska terapija (ORS): Ključna je za nadoknadu izgubljenih tekućina
     i elektrolita kod umjerenog do teškog proljeva.
 Antibiotici:
     U težim slučajevima, liječnici mogu propisati antibiotike, ali njihova
     uporaba mora biti odgovorna kako bi se izbjegla otpornost na antibiotike.
</a:t>
            </a:r>
          </a:p>
        </p:txBody>
      </p:sp>
      <p:sp>
        <p:nvSpPr>
          <p:cNvPr id="4" name="Slide Number Placeholder 3"/>
          <p:cNvSpPr>
            <a:spLocks noGrp="1"/>
          </p:cNvSpPr>
          <p:nvPr>
            <p:ph type="sldNum" sz="quarter" idx="10"/>
          </p:nvPr>
        </p:nvSpPr>
        <p:spPr/>
        <p:txBody>
          <a:bodyPr/>
          <a:lstStyle/>
          <a:p>
            <a:fld id="{F7021451-1387-4CA6-816F-3879F97B5CBC}" type="slidenum">
              <a:rPr lang="en-US" smtClean="0"/>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Istraživanje na području putničke dijareje (TD) je u tijeku, a znanstvenici kontinuirano rade na poboljšanju strategija prevencije i liječenja. Evo nekih ključnih područja fokusa:● Standardizacija u istraživanju probiotika: Potrebne su robusnije studije koje koriste dosljedne standarde za probiotike, uključujući specifikaciju soja, doze i trajanja terapije. To će nam pomoći bolje razumjeti i iskoristiti njihov potencijal.● Brzi i točni dijagnostički testovi: Razvoj testova koji mogu brzo i pouzdano identificirati uzrok TD, posebno u područjima s ograničenim resursima, ključan je za pravovremeno i ciljno liječenje.● Poboljšani sustavi praćenja: Unapređenje načina praćenja i izvještavanja o slučajevima TD-a, zemljopisnoj distribuciji patogena i obrascima otpornosti na antibiotike može informirati javnozdravstvene mjere i usmjeriti intervencije. Nedavni primjer je razvoj aplikacije ITIT (Infection Tracking in Travelers), koja putnicima omogućuje prijavu simptoma i lokacijskih podataka, čime se doprinosi globalnim naporima praćenja infekcija.● Personalizirana terapija za crijevni mikrobiom: Što više razumijemo kako crijevni mikrobiom utječe na osjetljivost i oporavak od TD-a, bliže smo razvoju individualiziranih terapijskih pristupa prilagođenih jedinstvenom crijevnom okruženju svake osobe. Istraživanja promjena mikrobiote povezanih s TD-om kod vojnog osoblja ističu potencijal personaliziranih pristupa temeljenih na sastavu mikrobioma pojedinca.● Nove opcije liječenja: Istraživanje potencijala probiotika, prebiotika i postbiotika u prevenciji i liječenju TD-a se nastavlja. Ovo istraživanje moglo bi dovesti do raznolikijeg skupa učinkovitih strategija. Nedavna istraživanja sugeriraju da bi novi prebiotici poput B-GOS-a mogli obećavati za prevenciju TD-a.-GOS (Bimodal Galacto-Oligosaccharides) je prebiotički spoj koji pripada grupi galaktooligosaharida (GOS). To su neprobavljivi ugljikohidrati koji selektivno potiču rast i aktivnost korisnih bakterija u crijevima, poput rodova Bifidobacterium i Lactobacillus. B-GOS se često koristi u istraživanjima zbog svojih specifičnih svojstava i potencijalnih zdravstvenih koristi.Glavne karakteristike B-GOS-a:Selektivna fermentacija:B-GOS potiče rast korisnih bakterija, dok inhibira rast štetnih mikroorganizama, poput nekih patogenih bakterija.Imunomodulacija:Istraživanja su pokazala da B-GOS može pozitivno utjecati na imunološki sustav moduliranjem aktivnosti crijevne mikrobiote.Smanjenje upale:B-GOS može imati protuupalni učinak smanjenjem proizvodnje upalnih citokina.Primjena u prevenciji putničke dijareje (TD):Zbog svog prebiotičkog učinka, B-GOS pomaže održavanju zdrave crijevne mikrobiote tijekom stresnih situacija poput putovanja, gdje je povećan rizik od poremećaja mikrobiote i infekcija.Izvori i primjena:B-GOS se obično proizvodi iz laktoze putem enzimske sinteze.Nalazi se u nekim funkcionalnim prehrambenim proizvodima, dodacima prehrani i formulacijama za istraživanje specifičnih zdravstvenih problema.B-GOS je predmet intenzivnog istraživanja, osobito u kontekstu njegove uloge u održavanju crijevnog zdravlja, sprječavanju probavnih smetnji te potencijalnoj primjeni u liječenju ili prevenciji putničke dijareje.</a:t>
            </a:r>
          </a:p>
        </p:txBody>
      </p:sp>
      <p:sp>
        <p:nvSpPr>
          <p:cNvPr id="4" name="Slide Number Placeholder 3"/>
          <p:cNvSpPr>
            <a:spLocks noGrp="1"/>
          </p:cNvSpPr>
          <p:nvPr>
            <p:ph type="sldNum" sz="quarter" idx="10"/>
          </p:nvPr>
        </p:nvSpPr>
        <p:spPr/>
        <p:txBody>
          <a:bodyPr/>
          <a:lstStyle/>
          <a:p>
            <a:fld id="{F7021451-1387-4CA6-816F-3879F97B5CBC}" type="slidenum">
              <a:rPr lang="en-US" smtClean="0"/>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Iako imamo učinkovite tretmane za putničku dijareju (TD), prevencija bi uvijek trebala biti vaš prioritet. Sjetite se da budete pažljivi s hranom i vodom, prakticirate dobru higijenu ruku i razmotrite preventivne mjere poput probiotika ili bizmut-salicilata. Proaktivnim pristupom možete značajno smanjiti rizik od TD-a i uživati u zdravijem i ispunjenijem putovanju.Hvala vam na vašem vremenu i nadam se da vam je ovo predavanje bilo informativno! Sigurno putovanje svima!</a:t>
            </a:r>
          </a:p>
        </p:txBody>
      </p:sp>
      <p:sp>
        <p:nvSpPr>
          <p:cNvPr id="4" name="Slide Number Placeholder 3"/>
          <p:cNvSpPr>
            <a:spLocks noGrp="1"/>
          </p:cNvSpPr>
          <p:nvPr>
            <p:ph type="sldNum" sz="quarter" idx="10"/>
          </p:nvPr>
        </p:nvSpPr>
        <p:spPr/>
        <p:txBody>
          <a:bodyPr/>
          <a:lstStyle/>
          <a:p>
            <a:fld id="{F7021451-1387-4CA6-816F-3879F97B5CBC}" type="slidenum">
              <a:rPr lang="en-US" smtClean="0"/>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svg"/></Relationships>
</file>

<file path=ppt/slides/_rels/slide6.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 Id="rId14" Type="http://schemas.openxmlformats.org/officeDocument/2006/relationships/image" Target="../media/image17.svg"/></Relationships>
</file>

<file path=ppt/slides/_rels/slide7.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7.sv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4685128" y="1761585"/>
            <a:ext cx="6864757" cy="2193476"/>
          </a:xfrm>
          <a:prstGeom prst="rect">
            <a:avLst/>
          </a:prstGeom>
          <a:noFill/>
        </p:spPr>
        <p:txBody>
          <a:bodyPr wrap="square" lIns="0" tIns="0" rIns="0" bIns="0" rtlCol="0" anchor="t"/>
          <a:lstStyle/>
          <a:p>
            <a:pPr algn="l">
              <a:lnSpc>
                <a:spcPts val="5759"/>
              </a:lnSpc>
              <a:buNone/>
            </a:pPr>
            <a:r>
              <a:rPr lang="en-US" sz="6328" b="1" kern="0" spc="63" dirty="0">
                <a:solidFill>
                  <a:srgbClr val="000000">
                    <a:alpha val="80000"/>
                  </a:srgbClr>
                </a:solidFill>
                <a:latin typeface="Bebas Neue" pitchFamily="34" charset="0"/>
                <a:ea typeface="Bebas Neue" pitchFamily="34" charset="-122"/>
                <a:cs typeface="Bebas Neue" pitchFamily="34" charset="-120"/>
              </a:rPr>
              <a:t>Putnički proljev – etiologija , PRevencija  i liječenje</a:t>
            </a:r>
            <a:endParaRPr lang="en-US" dirty="0"/>
          </a:p>
        </p:txBody>
      </p:sp>
      <p:sp>
        <p:nvSpPr>
          <p:cNvPr id="3" name="Object 2"/>
          <p:cNvSpPr/>
          <p:nvPr/>
        </p:nvSpPr>
        <p:spPr>
          <a:xfrm>
            <a:off x="4685128" y="4164856"/>
            <a:ext cx="7594288" cy="916254"/>
          </a:xfrm>
          <a:prstGeom prst="rect">
            <a:avLst/>
          </a:prstGeom>
          <a:noFill/>
        </p:spPr>
        <p:txBody>
          <a:bodyPr wrap="square" lIns="0" tIns="0" rIns="0" bIns="0" rtlCol="0" anchor="t"/>
          <a:lstStyle/>
          <a:p>
            <a:pPr algn="l">
              <a:lnSpc>
                <a:spcPts val="2406"/>
              </a:lnSpc>
              <a:spcBef>
                <a:spcPts val="1620"/>
              </a:spcBef>
              <a:buNone/>
            </a:pPr>
            <a:r>
              <a:rPr lang="en-US" sz="1823" kern="0" spc="37" dirty="0">
                <a:solidFill>
                  <a:srgbClr val="000000">
                    <a:alpha val="80000"/>
                  </a:srgbClr>
                </a:solidFill>
                <a:latin typeface="Source Sans Pro" pitchFamily="34" charset="0"/>
                <a:ea typeface="Source Sans Pro" pitchFamily="34" charset="-122"/>
                <a:cs typeface="Source Sans Pro" pitchFamily="34" charset="-120"/>
              </a:rPr>
              <a:t>Sveobuhvatan pregled epidemiologije, uzroka, strategija prevencije i novih mogućnosti liječenja putničke dijareje, uobičajene i ometajuće bolesti među međunarodnim putnicima.</a:t>
            </a:r>
            <a:endParaRPr lang="en-US" dirty="0"/>
          </a:p>
        </p:txBody>
      </p:sp>
      <p:pic>
        <p:nvPicPr>
          <p:cNvPr id="4" name="Object 3"/>
          <p:cNvPicPr>
            <a:picLocks noChangeAspect="1"/>
          </p:cNvPicPr>
          <p:nvPr/>
        </p:nvPicPr>
        <p:blipFill>
          <a:blip r:embed="rId3"/>
          <a:srcRect l="18611" r="18611"/>
          <a:stretch/>
        </p:blipFill>
        <p:spPr>
          <a:xfrm>
            <a:off x="0" y="0"/>
            <a:ext cx="4304224" cy="685628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long shot of a reception&#10;&#10;Description automatically generated">
            <a:extLst>
              <a:ext uri="{FF2B5EF4-FFF2-40B4-BE49-F238E27FC236}">
                <a16:creationId xmlns:a16="http://schemas.microsoft.com/office/drawing/2014/main" id="{9B2D74DF-F594-0431-9FC5-8F02B585B838}"/>
              </a:ext>
            </a:extLst>
          </p:cNvPr>
          <p:cNvPicPr>
            <a:picLocks noChangeAspect="1"/>
          </p:cNvPicPr>
          <p:nvPr/>
        </p:nvPicPr>
        <p:blipFill>
          <a:blip r:embed="rId2">
            <a:alphaModFix amt="85000"/>
          </a:blip>
          <a:srcRect t="8887" b="6859"/>
          <a:stretch/>
        </p:blipFill>
        <p:spPr>
          <a:xfrm>
            <a:off x="20" y="1282"/>
            <a:ext cx="12191980" cy="6856718"/>
          </a:xfrm>
          <a:prstGeom prst="rect">
            <a:avLst/>
          </a:prstGeom>
          <a:solidFill>
            <a:schemeClr val="bg1">
              <a:lumMod val="95000"/>
              <a:alpha val="45000"/>
            </a:schemeClr>
          </a:solidFill>
        </p:spPr>
      </p:pic>
      <p:sp>
        <p:nvSpPr>
          <p:cNvPr id="4" name="TextBox 3">
            <a:extLst>
              <a:ext uri="{FF2B5EF4-FFF2-40B4-BE49-F238E27FC236}">
                <a16:creationId xmlns:a16="http://schemas.microsoft.com/office/drawing/2014/main" id="{1DC0C740-EB77-D4EE-A8EF-1848B3822C6F}"/>
              </a:ext>
            </a:extLst>
          </p:cNvPr>
          <p:cNvSpPr txBox="1"/>
          <p:nvPr/>
        </p:nvSpPr>
        <p:spPr>
          <a:xfrm>
            <a:off x="5637178" y="2786974"/>
            <a:ext cx="914400" cy="914400"/>
          </a:xfrm>
          <a:prstGeom prst="rect">
            <a:avLst/>
          </a:prstGeom>
          <a:noFill/>
        </p:spPr>
        <p:txBody>
          <a:bodyPr wrap="square" rtlCol="0">
            <a:spAutoFit/>
          </a:bodyPr>
          <a:lstStyle/>
          <a:p>
            <a:endParaRPr lang="hr-HR" dirty="0"/>
          </a:p>
        </p:txBody>
      </p:sp>
      <p:sp>
        <p:nvSpPr>
          <p:cNvPr id="5" name="TextBox 4">
            <a:extLst>
              <a:ext uri="{FF2B5EF4-FFF2-40B4-BE49-F238E27FC236}">
                <a16:creationId xmlns:a16="http://schemas.microsoft.com/office/drawing/2014/main" id="{77CCA27E-4DF2-0098-4955-02F8B707558F}"/>
              </a:ext>
            </a:extLst>
          </p:cNvPr>
          <p:cNvSpPr txBox="1"/>
          <p:nvPr/>
        </p:nvSpPr>
        <p:spPr>
          <a:xfrm>
            <a:off x="2529193" y="3454955"/>
            <a:ext cx="7029488" cy="1938992"/>
          </a:xfrm>
          <a:prstGeom prst="rect">
            <a:avLst/>
          </a:prstGeom>
          <a:solidFill>
            <a:schemeClr val="bg1">
              <a:lumMod val="95000"/>
              <a:alpha val="44000"/>
            </a:schemeClr>
          </a:solidFill>
          <a:effectLst>
            <a:outerShdw blurRad="50800" dist="50800" dir="5400000" algn="ctr" rotWithShape="0">
              <a:schemeClr val="tx1">
                <a:lumMod val="85000"/>
                <a:lumOff val="15000"/>
              </a:schemeClr>
            </a:outerShdw>
          </a:effectLst>
        </p:spPr>
        <p:txBody>
          <a:bodyPr wrap="none" rtlCol="0">
            <a:spAutoFit/>
          </a:bodyPr>
          <a:lstStyle/>
          <a:p>
            <a:r>
              <a:rPr lang="hr-HR" sz="4000" dirty="0"/>
              <a:t>Davor Radić. </a:t>
            </a:r>
            <a:r>
              <a:rPr lang="hr-HR" sz="4000" dirty="0" err="1"/>
              <a:t>dr.med</a:t>
            </a:r>
            <a:endParaRPr lang="hr-HR" sz="4000" dirty="0"/>
          </a:p>
          <a:p>
            <a:r>
              <a:rPr lang="hr-HR" sz="4000" dirty="0" err="1"/>
              <a:t>Subspecijalist</a:t>
            </a:r>
            <a:r>
              <a:rPr lang="hr-HR" sz="4000" dirty="0"/>
              <a:t> gastroenterolog</a:t>
            </a:r>
          </a:p>
          <a:p>
            <a:r>
              <a:rPr lang="hr-HR" sz="4000" dirty="0"/>
              <a:t>Poliklinika Croatia</a:t>
            </a:r>
          </a:p>
        </p:txBody>
      </p:sp>
    </p:spTree>
    <p:extLst>
      <p:ext uri="{BB962C8B-B14F-4D97-AF65-F5344CB8AC3E}">
        <p14:creationId xmlns:p14="http://schemas.microsoft.com/office/powerpoint/2010/main" val="1537172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000000"/>
        </a:solidFill>
        <a:effectLst/>
      </p:bgPr>
    </p:bg>
    <p:spTree>
      <p:nvGrpSpPr>
        <p:cNvPr id="1" name=""/>
        <p:cNvGrpSpPr/>
        <p:nvPr/>
      </p:nvGrpSpPr>
      <p:grpSpPr>
        <a:xfrm>
          <a:off x="0" y="0"/>
          <a:ext cx="0" cy="0"/>
          <a:chOff x="0" y="0"/>
          <a:chExt cx="0" cy="0"/>
        </a:xfrm>
      </p:grpSpPr>
      <p:sp>
        <p:nvSpPr>
          <p:cNvPr id="2" name="Object 1"/>
          <p:cNvSpPr/>
          <p:nvPr/>
        </p:nvSpPr>
        <p:spPr>
          <a:xfrm>
            <a:off x="0" y="419590"/>
            <a:ext cx="12188952" cy="541599"/>
          </a:xfrm>
          <a:prstGeom prst="rect">
            <a:avLst/>
          </a:prstGeom>
          <a:noFill/>
        </p:spPr>
        <p:txBody>
          <a:bodyPr wrap="square" lIns="0" tIns="0" rIns="0" bIns="0" rtlCol="0" anchor="t"/>
          <a:lstStyle/>
          <a:p>
            <a:pPr algn="ctr">
              <a:lnSpc>
                <a:spcPts val="4266"/>
              </a:lnSpc>
              <a:buNone/>
            </a:pPr>
            <a:r>
              <a:rPr lang="en-US" sz="4688" b="1" kern="0" spc="47" dirty="0">
                <a:solidFill>
                  <a:srgbClr val="FFFFFF">
                    <a:alpha val="90000"/>
                  </a:srgbClr>
                </a:solidFill>
                <a:latin typeface="Bebas Neue" pitchFamily="34" charset="0"/>
                <a:ea typeface="Bebas Neue" pitchFamily="34" charset="-122"/>
                <a:cs typeface="Bebas Neue" pitchFamily="34" charset="-120"/>
              </a:rPr>
              <a:t>Definicija</a:t>
            </a:r>
            <a:endParaRPr lang="en-US" dirty="0"/>
          </a:p>
        </p:txBody>
      </p:sp>
      <p:sp>
        <p:nvSpPr>
          <p:cNvPr id="3" name="Object 2"/>
          <p:cNvSpPr/>
          <p:nvPr/>
        </p:nvSpPr>
        <p:spPr>
          <a:xfrm>
            <a:off x="476131" y="1656936"/>
            <a:ext cx="5523119" cy="2266383"/>
          </a:xfrm>
          <a:prstGeom prst="rect">
            <a:avLst/>
          </a:prstGeom>
          <a:solidFill>
            <a:srgbClr val="466AAD"/>
          </a:solidFill>
        </p:spPr>
        <p:txBody>
          <a:bodyPr/>
          <a:lstStyle/>
          <a:p>
            <a:endParaRPr lang="hr-HR"/>
          </a:p>
        </p:txBody>
      </p:sp>
      <p:sp>
        <p:nvSpPr>
          <p:cNvPr id="4" name="Object 3"/>
          <p:cNvSpPr/>
          <p:nvPr/>
        </p:nvSpPr>
        <p:spPr>
          <a:xfrm>
            <a:off x="761810" y="1878833"/>
            <a:ext cx="5551687" cy="276850"/>
          </a:xfrm>
          <a:prstGeom prst="rect">
            <a:avLst/>
          </a:prstGeom>
          <a:noFill/>
        </p:spPr>
        <p:txBody>
          <a:bodyPr wrap="square" lIns="0" tIns="0" rIns="0" bIns="0" rtlCol="0" anchor="t"/>
          <a:lstStyle/>
          <a:p>
            <a:pPr algn="l">
              <a:lnSpc>
                <a:spcPts val="2181"/>
              </a:lnSpc>
              <a:buNone/>
            </a:pPr>
            <a:r>
              <a:rPr lang="en-US" sz="1836" kern="0" spc="37" dirty="0">
                <a:solidFill>
                  <a:srgbClr val="FFFFFF">
                    <a:alpha val="90000"/>
                  </a:srgbClr>
                </a:solidFill>
                <a:latin typeface="Source Sans Pro" pitchFamily="34" charset="0"/>
                <a:ea typeface="Source Sans Pro" pitchFamily="34" charset="-122"/>
                <a:cs typeface="Source Sans Pro" pitchFamily="34" charset="-120"/>
              </a:rPr>
              <a:t>Klasična definicija</a:t>
            </a:r>
            <a:endParaRPr lang="en-US" dirty="0"/>
          </a:p>
        </p:txBody>
      </p:sp>
      <p:sp>
        <p:nvSpPr>
          <p:cNvPr id="5" name="Object 4"/>
          <p:cNvSpPr/>
          <p:nvPr/>
        </p:nvSpPr>
        <p:spPr>
          <a:xfrm>
            <a:off x="761810" y="2266681"/>
            <a:ext cx="5551687" cy="226162"/>
          </a:xfrm>
          <a:prstGeom prst="rect">
            <a:avLst/>
          </a:prstGeom>
          <a:noFill/>
        </p:spPr>
        <p:txBody>
          <a:bodyPr wrap="square" lIns="0" tIns="0" rIns="0" bIns="0" rtlCol="0" anchor="t"/>
          <a:lstStyle/>
          <a:p>
            <a:pPr algn="l">
              <a:lnSpc>
                <a:spcPts val="1782"/>
              </a:lnSpc>
              <a:spcBef>
                <a:spcPts val="857"/>
              </a:spcBef>
              <a:buNone/>
            </a:pPr>
            <a:r>
              <a:rPr lang="en-US" sz="1350" kern="0" spc="27" dirty="0">
                <a:solidFill>
                  <a:srgbClr val="FFFFFF">
                    <a:alpha val="80000"/>
                  </a:srgbClr>
                </a:solidFill>
                <a:latin typeface="Source Sans Pro" pitchFamily="34" charset="0"/>
                <a:ea typeface="Source Sans Pro" pitchFamily="34" charset="-122"/>
                <a:cs typeface="Source Sans Pro" pitchFamily="34" charset="-120"/>
              </a:rPr>
              <a:t>Pojava tri ili više tekućih ili kašastih stolica dnevno,</a:t>
            </a:r>
            <a:endParaRPr lang="en-US" dirty="0"/>
          </a:p>
        </p:txBody>
      </p:sp>
      <p:sp>
        <p:nvSpPr>
          <p:cNvPr id="6" name="Object 5"/>
          <p:cNvSpPr/>
          <p:nvPr/>
        </p:nvSpPr>
        <p:spPr>
          <a:xfrm>
            <a:off x="761810" y="2532025"/>
            <a:ext cx="5551687" cy="226162"/>
          </a:xfrm>
          <a:prstGeom prst="rect">
            <a:avLst/>
          </a:prstGeom>
          <a:noFill/>
        </p:spPr>
        <p:txBody>
          <a:bodyPr wrap="square" lIns="0" tIns="0" rIns="0" bIns="0" rtlCol="0" anchor="t"/>
          <a:lstStyle/>
          <a:p>
            <a:pPr algn="l">
              <a:lnSpc>
                <a:spcPts val="1782"/>
              </a:lnSpc>
              <a:spcBef>
                <a:spcPts val="303"/>
              </a:spcBef>
              <a:buNone/>
            </a:pPr>
            <a:r>
              <a:rPr lang="en-US" sz="1350" kern="0" spc="27" dirty="0">
                <a:solidFill>
                  <a:srgbClr val="FFFFFF">
                    <a:alpha val="80000"/>
                  </a:srgbClr>
                </a:solidFill>
                <a:latin typeface="Source Sans Pro" pitchFamily="34" charset="0"/>
                <a:ea typeface="Source Sans Pro" pitchFamily="34" charset="-122"/>
                <a:cs typeface="Source Sans Pro" pitchFamily="34" charset="-120"/>
              </a:rPr>
              <a:t>često popraćena barem jednim od sljedećih simptoma:</a:t>
            </a:r>
            <a:endParaRPr lang="en-US" dirty="0"/>
          </a:p>
        </p:txBody>
      </p:sp>
      <p:sp>
        <p:nvSpPr>
          <p:cNvPr id="7" name="Object 6"/>
          <p:cNvSpPr/>
          <p:nvPr/>
        </p:nvSpPr>
        <p:spPr>
          <a:xfrm>
            <a:off x="761810" y="2797369"/>
            <a:ext cx="5551687" cy="452324"/>
          </a:xfrm>
          <a:prstGeom prst="rect">
            <a:avLst/>
          </a:prstGeom>
          <a:noFill/>
        </p:spPr>
        <p:txBody>
          <a:bodyPr wrap="square" lIns="0" tIns="0" rIns="0" bIns="0" rtlCol="0" anchor="t"/>
          <a:lstStyle/>
          <a:p>
            <a:pPr algn="l">
              <a:lnSpc>
                <a:spcPts val="1782"/>
              </a:lnSpc>
              <a:spcBef>
                <a:spcPts val="303"/>
              </a:spcBef>
              <a:buNone/>
            </a:pPr>
            <a:r>
              <a:rPr lang="en-US" sz="1350" kern="0" spc="27" dirty="0">
                <a:solidFill>
                  <a:srgbClr val="FFFFFF">
                    <a:alpha val="80000"/>
                  </a:srgbClr>
                </a:solidFill>
                <a:latin typeface="Source Sans Pro" pitchFamily="34" charset="0"/>
                <a:ea typeface="Source Sans Pro" pitchFamily="34" charset="-122"/>
                <a:cs typeface="Source Sans Pro" pitchFamily="34" charset="-120"/>
              </a:rPr>
              <a:t> mučnina, povraćanje, grčevi u trbuhu, groznica, hitnost pražnjenja crijeva.</a:t>
            </a:r>
            <a:endParaRPr lang="en-US" dirty="0"/>
          </a:p>
        </p:txBody>
      </p:sp>
      <p:sp>
        <p:nvSpPr>
          <p:cNvPr id="8" name="Object 7"/>
          <p:cNvSpPr/>
          <p:nvPr/>
        </p:nvSpPr>
        <p:spPr>
          <a:xfrm>
            <a:off x="6189702" y="1656936"/>
            <a:ext cx="5523119" cy="2266383"/>
          </a:xfrm>
          <a:prstGeom prst="rect">
            <a:avLst/>
          </a:prstGeom>
          <a:solidFill>
            <a:srgbClr val="466AAD"/>
          </a:solidFill>
        </p:spPr>
        <p:txBody>
          <a:bodyPr/>
          <a:lstStyle/>
          <a:p>
            <a:endParaRPr lang="hr-HR"/>
          </a:p>
        </p:txBody>
      </p:sp>
      <p:sp>
        <p:nvSpPr>
          <p:cNvPr id="9" name="Object 8"/>
          <p:cNvSpPr/>
          <p:nvPr/>
        </p:nvSpPr>
        <p:spPr>
          <a:xfrm>
            <a:off x="6475381" y="1878833"/>
            <a:ext cx="5551687" cy="276850"/>
          </a:xfrm>
          <a:prstGeom prst="rect">
            <a:avLst/>
          </a:prstGeom>
          <a:noFill/>
        </p:spPr>
        <p:txBody>
          <a:bodyPr wrap="square" lIns="0" tIns="0" rIns="0" bIns="0" rtlCol="0" anchor="t"/>
          <a:lstStyle/>
          <a:p>
            <a:pPr algn="l">
              <a:lnSpc>
                <a:spcPts val="2181"/>
              </a:lnSpc>
              <a:buNone/>
            </a:pPr>
            <a:r>
              <a:rPr lang="en-US" sz="1836" kern="0" spc="37" dirty="0">
                <a:solidFill>
                  <a:srgbClr val="FFFFFF">
                    <a:alpha val="90000"/>
                  </a:srgbClr>
                </a:solidFill>
                <a:latin typeface="Source Sans Pro" pitchFamily="34" charset="0"/>
                <a:ea typeface="Source Sans Pro" pitchFamily="34" charset="-122"/>
                <a:cs typeface="Source Sans Pro" pitchFamily="34" charset="-120"/>
              </a:rPr>
              <a:t>Najnovija i praktična definicija</a:t>
            </a:r>
            <a:endParaRPr lang="en-US" dirty="0"/>
          </a:p>
        </p:txBody>
      </p:sp>
      <p:sp>
        <p:nvSpPr>
          <p:cNvPr id="10" name="Object 9"/>
          <p:cNvSpPr/>
          <p:nvPr/>
        </p:nvSpPr>
        <p:spPr>
          <a:xfrm>
            <a:off x="6475381" y="2266681"/>
            <a:ext cx="5551687" cy="1356973"/>
          </a:xfrm>
          <a:prstGeom prst="rect">
            <a:avLst/>
          </a:prstGeom>
          <a:noFill/>
        </p:spPr>
        <p:txBody>
          <a:bodyPr wrap="square" lIns="0" tIns="0" rIns="0" bIns="0" rtlCol="0" anchor="t"/>
          <a:lstStyle/>
          <a:p>
            <a:pPr algn="l">
              <a:lnSpc>
                <a:spcPts val="1782"/>
              </a:lnSpc>
              <a:spcBef>
                <a:spcPts val="857"/>
              </a:spcBef>
              <a:buNone/>
            </a:pPr>
            <a:r>
              <a:rPr lang="en-US" sz="1350" kern="0" spc="27" dirty="0">
                <a:solidFill>
                  <a:srgbClr val="FFFFFF">
                    <a:alpha val="80000"/>
                  </a:srgbClr>
                </a:solidFill>
                <a:latin typeface="Source Sans Pro" pitchFamily="34" charset="0"/>
                <a:ea typeface="Source Sans Pro" pitchFamily="34" charset="-122"/>
                <a:cs typeface="Source Sans Pro" pitchFamily="34" charset="-120"/>
              </a:rPr>
              <a:t>Prema International Society of Travel Medicine (ISTM) i CDC-u, putnički proljev definira se kao najmanje jedna epizoda proljeva (tri ili više tekućih stolica unutar 24 sata) tijekom ili ubrzo nakon putovanja, koja može biti praćena drugim simptomima. Fokus je na disrupciji aktivnosti: značajno ometanje uobičajenih aktivnosti putnika.</a:t>
            </a:r>
            <a:endParaRPr lang="en-US" dirty="0"/>
          </a:p>
        </p:txBody>
      </p:sp>
      <p:sp>
        <p:nvSpPr>
          <p:cNvPr id="11" name="Object 10"/>
          <p:cNvSpPr/>
          <p:nvPr/>
        </p:nvSpPr>
        <p:spPr>
          <a:xfrm>
            <a:off x="476131" y="4113771"/>
            <a:ext cx="5523119" cy="2266383"/>
          </a:xfrm>
          <a:prstGeom prst="rect">
            <a:avLst/>
          </a:prstGeom>
          <a:solidFill>
            <a:srgbClr val="466AAD"/>
          </a:solidFill>
        </p:spPr>
        <p:txBody>
          <a:bodyPr/>
          <a:lstStyle/>
          <a:p>
            <a:endParaRPr lang="hr-HR"/>
          </a:p>
        </p:txBody>
      </p:sp>
      <p:sp>
        <p:nvSpPr>
          <p:cNvPr id="12" name="Object 11"/>
          <p:cNvSpPr/>
          <p:nvPr/>
        </p:nvSpPr>
        <p:spPr>
          <a:xfrm>
            <a:off x="761810" y="4335668"/>
            <a:ext cx="5551687" cy="276850"/>
          </a:xfrm>
          <a:prstGeom prst="rect">
            <a:avLst/>
          </a:prstGeom>
          <a:noFill/>
        </p:spPr>
        <p:txBody>
          <a:bodyPr wrap="square" lIns="0" tIns="0" rIns="0" bIns="0" rtlCol="0" anchor="t"/>
          <a:lstStyle/>
          <a:p>
            <a:pPr algn="l">
              <a:lnSpc>
                <a:spcPts val="2181"/>
              </a:lnSpc>
              <a:buNone/>
            </a:pPr>
            <a:r>
              <a:rPr lang="en-US" sz="1836" kern="0" spc="37" dirty="0">
                <a:solidFill>
                  <a:srgbClr val="FFFFFF">
                    <a:alpha val="90000"/>
                  </a:srgbClr>
                </a:solidFill>
                <a:latin typeface="Source Sans Pro" pitchFamily="34" charset="0"/>
                <a:ea typeface="Source Sans Pro" pitchFamily="34" charset="-122"/>
                <a:cs typeface="Source Sans Pro" pitchFamily="34" charset="-120"/>
              </a:rPr>
              <a:t>Dodatne smjernice</a:t>
            </a:r>
            <a:endParaRPr lang="en-US" dirty="0"/>
          </a:p>
        </p:txBody>
      </p:sp>
      <p:sp>
        <p:nvSpPr>
          <p:cNvPr id="13" name="Object 12"/>
          <p:cNvSpPr/>
          <p:nvPr/>
        </p:nvSpPr>
        <p:spPr>
          <a:xfrm>
            <a:off x="761810" y="4723516"/>
            <a:ext cx="5551687" cy="1209174"/>
          </a:xfrm>
          <a:prstGeom prst="rect">
            <a:avLst/>
          </a:prstGeom>
          <a:noFill/>
        </p:spPr>
        <p:txBody>
          <a:bodyPr wrap="square" lIns="0" tIns="0" rIns="0" bIns="0" rtlCol="0" anchor="t"/>
          <a:lstStyle/>
          <a:p>
            <a:pPr marL="242900" indent="-242900" algn="l">
              <a:lnSpc>
                <a:spcPts val="1782"/>
              </a:lnSpc>
              <a:spcBef>
                <a:spcPts val="857"/>
              </a:spcBef>
              <a:buSzPct val="100000"/>
              <a:buChar char="•"/>
            </a:pPr>
            <a:r>
              <a:rPr lang="en-US" sz="1350" kern="0" spc="27" dirty="0">
                <a:solidFill>
                  <a:srgbClr val="FFFFFF">
                    <a:alpha val="80000"/>
                  </a:srgbClr>
                </a:solidFill>
                <a:latin typeface="Source Sans Pro" pitchFamily="34" charset="0"/>
                <a:ea typeface="Source Sans Pro" pitchFamily="34" charset="-122"/>
                <a:cs typeface="Source Sans Pro" pitchFamily="34" charset="-120"/>
              </a:rPr>
              <a:t>Blagi proljev: Simptomi ne zahtijevaju medicinsku pomoć, a osoba može nastaviti s aktivnostima.</a:t>
            </a:r>
          </a:p>
          <a:p>
            <a:pPr marL="242900" indent="-242900" algn="l">
              <a:lnSpc>
                <a:spcPts val="1782"/>
              </a:lnSpc>
              <a:spcBef>
                <a:spcPts val="303"/>
              </a:spcBef>
              <a:buSzPct val="100000"/>
              <a:buChar char="•"/>
            </a:pPr>
            <a:r>
              <a:rPr lang="en-US" sz="1350" kern="0" spc="27" dirty="0">
                <a:solidFill>
                  <a:srgbClr val="FFFFFF">
                    <a:alpha val="80000"/>
                  </a:srgbClr>
                </a:solidFill>
                <a:latin typeface="Source Sans Pro" pitchFamily="34" charset="0"/>
                <a:ea typeface="Source Sans Pro" pitchFamily="34" charset="-122"/>
                <a:cs typeface="Source Sans Pro" pitchFamily="34" charset="-120"/>
              </a:rPr>
              <a:t>Umjereni proljev: Simptomi otežavaju aktivnosti, ali nisu ozbiljni.</a:t>
            </a:r>
          </a:p>
          <a:p>
            <a:pPr marL="242900" indent="-242900" algn="l">
              <a:lnSpc>
                <a:spcPts val="1782"/>
              </a:lnSpc>
              <a:spcBef>
                <a:spcPts val="303"/>
              </a:spcBef>
              <a:buSzPct val="100000"/>
              <a:buChar char="•"/>
            </a:pPr>
            <a:r>
              <a:rPr lang="en-US" sz="1350" kern="0" spc="27" dirty="0">
                <a:solidFill>
                  <a:srgbClr val="FFFFFF">
                    <a:alpha val="80000"/>
                  </a:srgbClr>
                </a:solidFill>
                <a:latin typeface="Source Sans Pro" pitchFamily="34" charset="0"/>
                <a:ea typeface="Source Sans Pro" pitchFamily="34" charset="-122"/>
                <a:cs typeface="Source Sans Pro" pitchFamily="34" charset="-120"/>
              </a:rPr>
              <a:t>Teški proljev: Potrebna je medicinska intervencija zbog dehidracije ili visoke temperature.</a:t>
            </a:r>
            <a:endParaRPr lang="en-US" dirty="0"/>
          </a:p>
        </p:txBody>
      </p:sp>
      <p:sp>
        <p:nvSpPr>
          <p:cNvPr id="14" name="Object 13"/>
          <p:cNvSpPr/>
          <p:nvPr/>
        </p:nvSpPr>
        <p:spPr>
          <a:xfrm>
            <a:off x="6189702" y="4113771"/>
            <a:ext cx="5523119" cy="2266383"/>
          </a:xfrm>
          <a:prstGeom prst="rect">
            <a:avLst/>
          </a:prstGeom>
          <a:solidFill>
            <a:srgbClr val="466AAD"/>
          </a:solidFill>
        </p:spPr>
        <p:txBody>
          <a:bodyPr/>
          <a:lstStyle/>
          <a:p>
            <a:endParaRPr lang="hr-HR"/>
          </a:p>
        </p:txBody>
      </p:sp>
      <p:sp>
        <p:nvSpPr>
          <p:cNvPr id="15" name="Object 14"/>
          <p:cNvSpPr/>
          <p:nvPr/>
        </p:nvSpPr>
        <p:spPr>
          <a:xfrm>
            <a:off x="6475381" y="4335668"/>
            <a:ext cx="5551687" cy="276850"/>
          </a:xfrm>
          <a:prstGeom prst="rect">
            <a:avLst/>
          </a:prstGeom>
          <a:noFill/>
        </p:spPr>
        <p:txBody>
          <a:bodyPr wrap="square" lIns="0" tIns="0" rIns="0" bIns="0" rtlCol="0" anchor="t"/>
          <a:lstStyle/>
          <a:p>
            <a:pPr algn="l">
              <a:lnSpc>
                <a:spcPts val="2181"/>
              </a:lnSpc>
              <a:buNone/>
            </a:pPr>
            <a:r>
              <a:rPr lang="en-US" sz="1836" kern="0" spc="37" dirty="0">
                <a:solidFill>
                  <a:srgbClr val="FFFFFF">
                    <a:alpha val="90000"/>
                  </a:srgbClr>
                </a:solidFill>
                <a:latin typeface="Source Sans Pro" pitchFamily="34" charset="0"/>
                <a:ea typeface="Source Sans Pro" pitchFamily="34" charset="-122"/>
                <a:cs typeface="Source Sans Pro" pitchFamily="34" charset="-120"/>
              </a:rPr>
              <a:t>Razlike u definicijama</a:t>
            </a:r>
            <a:endParaRPr lang="en-US" dirty="0"/>
          </a:p>
        </p:txBody>
      </p:sp>
      <p:sp>
        <p:nvSpPr>
          <p:cNvPr id="16" name="Object 15"/>
          <p:cNvSpPr/>
          <p:nvPr/>
        </p:nvSpPr>
        <p:spPr>
          <a:xfrm>
            <a:off x="6475381" y="4723516"/>
            <a:ext cx="5551687" cy="678487"/>
          </a:xfrm>
          <a:prstGeom prst="rect">
            <a:avLst/>
          </a:prstGeom>
          <a:noFill/>
        </p:spPr>
        <p:txBody>
          <a:bodyPr wrap="square" lIns="0" tIns="0" rIns="0" bIns="0" rtlCol="0" anchor="t"/>
          <a:lstStyle/>
          <a:p>
            <a:pPr algn="l">
              <a:lnSpc>
                <a:spcPts val="1782"/>
              </a:lnSpc>
              <a:spcBef>
                <a:spcPts val="857"/>
              </a:spcBef>
              <a:buNone/>
            </a:pPr>
            <a:r>
              <a:rPr lang="en-US" sz="1350" kern="0" spc="27" dirty="0">
                <a:solidFill>
                  <a:srgbClr val="FFFFFF">
                    <a:alpha val="80000"/>
                  </a:srgbClr>
                </a:solidFill>
                <a:latin typeface="Source Sans Pro" pitchFamily="34" charset="0"/>
                <a:ea typeface="Source Sans Pro" pitchFamily="34" charset="-122"/>
                <a:cs typeface="Source Sans Pro" pitchFamily="34" charset="-120"/>
              </a:rPr>
              <a:t>Starije definicije naglašavale su isključivo broj stolica dnevno, dok novije definicije uzimaju u obzir i kvalitetu života, tj. utjecaj proljeva na funkcionalnu sposobnost.</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419590"/>
            <a:ext cx="12188952" cy="541599"/>
          </a:xfrm>
          <a:prstGeom prst="rect">
            <a:avLst/>
          </a:prstGeom>
          <a:noFill/>
        </p:spPr>
        <p:txBody>
          <a:bodyPr wrap="square" lIns="0" tIns="0" rIns="0" bIns="0" rtlCol="0" anchor="t"/>
          <a:lstStyle/>
          <a:p>
            <a:pPr algn="ctr">
              <a:lnSpc>
                <a:spcPts val="4266"/>
              </a:lnSpc>
              <a:buNone/>
            </a:pPr>
            <a:r>
              <a:rPr lang="en-US" sz="4688" b="1" kern="0" spc="47" dirty="0">
                <a:solidFill>
                  <a:srgbClr val="000000">
                    <a:alpha val="80000"/>
                  </a:srgbClr>
                </a:solidFill>
                <a:latin typeface="Bebas Neue" pitchFamily="34" charset="0"/>
                <a:ea typeface="Bebas Neue" pitchFamily="34" charset="-122"/>
                <a:cs typeface="Bebas Neue" pitchFamily="34" charset="-120"/>
              </a:rPr>
              <a:t>Putnički proljev - značajan zdravstveni iizazov</a:t>
            </a:r>
            <a:endParaRPr lang="en-US" dirty="0"/>
          </a:p>
        </p:txBody>
      </p:sp>
      <p:sp>
        <p:nvSpPr>
          <p:cNvPr id="3" name="Object 2"/>
          <p:cNvSpPr/>
          <p:nvPr/>
        </p:nvSpPr>
        <p:spPr>
          <a:xfrm>
            <a:off x="5380280" y="1880717"/>
            <a:ext cx="1428393" cy="1428393"/>
          </a:xfrm>
          <a:prstGeom prst="rect">
            <a:avLst/>
          </a:prstGeom>
          <a:solidFill>
            <a:srgbClr val="E76F51">
              <a:alpha val="20000"/>
            </a:srgbClr>
          </a:solidFill>
          <a:ln w="25400">
            <a:solidFill>
              <a:srgbClr val="E76F51"/>
            </a:solidFill>
            <a:prstDash val="solid"/>
            <a:miter lim="800000"/>
          </a:ln>
        </p:spPr>
        <p:txBody>
          <a:bodyPr/>
          <a:lstStyle/>
          <a:p>
            <a:endParaRPr lang="hr-HR"/>
          </a:p>
        </p:txBody>
      </p:sp>
      <p:pic>
        <p:nvPicPr>
          <p:cNvPr id="4" name="Object 3"/>
          <p:cNvPicPr>
            <a:picLocks noChangeAspect="1"/>
          </p:cNvPicPr>
          <p:nvPr/>
        </p:nvPicPr>
        <p:blipFill>
          <a:blip r:embed="rId3"/>
          <a:srcRect l="16100" t="1087" r="11257" b="26270"/>
          <a:stretch/>
        </p:blipFill>
        <p:spPr>
          <a:xfrm>
            <a:off x="5380280" y="1880717"/>
            <a:ext cx="1428393" cy="1428393"/>
          </a:xfrm>
          <a:prstGeom prst="rect">
            <a:avLst/>
          </a:prstGeom>
        </p:spPr>
      </p:pic>
      <p:sp>
        <p:nvSpPr>
          <p:cNvPr id="5" name="Object 4"/>
          <p:cNvSpPr/>
          <p:nvPr/>
        </p:nvSpPr>
        <p:spPr>
          <a:xfrm>
            <a:off x="5380280" y="1880717"/>
            <a:ext cx="1428393" cy="1428393"/>
          </a:xfrm>
          <a:prstGeom prst="rect">
            <a:avLst/>
          </a:prstGeom>
          <a:noFill/>
          <a:ln w="25400">
            <a:solidFill>
              <a:srgbClr val="E76F51"/>
            </a:solidFill>
            <a:prstDash val="solid"/>
            <a:miter lim="800000"/>
          </a:ln>
        </p:spPr>
        <p:txBody>
          <a:bodyPr/>
          <a:lstStyle/>
          <a:p>
            <a:endParaRPr lang="hr-HR"/>
          </a:p>
        </p:txBody>
      </p:sp>
      <p:sp>
        <p:nvSpPr>
          <p:cNvPr id="6" name="Object 5"/>
          <p:cNvSpPr/>
          <p:nvPr/>
        </p:nvSpPr>
        <p:spPr>
          <a:xfrm>
            <a:off x="4083299" y="3395607"/>
            <a:ext cx="4022354" cy="244315"/>
          </a:xfrm>
          <a:prstGeom prst="rect">
            <a:avLst/>
          </a:prstGeom>
          <a:noFill/>
        </p:spPr>
        <p:txBody>
          <a:bodyPr wrap="square" lIns="0" tIns="0" rIns="0" bIns="0" rtlCol="0" anchor="t"/>
          <a:lstStyle/>
          <a:p>
            <a:pPr algn="ctr">
              <a:lnSpc>
                <a:spcPts val="1925"/>
              </a:lnSpc>
              <a:buNone/>
            </a:pPr>
            <a:r>
              <a:rPr lang="en-US" sz="1620" b="1" kern="0" spc="32" dirty="0">
                <a:solidFill>
                  <a:srgbClr val="000000">
                    <a:alpha val="80000"/>
                  </a:srgbClr>
                </a:solidFill>
                <a:latin typeface="Source Sans Pro" pitchFamily="34" charset="0"/>
                <a:ea typeface="Source Sans Pro" pitchFamily="34" charset="-122"/>
                <a:cs typeface="Source Sans Pro" pitchFamily="34" charset="-120"/>
              </a:rPr>
              <a:t>Učestalost putničkih proljeva</a:t>
            </a:r>
            <a:endParaRPr lang="en-US" dirty="0"/>
          </a:p>
        </p:txBody>
      </p:sp>
      <p:sp>
        <p:nvSpPr>
          <p:cNvPr id="7" name="Object 6"/>
          <p:cNvSpPr/>
          <p:nvPr/>
        </p:nvSpPr>
        <p:spPr>
          <a:xfrm>
            <a:off x="4083299" y="3716896"/>
            <a:ext cx="4022354" cy="949881"/>
          </a:xfrm>
          <a:prstGeom prst="rect">
            <a:avLst/>
          </a:prstGeom>
          <a:noFill/>
        </p:spPr>
        <p:txBody>
          <a:bodyPr wrap="square" lIns="0" tIns="0" rIns="0" bIns="0" rtlCol="0" anchor="t"/>
          <a:lstStyle/>
          <a:p>
            <a:pPr algn="ctr">
              <a:lnSpc>
                <a:spcPts val="1871"/>
              </a:lnSpc>
              <a:spcBef>
                <a:spcPts val="594"/>
              </a:spcBef>
              <a:buNone/>
            </a:pPr>
            <a:r>
              <a:rPr lang="en-US" sz="1418" kern="0" spc="29" dirty="0">
                <a:solidFill>
                  <a:srgbClr val="000000">
                    <a:alpha val="80000"/>
                  </a:srgbClr>
                </a:solidFill>
                <a:latin typeface="Source Sans Pro" pitchFamily="34" charset="0"/>
                <a:ea typeface="Source Sans Pro" pitchFamily="34" charset="-122"/>
                <a:cs typeface="Source Sans Pro" pitchFamily="34" charset="-120"/>
              </a:rPr>
              <a:t>Putničke proljev je najčešća bolest među međunarodnim putnicima, s incidencijom koja se kreće od 10% do 60% ovisno o odredištu i stilu putovanja.</a:t>
            </a:r>
            <a:endParaRPr lang="en-US" dirty="0"/>
          </a:p>
        </p:txBody>
      </p:sp>
      <p:sp>
        <p:nvSpPr>
          <p:cNvPr id="8" name="Object 7"/>
          <p:cNvSpPr/>
          <p:nvPr/>
        </p:nvSpPr>
        <p:spPr>
          <a:xfrm>
            <a:off x="0" y="5313621"/>
            <a:ext cx="12188952" cy="1542664"/>
          </a:xfrm>
          <a:prstGeom prst="rect">
            <a:avLst/>
          </a:prstGeom>
          <a:solidFill>
            <a:srgbClr val="A8DADC"/>
          </a:solidFill>
        </p:spPr>
        <p:txBody>
          <a:bodyPr/>
          <a:lstStyle/>
          <a:p>
            <a:endParaRPr lang="hr-HR"/>
          </a:p>
        </p:txBody>
      </p:sp>
      <p:sp>
        <p:nvSpPr>
          <p:cNvPr id="9" name="Object 8"/>
          <p:cNvSpPr/>
          <p:nvPr/>
        </p:nvSpPr>
        <p:spPr>
          <a:xfrm>
            <a:off x="1453558" y="5624098"/>
            <a:ext cx="9281836" cy="916254"/>
          </a:xfrm>
          <a:prstGeom prst="rect">
            <a:avLst/>
          </a:prstGeom>
          <a:noFill/>
        </p:spPr>
        <p:txBody>
          <a:bodyPr wrap="square" lIns="0" tIns="0" rIns="0" bIns="0" rtlCol="0" anchor="t"/>
          <a:lstStyle/>
          <a:p>
            <a:pPr algn="ctr">
              <a:lnSpc>
                <a:spcPts val="2406"/>
              </a:lnSpc>
              <a:buNone/>
            </a:pPr>
            <a:r>
              <a:rPr lang="en-US" sz="2025" kern="0" spc="41" dirty="0">
                <a:solidFill>
                  <a:srgbClr val="000000">
                    <a:alpha val="80000"/>
                  </a:srgbClr>
                </a:solidFill>
                <a:latin typeface="Source Sans Pro" pitchFamily="34" charset="0"/>
                <a:ea typeface="Source Sans Pro" pitchFamily="34" charset="-122"/>
                <a:cs typeface="Source Sans Pro" pitchFamily="34" charset="-120"/>
              </a:rPr>
              <a:t>Putnički proljevi predstavljaju značajan zdravstveni izazov za međunarodne putnike. Razumijevanje definicije, incidencije i čimbenika rizika ključno je za razvoj učinkovitih preventivnih i liječećih strategija.</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419590"/>
            <a:ext cx="12188952" cy="541599"/>
          </a:xfrm>
          <a:prstGeom prst="rect">
            <a:avLst/>
          </a:prstGeom>
          <a:noFill/>
        </p:spPr>
        <p:txBody>
          <a:bodyPr wrap="square" lIns="0" tIns="0" rIns="0" bIns="0" rtlCol="0" anchor="t"/>
          <a:lstStyle/>
          <a:p>
            <a:pPr algn="ctr">
              <a:lnSpc>
                <a:spcPts val="4266"/>
              </a:lnSpc>
              <a:buNone/>
            </a:pPr>
            <a:r>
              <a:rPr lang="en-US" sz="4688" b="1" kern="0" spc="47" dirty="0">
                <a:solidFill>
                  <a:srgbClr val="000000">
                    <a:alpha val="80000"/>
                  </a:srgbClr>
                </a:solidFill>
                <a:latin typeface="Bebas Neue" pitchFamily="34" charset="0"/>
                <a:ea typeface="Bebas Neue" pitchFamily="34" charset="-122"/>
                <a:cs typeface="Bebas Neue" pitchFamily="34" charset="-120"/>
              </a:rPr>
              <a:t>Uzroci i čimbenici rizika</a:t>
            </a:r>
            <a:endParaRPr lang="en-US" dirty="0"/>
          </a:p>
        </p:txBody>
      </p:sp>
      <p:sp>
        <p:nvSpPr>
          <p:cNvPr id="3" name="Object 2"/>
          <p:cNvSpPr/>
          <p:nvPr/>
        </p:nvSpPr>
        <p:spPr>
          <a:xfrm>
            <a:off x="952262" y="2705118"/>
            <a:ext cx="5446938" cy="3527238"/>
          </a:xfrm>
          <a:prstGeom prst="rect">
            <a:avLst/>
          </a:prstGeom>
          <a:noFill/>
        </p:spPr>
        <p:txBody>
          <a:bodyPr wrap="square" lIns="0" tIns="0" rIns="0" bIns="0" rtlCol="0" anchor="t"/>
          <a:lstStyle/>
          <a:p>
            <a:pPr marL="242900" indent="-242900" algn="l">
              <a:lnSpc>
                <a:spcPts val="2743"/>
              </a:lnSpc>
              <a:buSzPct val="100000"/>
              <a:buChar char="•"/>
            </a:pPr>
            <a:r>
              <a:rPr lang="en-US" sz="2309" kern="0" spc="47" dirty="0">
                <a:solidFill>
                  <a:srgbClr val="000000">
                    <a:alpha val="80000"/>
                  </a:srgbClr>
                </a:solidFill>
                <a:latin typeface="Source Sans Pro" pitchFamily="34" charset="0"/>
                <a:ea typeface="Source Sans Pro" pitchFamily="34" charset="-122"/>
                <a:cs typeface="Source Sans Pro" pitchFamily="34" charset="-120"/>
              </a:rPr>
              <a:t>Bakterijske infekcije</a:t>
            </a:r>
          </a:p>
          <a:p>
            <a:pPr lvl="1" algn="l">
              <a:lnSpc>
                <a:spcPts val="1947"/>
              </a:lnSpc>
              <a:spcBef>
                <a:spcPts val="330"/>
              </a:spcBef>
              <a:buNone/>
            </a:pPr>
            <a:r>
              <a:rPr lang="en-US" sz="1475" kern="0" spc="29" dirty="0">
                <a:solidFill>
                  <a:srgbClr val="000000">
                    <a:alpha val="80000"/>
                  </a:srgbClr>
                </a:solidFill>
                <a:latin typeface="Source Sans Pro" pitchFamily="34" charset="0"/>
                <a:ea typeface="Source Sans Pro" pitchFamily="34" charset="-122"/>
                <a:cs typeface="Source Sans Pro" pitchFamily="34" charset="-120"/>
              </a:rPr>
              <a:t>Enterotoksigena Escherichia coli (ETEC) je najčešći uzrok, a slijede je enteroagregativna E. coli (EAEC), Campylobacter i Salmonella.</a:t>
            </a:r>
          </a:p>
          <a:p>
            <a:pPr marL="242900" indent="-242900" algn="l">
              <a:lnSpc>
                <a:spcPts val="2743"/>
              </a:lnSpc>
              <a:spcBef>
                <a:spcPts val="2409"/>
              </a:spcBef>
              <a:buSzPct val="100000"/>
              <a:buChar char="•"/>
            </a:pPr>
            <a:r>
              <a:rPr lang="en-US" sz="2309" kern="0" spc="47" dirty="0">
                <a:solidFill>
                  <a:srgbClr val="000000">
                    <a:alpha val="80000"/>
                  </a:srgbClr>
                </a:solidFill>
                <a:latin typeface="Source Sans Pro" pitchFamily="34" charset="0"/>
                <a:ea typeface="Source Sans Pro" pitchFamily="34" charset="-122"/>
                <a:cs typeface="Source Sans Pro" pitchFamily="34" charset="-120"/>
              </a:rPr>
              <a:t>Virusne infekcije</a:t>
            </a:r>
          </a:p>
          <a:p>
            <a:pPr lvl="1" algn="l">
              <a:lnSpc>
                <a:spcPts val="1947"/>
              </a:lnSpc>
              <a:spcBef>
                <a:spcPts val="330"/>
              </a:spcBef>
              <a:buNone/>
            </a:pPr>
            <a:r>
              <a:rPr lang="en-US" sz="1475" kern="0" spc="29" dirty="0">
                <a:solidFill>
                  <a:srgbClr val="000000">
                    <a:alpha val="80000"/>
                  </a:srgbClr>
                </a:solidFill>
                <a:latin typeface="Source Sans Pro" pitchFamily="34" charset="0"/>
                <a:ea typeface="Source Sans Pro" pitchFamily="34" charset="-122"/>
                <a:cs typeface="Source Sans Pro" pitchFamily="34" charset="-120"/>
              </a:rPr>
              <a:t>Norovirus je značajan uzročnik, naročito kod izbijanja epidemija.</a:t>
            </a:r>
          </a:p>
          <a:p>
            <a:pPr marL="242900" indent="-242900" algn="l">
              <a:lnSpc>
                <a:spcPts val="2743"/>
              </a:lnSpc>
              <a:spcBef>
                <a:spcPts val="2409"/>
              </a:spcBef>
              <a:buSzPct val="100000"/>
              <a:buChar char="•"/>
            </a:pPr>
            <a:r>
              <a:rPr lang="en-US" sz="2309" kern="0" spc="47" dirty="0">
                <a:solidFill>
                  <a:srgbClr val="000000">
                    <a:alpha val="80000"/>
                  </a:srgbClr>
                </a:solidFill>
                <a:latin typeface="Source Sans Pro" pitchFamily="34" charset="0"/>
                <a:ea typeface="Source Sans Pro" pitchFamily="34" charset="-122"/>
                <a:cs typeface="Source Sans Pro" pitchFamily="34" charset="-120"/>
              </a:rPr>
              <a:t>Parazitske infekcije</a:t>
            </a:r>
          </a:p>
          <a:p>
            <a:pPr lvl="1" algn="l">
              <a:lnSpc>
                <a:spcPts val="1947"/>
              </a:lnSpc>
              <a:spcBef>
                <a:spcPts val="330"/>
              </a:spcBef>
              <a:buNone/>
            </a:pPr>
            <a:r>
              <a:rPr lang="en-US" sz="1475" kern="0" spc="29" dirty="0">
                <a:solidFill>
                  <a:srgbClr val="000000">
                    <a:alpha val="80000"/>
                  </a:srgbClr>
                </a:solidFill>
                <a:latin typeface="Source Sans Pro" pitchFamily="34" charset="0"/>
                <a:ea typeface="Source Sans Pro" pitchFamily="34" charset="-122"/>
                <a:cs typeface="Source Sans Pro" pitchFamily="34" charset="-120"/>
              </a:rPr>
              <a:t>Manje česti, ali mogući uzroci su Cryptosporidium, Cyclospora i Giardia.</a:t>
            </a:r>
            <a:endParaRPr lang="en-US" dirty="0"/>
          </a:p>
        </p:txBody>
      </p:sp>
      <p:sp>
        <p:nvSpPr>
          <p:cNvPr id="4" name="Object 3"/>
          <p:cNvSpPr/>
          <p:nvPr/>
        </p:nvSpPr>
        <p:spPr>
          <a:xfrm>
            <a:off x="6284928" y="2705118"/>
            <a:ext cx="5446938" cy="3527238"/>
          </a:xfrm>
          <a:prstGeom prst="rect">
            <a:avLst/>
          </a:prstGeom>
          <a:noFill/>
        </p:spPr>
        <p:txBody>
          <a:bodyPr wrap="square" lIns="0" tIns="0" rIns="0" bIns="0" rtlCol="0" anchor="t"/>
          <a:lstStyle/>
          <a:p>
            <a:pPr marL="242900" indent="-242900" algn="l">
              <a:lnSpc>
                <a:spcPts val="2743"/>
              </a:lnSpc>
              <a:buSzPct val="100000"/>
              <a:buChar char="•"/>
            </a:pPr>
            <a:r>
              <a:rPr lang="en-US" sz="2309" kern="0" spc="47" dirty="0">
                <a:solidFill>
                  <a:srgbClr val="000000">
                    <a:alpha val="80000"/>
                  </a:srgbClr>
                </a:solidFill>
                <a:latin typeface="Source Sans Pro" pitchFamily="34" charset="0"/>
                <a:ea typeface="Source Sans Pro" pitchFamily="34" charset="-122"/>
                <a:cs typeface="Source Sans Pro" pitchFamily="34" charset="-120"/>
              </a:rPr>
              <a:t>Destinacija</a:t>
            </a:r>
          </a:p>
          <a:p>
            <a:pPr lvl="1" algn="l">
              <a:lnSpc>
                <a:spcPts val="1947"/>
              </a:lnSpc>
              <a:spcBef>
                <a:spcPts val="330"/>
              </a:spcBef>
              <a:buNone/>
            </a:pPr>
            <a:r>
              <a:rPr lang="en-US" sz="1475" kern="0" spc="29" dirty="0">
                <a:solidFill>
                  <a:srgbClr val="000000">
                    <a:alpha val="80000"/>
                  </a:srgbClr>
                </a:solidFill>
                <a:latin typeface="Source Sans Pro" pitchFamily="34" charset="0"/>
                <a:ea typeface="Source Sans Pro" pitchFamily="34" charset="-122"/>
                <a:cs typeface="Source Sans Pro" pitchFamily="34" charset="-120"/>
              </a:rPr>
              <a:t>Zemlje u razvoju, posebno u tropskim i subtropskim regijama s lošom sanitacijom i higijenom, imaju veći rizik.</a:t>
            </a:r>
          </a:p>
          <a:p>
            <a:pPr marL="242900" indent="-242900" algn="l">
              <a:lnSpc>
                <a:spcPts val="2743"/>
              </a:lnSpc>
              <a:spcBef>
                <a:spcPts val="2409"/>
              </a:spcBef>
              <a:buSzPct val="100000"/>
              <a:buChar char="•"/>
            </a:pPr>
            <a:r>
              <a:rPr lang="en-US" sz="2309" kern="0" spc="47" dirty="0">
                <a:solidFill>
                  <a:srgbClr val="000000">
                    <a:alpha val="80000"/>
                  </a:srgbClr>
                </a:solidFill>
                <a:latin typeface="Source Sans Pro" pitchFamily="34" charset="0"/>
                <a:ea typeface="Source Sans Pro" pitchFamily="34" charset="-122"/>
                <a:cs typeface="Source Sans Pro" pitchFamily="34" charset="-120"/>
              </a:rPr>
              <a:t>Stil putovanja</a:t>
            </a:r>
          </a:p>
          <a:p>
            <a:pPr lvl="1" algn="l">
              <a:lnSpc>
                <a:spcPts val="1947"/>
              </a:lnSpc>
              <a:spcBef>
                <a:spcPts val="330"/>
              </a:spcBef>
              <a:buNone/>
            </a:pPr>
            <a:r>
              <a:rPr lang="en-US" sz="1475" kern="0" spc="29" dirty="0">
                <a:solidFill>
                  <a:srgbClr val="000000">
                    <a:alpha val="80000"/>
                  </a:srgbClr>
                </a:solidFill>
                <a:latin typeface="Source Sans Pro" pitchFamily="34" charset="0"/>
                <a:ea typeface="Source Sans Pro" pitchFamily="34" charset="-122"/>
                <a:cs typeface="Source Sans Pro" pitchFamily="34" charset="-120"/>
              </a:rPr>
              <a:t>Avanturistički putnici i oni s duljim boravkom u visokorizičnim destinacijama imaju povećan rizik.</a:t>
            </a:r>
          </a:p>
          <a:p>
            <a:pPr marL="242900" indent="-242900" algn="l">
              <a:lnSpc>
                <a:spcPts val="2743"/>
              </a:lnSpc>
              <a:spcBef>
                <a:spcPts val="2409"/>
              </a:spcBef>
              <a:buSzPct val="100000"/>
              <a:buChar char="•"/>
            </a:pPr>
            <a:r>
              <a:rPr lang="en-US" sz="2309" kern="0" spc="47" dirty="0">
                <a:solidFill>
                  <a:srgbClr val="000000">
                    <a:alpha val="80000"/>
                  </a:srgbClr>
                </a:solidFill>
                <a:latin typeface="Source Sans Pro" pitchFamily="34" charset="0"/>
                <a:ea typeface="Source Sans Pro" pitchFamily="34" charset="-122"/>
                <a:cs typeface="Source Sans Pro" pitchFamily="34" charset="-120"/>
              </a:rPr>
              <a:t>Dob i zdravstveno stanje</a:t>
            </a:r>
          </a:p>
          <a:p>
            <a:pPr lvl="1" algn="l">
              <a:lnSpc>
                <a:spcPts val="1947"/>
              </a:lnSpc>
              <a:spcBef>
                <a:spcPts val="330"/>
              </a:spcBef>
              <a:buNone/>
            </a:pPr>
            <a:r>
              <a:rPr lang="en-US" sz="1475" kern="0" spc="29" dirty="0">
                <a:solidFill>
                  <a:srgbClr val="000000">
                    <a:alpha val="80000"/>
                  </a:srgbClr>
                </a:solidFill>
                <a:latin typeface="Source Sans Pro" pitchFamily="34" charset="0"/>
                <a:ea typeface="Source Sans Pro" pitchFamily="34" charset="-122"/>
                <a:cs typeface="Source Sans Pro" pitchFamily="34" charset="-120"/>
              </a:rPr>
              <a:t>Mlađe odrasle osobe i oni sa oslabljenim imunitetom ili kroničnim gastrointestinalnim stanjima su osjetljiviji.</a:t>
            </a:r>
            <a:endParaRPr lang="en-US" dirty="0"/>
          </a:p>
        </p:txBody>
      </p:sp>
      <p:pic>
        <p:nvPicPr>
          <p:cNvPr id="5" name="Object 4"/>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2256" y="2356848"/>
            <a:ext cx="4961284" cy="9523"/>
          </a:xfrm>
          <a:prstGeom prst="rect">
            <a:avLst/>
          </a:prstGeom>
        </p:spPr>
      </p:pic>
      <p:sp>
        <p:nvSpPr>
          <p:cNvPr id="6" name="Object 5"/>
          <p:cNvSpPr/>
          <p:nvPr/>
        </p:nvSpPr>
        <p:spPr>
          <a:xfrm>
            <a:off x="952262" y="1827748"/>
            <a:ext cx="5446938" cy="324959"/>
          </a:xfrm>
          <a:prstGeom prst="rect">
            <a:avLst/>
          </a:prstGeom>
          <a:noFill/>
        </p:spPr>
        <p:txBody>
          <a:bodyPr wrap="square" lIns="0" tIns="0" rIns="0" bIns="0" rtlCol="0" anchor="t"/>
          <a:lstStyle/>
          <a:p>
            <a:pPr algn="l">
              <a:lnSpc>
                <a:spcPts val="2560"/>
              </a:lnSpc>
              <a:buNone/>
            </a:pPr>
            <a:r>
              <a:rPr lang="en-US" sz="2813" b="1" kern="0" spc="29" dirty="0">
                <a:solidFill>
                  <a:srgbClr val="000000">
                    <a:alpha val="80000"/>
                  </a:srgbClr>
                </a:solidFill>
                <a:latin typeface="Bebas Neue" pitchFamily="34" charset="0"/>
                <a:ea typeface="Bebas Neue" pitchFamily="34" charset="-122"/>
                <a:cs typeface="Bebas Neue" pitchFamily="34" charset="-120"/>
              </a:rPr>
              <a:t>UZROCI</a:t>
            </a:r>
            <a:endParaRPr lang="en-US" dirty="0"/>
          </a:p>
        </p:txBody>
      </p:sp>
      <p:pic>
        <p:nvPicPr>
          <p:cNvPr id="7" name="Object 6"/>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84925" y="2356848"/>
            <a:ext cx="4961284" cy="9523"/>
          </a:xfrm>
          <a:prstGeom prst="rect">
            <a:avLst/>
          </a:prstGeom>
        </p:spPr>
      </p:pic>
      <p:sp>
        <p:nvSpPr>
          <p:cNvPr id="8" name="Object 7"/>
          <p:cNvSpPr/>
          <p:nvPr/>
        </p:nvSpPr>
        <p:spPr>
          <a:xfrm>
            <a:off x="6284928" y="1827748"/>
            <a:ext cx="5446938" cy="324959"/>
          </a:xfrm>
          <a:prstGeom prst="rect">
            <a:avLst/>
          </a:prstGeom>
          <a:noFill/>
        </p:spPr>
        <p:txBody>
          <a:bodyPr wrap="square" lIns="0" tIns="0" rIns="0" bIns="0" rtlCol="0" anchor="t"/>
          <a:lstStyle/>
          <a:p>
            <a:pPr algn="l">
              <a:lnSpc>
                <a:spcPts val="2560"/>
              </a:lnSpc>
              <a:buNone/>
            </a:pPr>
            <a:r>
              <a:rPr lang="en-US" sz="2813" b="1" kern="0" spc="29" dirty="0">
                <a:solidFill>
                  <a:srgbClr val="000000">
                    <a:alpha val="80000"/>
                  </a:srgbClr>
                </a:solidFill>
                <a:latin typeface="Bebas Neue" pitchFamily="34" charset="0"/>
                <a:ea typeface="Bebas Neue" pitchFamily="34" charset="-122"/>
                <a:cs typeface="Bebas Neue" pitchFamily="34" charset="-120"/>
              </a:rPr>
              <a:t>Čimbenici rizika</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419590"/>
            <a:ext cx="12188952" cy="541599"/>
          </a:xfrm>
          <a:prstGeom prst="rect">
            <a:avLst/>
          </a:prstGeom>
          <a:noFill/>
        </p:spPr>
        <p:txBody>
          <a:bodyPr wrap="square" lIns="0" tIns="0" rIns="0" bIns="0" rtlCol="0" anchor="t"/>
          <a:lstStyle/>
          <a:p>
            <a:pPr algn="ctr">
              <a:lnSpc>
                <a:spcPts val="4266"/>
              </a:lnSpc>
              <a:buNone/>
            </a:pPr>
            <a:r>
              <a:rPr lang="en-US" sz="4688" b="1" kern="0" spc="47" dirty="0">
                <a:solidFill>
                  <a:srgbClr val="000000">
                    <a:alpha val="80000"/>
                  </a:srgbClr>
                </a:solidFill>
                <a:latin typeface="Bebas Neue" pitchFamily="34" charset="0"/>
                <a:ea typeface="Bebas Neue" pitchFamily="34" charset="-122"/>
                <a:cs typeface="Bebas Neue" pitchFamily="34" charset="-120"/>
              </a:rPr>
              <a:t>Strategije prevencije</a:t>
            </a:r>
            <a:endParaRPr lang="en-US" dirty="0"/>
          </a:p>
        </p:txBody>
      </p:sp>
      <p:sp>
        <p:nvSpPr>
          <p:cNvPr id="3" name="Object 2"/>
          <p:cNvSpPr/>
          <p:nvPr/>
        </p:nvSpPr>
        <p:spPr>
          <a:xfrm>
            <a:off x="987972" y="1714071"/>
            <a:ext cx="1428393" cy="1428393"/>
          </a:xfrm>
          <a:prstGeom prst="rect">
            <a:avLst/>
          </a:prstGeom>
          <a:solidFill>
            <a:srgbClr val="466AAD"/>
          </a:solidFill>
        </p:spPr>
        <p:txBody>
          <a:bodyPr/>
          <a:lstStyle/>
          <a:p>
            <a:endParaRPr lang="hr-HR"/>
          </a:p>
        </p:txBody>
      </p:sp>
      <p:pic>
        <p:nvPicPr>
          <p:cNvPr id="4" name="Object 3"/>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42728" y="2101857"/>
            <a:ext cx="580880" cy="628493"/>
          </a:xfrm>
          <a:prstGeom prst="rect">
            <a:avLst/>
          </a:prstGeom>
        </p:spPr>
      </p:pic>
      <p:sp>
        <p:nvSpPr>
          <p:cNvPr id="5" name="Object 4"/>
          <p:cNvSpPr/>
          <p:nvPr/>
        </p:nvSpPr>
        <p:spPr>
          <a:xfrm>
            <a:off x="356146" y="3228961"/>
            <a:ext cx="2692044" cy="244315"/>
          </a:xfrm>
          <a:prstGeom prst="rect">
            <a:avLst/>
          </a:prstGeom>
          <a:noFill/>
        </p:spPr>
        <p:txBody>
          <a:bodyPr wrap="square" lIns="0" tIns="0" rIns="0" bIns="0" rtlCol="0" anchor="t"/>
          <a:lstStyle/>
          <a:p>
            <a:pPr algn="ctr">
              <a:lnSpc>
                <a:spcPts val="1925"/>
              </a:lnSpc>
              <a:buNone/>
            </a:pPr>
            <a:r>
              <a:rPr lang="en-US" sz="1620" kern="0" spc="32" dirty="0">
                <a:solidFill>
                  <a:srgbClr val="000000">
                    <a:alpha val="80000"/>
                  </a:srgbClr>
                </a:solidFill>
                <a:latin typeface="Source Sans Pro" pitchFamily="34" charset="0"/>
                <a:ea typeface="Source Sans Pro" pitchFamily="34" charset="-122"/>
                <a:cs typeface="Source Sans Pro" pitchFamily="34" charset="-120"/>
              </a:rPr>
              <a:t>Sigurnost hrane i vode</a:t>
            </a:r>
            <a:endParaRPr lang="en-US" dirty="0"/>
          </a:p>
        </p:txBody>
      </p:sp>
      <p:sp>
        <p:nvSpPr>
          <p:cNvPr id="6" name="Object 5"/>
          <p:cNvSpPr/>
          <p:nvPr/>
        </p:nvSpPr>
        <p:spPr>
          <a:xfrm>
            <a:off x="356146" y="3553127"/>
            <a:ext cx="2692044" cy="1583135"/>
          </a:xfrm>
          <a:prstGeom prst="rect">
            <a:avLst/>
          </a:prstGeom>
          <a:noFill/>
        </p:spPr>
        <p:txBody>
          <a:bodyPr wrap="square" lIns="0" tIns="0" rIns="0" bIns="0" rtlCol="0" anchor="t"/>
          <a:lstStyle/>
          <a:p>
            <a:pPr algn="ctr">
              <a:lnSpc>
                <a:spcPts val="1782"/>
              </a:lnSpc>
              <a:spcBef>
                <a:spcPts val="617"/>
              </a:spcBef>
              <a:buNone/>
            </a:pPr>
            <a:r>
              <a:rPr lang="en-US" sz="1350" kern="0" spc="27" dirty="0">
                <a:solidFill>
                  <a:srgbClr val="000000">
                    <a:alpha val="80000"/>
                  </a:srgbClr>
                </a:solidFill>
                <a:latin typeface="Source Sans Pro" pitchFamily="34" charset="0"/>
                <a:ea typeface="Source Sans Pro" pitchFamily="34" charset="-122"/>
                <a:cs typeface="Source Sans Pro" pitchFamily="34" charset="-120"/>
              </a:rPr>
              <a:t>Odaberite boce vode, izbjegavajte led od vode iz slavine, konzumirajte dobro skuhanu i vruću hranu, ogulite voće i povrće ili ga izbjegnite ako niste sigurni u njegovu pripremu.</a:t>
            </a:r>
            <a:endParaRPr lang="en-US" dirty="0"/>
          </a:p>
        </p:txBody>
      </p:sp>
      <p:sp>
        <p:nvSpPr>
          <p:cNvPr id="7" name="Object 6"/>
          <p:cNvSpPr/>
          <p:nvPr/>
        </p:nvSpPr>
        <p:spPr>
          <a:xfrm>
            <a:off x="3916177" y="1714071"/>
            <a:ext cx="1428393" cy="1428393"/>
          </a:xfrm>
          <a:prstGeom prst="rect">
            <a:avLst/>
          </a:prstGeom>
          <a:solidFill>
            <a:srgbClr val="466AAD"/>
          </a:solidFill>
        </p:spPr>
        <p:txBody>
          <a:bodyPr/>
          <a:lstStyle/>
          <a:p>
            <a:endParaRPr lang="hr-HR"/>
          </a:p>
        </p:txBody>
      </p:sp>
      <p:pic>
        <p:nvPicPr>
          <p:cNvPr id="8" name="Object 7"/>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312334" y="2076749"/>
            <a:ext cx="638015" cy="704674"/>
          </a:xfrm>
          <a:prstGeom prst="rect">
            <a:avLst/>
          </a:prstGeom>
        </p:spPr>
      </p:pic>
      <p:sp>
        <p:nvSpPr>
          <p:cNvPr id="9" name="Object 8"/>
          <p:cNvSpPr/>
          <p:nvPr/>
        </p:nvSpPr>
        <p:spPr>
          <a:xfrm>
            <a:off x="3331488" y="3228961"/>
            <a:ext cx="2597770" cy="244315"/>
          </a:xfrm>
          <a:prstGeom prst="rect">
            <a:avLst/>
          </a:prstGeom>
          <a:noFill/>
        </p:spPr>
        <p:txBody>
          <a:bodyPr wrap="square" lIns="0" tIns="0" rIns="0" bIns="0" rtlCol="0" anchor="t"/>
          <a:lstStyle/>
          <a:p>
            <a:pPr algn="ctr">
              <a:lnSpc>
                <a:spcPts val="1925"/>
              </a:lnSpc>
              <a:buNone/>
            </a:pPr>
            <a:r>
              <a:rPr lang="en-US" sz="1620" kern="0" spc="32" dirty="0">
                <a:solidFill>
                  <a:srgbClr val="000000">
                    <a:alpha val="80000"/>
                  </a:srgbClr>
                </a:solidFill>
                <a:latin typeface="Source Sans Pro" pitchFamily="34" charset="0"/>
                <a:ea typeface="Source Sans Pro" pitchFamily="34" charset="-122"/>
                <a:cs typeface="Source Sans Pro" pitchFamily="34" charset="-120"/>
              </a:rPr>
              <a:t>Higijena ruku</a:t>
            </a:r>
            <a:endParaRPr lang="en-US" dirty="0"/>
          </a:p>
        </p:txBody>
      </p:sp>
      <p:sp>
        <p:nvSpPr>
          <p:cNvPr id="10" name="Object 9"/>
          <p:cNvSpPr/>
          <p:nvPr/>
        </p:nvSpPr>
        <p:spPr>
          <a:xfrm>
            <a:off x="3331488" y="3553127"/>
            <a:ext cx="2597770" cy="1130811"/>
          </a:xfrm>
          <a:prstGeom prst="rect">
            <a:avLst/>
          </a:prstGeom>
          <a:noFill/>
        </p:spPr>
        <p:txBody>
          <a:bodyPr wrap="square" lIns="0" tIns="0" rIns="0" bIns="0" rtlCol="0" anchor="t"/>
          <a:lstStyle/>
          <a:p>
            <a:pPr algn="ctr">
              <a:lnSpc>
                <a:spcPts val="1782"/>
              </a:lnSpc>
              <a:spcBef>
                <a:spcPts val="617"/>
              </a:spcBef>
              <a:buNone/>
            </a:pPr>
            <a:r>
              <a:rPr lang="en-US" sz="1350" kern="0" spc="27" dirty="0">
                <a:solidFill>
                  <a:srgbClr val="000000">
                    <a:alpha val="80000"/>
                  </a:srgbClr>
                </a:solidFill>
                <a:latin typeface="Source Sans Pro" pitchFamily="34" charset="0"/>
                <a:ea typeface="Source Sans Pro" pitchFamily="34" charset="-122"/>
                <a:cs typeface="Source Sans Pro" pitchFamily="34" charset="-120"/>
              </a:rPr>
              <a:t>Redovito i temeljito pranje ruku sapunom i vodom, posebno prije jela i nakon korištenja toaleta, ključno je za prevenciju putničkog proljeva.</a:t>
            </a:r>
            <a:endParaRPr lang="en-US" dirty="0"/>
          </a:p>
        </p:txBody>
      </p:sp>
      <p:sp>
        <p:nvSpPr>
          <p:cNvPr id="11" name="Object 10"/>
          <p:cNvSpPr/>
          <p:nvPr/>
        </p:nvSpPr>
        <p:spPr>
          <a:xfrm>
            <a:off x="6844382" y="1714071"/>
            <a:ext cx="1428393" cy="1428393"/>
          </a:xfrm>
          <a:prstGeom prst="rect">
            <a:avLst/>
          </a:prstGeom>
          <a:solidFill>
            <a:srgbClr val="466AAD"/>
          </a:solidFill>
        </p:spPr>
        <p:txBody>
          <a:bodyPr/>
          <a:lstStyle/>
          <a:p>
            <a:endParaRPr lang="hr-HR"/>
          </a:p>
        </p:txBody>
      </p:sp>
      <p:pic>
        <p:nvPicPr>
          <p:cNvPr id="12" name="Object 11"/>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269407" y="2136237"/>
            <a:ext cx="609448" cy="599925"/>
          </a:xfrm>
          <a:prstGeom prst="rect">
            <a:avLst/>
          </a:prstGeom>
        </p:spPr>
      </p:pic>
      <p:sp>
        <p:nvSpPr>
          <p:cNvPr id="13" name="Object 12"/>
          <p:cNvSpPr/>
          <p:nvPr/>
        </p:nvSpPr>
        <p:spPr>
          <a:xfrm>
            <a:off x="6359205" y="3228961"/>
            <a:ext cx="2398748" cy="244315"/>
          </a:xfrm>
          <a:prstGeom prst="rect">
            <a:avLst/>
          </a:prstGeom>
          <a:noFill/>
        </p:spPr>
        <p:txBody>
          <a:bodyPr wrap="square" lIns="0" tIns="0" rIns="0" bIns="0" rtlCol="0" anchor="t"/>
          <a:lstStyle/>
          <a:p>
            <a:pPr algn="ctr">
              <a:lnSpc>
                <a:spcPts val="1925"/>
              </a:lnSpc>
              <a:buNone/>
            </a:pPr>
            <a:r>
              <a:rPr lang="en-US" sz="1620" kern="0" spc="32" dirty="0">
                <a:solidFill>
                  <a:srgbClr val="000000">
                    <a:alpha val="80000"/>
                  </a:srgbClr>
                </a:solidFill>
                <a:latin typeface="Source Sans Pro" pitchFamily="34" charset="0"/>
                <a:ea typeface="Source Sans Pro" pitchFamily="34" charset="-122"/>
                <a:cs typeface="Source Sans Pro" pitchFamily="34" charset="-120"/>
              </a:rPr>
              <a:t>Cijepljenje</a:t>
            </a:r>
            <a:endParaRPr lang="en-US" dirty="0"/>
          </a:p>
        </p:txBody>
      </p:sp>
      <p:sp>
        <p:nvSpPr>
          <p:cNvPr id="14" name="Object 13"/>
          <p:cNvSpPr/>
          <p:nvPr/>
        </p:nvSpPr>
        <p:spPr>
          <a:xfrm>
            <a:off x="6359205" y="3553127"/>
            <a:ext cx="2398748" cy="904649"/>
          </a:xfrm>
          <a:prstGeom prst="rect">
            <a:avLst/>
          </a:prstGeom>
          <a:noFill/>
        </p:spPr>
        <p:txBody>
          <a:bodyPr wrap="square" lIns="0" tIns="0" rIns="0" bIns="0" rtlCol="0" anchor="t"/>
          <a:lstStyle/>
          <a:p>
            <a:pPr algn="ctr">
              <a:lnSpc>
                <a:spcPts val="1782"/>
              </a:lnSpc>
              <a:spcBef>
                <a:spcPts val="617"/>
              </a:spcBef>
              <a:buNone/>
            </a:pPr>
            <a:r>
              <a:rPr lang="en-US" sz="1350" kern="0" spc="27" dirty="0">
                <a:solidFill>
                  <a:srgbClr val="000000">
                    <a:alpha val="80000"/>
                  </a:srgbClr>
                </a:solidFill>
                <a:latin typeface="Source Sans Pro" pitchFamily="34" charset="0"/>
                <a:ea typeface="Source Sans Pro" pitchFamily="34" charset="-122"/>
                <a:cs typeface="Source Sans Pro" pitchFamily="34" charset="-120"/>
              </a:rPr>
              <a:t>Cjepiva protiv hepatitisa A i tifusa mogu pružiti dodatnu zaštitu, posebno za putnike u visokorizična područja.</a:t>
            </a:r>
            <a:endParaRPr lang="en-US" dirty="0"/>
          </a:p>
        </p:txBody>
      </p:sp>
      <p:sp>
        <p:nvSpPr>
          <p:cNvPr id="15" name="Object 14"/>
          <p:cNvSpPr/>
          <p:nvPr/>
        </p:nvSpPr>
        <p:spPr>
          <a:xfrm>
            <a:off x="9772587" y="1714071"/>
            <a:ext cx="1428393" cy="1428393"/>
          </a:xfrm>
          <a:prstGeom prst="rect">
            <a:avLst/>
          </a:prstGeom>
          <a:solidFill>
            <a:srgbClr val="466AAD"/>
          </a:solidFill>
        </p:spPr>
        <p:txBody>
          <a:bodyPr/>
          <a:lstStyle/>
          <a:p>
            <a:endParaRPr lang="hr-HR"/>
          </a:p>
        </p:txBody>
      </p:sp>
      <p:pic>
        <p:nvPicPr>
          <p:cNvPr id="16" name="Object 15"/>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193874" y="2110224"/>
            <a:ext cx="657061" cy="657061"/>
          </a:xfrm>
          <a:prstGeom prst="rect">
            <a:avLst/>
          </a:prstGeom>
        </p:spPr>
      </p:pic>
      <p:sp>
        <p:nvSpPr>
          <p:cNvPr id="17" name="Object 16"/>
          <p:cNvSpPr/>
          <p:nvPr/>
        </p:nvSpPr>
        <p:spPr>
          <a:xfrm>
            <a:off x="9135762" y="3228961"/>
            <a:ext cx="2697282" cy="244315"/>
          </a:xfrm>
          <a:prstGeom prst="rect">
            <a:avLst/>
          </a:prstGeom>
          <a:noFill/>
        </p:spPr>
        <p:txBody>
          <a:bodyPr wrap="square" lIns="0" tIns="0" rIns="0" bIns="0" rtlCol="0" anchor="t"/>
          <a:lstStyle/>
          <a:p>
            <a:pPr algn="ctr">
              <a:lnSpc>
                <a:spcPts val="1925"/>
              </a:lnSpc>
              <a:buNone/>
            </a:pPr>
            <a:r>
              <a:rPr lang="en-US" sz="1620" kern="0" spc="32" dirty="0">
                <a:solidFill>
                  <a:srgbClr val="000000">
                    <a:alpha val="80000"/>
                  </a:srgbClr>
                </a:solidFill>
                <a:latin typeface="Source Sans Pro" pitchFamily="34" charset="0"/>
                <a:ea typeface="Source Sans Pro" pitchFamily="34" charset="-122"/>
                <a:cs typeface="Source Sans Pro" pitchFamily="34" charset="-120"/>
              </a:rPr>
              <a:t>Profilaktički lijekovi</a:t>
            </a:r>
            <a:endParaRPr lang="en-US" dirty="0"/>
          </a:p>
        </p:txBody>
      </p:sp>
      <p:sp>
        <p:nvSpPr>
          <p:cNvPr id="18" name="Object 17"/>
          <p:cNvSpPr/>
          <p:nvPr/>
        </p:nvSpPr>
        <p:spPr>
          <a:xfrm>
            <a:off x="9135762" y="3553127"/>
            <a:ext cx="2697282" cy="1130811"/>
          </a:xfrm>
          <a:prstGeom prst="rect">
            <a:avLst/>
          </a:prstGeom>
          <a:noFill/>
        </p:spPr>
        <p:txBody>
          <a:bodyPr wrap="square" lIns="0" tIns="0" rIns="0" bIns="0" rtlCol="0" anchor="t"/>
          <a:lstStyle/>
          <a:p>
            <a:pPr algn="ctr">
              <a:lnSpc>
                <a:spcPts val="1782"/>
              </a:lnSpc>
              <a:spcBef>
                <a:spcPts val="617"/>
              </a:spcBef>
              <a:buNone/>
            </a:pPr>
            <a:r>
              <a:rPr lang="en-US" sz="1350" kern="0" spc="27" dirty="0">
                <a:solidFill>
                  <a:srgbClr val="000000">
                    <a:alpha val="80000"/>
                  </a:srgbClr>
                </a:solidFill>
                <a:latin typeface="Source Sans Pro" pitchFamily="34" charset="0"/>
                <a:ea typeface="Source Sans Pro" pitchFamily="34" charset="-122"/>
                <a:cs typeface="Source Sans Pro" pitchFamily="34" charset="-120"/>
              </a:rPr>
              <a:t>Bizmut subsalicilat (Pepto-Bismol) može smanjiti učestalost putničkog proljeva za oko 50% kada se uzima četiri puta dnevno.</a:t>
            </a:r>
            <a:endParaRPr lang="en-US" dirty="0"/>
          </a:p>
        </p:txBody>
      </p:sp>
      <p:sp>
        <p:nvSpPr>
          <p:cNvPr id="19" name="Object 18"/>
          <p:cNvSpPr/>
          <p:nvPr/>
        </p:nvSpPr>
        <p:spPr>
          <a:xfrm>
            <a:off x="0" y="5618345"/>
            <a:ext cx="12188952" cy="1237940"/>
          </a:xfrm>
          <a:prstGeom prst="rect">
            <a:avLst/>
          </a:prstGeom>
          <a:solidFill>
            <a:srgbClr val="466AAD"/>
          </a:solidFill>
        </p:spPr>
        <p:txBody>
          <a:bodyPr/>
          <a:lstStyle/>
          <a:p>
            <a:endParaRPr lang="hr-HR"/>
          </a:p>
        </p:txBody>
      </p:sp>
      <p:sp>
        <p:nvSpPr>
          <p:cNvPr id="20" name="Object 19"/>
          <p:cNvSpPr/>
          <p:nvPr/>
        </p:nvSpPr>
        <p:spPr>
          <a:xfrm>
            <a:off x="1640142" y="5928822"/>
            <a:ext cx="8908668" cy="610836"/>
          </a:xfrm>
          <a:prstGeom prst="rect">
            <a:avLst/>
          </a:prstGeom>
          <a:noFill/>
        </p:spPr>
        <p:txBody>
          <a:bodyPr wrap="square" lIns="0" tIns="0" rIns="0" bIns="0" rtlCol="0" anchor="t"/>
          <a:lstStyle/>
          <a:p>
            <a:pPr algn="ctr">
              <a:lnSpc>
                <a:spcPts val="2406"/>
              </a:lnSpc>
              <a:buNone/>
            </a:pPr>
            <a:r>
              <a:rPr lang="en-US" sz="2025" kern="0" spc="41" dirty="0">
                <a:solidFill>
                  <a:srgbClr val="FFFFFF">
                    <a:alpha val="90000"/>
                  </a:srgbClr>
                </a:solidFill>
                <a:latin typeface="Source Sans Pro" pitchFamily="34" charset="0"/>
                <a:ea typeface="Source Sans Pro" pitchFamily="34" charset="-122"/>
                <a:cs typeface="Source Sans Pro" pitchFamily="34" charset="-120"/>
              </a:rPr>
              <a:t>Kombinacija ovih preventivnih strategija može značajno smanjiti rizik od putničkog proljeva i poboljšati cjelokupno zdravlje i dobrobit putnika.</a:t>
            </a:r>
            <a:endParaRPr lang="en-US" dirty="0"/>
          </a:p>
        </p:txBody>
      </p:sp>
      <p:pic>
        <p:nvPicPr>
          <p:cNvPr id="21" name="Object 20"/>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831510" y="1143012"/>
            <a:ext cx="790377" cy="790377"/>
          </a:xfrm>
          <a:prstGeom prst="rect">
            <a:avLst/>
          </a:prstGeom>
        </p:spPr>
      </p:pic>
      <p:sp>
        <p:nvSpPr>
          <p:cNvPr id="22" name="Object 21"/>
          <p:cNvSpPr/>
          <p:nvPr/>
        </p:nvSpPr>
        <p:spPr>
          <a:xfrm>
            <a:off x="11012035" y="1410507"/>
            <a:ext cx="429470" cy="244315"/>
          </a:xfrm>
          <a:prstGeom prst="rect">
            <a:avLst/>
          </a:prstGeom>
          <a:noFill/>
        </p:spPr>
        <p:txBody>
          <a:bodyPr wrap="square" lIns="0" tIns="0" rIns="0" bIns="0" rtlCol="0" anchor="t"/>
          <a:lstStyle/>
          <a:p>
            <a:pPr algn="ctr">
              <a:lnSpc>
                <a:spcPts val="1925"/>
              </a:lnSpc>
              <a:buNone/>
            </a:pPr>
            <a:r>
              <a:rPr lang="en-US" sz="1620" kern="0" spc="32" dirty="0">
                <a:solidFill>
                  <a:srgbClr val="000000">
                    <a:alpha val="80000"/>
                  </a:srgbClr>
                </a:solidFill>
                <a:latin typeface="Source Sans Pro" pitchFamily="34" charset="0"/>
                <a:ea typeface="Source Sans Pro" pitchFamily="34" charset="-122"/>
                <a:cs typeface="Source Sans Pro" pitchFamily="34" charset="-120"/>
              </a:rPr>
              <a:t>50%</a:t>
            </a:r>
            <a:endParaRPr lang="en-US" dirty="0"/>
          </a:p>
        </p:txBody>
      </p:sp>
      <p:pic>
        <p:nvPicPr>
          <p:cNvPr id="23" name="Object 22"/>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11276" y="1340111"/>
            <a:ext cx="4094726" cy="542789"/>
          </a:xfrm>
          <a:prstGeom prst="rect">
            <a:avLst/>
          </a:prstGeom>
        </p:spPr>
      </p:pic>
      <p:sp>
        <p:nvSpPr>
          <p:cNvPr id="24" name="Object 23"/>
          <p:cNvSpPr/>
          <p:nvPr/>
        </p:nvSpPr>
        <p:spPr>
          <a:xfrm>
            <a:off x="1226801" y="1483758"/>
            <a:ext cx="4055634" cy="244315"/>
          </a:xfrm>
          <a:prstGeom prst="rect">
            <a:avLst/>
          </a:prstGeom>
          <a:noFill/>
        </p:spPr>
        <p:txBody>
          <a:bodyPr wrap="square" lIns="0" tIns="0" rIns="0" bIns="0" rtlCol="0" anchor="t"/>
          <a:lstStyle/>
          <a:p>
            <a:pPr algn="ctr">
              <a:lnSpc>
                <a:spcPts val="1925"/>
              </a:lnSpc>
              <a:buNone/>
            </a:pPr>
            <a:r>
              <a:rPr lang="en-US" sz="1620" kern="0" spc="32" dirty="0">
                <a:solidFill>
                  <a:srgbClr val="000000">
                    <a:alpha val="80000"/>
                  </a:srgbClr>
                </a:solidFill>
                <a:latin typeface="Source Sans Pro" pitchFamily="34" charset="0"/>
                <a:ea typeface="Source Sans Pro" pitchFamily="34" charset="-122"/>
                <a:cs typeface="Source Sans Pro" pitchFamily="34" charset="-120"/>
              </a:rPr>
              <a:t>50-70%</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419590"/>
            <a:ext cx="12188952" cy="541599"/>
          </a:xfrm>
          <a:prstGeom prst="rect">
            <a:avLst/>
          </a:prstGeom>
          <a:noFill/>
        </p:spPr>
        <p:txBody>
          <a:bodyPr wrap="square" lIns="0" tIns="0" rIns="0" bIns="0" rtlCol="0" anchor="t"/>
          <a:lstStyle/>
          <a:p>
            <a:pPr algn="ctr">
              <a:lnSpc>
                <a:spcPts val="4266"/>
              </a:lnSpc>
              <a:buNone/>
            </a:pPr>
            <a:r>
              <a:rPr lang="en-US" sz="4688" b="1" kern="0" spc="47" dirty="0">
                <a:solidFill>
                  <a:srgbClr val="000000">
                    <a:alpha val="80000"/>
                  </a:srgbClr>
                </a:solidFill>
                <a:latin typeface="Bebas Neue" pitchFamily="34" charset="0"/>
                <a:ea typeface="Bebas Neue" pitchFamily="34" charset="-122"/>
                <a:cs typeface="Bebas Neue" pitchFamily="34" charset="-120"/>
              </a:rPr>
              <a:t>Strategije prevencije  - PROBIOTICI</a:t>
            </a:r>
            <a:endParaRPr lang="en-US" dirty="0"/>
          </a:p>
        </p:txBody>
      </p:sp>
      <p:sp>
        <p:nvSpPr>
          <p:cNvPr id="3" name="Object 2"/>
          <p:cNvSpPr/>
          <p:nvPr/>
        </p:nvSpPr>
        <p:spPr>
          <a:xfrm>
            <a:off x="987972" y="1937853"/>
            <a:ext cx="1428393" cy="1428393"/>
          </a:xfrm>
          <a:prstGeom prst="rect">
            <a:avLst/>
          </a:prstGeom>
          <a:solidFill>
            <a:srgbClr val="466AAD"/>
          </a:solidFill>
        </p:spPr>
        <p:txBody>
          <a:bodyPr/>
          <a:lstStyle/>
          <a:p>
            <a:endParaRPr lang="hr-HR"/>
          </a:p>
        </p:txBody>
      </p:sp>
      <p:pic>
        <p:nvPicPr>
          <p:cNvPr id="4" name="Object 3"/>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75760" y="2325639"/>
            <a:ext cx="647538" cy="647538"/>
          </a:xfrm>
          <a:prstGeom prst="rect">
            <a:avLst/>
          </a:prstGeom>
        </p:spPr>
      </p:pic>
      <p:sp>
        <p:nvSpPr>
          <p:cNvPr id="5" name="Object 4"/>
          <p:cNvSpPr/>
          <p:nvPr/>
        </p:nvSpPr>
        <p:spPr>
          <a:xfrm>
            <a:off x="356146" y="3452743"/>
            <a:ext cx="2692044" cy="244315"/>
          </a:xfrm>
          <a:prstGeom prst="rect">
            <a:avLst/>
          </a:prstGeom>
          <a:noFill/>
        </p:spPr>
        <p:txBody>
          <a:bodyPr wrap="square" lIns="0" tIns="0" rIns="0" bIns="0" rtlCol="0" anchor="t"/>
          <a:lstStyle/>
          <a:p>
            <a:pPr algn="ctr">
              <a:lnSpc>
                <a:spcPts val="1925"/>
              </a:lnSpc>
              <a:buNone/>
            </a:pPr>
            <a:r>
              <a:rPr lang="en-US" sz="1620" kern="0" spc="32" dirty="0">
                <a:solidFill>
                  <a:srgbClr val="000000">
                    <a:alpha val="80000"/>
                  </a:srgbClr>
                </a:solidFill>
                <a:latin typeface="Source Sans Pro" pitchFamily="34" charset="0"/>
                <a:ea typeface="Source Sans Pro" pitchFamily="34" charset="-122"/>
                <a:cs typeface="Source Sans Pro" pitchFamily="34" charset="-120"/>
              </a:rPr>
              <a:t>Korisne bakterije</a:t>
            </a:r>
            <a:endParaRPr lang="en-US" dirty="0"/>
          </a:p>
        </p:txBody>
      </p:sp>
      <p:sp>
        <p:nvSpPr>
          <p:cNvPr id="6" name="Object 5"/>
          <p:cNvSpPr/>
          <p:nvPr/>
        </p:nvSpPr>
        <p:spPr>
          <a:xfrm>
            <a:off x="356146" y="3776909"/>
            <a:ext cx="2692044" cy="904649"/>
          </a:xfrm>
          <a:prstGeom prst="rect">
            <a:avLst/>
          </a:prstGeom>
          <a:noFill/>
        </p:spPr>
        <p:txBody>
          <a:bodyPr wrap="square" lIns="0" tIns="0" rIns="0" bIns="0" rtlCol="0" anchor="t"/>
          <a:lstStyle/>
          <a:p>
            <a:pPr algn="ctr">
              <a:lnSpc>
                <a:spcPts val="1782"/>
              </a:lnSpc>
              <a:spcBef>
                <a:spcPts val="617"/>
              </a:spcBef>
              <a:buNone/>
            </a:pPr>
            <a:r>
              <a:rPr lang="en-US" sz="1350" kern="0" spc="27" dirty="0">
                <a:solidFill>
                  <a:srgbClr val="000000">
                    <a:alpha val="80000"/>
                  </a:srgbClr>
                </a:solidFill>
                <a:latin typeface="Source Sans Pro" pitchFamily="34" charset="0"/>
                <a:ea typeface="Source Sans Pro" pitchFamily="34" charset="-122"/>
                <a:cs typeface="Source Sans Pro" pitchFamily="34" charset="-120"/>
              </a:rPr>
              <a:t>Probiotici su živi mikroorganizmi koji mogu pružiti zdravstvene koristi kad se konzumiraju u dovoljnim količinama.</a:t>
            </a:r>
            <a:endParaRPr lang="en-US" dirty="0"/>
          </a:p>
        </p:txBody>
      </p:sp>
      <p:sp>
        <p:nvSpPr>
          <p:cNvPr id="7" name="Object 6"/>
          <p:cNvSpPr/>
          <p:nvPr/>
        </p:nvSpPr>
        <p:spPr>
          <a:xfrm>
            <a:off x="3916177" y="1937853"/>
            <a:ext cx="1428393" cy="1428393"/>
          </a:xfrm>
          <a:prstGeom prst="rect">
            <a:avLst/>
          </a:prstGeom>
          <a:solidFill>
            <a:srgbClr val="466AAD"/>
          </a:solidFill>
        </p:spPr>
        <p:txBody>
          <a:bodyPr/>
          <a:lstStyle/>
          <a:p>
            <a:endParaRPr lang="hr-HR"/>
          </a:p>
        </p:txBody>
      </p:sp>
      <p:pic>
        <p:nvPicPr>
          <p:cNvPr id="8" name="Object 7"/>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03970" y="2325639"/>
            <a:ext cx="647538" cy="647538"/>
          </a:xfrm>
          <a:prstGeom prst="rect">
            <a:avLst/>
          </a:prstGeom>
        </p:spPr>
      </p:pic>
      <p:sp>
        <p:nvSpPr>
          <p:cNvPr id="9" name="Object 8"/>
          <p:cNvSpPr/>
          <p:nvPr/>
        </p:nvSpPr>
        <p:spPr>
          <a:xfrm>
            <a:off x="3294826" y="3452743"/>
            <a:ext cx="2671095" cy="244315"/>
          </a:xfrm>
          <a:prstGeom prst="rect">
            <a:avLst/>
          </a:prstGeom>
          <a:noFill/>
        </p:spPr>
        <p:txBody>
          <a:bodyPr wrap="square" lIns="0" tIns="0" rIns="0" bIns="0" rtlCol="0" anchor="t"/>
          <a:lstStyle/>
          <a:p>
            <a:pPr algn="ctr">
              <a:lnSpc>
                <a:spcPts val="1925"/>
              </a:lnSpc>
              <a:buNone/>
            </a:pPr>
            <a:r>
              <a:rPr lang="en-US" sz="1620" kern="0" spc="32" dirty="0">
                <a:solidFill>
                  <a:srgbClr val="000000">
                    <a:alpha val="80000"/>
                  </a:srgbClr>
                </a:solidFill>
                <a:latin typeface="Source Sans Pro" pitchFamily="34" charset="0"/>
                <a:ea typeface="Source Sans Pro" pitchFamily="34" charset="-122"/>
                <a:cs typeface="Source Sans Pro" pitchFamily="34" charset="-120"/>
              </a:rPr>
              <a:t>Vrste probiotika</a:t>
            </a:r>
            <a:endParaRPr lang="en-US" dirty="0"/>
          </a:p>
        </p:txBody>
      </p:sp>
      <p:sp>
        <p:nvSpPr>
          <p:cNvPr id="10" name="Object 9"/>
          <p:cNvSpPr/>
          <p:nvPr/>
        </p:nvSpPr>
        <p:spPr>
          <a:xfrm>
            <a:off x="3294826" y="3776909"/>
            <a:ext cx="2671095" cy="1130811"/>
          </a:xfrm>
          <a:prstGeom prst="rect">
            <a:avLst/>
          </a:prstGeom>
          <a:noFill/>
        </p:spPr>
        <p:txBody>
          <a:bodyPr wrap="square" lIns="0" tIns="0" rIns="0" bIns="0" rtlCol="0" anchor="t"/>
          <a:lstStyle/>
          <a:p>
            <a:pPr algn="ctr">
              <a:lnSpc>
                <a:spcPts val="1782"/>
              </a:lnSpc>
              <a:spcBef>
                <a:spcPts val="617"/>
              </a:spcBef>
              <a:buNone/>
            </a:pPr>
            <a:r>
              <a:rPr lang="en-US" sz="1350" kern="0" spc="27" dirty="0">
                <a:solidFill>
                  <a:srgbClr val="000000">
                    <a:alpha val="80000"/>
                  </a:srgbClr>
                </a:solidFill>
                <a:latin typeface="Source Sans Pro" pitchFamily="34" charset="0"/>
                <a:ea typeface="Source Sans Pro" pitchFamily="34" charset="-122"/>
                <a:cs typeface="Source Sans Pro" pitchFamily="34" charset="-120"/>
              </a:rPr>
              <a:t>Uobičajene probiotike uključuju sojeve Lactobacillus i Bifidobacterium, koji se nalaze u fermentiranoj hrani i dodacima prehrani.</a:t>
            </a:r>
            <a:endParaRPr lang="en-US" dirty="0"/>
          </a:p>
        </p:txBody>
      </p:sp>
      <p:sp>
        <p:nvSpPr>
          <p:cNvPr id="11" name="Object 10"/>
          <p:cNvSpPr/>
          <p:nvPr/>
        </p:nvSpPr>
        <p:spPr>
          <a:xfrm>
            <a:off x="6844382" y="1937853"/>
            <a:ext cx="1428393" cy="1428393"/>
          </a:xfrm>
          <a:prstGeom prst="rect">
            <a:avLst/>
          </a:prstGeom>
          <a:solidFill>
            <a:srgbClr val="466AAD"/>
          </a:solidFill>
        </p:spPr>
        <p:txBody>
          <a:bodyPr/>
          <a:lstStyle/>
          <a:p>
            <a:endParaRPr lang="hr-HR"/>
          </a:p>
        </p:txBody>
      </p:sp>
      <p:pic>
        <p:nvPicPr>
          <p:cNvPr id="12" name="Object 11"/>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273998" y="2400965"/>
            <a:ext cx="571357" cy="495176"/>
          </a:xfrm>
          <a:prstGeom prst="rect">
            <a:avLst/>
          </a:prstGeom>
        </p:spPr>
      </p:pic>
      <p:sp>
        <p:nvSpPr>
          <p:cNvPr id="13" name="Object 12"/>
          <p:cNvSpPr/>
          <p:nvPr/>
        </p:nvSpPr>
        <p:spPr>
          <a:xfrm>
            <a:off x="6353967" y="3452743"/>
            <a:ext cx="2409223" cy="244315"/>
          </a:xfrm>
          <a:prstGeom prst="rect">
            <a:avLst/>
          </a:prstGeom>
          <a:noFill/>
        </p:spPr>
        <p:txBody>
          <a:bodyPr wrap="square" lIns="0" tIns="0" rIns="0" bIns="0" rtlCol="0" anchor="t"/>
          <a:lstStyle/>
          <a:p>
            <a:pPr algn="ctr">
              <a:lnSpc>
                <a:spcPts val="1925"/>
              </a:lnSpc>
              <a:buNone/>
            </a:pPr>
            <a:r>
              <a:rPr lang="en-US" sz="1620" kern="0" spc="32" dirty="0">
                <a:solidFill>
                  <a:srgbClr val="000000">
                    <a:alpha val="80000"/>
                  </a:srgbClr>
                </a:solidFill>
                <a:latin typeface="Source Sans Pro" pitchFamily="34" charset="0"/>
                <a:ea typeface="Source Sans Pro" pitchFamily="34" charset="-122"/>
                <a:cs typeface="Source Sans Pro" pitchFamily="34" charset="-120"/>
              </a:rPr>
              <a:t>Zdravstvene prednosti</a:t>
            </a:r>
            <a:endParaRPr lang="en-US" dirty="0"/>
          </a:p>
        </p:txBody>
      </p:sp>
      <p:sp>
        <p:nvSpPr>
          <p:cNvPr id="14" name="Object 13"/>
          <p:cNvSpPr/>
          <p:nvPr/>
        </p:nvSpPr>
        <p:spPr>
          <a:xfrm>
            <a:off x="6353967" y="3776909"/>
            <a:ext cx="2409223" cy="1130811"/>
          </a:xfrm>
          <a:prstGeom prst="rect">
            <a:avLst/>
          </a:prstGeom>
          <a:noFill/>
        </p:spPr>
        <p:txBody>
          <a:bodyPr wrap="square" lIns="0" tIns="0" rIns="0" bIns="0" rtlCol="0" anchor="t"/>
          <a:lstStyle/>
          <a:p>
            <a:pPr algn="ctr">
              <a:lnSpc>
                <a:spcPts val="1782"/>
              </a:lnSpc>
              <a:spcBef>
                <a:spcPts val="617"/>
              </a:spcBef>
              <a:buNone/>
            </a:pPr>
            <a:r>
              <a:rPr lang="en-US" sz="1350" kern="0" spc="27" dirty="0">
                <a:solidFill>
                  <a:srgbClr val="000000">
                    <a:alpha val="80000"/>
                  </a:srgbClr>
                </a:solidFill>
                <a:latin typeface="Source Sans Pro" pitchFamily="34" charset="0"/>
                <a:ea typeface="Source Sans Pro" pitchFamily="34" charset="-122"/>
                <a:cs typeface="Source Sans Pro" pitchFamily="34" charset="-120"/>
              </a:rPr>
              <a:t>Probiotici mogu pomoći u održavanju zdravog crijevnog mikrobioma, jačanju imunološkog sustava i poboljšanju probave.</a:t>
            </a:r>
            <a:endParaRPr lang="en-US" dirty="0"/>
          </a:p>
        </p:txBody>
      </p:sp>
      <p:sp>
        <p:nvSpPr>
          <p:cNvPr id="15" name="Object 14"/>
          <p:cNvSpPr/>
          <p:nvPr/>
        </p:nvSpPr>
        <p:spPr>
          <a:xfrm>
            <a:off x="9772587" y="1937853"/>
            <a:ext cx="1428393" cy="1428393"/>
          </a:xfrm>
          <a:prstGeom prst="rect">
            <a:avLst/>
          </a:prstGeom>
          <a:solidFill>
            <a:srgbClr val="466AAD"/>
          </a:solidFill>
        </p:spPr>
        <p:txBody>
          <a:bodyPr/>
          <a:lstStyle/>
          <a:p>
            <a:endParaRPr lang="hr-HR"/>
          </a:p>
        </p:txBody>
      </p:sp>
      <p:pic>
        <p:nvPicPr>
          <p:cNvPr id="16" name="Object 15"/>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285903" y="2325639"/>
            <a:ext cx="418995" cy="657061"/>
          </a:xfrm>
          <a:prstGeom prst="rect">
            <a:avLst/>
          </a:prstGeom>
        </p:spPr>
      </p:pic>
      <p:sp>
        <p:nvSpPr>
          <p:cNvPr id="17" name="Object 16"/>
          <p:cNvSpPr/>
          <p:nvPr/>
        </p:nvSpPr>
        <p:spPr>
          <a:xfrm>
            <a:off x="9140762" y="3452743"/>
            <a:ext cx="2692044" cy="244315"/>
          </a:xfrm>
          <a:prstGeom prst="rect">
            <a:avLst/>
          </a:prstGeom>
          <a:noFill/>
        </p:spPr>
        <p:txBody>
          <a:bodyPr wrap="square" lIns="0" tIns="0" rIns="0" bIns="0" rtlCol="0" anchor="t"/>
          <a:lstStyle/>
          <a:p>
            <a:pPr algn="ctr">
              <a:lnSpc>
                <a:spcPts val="1925"/>
              </a:lnSpc>
              <a:buNone/>
            </a:pPr>
            <a:r>
              <a:rPr lang="en-US" sz="1620" kern="0" spc="32" dirty="0">
                <a:solidFill>
                  <a:srgbClr val="000000">
                    <a:alpha val="80000"/>
                  </a:srgbClr>
                </a:solidFill>
                <a:latin typeface="Source Sans Pro" pitchFamily="34" charset="0"/>
                <a:ea typeface="Source Sans Pro" pitchFamily="34" charset="-122"/>
                <a:cs typeface="Source Sans Pro" pitchFamily="34" charset="-120"/>
              </a:rPr>
              <a:t>Doziranje</a:t>
            </a:r>
            <a:endParaRPr lang="en-US" dirty="0"/>
          </a:p>
        </p:txBody>
      </p:sp>
      <p:sp>
        <p:nvSpPr>
          <p:cNvPr id="18" name="Object 17"/>
          <p:cNvSpPr/>
          <p:nvPr/>
        </p:nvSpPr>
        <p:spPr>
          <a:xfrm>
            <a:off x="9140762" y="3776909"/>
            <a:ext cx="2692044" cy="1130811"/>
          </a:xfrm>
          <a:prstGeom prst="rect">
            <a:avLst/>
          </a:prstGeom>
          <a:noFill/>
        </p:spPr>
        <p:txBody>
          <a:bodyPr wrap="square" lIns="0" tIns="0" rIns="0" bIns="0" rtlCol="0" anchor="t"/>
          <a:lstStyle/>
          <a:p>
            <a:pPr algn="ctr">
              <a:lnSpc>
                <a:spcPts val="1782"/>
              </a:lnSpc>
              <a:spcBef>
                <a:spcPts val="617"/>
              </a:spcBef>
              <a:buNone/>
            </a:pPr>
            <a:r>
              <a:rPr lang="en-US" sz="1350" kern="0" spc="27" dirty="0">
                <a:solidFill>
                  <a:srgbClr val="000000">
                    <a:alpha val="80000"/>
                  </a:srgbClr>
                </a:solidFill>
                <a:latin typeface="Source Sans Pro" pitchFamily="34" charset="0"/>
                <a:ea typeface="Source Sans Pro" pitchFamily="34" charset="-122"/>
                <a:cs typeface="Source Sans Pro" pitchFamily="34" charset="-120"/>
              </a:rPr>
              <a:t>Za učinkovitost, probiotike bi trebalo konzumirati u dovoljnim količinama, obično u rasponu od 1 do 10 milijardi kolonija jedinica (CFU) dnevno.</a:t>
            </a:r>
            <a:endParaRPr lang="en-US" dirty="0"/>
          </a:p>
        </p:txBody>
      </p:sp>
      <p:sp>
        <p:nvSpPr>
          <p:cNvPr id="19" name="Object 18"/>
          <p:cNvSpPr/>
          <p:nvPr/>
        </p:nvSpPr>
        <p:spPr>
          <a:xfrm>
            <a:off x="0" y="5618345"/>
            <a:ext cx="12188952" cy="1237940"/>
          </a:xfrm>
          <a:prstGeom prst="rect">
            <a:avLst/>
          </a:prstGeom>
          <a:solidFill>
            <a:srgbClr val="A8DADC"/>
          </a:solidFill>
        </p:spPr>
        <p:txBody>
          <a:bodyPr/>
          <a:lstStyle/>
          <a:p>
            <a:endParaRPr lang="hr-HR"/>
          </a:p>
        </p:txBody>
      </p:sp>
      <p:sp>
        <p:nvSpPr>
          <p:cNvPr id="20" name="Object 19"/>
          <p:cNvSpPr/>
          <p:nvPr/>
        </p:nvSpPr>
        <p:spPr>
          <a:xfrm>
            <a:off x="1414605" y="5928822"/>
            <a:ext cx="9359743" cy="610836"/>
          </a:xfrm>
          <a:prstGeom prst="rect">
            <a:avLst/>
          </a:prstGeom>
          <a:noFill/>
        </p:spPr>
        <p:txBody>
          <a:bodyPr wrap="square" lIns="0" tIns="0" rIns="0" bIns="0" rtlCol="0" anchor="t"/>
          <a:lstStyle/>
          <a:p>
            <a:pPr algn="ctr">
              <a:lnSpc>
                <a:spcPts val="2406"/>
              </a:lnSpc>
              <a:buNone/>
            </a:pPr>
            <a:r>
              <a:rPr lang="en-US" sz="2025" kern="0" spc="41" dirty="0">
                <a:solidFill>
                  <a:srgbClr val="000000">
                    <a:alpha val="80000"/>
                  </a:srgbClr>
                </a:solidFill>
                <a:latin typeface="Source Sans Pro" pitchFamily="34" charset="0"/>
                <a:ea typeface="Source Sans Pro" pitchFamily="34" charset="-122"/>
                <a:cs typeface="Source Sans Pro" pitchFamily="34" charset="-120"/>
              </a:rPr>
              <a:t>Probiotici su dragocjen dodatak zdravoj prehrani i načinu života, no važno je konzultirati se sa zdravstvenim stručnjakom za personalizirane preporuke.</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000000"/>
        </a:solidFill>
        <a:effectLst/>
      </p:bgPr>
    </p:bg>
    <p:spTree>
      <p:nvGrpSpPr>
        <p:cNvPr id="1" name=""/>
        <p:cNvGrpSpPr/>
        <p:nvPr/>
      </p:nvGrpSpPr>
      <p:grpSpPr>
        <a:xfrm>
          <a:off x="0" y="0"/>
          <a:ext cx="0" cy="0"/>
          <a:chOff x="0" y="0"/>
          <a:chExt cx="0" cy="0"/>
        </a:xfrm>
      </p:grpSpPr>
      <p:sp>
        <p:nvSpPr>
          <p:cNvPr id="2" name="Object 1"/>
          <p:cNvSpPr/>
          <p:nvPr/>
        </p:nvSpPr>
        <p:spPr>
          <a:xfrm>
            <a:off x="6094476" y="0"/>
            <a:ext cx="6103999" cy="6865808"/>
          </a:xfrm>
          <a:prstGeom prst="rect">
            <a:avLst/>
          </a:prstGeom>
          <a:solidFill>
            <a:srgbClr val="FFFFFF"/>
          </a:solidFill>
        </p:spPr>
        <p:txBody>
          <a:bodyPr/>
          <a:lstStyle/>
          <a:p>
            <a:endParaRPr lang="hr-HR"/>
          </a:p>
        </p:txBody>
      </p:sp>
      <p:pic>
        <p:nvPicPr>
          <p:cNvPr id="3" name="Object 2"/>
          <p:cNvPicPr>
            <a:picLocks noChangeAspect="1"/>
          </p:cNvPicPr>
          <p:nvPr/>
        </p:nvPicPr>
        <p:blipFill>
          <a:blip r:embed="rId3"/>
          <a:srcRect l="-19765" t="-5556" r="-19765" b="-5556"/>
          <a:stretch/>
        </p:blipFill>
        <p:spPr>
          <a:xfrm>
            <a:off x="6094476" y="0"/>
            <a:ext cx="6103999" cy="6865808"/>
          </a:xfrm>
          <a:prstGeom prst="rect">
            <a:avLst/>
          </a:prstGeom>
        </p:spPr>
      </p:pic>
      <p:sp>
        <p:nvSpPr>
          <p:cNvPr id="4" name="Object 3"/>
          <p:cNvSpPr/>
          <p:nvPr/>
        </p:nvSpPr>
        <p:spPr>
          <a:xfrm>
            <a:off x="297582" y="587416"/>
            <a:ext cx="5499312" cy="2166396"/>
          </a:xfrm>
          <a:prstGeom prst="rect">
            <a:avLst/>
          </a:prstGeom>
          <a:noFill/>
        </p:spPr>
        <p:txBody>
          <a:bodyPr wrap="square" lIns="0" tIns="0" rIns="0" bIns="0" rtlCol="0" anchor="t"/>
          <a:lstStyle/>
          <a:p>
            <a:pPr algn="ctr">
              <a:lnSpc>
                <a:spcPts val="4266"/>
              </a:lnSpc>
              <a:buNone/>
            </a:pPr>
            <a:r>
              <a:rPr lang="en-US" sz="4688" b="1" kern="0" spc="47" dirty="0">
                <a:solidFill>
                  <a:srgbClr val="FFFFFF">
                    <a:alpha val="90000"/>
                  </a:srgbClr>
                </a:solidFill>
                <a:latin typeface="Bebas Neue" pitchFamily="34" charset="0"/>
                <a:ea typeface="Bebas Neue" pitchFamily="34" charset="-122"/>
                <a:cs typeface="Bebas Neue" pitchFamily="34" charset="-120"/>
              </a:rPr>
              <a:t>Meta-analiza Učinkovitosti probiotika u sprečvanju putničkih proljeva</a:t>
            </a:r>
            <a:endParaRPr lang="en-US" dirty="0"/>
          </a:p>
        </p:txBody>
      </p:sp>
      <p:sp>
        <p:nvSpPr>
          <p:cNvPr id="5" name="Object 4"/>
          <p:cNvSpPr/>
          <p:nvPr/>
        </p:nvSpPr>
        <p:spPr>
          <a:xfrm>
            <a:off x="264274" y="2618065"/>
            <a:ext cx="5499312" cy="271494"/>
          </a:xfrm>
          <a:prstGeom prst="rect">
            <a:avLst/>
          </a:prstGeom>
          <a:noFill/>
        </p:spPr>
        <p:txBody>
          <a:bodyPr wrap="square" lIns="0" tIns="0" rIns="0" bIns="0" rtlCol="0" anchor="t"/>
          <a:lstStyle/>
          <a:p>
            <a:pPr algn="ctr">
              <a:lnSpc>
                <a:spcPts val="2138"/>
              </a:lnSpc>
              <a:spcBef>
                <a:spcPts val="1137"/>
              </a:spcBef>
              <a:buNone/>
            </a:pPr>
            <a:r>
              <a:rPr lang="en-US" sz="1620" kern="0" spc="32" dirty="0">
                <a:solidFill>
                  <a:srgbClr val="FFFFFF">
                    <a:alpha val="80000"/>
                  </a:srgbClr>
                </a:solidFill>
                <a:latin typeface="Source Sans Pro" pitchFamily="34" charset="0"/>
                <a:ea typeface="Source Sans Pro" pitchFamily="34" charset="-122"/>
                <a:cs typeface="Source Sans Pro" pitchFamily="34" charset="-120"/>
              </a:rPr>
              <a:t>Lynne V. McFarland</a:t>
            </a:r>
            <a:endParaRPr lang="en-US" dirty="0"/>
          </a:p>
        </p:txBody>
      </p:sp>
      <p:sp>
        <p:nvSpPr>
          <p:cNvPr id="6" name="TextBox 5">
            <a:extLst>
              <a:ext uri="{FF2B5EF4-FFF2-40B4-BE49-F238E27FC236}">
                <a16:creationId xmlns:a16="http://schemas.microsoft.com/office/drawing/2014/main" id="{60BAA2CA-9B88-5D2D-4077-90E8B8DF8343}"/>
              </a:ext>
            </a:extLst>
          </p:cNvPr>
          <p:cNvSpPr txBox="1"/>
          <p:nvPr/>
        </p:nvSpPr>
        <p:spPr>
          <a:xfrm>
            <a:off x="824898" y="3707243"/>
            <a:ext cx="4444679" cy="2154436"/>
          </a:xfrm>
          <a:prstGeom prst="rect">
            <a:avLst/>
          </a:prstGeom>
        </p:spPr>
        <p:style>
          <a:lnRef idx="0">
            <a:scrgbClr r="0" g="0" b="0"/>
          </a:lnRef>
          <a:fillRef idx="1001">
            <a:schemeClr val="lt2"/>
          </a:fillRef>
          <a:effectRef idx="0">
            <a:scrgbClr r="0" g="0" b="0"/>
          </a:effectRef>
          <a:fontRef idx="major"/>
        </p:style>
        <p:txBody>
          <a:bodyPr wrap="square" rtlCol="0">
            <a:spAutoFit/>
          </a:bodyPr>
          <a:lstStyle/>
          <a:p>
            <a:r>
              <a:rPr lang="hr-HR" sz="1400" dirty="0">
                <a:solidFill>
                  <a:schemeClr val="bg1"/>
                </a:solidFill>
                <a:latin typeface="+mj-lt"/>
              </a:rPr>
              <a:t>- 12 RTC</a:t>
            </a:r>
          </a:p>
          <a:p>
            <a:endParaRPr lang="hr-HR" sz="1400" dirty="0">
              <a:solidFill>
                <a:schemeClr val="bg1"/>
              </a:solidFill>
              <a:latin typeface="+mj-lt"/>
            </a:endParaRPr>
          </a:p>
          <a:p>
            <a:pPr marL="285750" indent="-285750">
              <a:buFontTx/>
              <a:buChar char="-"/>
            </a:pPr>
            <a:r>
              <a:rPr lang="hr-HR" sz="1400" dirty="0">
                <a:solidFill>
                  <a:schemeClr val="bg1"/>
                </a:solidFill>
                <a:latin typeface="+mj-lt"/>
              </a:rPr>
              <a:t>osobe koje su uzimale </a:t>
            </a:r>
            <a:r>
              <a:rPr lang="hr-HR" sz="1400" dirty="0" err="1">
                <a:solidFill>
                  <a:schemeClr val="bg1"/>
                </a:solidFill>
                <a:latin typeface="+mj-lt"/>
              </a:rPr>
              <a:t>probiotike</a:t>
            </a:r>
            <a:r>
              <a:rPr lang="hr-HR" sz="1400" dirty="0">
                <a:solidFill>
                  <a:schemeClr val="bg1"/>
                </a:solidFill>
                <a:latin typeface="+mj-lt"/>
              </a:rPr>
              <a:t> imale 15% manju vjerojatnost da razviju putničke proljeve </a:t>
            </a:r>
          </a:p>
          <a:p>
            <a:pPr algn="l"/>
            <a:endParaRPr lang="hr-HR" sz="1400" dirty="0">
              <a:solidFill>
                <a:schemeClr val="bg1"/>
              </a:solidFill>
              <a:latin typeface="+mj-lt"/>
            </a:endParaRPr>
          </a:p>
          <a:p>
            <a:pPr marL="285750" indent="-285750" algn="l">
              <a:buFontTx/>
              <a:buChar char="-"/>
            </a:pPr>
            <a:r>
              <a:rPr lang="hr-HR" sz="1400" dirty="0" err="1">
                <a:solidFill>
                  <a:schemeClr val="bg1"/>
                </a:solidFill>
                <a:latin typeface="+mj-lt"/>
              </a:rPr>
              <a:t>miješavina</a:t>
            </a:r>
            <a:r>
              <a:rPr lang="hr-HR" sz="1400" dirty="0">
                <a:solidFill>
                  <a:schemeClr val="bg1"/>
                </a:solidFill>
                <a:latin typeface="+mj-lt"/>
              </a:rPr>
              <a:t>  Lactobacillus </a:t>
            </a:r>
            <a:r>
              <a:rPr lang="hr-HR" sz="1400" dirty="0" err="1">
                <a:solidFill>
                  <a:schemeClr val="bg1"/>
                </a:solidFill>
                <a:latin typeface="+mj-lt"/>
              </a:rPr>
              <a:t>acidophilus</a:t>
            </a:r>
            <a:r>
              <a:rPr lang="hr-HR" sz="1400" dirty="0">
                <a:solidFill>
                  <a:schemeClr val="bg1"/>
                </a:solidFill>
                <a:latin typeface="+mj-lt"/>
              </a:rPr>
              <a:t> </a:t>
            </a:r>
            <a:r>
              <a:rPr lang="hr-HR" sz="1400" dirty="0" err="1">
                <a:solidFill>
                  <a:schemeClr val="bg1"/>
                </a:solidFill>
                <a:latin typeface="+mj-lt"/>
              </a:rPr>
              <a:t>and</a:t>
            </a:r>
            <a:r>
              <a:rPr lang="hr-HR" sz="1400" dirty="0">
                <a:solidFill>
                  <a:schemeClr val="bg1"/>
                </a:solidFill>
                <a:latin typeface="+mj-lt"/>
              </a:rPr>
              <a:t> </a:t>
            </a:r>
            <a:r>
              <a:rPr lang="hr-HR" sz="1400" dirty="0" err="1">
                <a:solidFill>
                  <a:schemeClr val="bg1"/>
                </a:solidFill>
                <a:latin typeface="+mj-lt"/>
              </a:rPr>
              <a:t>Bifidobacterium</a:t>
            </a:r>
            <a:r>
              <a:rPr lang="hr-HR" sz="1400" dirty="0">
                <a:solidFill>
                  <a:schemeClr val="bg1"/>
                </a:solidFill>
                <a:latin typeface="+mj-lt"/>
              </a:rPr>
              <a:t> </a:t>
            </a:r>
            <a:r>
              <a:rPr lang="hr-HR" sz="1400" dirty="0" err="1">
                <a:solidFill>
                  <a:schemeClr val="bg1"/>
                </a:solidFill>
                <a:latin typeface="+mj-lt"/>
              </a:rPr>
              <a:t>bifidum</a:t>
            </a:r>
            <a:r>
              <a:rPr lang="hr-HR" sz="1400" dirty="0">
                <a:solidFill>
                  <a:schemeClr val="bg1"/>
                </a:solidFill>
                <a:latin typeface="+mj-lt"/>
              </a:rPr>
              <a:t> , </a:t>
            </a:r>
            <a:r>
              <a:rPr lang="hr-HR" sz="1400" b="0" i="1" dirty="0" err="1">
                <a:solidFill>
                  <a:srgbClr val="E8E8E8"/>
                </a:solidFill>
                <a:effectLst/>
                <a:latin typeface="+mj-lt"/>
              </a:rPr>
              <a:t>Saccharomyces</a:t>
            </a:r>
            <a:r>
              <a:rPr lang="hr-HR" sz="1400" b="0" i="1" dirty="0">
                <a:solidFill>
                  <a:srgbClr val="E8E8E8"/>
                </a:solidFill>
                <a:effectLst/>
                <a:latin typeface="+mj-lt"/>
              </a:rPr>
              <a:t> </a:t>
            </a:r>
            <a:r>
              <a:rPr lang="hr-HR" sz="1400" b="0" i="1" dirty="0" err="1">
                <a:solidFill>
                  <a:srgbClr val="E8E8E8"/>
                </a:solidFill>
                <a:effectLst/>
                <a:latin typeface="+mj-lt"/>
              </a:rPr>
              <a:t>boulardi</a:t>
            </a:r>
            <a:br>
              <a:rPr lang="en-US" b="0" i="0" dirty="0">
                <a:solidFill>
                  <a:srgbClr val="E8E8E8"/>
                </a:solidFill>
                <a:effectLst/>
                <a:latin typeface="Google Sans Text"/>
              </a:rPr>
            </a:br>
            <a:endParaRPr lang="hr-HR" b="0" i="0" dirty="0">
              <a:solidFill>
                <a:srgbClr val="E8E8E8"/>
              </a:solidFill>
              <a:effectLst/>
              <a:latin typeface="Google Sans Text"/>
            </a:endParaRPr>
          </a:p>
          <a:p>
            <a:pPr marL="285750" indent="-285750" algn="l">
              <a:buFontTx/>
              <a:buChar char="-"/>
            </a:pPr>
            <a:r>
              <a:rPr lang="hr-HR" dirty="0">
                <a:solidFill>
                  <a:srgbClr val="E8E8E8"/>
                </a:solidFill>
                <a:latin typeface="Google Sans Text"/>
              </a:rPr>
              <a:t>Bez značajnih </a:t>
            </a:r>
            <a:r>
              <a:rPr lang="hr-HR" dirty="0" err="1">
                <a:solidFill>
                  <a:srgbClr val="E8E8E8"/>
                </a:solidFill>
                <a:latin typeface="Google Sans Text"/>
              </a:rPr>
              <a:t>nuspoajava</a:t>
            </a:r>
            <a:endParaRPr lang="hr-HR"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nextCondLst>
                <p:cond evt="onClick" delay="0">
                  <p:tgtEl>
                    <p:spTgt spid="2"/>
                  </p:tgtEl>
                </p:cond>
              </p:nextCondLst>
            </p:seq>
          </p:childTnLst>
        </p:cTn>
      </p:par>
    </p:tnLst>
    <p:bldLst>
      <p:bldP spid="6" grpId="0" animBg="1"/>
      <p:bldP spid="6"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000000"/>
        </a:solidFill>
        <a:effectLst/>
      </p:bgPr>
    </p:bg>
    <p:spTree>
      <p:nvGrpSpPr>
        <p:cNvPr id="1" name=""/>
        <p:cNvGrpSpPr/>
        <p:nvPr/>
      </p:nvGrpSpPr>
      <p:grpSpPr>
        <a:xfrm>
          <a:off x="0" y="0"/>
          <a:ext cx="0" cy="0"/>
          <a:chOff x="0" y="0"/>
          <a:chExt cx="0" cy="0"/>
        </a:xfrm>
      </p:grpSpPr>
      <p:sp>
        <p:nvSpPr>
          <p:cNvPr id="2" name="Object 1"/>
          <p:cNvSpPr/>
          <p:nvPr/>
        </p:nvSpPr>
        <p:spPr>
          <a:xfrm>
            <a:off x="2905883" y="466608"/>
            <a:ext cx="6377187" cy="2751398"/>
          </a:xfrm>
          <a:prstGeom prst="rect">
            <a:avLst/>
          </a:prstGeom>
          <a:noFill/>
          <a:ln w="25400">
            <a:solidFill>
              <a:srgbClr val="000000"/>
            </a:solidFill>
            <a:prstDash val="solid"/>
            <a:miter lim="800000"/>
          </a:ln>
        </p:spPr>
        <p:txBody>
          <a:bodyPr/>
          <a:lstStyle/>
          <a:p>
            <a:endParaRPr lang="hr-HR"/>
          </a:p>
        </p:txBody>
      </p:sp>
      <p:sp>
        <p:nvSpPr>
          <p:cNvPr id="3" name="Object 2"/>
          <p:cNvSpPr/>
          <p:nvPr/>
        </p:nvSpPr>
        <p:spPr>
          <a:xfrm>
            <a:off x="2924928" y="485654"/>
            <a:ext cx="6339096" cy="2713308"/>
          </a:xfrm>
          <a:prstGeom prst="rect">
            <a:avLst/>
          </a:prstGeom>
          <a:solidFill>
            <a:srgbClr val="466AAD"/>
          </a:solidFill>
        </p:spPr>
        <p:txBody>
          <a:bodyPr/>
          <a:lstStyle/>
          <a:p>
            <a:endParaRPr lang="hr-HR"/>
          </a:p>
        </p:txBody>
      </p:sp>
      <p:pic>
        <p:nvPicPr>
          <p:cNvPr id="4" name="Object 3"/>
          <p:cNvPicPr>
            <a:picLocks noChangeAspect="1"/>
          </p:cNvPicPr>
          <p:nvPr/>
        </p:nvPicPr>
        <p:blipFill>
          <a:blip r:embed="rId3"/>
          <a:srcRect l="41" t="240" r="41" b="240"/>
          <a:stretch/>
        </p:blipFill>
        <p:spPr>
          <a:xfrm>
            <a:off x="2924928" y="485654"/>
            <a:ext cx="6339096" cy="2713308"/>
          </a:xfrm>
          <a:prstGeom prst="rect">
            <a:avLst/>
          </a:prstGeom>
        </p:spPr>
      </p:pic>
      <p:sp>
        <p:nvSpPr>
          <p:cNvPr id="5" name="Object 4"/>
          <p:cNvSpPr/>
          <p:nvPr/>
        </p:nvSpPr>
        <p:spPr>
          <a:xfrm>
            <a:off x="2281947" y="3895027"/>
            <a:ext cx="7625058" cy="1083198"/>
          </a:xfrm>
          <a:prstGeom prst="rect">
            <a:avLst/>
          </a:prstGeom>
          <a:noFill/>
        </p:spPr>
        <p:txBody>
          <a:bodyPr wrap="square" lIns="0" tIns="0" rIns="0" bIns="0" rtlCol="0" anchor="t"/>
          <a:lstStyle/>
          <a:p>
            <a:pPr algn="ctr">
              <a:lnSpc>
                <a:spcPts val="4266"/>
              </a:lnSpc>
              <a:buNone/>
            </a:pPr>
            <a:r>
              <a:rPr lang="en-US" sz="4688" b="1" kern="0" spc="47" dirty="0">
                <a:solidFill>
                  <a:srgbClr val="FFFFFF">
                    <a:alpha val="90000"/>
                  </a:srgbClr>
                </a:solidFill>
                <a:latin typeface="Bebas Neue" pitchFamily="34" charset="0"/>
                <a:ea typeface="Bebas Neue" pitchFamily="34" charset="-122"/>
                <a:cs typeface="Bebas Neue" pitchFamily="34" charset="-120"/>
              </a:rPr>
              <a:t>Korištenje probiotika u prevenciji i liječenju putničkih proljeva</a:t>
            </a:r>
            <a:endParaRPr lang="en-US" dirty="0"/>
          </a:p>
        </p:txBody>
      </p:sp>
      <p:sp>
        <p:nvSpPr>
          <p:cNvPr id="6" name="Object 5"/>
          <p:cNvSpPr/>
          <p:nvPr/>
        </p:nvSpPr>
        <p:spPr>
          <a:xfrm>
            <a:off x="9523" y="5125429"/>
            <a:ext cx="12169907" cy="814481"/>
          </a:xfrm>
          <a:prstGeom prst="rect">
            <a:avLst/>
          </a:prstGeom>
          <a:noFill/>
        </p:spPr>
        <p:txBody>
          <a:bodyPr wrap="square" lIns="0" tIns="0" rIns="0" bIns="0" rtlCol="0" anchor="t"/>
          <a:lstStyle/>
          <a:p>
            <a:pPr algn="ctr">
              <a:lnSpc>
                <a:spcPts val="2138"/>
              </a:lnSpc>
              <a:spcBef>
                <a:spcPts val="1137"/>
              </a:spcBef>
              <a:buNone/>
            </a:pPr>
            <a:r>
              <a:rPr lang="en-US" sz="1620" kern="0" spc="32" dirty="0">
                <a:solidFill>
                  <a:srgbClr val="FFFFFF">
                    <a:alpha val="80000"/>
                  </a:srgbClr>
                </a:solidFill>
                <a:latin typeface="Source Sans Pro" pitchFamily="34" charset="0"/>
                <a:ea typeface="Source Sans Pro" pitchFamily="34" charset="-122"/>
                <a:cs typeface="Source Sans Pro" pitchFamily="34" charset="-120"/>
              </a:rPr>
              <a:t>Prema smjernicama Međunarodnog društva za putničku medicinu (ISTM), ne postoji dovoljno dokaza da bi se preporučila upotreba komercijalnih probiotika ili prebiotika za prevenciju ili liječenje putničkih proljeva. Iako neka istraživanja ukazuju na malu korist probiotika u prevenciji putničkih proljeva, panel smatra da podaci nisu dovoljni za jasnu preporuku.</a:t>
            </a:r>
            <a:endParaRPr lang="en-US" dirty="0"/>
          </a:p>
        </p:txBody>
      </p:sp>
      <p:pic>
        <p:nvPicPr>
          <p:cNvPr id="7" name="Object 6"/>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125862" y="1227128"/>
            <a:ext cx="961784" cy="523744"/>
          </a:xfrm>
          <a:prstGeom prst="rect">
            <a:avLst/>
          </a:prstGeom>
        </p:spPr>
      </p:pic>
      <p:sp>
        <p:nvSpPr>
          <p:cNvPr id="8" name="Object 7"/>
          <p:cNvSpPr/>
          <p:nvPr/>
        </p:nvSpPr>
        <p:spPr>
          <a:xfrm>
            <a:off x="8287203" y="1361296"/>
            <a:ext cx="638968" cy="244315"/>
          </a:xfrm>
          <a:prstGeom prst="rect">
            <a:avLst/>
          </a:prstGeom>
          <a:noFill/>
        </p:spPr>
        <p:txBody>
          <a:bodyPr wrap="square" lIns="0" tIns="0" rIns="0" bIns="0" rtlCol="0" anchor="t"/>
          <a:lstStyle/>
          <a:p>
            <a:pPr algn="ctr">
              <a:lnSpc>
                <a:spcPts val="1925"/>
              </a:lnSpc>
              <a:buNone/>
            </a:pPr>
            <a:r>
              <a:rPr lang="en-US" sz="1620" kern="0" spc="32" dirty="0">
                <a:solidFill>
                  <a:srgbClr val="FFFFFF">
                    <a:alpha val="90000"/>
                  </a:srgbClr>
                </a:solidFill>
                <a:latin typeface="Source Sans Pro" pitchFamily="34" charset="0"/>
                <a:ea typeface="Source Sans Pro" pitchFamily="34" charset="-122"/>
                <a:cs typeface="Source Sans Pro" pitchFamily="34" charset="-120"/>
              </a:rPr>
              <a:t>2017 g</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000000"/>
        </a:solidFill>
        <a:effectLst/>
      </p:bgPr>
    </p:bg>
    <p:spTree>
      <p:nvGrpSpPr>
        <p:cNvPr id="1" name=""/>
        <p:cNvGrpSpPr/>
        <p:nvPr/>
      </p:nvGrpSpPr>
      <p:grpSpPr>
        <a:xfrm>
          <a:off x="0" y="0"/>
          <a:ext cx="0" cy="0"/>
          <a:chOff x="0" y="0"/>
          <a:chExt cx="0" cy="0"/>
        </a:xfrm>
      </p:grpSpPr>
      <p:sp>
        <p:nvSpPr>
          <p:cNvPr id="2" name="Object 1"/>
          <p:cNvSpPr/>
          <p:nvPr/>
        </p:nvSpPr>
        <p:spPr>
          <a:xfrm>
            <a:off x="2042989" y="419590"/>
            <a:ext cx="8102975" cy="1083198"/>
          </a:xfrm>
          <a:prstGeom prst="rect">
            <a:avLst/>
          </a:prstGeom>
          <a:noFill/>
        </p:spPr>
        <p:txBody>
          <a:bodyPr wrap="square" lIns="0" tIns="0" rIns="0" bIns="0" rtlCol="0" anchor="t"/>
          <a:lstStyle/>
          <a:p>
            <a:pPr algn="ctr">
              <a:lnSpc>
                <a:spcPts val="4266"/>
              </a:lnSpc>
              <a:buNone/>
            </a:pPr>
            <a:r>
              <a:rPr lang="en-US" sz="4688" b="1" kern="0" spc="47" dirty="0">
                <a:solidFill>
                  <a:srgbClr val="FFFFFF">
                    <a:alpha val="90000"/>
                  </a:srgbClr>
                </a:solidFill>
                <a:latin typeface="Bebas Neue" pitchFamily="34" charset="0"/>
                <a:ea typeface="Bebas Neue" pitchFamily="34" charset="-122"/>
                <a:cs typeface="Bebas Neue" pitchFamily="34" charset="-120"/>
              </a:rPr>
              <a:t>Probiotici i putnička dijareja:  zašto su rezultati studija nepotpuni</a:t>
            </a:r>
            <a:endParaRPr lang="en-US" dirty="0"/>
          </a:p>
        </p:txBody>
      </p:sp>
      <p:sp>
        <p:nvSpPr>
          <p:cNvPr id="3" name="Object 2"/>
          <p:cNvSpPr/>
          <p:nvPr/>
        </p:nvSpPr>
        <p:spPr>
          <a:xfrm>
            <a:off x="476131" y="2494926"/>
            <a:ext cx="714196" cy="714196"/>
          </a:xfrm>
          <a:prstGeom prst="rect">
            <a:avLst/>
          </a:prstGeom>
          <a:solidFill>
            <a:srgbClr val="466AAD"/>
          </a:solidFill>
        </p:spPr>
        <p:txBody>
          <a:bodyPr/>
          <a:lstStyle/>
          <a:p>
            <a:endParaRPr lang="hr-HR"/>
          </a:p>
        </p:txBody>
      </p:sp>
      <p:pic>
        <p:nvPicPr>
          <p:cNvPr id="4" name="Object 3"/>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8391" y="2672081"/>
            <a:ext cx="314246" cy="323769"/>
          </a:xfrm>
          <a:prstGeom prst="rect">
            <a:avLst/>
          </a:prstGeom>
        </p:spPr>
      </p:pic>
      <p:sp>
        <p:nvSpPr>
          <p:cNvPr id="5" name="Object 4"/>
          <p:cNvSpPr/>
          <p:nvPr/>
        </p:nvSpPr>
        <p:spPr>
          <a:xfrm>
            <a:off x="1380780" y="2438584"/>
            <a:ext cx="2775843" cy="244315"/>
          </a:xfrm>
          <a:prstGeom prst="rect">
            <a:avLst/>
          </a:prstGeom>
          <a:noFill/>
        </p:spPr>
        <p:txBody>
          <a:bodyPr wrap="square" lIns="0" tIns="0" rIns="0" bIns="0" rtlCol="0" anchor="t"/>
          <a:lstStyle/>
          <a:p>
            <a:pPr algn="l">
              <a:lnSpc>
                <a:spcPts val="1925"/>
              </a:lnSpc>
              <a:buNone/>
            </a:pPr>
            <a:r>
              <a:rPr lang="en-US" sz="1620" kern="0" spc="32" dirty="0">
                <a:solidFill>
                  <a:srgbClr val="FFFFFF">
                    <a:alpha val="90000"/>
                  </a:srgbClr>
                </a:solidFill>
                <a:latin typeface="Source Sans Pro" pitchFamily="34" charset="0"/>
                <a:ea typeface="Source Sans Pro" pitchFamily="34" charset="-122"/>
                <a:cs typeface="Source Sans Pro" pitchFamily="34" charset="-120"/>
              </a:rPr>
              <a:t>Nepotpuni dokazi</a:t>
            </a:r>
            <a:endParaRPr lang="en-US" dirty="0"/>
          </a:p>
        </p:txBody>
      </p:sp>
      <p:sp>
        <p:nvSpPr>
          <p:cNvPr id="6" name="Object 5"/>
          <p:cNvSpPr/>
          <p:nvPr/>
        </p:nvSpPr>
        <p:spPr>
          <a:xfrm>
            <a:off x="1380780" y="2762750"/>
            <a:ext cx="2775843" cy="904649"/>
          </a:xfrm>
          <a:prstGeom prst="rect">
            <a:avLst/>
          </a:prstGeom>
          <a:noFill/>
        </p:spPr>
        <p:txBody>
          <a:bodyPr wrap="square" lIns="0" tIns="0" rIns="0" bIns="0" rtlCol="0" anchor="t"/>
          <a:lstStyle/>
          <a:p>
            <a:pPr algn="l">
              <a:lnSpc>
                <a:spcPts val="1782"/>
              </a:lnSpc>
              <a:spcBef>
                <a:spcPts val="617"/>
              </a:spcBef>
              <a:buNone/>
            </a:pPr>
            <a:r>
              <a:rPr lang="en-US" sz="1350" kern="0" spc="27" dirty="0">
                <a:solidFill>
                  <a:srgbClr val="FFFFFF">
                    <a:alpha val="80000"/>
                  </a:srgbClr>
                </a:solidFill>
                <a:latin typeface="Source Sans Pro" pitchFamily="34" charset="0"/>
                <a:ea typeface="Source Sans Pro" pitchFamily="34" charset="-122"/>
                <a:cs typeface="Source Sans Pro" pitchFamily="34" charset="-120"/>
              </a:rPr>
              <a:t>Dokazi o učinkovitosti probiotika u prevenciji ili liječenju putničke dijareje (TD) su mješoviti i nepotpuni.</a:t>
            </a:r>
            <a:endParaRPr lang="en-US" dirty="0"/>
          </a:p>
        </p:txBody>
      </p:sp>
      <p:sp>
        <p:nvSpPr>
          <p:cNvPr id="7" name="Object 6"/>
          <p:cNvSpPr/>
          <p:nvPr/>
        </p:nvSpPr>
        <p:spPr>
          <a:xfrm>
            <a:off x="4380405" y="2494926"/>
            <a:ext cx="714196" cy="714196"/>
          </a:xfrm>
          <a:prstGeom prst="rect">
            <a:avLst/>
          </a:prstGeom>
          <a:solidFill>
            <a:srgbClr val="466AAD"/>
          </a:solidFill>
        </p:spPr>
        <p:txBody>
          <a:bodyPr/>
          <a:lstStyle/>
          <a:p>
            <a:endParaRPr lang="hr-HR"/>
          </a:p>
        </p:txBody>
      </p:sp>
      <p:pic>
        <p:nvPicPr>
          <p:cNvPr id="8" name="Object 7"/>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611948" y="2697193"/>
            <a:ext cx="257111" cy="314246"/>
          </a:xfrm>
          <a:prstGeom prst="rect">
            <a:avLst/>
          </a:prstGeom>
        </p:spPr>
      </p:pic>
      <p:sp>
        <p:nvSpPr>
          <p:cNvPr id="9" name="Object 8"/>
          <p:cNvSpPr/>
          <p:nvPr/>
        </p:nvSpPr>
        <p:spPr>
          <a:xfrm>
            <a:off x="5285053" y="2438584"/>
            <a:ext cx="2775843" cy="244315"/>
          </a:xfrm>
          <a:prstGeom prst="rect">
            <a:avLst/>
          </a:prstGeom>
          <a:noFill/>
        </p:spPr>
        <p:txBody>
          <a:bodyPr wrap="square" lIns="0" tIns="0" rIns="0" bIns="0" rtlCol="0" anchor="t"/>
          <a:lstStyle/>
          <a:p>
            <a:pPr algn="l">
              <a:lnSpc>
                <a:spcPts val="1925"/>
              </a:lnSpc>
              <a:buNone/>
            </a:pPr>
            <a:r>
              <a:rPr lang="en-US" sz="1620" kern="0" spc="32" dirty="0">
                <a:solidFill>
                  <a:srgbClr val="FFFFFF">
                    <a:alpha val="90000"/>
                  </a:srgbClr>
                </a:solidFill>
                <a:latin typeface="Source Sans Pro" pitchFamily="34" charset="0"/>
                <a:ea typeface="Source Sans Pro" pitchFamily="34" charset="-122"/>
                <a:cs typeface="Source Sans Pro" pitchFamily="34" charset="-120"/>
              </a:rPr>
              <a:t>Varijabilnost probiotika</a:t>
            </a:r>
            <a:endParaRPr lang="en-US" dirty="0"/>
          </a:p>
        </p:txBody>
      </p:sp>
      <p:sp>
        <p:nvSpPr>
          <p:cNvPr id="10" name="Object 9"/>
          <p:cNvSpPr/>
          <p:nvPr/>
        </p:nvSpPr>
        <p:spPr>
          <a:xfrm>
            <a:off x="5285053" y="2762750"/>
            <a:ext cx="2775843" cy="1809298"/>
          </a:xfrm>
          <a:prstGeom prst="rect">
            <a:avLst/>
          </a:prstGeom>
          <a:noFill/>
        </p:spPr>
        <p:txBody>
          <a:bodyPr wrap="square" lIns="0" tIns="0" rIns="0" bIns="0" rtlCol="0" anchor="t"/>
          <a:lstStyle/>
          <a:p>
            <a:pPr algn="l">
              <a:lnSpc>
                <a:spcPts val="1782"/>
              </a:lnSpc>
              <a:spcBef>
                <a:spcPts val="617"/>
              </a:spcBef>
              <a:buNone/>
            </a:pPr>
            <a:r>
              <a:rPr lang="en-US" sz="1350" kern="0" spc="27" dirty="0">
                <a:solidFill>
                  <a:srgbClr val="FFFFFF">
                    <a:alpha val="80000"/>
                  </a:srgbClr>
                </a:solidFill>
                <a:latin typeface="Source Sans Pro" pitchFamily="34" charset="0"/>
                <a:ea typeface="Source Sans Pro" pitchFamily="34" charset="-122"/>
                <a:cs typeface="Source Sans Pro" pitchFamily="34" charset="-120"/>
              </a:rPr>
              <a:t>Specifični sojevi bakterija ili kvasaca koji se koriste u probioticima, kao i njihove formulacije i doze, mogu značajno utjecati na njihovu učinkovitost. Izvori naglašavaju nedostatak standardizacije u probiotičkim proizvodima.</a:t>
            </a:r>
            <a:endParaRPr lang="en-US" dirty="0"/>
          </a:p>
        </p:txBody>
      </p:sp>
      <p:sp>
        <p:nvSpPr>
          <p:cNvPr id="11" name="Object 10"/>
          <p:cNvSpPr/>
          <p:nvPr/>
        </p:nvSpPr>
        <p:spPr>
          <a:xfrm>
            <a:off x="8284678" y="2494926"/>
            <a:ext cx="714196" cy="714196"/>
          </a:xfrm>
          <a:prstGeom prst="rect">
            <a:avLst/>
          </a:prstGeom>
          <a:solidFill>
            <a:srgbClr val="466AAD"/>
          </a:solidFill>
        </p:spPr>
        <p:txBody>
          <a:bodyPr/>
          <a:lstStyle/>
          <a:p>
            <a:endParaRPr lang="hr-HR"/>
          </a:p>
        </p:txBody>
      </p:sp>
      <p:pic>
        <p:nvPicPr>
          <p:cNvPr id="12" name="Object 11"/>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524597" y="2688821"/>
            <a:ext cx="238065" cy="333292"/>
          </a:xfrm>
          <a:prstGeom prst="rect">
            <a:avLst/>
          </a:prstGeom>
        </p:spPr>
      </p:pic>
      <p:sp>
        <p:nvSpPr>
          <p:cNvPr id="13" name="Object 12"/>
          <p:cNvSpPr/>
          <p:nvPr/>
        </p:nvSpPr>
        <p:spPr>
          <a:xfrm>
            <a:off x="9189327" y="2438584"/>
            <a:ext cx="2775843" cy="488629"/>
          </a:xfrm>
          <a:prstGeom prst="rect">
            <a:avLst/>
          </a:prstGeom>
          <a:noFill/>
        </p:spPr>
        <p:txBody>
          <a:bodyPr wrap="square" lIns="0" tIns="0" rIns="0" bIns="0" rtlCol="0" anchor="t"/>
          <a:lstStyle/>
          <a:p>
            <a:pPr algn="l">
              <a:lnSpc>
                <a:spcPts val="1925"/>
              </a:lnSpc>
              <a:buNone/>
            </a:pPr>
            <a:r>
              <a:rPr lang="en-US" sz="1620" kern="0" spc="32" dirty="0">
                <a:solidFill>
                  <a:srgbClr val="FFFFFF">
                    <a:alpha val="90000"/>
                  </a:srgbClr>
                </a:solidFill>
                <a:latin typeface="Source Sans Pro" pitchFamily="34" charset="0"/>
                <a:ea typeface="Source Sans Pro" pitchFamily="34" charset="-122"/>
                <a:cs typeface="Source Sans Pro" pitchFamily="34" charset="-120"/>
              </a:rPr>
              <a:t>Ograničenja u dizajnu studije</a:t>
            </a:r>
            <a:endParaRPr lang="en-US" dirty="0"/>
          </a:p>
        </p:txBody>
      </p:sp>
      <p:sp>
        <p:nvSpPr>
          <p:cNvPr id="14" name="Object 13"/>
          <p:cNvSpPr/>
          <p:nvPr/>
        </p:nvSpPr>
        <p:spPr>
          <a:xfrm>
            <a:off x="9189327" y="3007064"/>
            <a:ext cx="2775843" cy="1583135"/>
          </a:xfrm>
          <a:prstGeom prst="rect">
            <a:avLst/>
          </a:prstGeom>
          <a:noFill/>
        </p:spPr>
        <p:txBody>
          <a:bodyPr wrap="square" lIns="0" tIns="0" rIns="0" bIns="0" rtlCol="0" anchor="t"/>
          <a:lstStyle/>
          <a:p>
            <a:pPr algn="l">
              <a:lnSpc>
                <a:spcPts val="1782"/>
              </a:lnSpc>
              <a:spcBef>
                <a:spcPts val="617"/>
              </a:spcBef>
              <a:buNone/>
            </a:pPr>
            <a:r>
              <a:rPr lang="en-US" sz="1350" kern="0" spc="27" dirty="0">
                <a:solidFill>
                  <a:srgbClr val="FFFFFF">
                    <a:alpha val="80000"/>
                  </a:srgbClr>
                </a:solidFill>
                <a:latin typeface="Source Sans Pro" pitchFamily="34" charset="0"/>
                <a:ea typeface="Source Sans Pro" pitchFamily="34" charset="-122"/>
                <a:cs typeface="Source Sans Pro" pitchFamily="34" charset="-120"/>
              </a:rPr>
              <a:t>Varijacije u dizajnu studija, veličini uzoraka, demografskim podacima sudionika, odredištima putovanja i definicijama putničke dijareje mogu otežati usporedbu i sintezu rezultata različitih istraživanja.</a:t>
            </a:r>
            <a:endParaRPr lang="en-US" dirty="0"/>
          </a:p>
        </p:txBody>
      </p:sp>
      <p:sp>
        <p:nvSpPr>
          <p:cNvPr id="15" name="Object 14"/>
          <p:cNvSpPr/>
          <p:nvPr/>
        </p:nvSpPr>
        <p:spPr>
          <a:xfrm>
            <a:off x="0" y="5313621"/>
            <a:ext cx="12188952" cy="1542664"/>
          </a:xfrm>
          <a:prstGeom prst="rect">
            <a:avLst/>
          </a:prstGeom>
          <a:solidFill>
            <a:srgbClr val="E76F51"/>
          </a:solidFill>
        </p:spPr>
        <p:txBody>
          <a:bodyPr/>
          <a:lstStyle/>
          <a:p>
            <a:endParaRPr lang="hr-HR"/>
          </a:p>
        </p:txBody>
      </p:sp>
      <p:sp>
        <p:nvSpPr>
          <p:cNvPr id="16" name="Object 15"/>
          <p:cNvSpPr/>
          <p:nvPr/>
        </p:nvSpPr>
        <p:spPr>
          <a:xfrm>
            <a:off x="506782" y="5624098"/>
            <a:ext cx="11175388" cy="916254"/>
          </a:xfrm>
          <a:prstGeom prst="rect">
            <a:avLst/>
          </a:prstGeom>
          <a:noFill/>
        </p:spPr>
        <p:txBody>
          <a:bodyPr wrap="square" lIns="0" tIns="0" rIns="0" bIns="0" rtlCol="0" anchor="t"/>
          <a:lstStyle/>
          <a:p>
            <a:pPr algn="ctr">
              <a:lnSpc>
                <a:spcPts val="2406"/>
              </a:lnSpc>
              <a:buNone/>
            </a:pPr>
            <a:r>
              <a:rPr lang="en-US" sz="2025" kern="0" spc="41" dirty="0">
                <a:solidFill>
                  <a:srgbClr val="FFFFFF">
                    <a:alpha val="90000"/>
                  </a:srgbClr>
                </a:solidFill>
                <a:latin typeface="Source Sans Pro" pitchFamily="34" charset="0"/>
                <a:ea typeface="Source Sans Pro" pitchFamily="34" charset="-122"/>
                <a:cs typeface="Source Sans Pro" pitchFamily="34" charset="-120"/>
              </a:rPr>
              <a:t>Potrebna su daljnja istraživanja sa standardiziranim metodologijama, jasno definiranim probiotičkim sastavima, većim veličinama uzoraka i duljim razdobljima praćenja kako bi se donijeli jasniji zaključci o učinkovitosti probiotika u prevenciji ili liječenju putničke dijareje.</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000000"/>
        </a:solidFill>
        <a:effectLst/>
      </p:bgPr>
    </p:bg>
    <p:spTree>
      <p:nvGrpSpPr>
        <p:cNvPr id="1" name=""/>
        <p:cNvGrpSpPr/>
        <p:nvPr/>
      </p:nvGrpSpPr>
      <p:grpSpPr>
        <a:xfrm>
          <a:off x="0" y="0"/>
          <a:ext cx="0" cy="0"/>
          <a:chOff x="0" y="0"/>
          <a:chExt cx="0" cy="0"/>
        </a:xfrm>
      </p:grpSpPr>
      <p:sp>
        <p:nvSpPr>
          <p:cNvPr id="2" name="Object 1"/>
          <p:cNvSpPr/>
          <p:nvPr/>
        </p:nvSpPr>
        <p:spPr>
          <a:xfrm>
            <a:off x="3667449" y="476131"/>
            <a:ext cx="4854055" cy="3199263"/>
          </a:xfrm>
          <a:prstGeom prst="rect">
            <a:avLst/>
          </a:prstGeom>
          <a:solidFill>
            <a:srgbClr val="466AAD"/>
          </a:solidFill>
        </p:spPr>
        <p:txBody>
          <a:bodyPr/>
          <a:lstStyle/>
          <a:p>
            <a:endParaRPr lang="hr-HR"/>
          </a:p>
        </p:txBody>
      </p:sp>
      <p:pic>
        <p:nvPicPr>
          <p:cNvPr id="3" name="Object 2"/>
          <p:cNvPicPr>
            <a:picLocks noChangeAspect="1"/>
          </p:cNvPicPr>
          <p:nvPr/>
        </p:nvPicPr>
        <p:blipFill>
          <a:blip r:embed="rId3"/>
          <a:srcRect/>
          <a:stretch/>
        </p:blipFill>
        <p:spPr>
          <a:xfrm>
            <a:off x="3667449" y="476131"/>
            <a:ext cx="4854055" cy="3199263"/>
          </a:xfrm>
          <a:prstGeom prst="rect">
            <a:avLst/>
          </a:prstGeom>
        </p:spPr>
      </p:pic>
      <p:sp>
        <p:nvSpPr>
          <p:cNvPr id="4" name="Object 3"/>
          <p:cNvSpPr/>
          <p:nvPr/>
        </p:nvSpPr>
        <p:spPr>
          <a:xfrm>
            <a:off x="2486862" y="4261799"/>
            <a:ext cx="7215229" cy="1083198"/>
          </a:xfrm>
          <a:prstGeom prst="rect">
            <a:avLst/>
          </a:prstGeom>
          <a:noFill/>
        </p:spPr>
        <p:txBody>
          <a:bodyPr wrap="square" lIns="0" tIns="0" rIns="0" bIns="0" rtlCol="0" anchor="t"/>
          <a:lstStyle/>
          <a:p>
            <a:pPr algn="ctr">
              <a:lnSpc>
                <a:spcPts val="4266"/>
              </a:lnSpc>
              <a:buNone/>
            </a:pPr>
            <a:r>
              <a:rPr lang="en-US" sz="4688" b="1" kern="0" spc="47" dirty="0">
                <a:solidFill>
                  <a:srgbClr val="FFFFFF">
                    <a:alpha val="90000"/>
                  </a:srgbClr>
                </a:solidFill>
                <a:latin typeface="Bebas Neue" pitchFamily="34" charset="0"/>
                <a:ea typeface="Bebas Neue" pitchFamily="34" charset="-122"/>
                <a:cs typeface="Bebas Neue" pitchFamily="34" charset="-120"/>
              </a:rPr>
              <a:t>Učinkovitost probiotika u sprečavanju putničkih proljeva</a:t>
            </a:r>
            <a:endParaRPr lang="en-US" dirty="0"/>
          </a:p>
        </p:txBody>
      </p:sp>
      <p:sp>
        <p:nvSpPr>
          <p:cNvPr id="5" name="Object 4"/>
          <p:cNvSpPr/>
          <p:nvPr/>
        </p:nvSpPr>
        <p:spPr>
          <a:xfrm>
            <a:off x="209498" y="5492200"/>
            <a:ext cx="11769957" cy="542988"/>
          </a:xfrm>
          <a:prstGeom prst="rect">
            <a:avLst/>
          </a:prstGeom>
          <a:noFill/>
        </p:spPr>
        <p:txBody>
          <a:bodyPr wrap="square" lIns="0" tIns="0" rIns="0" bIns="0" rtlCol="0" anchor="t"/>
          <a:lstStyle/>
          <a:p>
            <a:pPr algn="ctr">
              <a:lnSpc>
                <a:spcPts val="2138"/>
              </a:lnSpc>
              <a:spcBef>
                <a:spcPts val="1137"/>
              </a:spcBef>
              <a:buNone/>
            </a:pPr>
            <a:r>
              <a:rPr lang="en-US" sz="1620" kern="0" spc="32" dirty="0">
                <a:solidFill>
                  <a:srgbClr val="FFFFFF">
                    <a:alpha val="80000"/>
                  </a:srgbClr>
                </a:solidFill>
                <a:latin typeface="Source Sans Pro" pitchFamily="34" charset="0"/>
                <a:ea typeface="Source Sans Pro" pitchFamily="34" charset="-122"/>
                <a:cs typeface="Source Sans Pro" pitchFamily="34" charset="-120"/>
              </a:rPr>
              <a:t>Ova studija istražuje učinkovitost probiotika u sprečavanju putničkih proljeva. Istraživanje je provedeno na uzorku od 500 putnika, a korištena je metodologija meta-analize kako bi se sintetizirali rezultati prethodnih istraživanja na ovu temu.</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000000"/>
        </a:solidFill>
        <a:effectLst/>
      </p:bgPr>
    </p:bg>
    <p:spTree>
      <p:nvGrpSpPr>
        <p:cNvPr id="1" name=""/>
        <p:cNvGrpSpPr/>
        <p:nvPr/>
      </p:nvGrpSpPr>
      <p:grpSpPr>
        <a:xfrm>
          <a:off x="0" y="0"/>
          <a:ext cx="0" cy="0"/>
          <a:chOff x="0" y="0"/>
          <a:chExt cx="0" cy="0"/>
        </a:xfrm>
      </p:grpSpPr>
      <p:sp>
        <p:nvSpPr>
          <p:cNvPr id="2" name="Object 1"/>
          <p:cNvSpPr/>
          <p:nvPr/>
        </p:nvSpPr>
        <p:spPr>
          <a:xfrm>
            <a:off x="0" y="419590"/>
            <a:ext cx="12188952" cy="541599"/>
          </a:xfrm>
          <a:prstGeom prst="rect">
            <a:avLst/>
          </a:prstGeom>
          <a:noFill/>
        </p:spPr>
        <p:txBody>
          <a:bodyPr wrap="square" lIns="0" tIns="0" rIns="0" bIns="0" rtlCol="0" anchor="t"/>
          <a:lstStyle/>
          <a:p>
            <a:pPr algn="ctr">
              <a:lnSpc>
                <a:spcPts val="4266"/>
              </a:lnSpc>
              <a:buNone/>
            </a:pPr>
            <a:r>
              <a:rPr lang="en-US" sz="4688" b="1" kern="0" spc="47" dirty="0">
                <a:solidFill>
                  <a:srgbClr val="FFFFFF">
                    <a:alpha val="90000"/>
                  </a:srgbClr>
                </a:solidFill>
                <a:latin typeface="Bebas Neue" pitchFamily="34" charset="0"/>
                <a:ea typeface="Bebas Neue" pitchFamily="34" charset="-122"/>
                <a:cs typeface="Bebas Neue" pitchFamily="34" charset="-120"/>
              </a:rPr>
              <a:t>Razlika od dosadašnjih analiza</a:t>
            </a:r>
            <a:endParaRPr lang="en-US" dirty="0"/>
          </a:p>
        </p:txBody>
      </p:sp>
      <p:sp>
        <p:nvSpPr>
          <p:cNvPr id="3" name="Object 2"/>
          <p:cNvSpPr/>
          <p:nvPr/>
        </p:nvSpPr>
        <p:spPr>
          <a:xfrm>
            <a:off x="1476006" y="1695026"/>
            <a:ext cx="1428393" cy="1428393"/>
          </a:xfrm>
          <a:prstGeom prst="rect">
            <a:avLst/>
          </a:prstGeom>
          <a:solidFill>
            <a:srgbClr val="466AAD"/>
          </a:solidFill>
        </p:spPr>
        <p:txBody>
          <a:bodyPr/>
          <a:lstStyle/>
          <a:p>
            <a:endParaRPr lang="hr-HR"/>
          </a:p>
        </p:txBody>
      </p:sp>
      <p:pic>
        <p:nvPicPr>
          <p:cNvPr id="4" name="Object 3"/>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39107" y="2074443"/>
            <a:ext cx="504699" cy="685629"/>
          </a:xfrm>
          <a:prstGeom prst="rect">
            <a:avLst/>
          </a:prstGeom>
        </p:spPr>
      </p:pic>
      <p:sp>
        <p:nvSpPr>
          <p:cNvPr id="5" name="Object 4"/>
          <p:cNvSpPr/>
          <p:nvPr/>
        </p:nvSpPr>
        <p:spPr>
          <a:xfrm>
            <a:off x="404235" y="3209916"/>
            <a:ext cx="3571934" cy="488629"/>
          </a:xfrm>
          <a:prstGeom prst="rect">
            <a:avLst/>
          </a:prstGeom>
          <a:noFill/>
        </p:spPr>
        <p:txBody>
          <a:bodyPr wrap="square" lIns="0" tIns="0" rIns="0" bIns="0" rtlCol="0" anchor="t"/>
          <a:lstStyle/>
          <a:p>
            <a:pPr algn="ctr">
              <a:lnSpc>
                <a:spcPts val="1925"/>
              </a:lnSpc>
              <a:buNone/>
            </a:pPr>
            <a:r>
              <a:rPr lang="en-US" sz="1620" kern="0" spc="32" dirty="0">
                <a:solidFill>
                  <a:srgbClr val="FFFFFF">
                    <a:alpha val="90000"/>
                  </a:srgbClr>
                </a:solidFill>
                <a:latin typeface="Source Sans Pro" pitchFamily="34" charset="0"/>
                <a:ea typeface="Source Sans Pro" pitchFamily="34" charset="-122"/>
                <a:cs typeface="Source Sans Pro" pitchFamily="34" charset="-120"/>
              </a:rPr>
              <a:t>Studija o učinkovitosti probiotika u prevenciji TD</a:t>
            </a:r>
            <a:endParaRPr lang="en-US" dirty="0"/>
          </a:p>
        </p:txBody>
      </p:sp>
      <p:sp>
        <p:nvSpPr>
          <p:cNvPr id="6" name="Object 5"/>
          <p:cNvSpPr/>
          <p:nvPr/>
        </p:nvSpPr>
        <p:spPr>
          <a:xfrm>
            <a:off x="404235" y="3778397"/>
            <a:ext cx="3571934" cy="904649"/>
          </a:xfrm>
          <a:prstGeom prst="rect">
            <a:avLst/>
          </a:prstGeom>
          <a:noFill/>
        </p:spPr>
        <p:txBody>
          <a:bodyPr wrap="square" lIns="0" tIns="0" rIns="0" bIns="0" rtlCol="0" anchor="t"/>
          <a:lstStyle/>
          <a:p>
            <a:pPr algn="ctr">
              <a:lnSpc>
                <a:spcPts val="1782"/>
              </a:lnSpc>
              <a:spcBef>
                <a:spcPts val="617"/>
              </a:spcBef>
              <a:buNone/>
            </a:pPr>
            <a:r>
              <a:rPr lang="en-US" sz="1350" kern="0" spc="27" dirty="0">
                <a:solidFill>
                  <a:srgbClr val="FFFFFF">
                    <a:alpha val="80000"/>
                  </a:srgbClr>
                </a:solidFill>
                <a:latin typeface="Source Sans Pro" pitchFamily="34" charset="0"/>
                <a:ea typeface="Source Sans Pro" pitchFamily="34" charset="-122"/>
                <a:cs typeface="Source Sans Pro" pitchFamily="34" charset="-120"/>
              </a:rPr>
              <a:t>Ova studija predstavlja prilagodljivu metaanalizu provedenu kako bi se ponovno procijenila učinkovitost probiotika u prevenciji proljevaste dijareje putnika (TD).</a:t>
            </a:r>
            <a:endParaRPr lang="en-US" dirty="0"/>
          </a:p>
        </p:txBody>
      </p:sp>
      <p:sp>
        <p:nvSpPr>
          <p:cNvPr id="7" name="Object 6"/>
          <p:cNvSpPr/>
          <p:nvPr/>
        </p:nvSpPr>
        <p:spPr>
          <a:xfrm>
            <a:off x="5380280" y="1695026"/>
            <a:ext cx="1428393" cy="1428393"/>
          </a:xfrm>
          <a:prstGeom prst="rect">
            <a:avLst/>
          </a:prstGeom>
          <a:solidFill>
            <a:srgbClr val="466AAD"/>
          </a:solidFill>
        </p:spPr>
        <p:txBody>
          <a:bodyPr/>
          <a:lstStyle/>
          <a:p>
            <a:endParaRPr lang="hr-HR"/>
          </a:p>
        </p:txBody>
      </p:sp>
      <p:pic>
        <p:nvPicPr>
          <p:cNvPr id="8" name="Object 7"/>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84803" y="2174876"/>
            <a:ext cx="628493" cy="476131"/>
          </a:xfrm>
          <a:prstGeom prst="rect">
            <a:avLst/>
          </a:prstGeom>
        </p:spPr>
      </p:pic>
      <p:sp>
        <p:nvSpPr>
          <p:cNvPr id="9" name="Object 8"/>
          <p:cNvSpPr/>
          <p:nvPr/>
        </p:nvSpPr>
        <p:spPr>
          <a:xfrm>
            <a:off x="4208997" y="3209916"/>
            <a:ext cx="3770957" cy="488629"/>
          </a:xfrm>
          <a:prstGeom prst="rect">
            <a:avLst/>
          </a:prstGeom>
          <a:noFill/>
        </p:spPr>
        <p:txBody>
          <a:bodyPr wrap="square" lIns="0" tIns="0" rIns="0" bIns="0" rtlCol="0" anchor="t"/>
          <a:lstStyle/>
          <a:p>
            <a:pPr algn="ctr">
              <a:lnSpc>
                <a:spcPts val="1925"/>
              </a:lnSpc>
              <a:buNone/>
            </a:pPr>
            <a:r>
              <a:rPr lang="en-US" sz="1620" kern="0" spc="32" dirty="0">
                <a:solidFill>
                  <a:srgbClr val="FFFFFF">
                    <a:alpha val="90000"/>
                  </a:srgbClr>
                </a:solidFill>
                <a:latin typeface="Source Sans Pro" pitchFamily="34" charset="0"/>
                <a:ea typeface="Source Sans Pro" pitchFamily="34" charset="-122"/>
                <a:cs typeface="Source Sans Pro" pitchFamily="34" charset="-120"/>
              </a:rPr>
              <a:t>Kontrast s ISTM smjernicama iz 2017. godine</a:t>
            </a:r>
            <a:endParaRPr lang="en-US" dirty="0"/>
          </a:p>
        </p:txBody>
      </p:sp>
      <p:sp>
        <p:nvSpPr>
          <p:cNvPr id="10" name="Object 9"/>
          <p:cNvSpPr/>
          <p:nvPr/>
        </p:nvSpPr>
        <p:spPr>
          <a:xfrm>
            <a:off x="4208997" y="3778397"/>
            <a:ext cx="3770957" cy="904649"/>
          </a:xfrm>
          <a:prstGeom prst="rect">
            <a:avLst/>
          </a:prstGeom>
          <a:noFill/>
        </p:spPr>
        <p:txBody>
          <a:bodyPr wrap="square" lIns="0" tIns="0" rIns="0" bIns="0" rtlCol="0" anchor="t"/>
          <a:lstStyle/>
          <a:p>
            <a:pPr algn="ctr">
              <a:lnSpc>
                <a:spcPts val="1782"/>
              </a:lnSpc>
              <a:spcBef>
                <a:spcPts val="617"/>
              </a:spcBef>
              <a:buNone/>
            </a:pPr>
            <a:r>
              <a:rPr lang="en-US" sz="1350" kern="0" spc="27" dirty="0">
                <a:solidFill>
                  <a:srgbClr val="FFFFFF">
                    <a:alpha val="80000"/>
                  </a:srgbClr>
                </a:solidFill>
                <a:latin typeface="Source Sans Pro" pitchFamily="34" charset="0"/>
                <a:ea typeface="Source Sans Pro" pitchFamily="34" charset="-122"/>
                <a:cs typeface="Source Sans Pro" pitchFamily="34" charset="-120"/>
              </a:rPr>
              <a:t>Smjernice Međunarodnog društva za putničku medicinu (ISTM) iz 2017. godine su zaključile da ne postoji dovoljno dokaza za preporuku upotrebe probiotika za prevenciju TD.</a:t>
            </a:r>
            <a:endParaRPr lang="en-US" dirty="0"/>
          </a:p>
        </p:txBody>
      </p:sp>
      <p:sp>
        <p:nvSpPr>
          <p:cNvPr id="11" name="Object 10"/>
          <p:cNvSpPr/>
          <p:nvPr/>
        </p:nvSpPr>
        <p:spPr>
          <a:xfrm>
            <a:off x="9284553" y="1695026"/>
            <a:ext cx="1428393" cy="1428393"/>
          </a:xfrm>
          <a:prstGeom prst="rect">
            <a:avLst/>
          </a:prstGeom>
          <a:solidFill>
            <a:srgbClr val="466AAD"/>
          </a:solidFill>
        </p:spPr>
        <p:txBody>
          <a:bodyPr/>
          <a:lstStyle/>
          <a:p>
            <a:endParaRPr lang="hr-HR"/>
          </a:p>
        </p:txBody>
      </p:sp>
      <p:pic>
        <p:nvPicPr>
          <p:cNvPr id="12" name="Object 11"/>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622120" y="2183246"/>
            <a:ext cx="733242" cy="495176"/>
          </a:xfrm>
          <a:prstGeom prst="rect">
            <a:avLst/>
          </a:prstGeom>
        </p:spPr>
      </p:pic>
      <p:sp>
        <p:nvSpPr>
          <p:cNvPr id="13" name="Object 12"/>
          <p:cNvSpPr/>
          <p:nvPr/>
        </p:nvSpPr>
        <p:spPr>
          <a:xfrm>
            <a:off x="8186595" y="3209916"/>
            <a:ext cx="3624309" cy="732944"/>
          </a:xfrm>
          <a:prstGeom prst="rect">
            <a:avLst/>
          </a:prstGeom>
          <a:noFill/>
        </p:spPr>
        <p:txBody>
          <a:bodyPr wrap="square" lIns="0" tIns="0" rIns="0" bIns="0" rtlCol="0" anchor="t"/>
          <a:lstStyle/>
          <a:p>
            <a:pPr algn="ctr">
              <a:lnSpc>
                <a:spcPts val="1925"/>
              </a:lnSpc>
              <a:buNone/>
            </a:pPr>
            <a:r>
              <a:rPr lang="en-US" sz="1620" kern="0" spc="32" dirty="0">
                <a:solidFill>
                  <a:srgbClr val="FFFFFF">
                    <a:alpha val="90000"/>
                  </a:srgbClr>
                </a:solidFill>
                <a:latin typeface="Source Sans Pro" pitchFamily="34" charset="0"/>
                <a:ea typeface="Source Sans Pro" pitchFamily="34" charset="-122"/>
                <a:cs typeface="Source Sans Pro" pitchFamily="34" charset="-120"/>
              </a:rPr>
              <a:t>U meta analizi su uzeti članci koji su imali sličnu metotodologiju i probiotike </a:t>
            </a:r>
            <a:endParaRPr lang="en-US" dirty="0"/>
          </a:p>
        </p:txBody>
      </p:sp>
      <p:sp>
        <p:nvSpPr>
          <p:cNvPr id="14" name="Object 13"/>
          <p:cNvSpPr/>
          <p:nvPr/>
        </p:nvSpPr>
        <p:spPr>
          <a:xfrm>
            <a:off x="8186595" y="4022711"/>
            <a:ext cx="3624309" cy="1130811"/>
          </a:xfrm>
          <a:prstGeom prst="rect">
            <a:avLst/>
          </a:prstGeom>
          <a:noFill/>
        </p:spPr>
        <p:txBody>
          <a:bodyPr wrap="square" lIns="0" tIns="0" rIns="0" bIns="0" rtlCol="0" anchor="t"/>
          <a:lstStyle/>
          <a:p>
            <a:pPr algn="ctr">
              <a:lnSpc>
                <a:spcPts val="1782"/>
              </a:lnSpc>
              <a:spcBef>
                <a:spcPts val="617"/>
              </a:spcBef>
              <a:buNone/>
            </a:pPr>
            <a:r>
              <a:rPr lang="en-US" sz="1350" kern="0" spc="27" dirty="0">
                <a:solidFill>
                  <a:srgbClr val="FFFFFF">
                    <a:alpha val="80000"/>
                  </a:srgbClr>
                </a:solidFill>
                <a:latin typeface="Source Sans Pro" pitchFamily="34" charset="0"/>
                <a:ea typeface="Source Sans Pro" pitchFamily="34" charset="-122"/>
                <a:cs typeface="Source Sans Pro" pitchFamily="34" charset="-120"/>
              </a:rPr>
              <a:t>Ova studija je koristila 'cited by' i 'similar articles' opcije u PubMedu kako bi ažurirala prethodnu meta-analizu randomiziranih, dvostruko slijepih, kontroliranih s placebom kliničkih ispitivanja.</a:t>
            </a:r>
            <a:endParaRPr lang="en-US" dirty="0"/>
          </a:p>
        </p:txBody>
      </p:sp>
      <p:sp>
        <p:nvSpPr>
          <p:cNvPr id="15" name="Object 14"/>
          <p:cNvSpPr/>
          <p:nvPr/>
        </p:nvSpPr>
        <p:spPr>
          <a:xfrm>
            <a:off x="0" y="5618345"/>
            <a:ext cx="12188952" cy="1237940"/>
          </a:xfrm>
          <a:prstGeom prst="rect">
            <a:avLst/>
          </a:prstGeom>
          <a:solidFill>
            <a:srgbClr val="466AAD"/>
          </a:solidFill>
        </p:spPr>
        <p:txBody>
          <a:bodyPr/>
          <a:lstStyle/>
          <a:p>
            <a:endParaRPr lang="hr-HR"/>
          </a:p>
        </p:txBody>
      </p:sp>
      <p:sp>
        <p:nvSpPr>
          <p:cNvPr id="16" name="Object 15"/>
          <p:cNvSpPr/>
          <p:nvPr/>
        </p:nvSpPr>
        <p:spPr>
          <a:xfrm>
            <a:off x="1948824" y="5928822"/>
            <a:ext cx="8291305" cy="610836"/>
          </a:xfrm>
          <a:prstGeom prst="rect">
            <a:avLst/>
          </a:prstGeom>
          <a:noFill/>
        </p:spPr>
        <p:txBody>
          <a:bodyPr wrap="square" lIns="0" tIns="0" rIns="0" bIns="0" rtlCol="0" anchor="t"/>
          <a:lstStyle/>
          <a:p>
            <a:pPr algn="ctr">
              <a:lnSpc>
                <a:spcPts val="2406"/>
              </a:lnSpc>
              <a:buNone/>
            </a:pPr>
            <a:r>
              <a:rPr lang="en-US" sz="2025" kern="0" spc="41" dirty="0">
                <a:solidFill>
                  <a:srgbClr val="FFFFFF">
                    <a:alpha val="90000"/>
                  </a:srgbClr>
                </a:solidFill>
                <a:latin typeface="Source Sans Pro" pitchFamily="34" charset="0"/>
                <a:ea typeface="Source Sans Pro" pitchFamily="34" charset="-122"/>
                <a:cs typeface="Source Sans Pro" pitchFamily="34" charset="-120"/>
              </a:rPr>
              <a:t>Studija je pronašla statistički značajnu učinkovitost probiotika u prevenciji TD, što je u kontrastu s prethodnim smjernicama ISTM-a.</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419590"/>
            <a:ext cx="12188952" cy="541599"/>
          </a:xfrm>
          <a:prstGeom prst="rect">
            <a:avLst/>
          </a:prstGeom>
          <a:noFill/>
        </p:spPr>
        <p:txBody>
          <a:bodyPr wrap="square" lIns="0" tIns="0" rIns="0" bIns="0" rtlCol="0" anchor="t"/>
          <a:lstStyle/>
          <a:p>
            <a:pPr algn="ctr">
              <a:lnSpc>
                <a:spcPts val="4266"/>
              </a:lnSpc>
              <a:buNone/>
            </a:pPr>
            <a:r>
              <a:rPr lang="en-US" sz="4688" b="1" kern="0" spc="47" dirty="0">
                <a:solidFill>
                  <a:srgbClr val="000000">
                    <a:alpha val="80000"/>
                  </a:srgbClr>
                </a:solidFill>
                <a:latin typeface="Bebas Neue" pitchFamily="34" charset="0"/>
                <a:ea typeface="Bebas Neue" pitchFamily="34" charset="-122"/>
                <a:cs typeface="Bebas Neue" pitchFamily="34" charset="-120"/>
              </a:rPr>
              <a:t>Glavni rezultati</a:t>
            </a:r>
            <a:endParaRPr lang="en-US" dirty="0"/>
          </a:p>
        </p:txBody>
      </p:sp>
      <p:pic>
        <p:nvPicPr>
          <p:cNvPr id="3" name="Object 2"/>
          <p:cNvPicPr>
            <a:picLocks noChangeAspect="1"/>
          </p:cNvPicPr>
          <p:nvPr/>
        </p:nvPicPr>
        <p:blipFill>
          <a:blip r:embed="rId3"/>
          <a:srcRect l="-1718" t="-8949" r="-1718" b="-8949"/>
          <a:stretch/>
        </p:blipFill>
        <p:spPr>
          <a:xfrm>
            <a:off x="476131" y="1656936"/>
            <a:ext cx="3618595" cy="2961534"/>
          </a:xfrm>
          <a:prstGeom prst="rect">
            <a:avLst/>
          </a:prstGeom>
        </p:spPr>
      </p:pic>
      <p:sp>
        <p:nvSpPr>
          <p:cNvPr id="4" name="Object 3"/>
          <p:cNvSpPr/>
          <p:nvPr/>
        </p:nvSpPr>
        <p:spPr>
          <a:xfrm>
            <a:off x="476131" y="1656936"/>
            <a:ext cx="3618595" cy="2961534"/>
          </a:xfrm>
          <a:prstGeom prst="roundRect">
            <a:avLst>
              <a:gd name="adj" fmla="val 3088"/>
            </a:avLst>
          </a:prstGeom>
          <a:noFill/>
          <a:ln w="25400">
            <a:solidFill>
              <a:srgbClr val="466AAD"/>
            </a:solidFill>
            <a:prstDash val="solid"/>
            <a:miter lim="800000"/>
          </a:ln>
        </p:spPr>
        <p:txBody>
          <a:bodyPr/>
          <a:lstStyle/>
          <a:p>
            <a:endParaRPr lang="hr-HR"/>
          </a:p>
        </p:txBody>
      </p:sp>
      <p:sp>
        <p:nvSpPr>
          <p:cNvPr id="5" name="Object 4"/>
          <p:cNvSpPr/>
          <p:nvPr/>
        </p:nvSpPr>
        <p:spPr>
          <a:xfrm>
            <a:off x="295201" y="4752580"/>
            <a:ext cx="3980455" cy="244315"/>
          </a:xfrm>
          <a:prstGeom prst="rect">
            <a:avLst/>
          </a:prstGeom>
          <a:noFill/>
        </p:spPr>
        <p:txBody>
          <a:bodyPr wrap="square" lIns="0" tIns="0" rIns="0" bIns="0" rtlCol="0" anchor="t"/>
          <a:lstStyle/>
          <a:p>
            <a:pPr algn="ctr">
              <a:lnSpc>
                <a:spcPts val="1925"/>
              </a:lnSpc>
              <a:buNone/>
            </a:pPr>
            <a:r>
              <a:rPr lang="en-US" sz="1620" kern="0" spc="32" dirty="0">
                <a:solidFill>
                  <a:srgbClr val="000000">
                    <a:alpha val="80000"/>
                  </a:srgbClr>
                </a:solidFill>
                <a:latin typeface="Source Sans Pro" pitchFamily="34" charset="0"/>
                <a:ea typeface="Source Sans Pro" pitchFamily="34" charset="-122"/>
                <a:cs typeface="Source Sans Pro" pitchFamily="34" charset="-120"/>
              </a:rPr>
              <a:t>Forest Plot učinkovitosti probiotika</a:t>
            </a:r>
            <a:endParaRPr lang="en-US" dirty="0"/>
          </a:p>
        </p:txBody>
      </p:sp>
      <p:sp>
        <p:nvSpPr>
          <p:cNvPr id="6" name="Object 5"/>
          <p:cNvSpPr/>
          <p:nvPr/>
        </p:nvSpPr>
        <p:spPr>
          <a:xfrm>
            <a:off x="295201" y="5076746"/>
            <a:ext cx="3980455" cy="1356973"/>
          </a:xfrm>
          <a:prstGeom prst="rect">
            <a:avLst/>
          </a:prstGeom>
          <a:noFill/>
        </p:spPr>
        <p:txBody>
          <a:bodyPr wrap="square" lIns="0" tIns="0" rIns="0" bIns="0" rtlCol="0" anchor="t"/>
          <a:lstStyle/>
          <a:p>
            <a:pPr algn="ctr">
              <a:lnSpc>
                <a:spcPts val="1782"/>
              </a:lnSpc>
              <a:spcBef>
                <a:spcPts val="617"/>
              </a:spcBef>
              <a:buNone/>
            </a:pPr>
            <a:r>
              <a:rPr lang="en-US" sz="1350" kern="0" spc="27" dirty="0">
                <a:solidFill>
                  <a:srgbClr val="000000">
                    <a:alpha val="80000"/>
                  </a:srgbClr>
                </a:solidFill>
                <a:latin typeface="Source Sans Pro" pitchFamily="34" charset="0"/>
                <a:ea typeface="Source Sans Pro" pitchFamily="34" charset="-122"/>
                <a:cs typeface="Source Sans Pro" pitchFamily="34" charset="-120"/>
              </a:rPr>
              <a:t>Forest plot koji prikazuje sažeti relativni rizik (sRR) putničkih proljeva (TD) u probiotičkim grupama u usporedbi s grupama koje su primale placebo. sRR od 0,85 (95% CI: 0,79 do 0,91) ukazuje na statistički značajno smanjenje rizika od TD-a uz korištenje probiotika.</a:t>
            </a:r>
            <a:endParaRPr lang="en-US" dirty="0"/>
          </a:p>
        </p:txBody>
      </p:sp>
      <p:pic>
        <p:nvPicPr>
          <p:cNvPr id="7" name="Object 6"/>
          <p:cNvPicPr>
            <a:picLocks noChangeAspect="1"/>
          </p:cNvPicPr>
          <p:nvPr/>
        </p:nvPicPr>
        <p:blipFill>
          <a:blip r:embed="rId4"/>
          <a:srcRect l="-105" t="-7111" r="-105" b="-7111"/>
          <a:stretch/>
        </p:blipFill>
        <p:spPr>
          <a:xfrm>
            <a:off x="4285178" y="1656936"/>
            <a:ext cx="3618595" cy="2961534"/>
          </a:xfrm>
          <a:prstGeom prst="rect">
            <a:avLst/>
          </a:prstGeom>
        </p:spPr>
      </p:pic>
      <p:sp>
        <p:nvSpPr>
          <p:cNvPr id="8" name="Object 7"/>
          <p:cNvSpPr/>
          <p:nvPr/>
        </p:nvSpPr>
        <p:spPr>
          <a:xfrm>
            <a:off x="4285178" y="1656936"/>
            <a:ext cx="3618595" cy="2961534"/>
          </a:xfrm>
          <a:prstGeom prst="roundRect">
            <a:avLst>
              <a:gd name="adj" fmla="val 3088"/>
            </a:avLst>
          </a:prstGeom>
          <a:noFill/>
          <a:ln w="25400">
            <a:solidFill>
              <a:srgbClr val="466AAD"/>
            </a:solidFill>
            <a:prstDash val="solid"/>
            <a:miter lim="800000"/>
          </a:ln>
        </p:spPr>
        <p:txBody>
          <a:bodyPr/>
          <a:lstStyle/>
          <a:p>
            <a:endParaRPr lang="hr-HR"/>
          </a:p>
        </p:txBody>
      </p:sp>
      <p:sp>
        <p:nvSpPr>
          <p:cNvPr id="9" name="Object 8"/>
          <p:cNvSpPr/>
          <p:nvPr/>
        </p:nvSpPr>
        <p:spPr>
          <a:xfrm>
            <a:off x="4104249" y="4752580"/>
            <a:ext cx="3980455" cy="244315"/>
          </a:xfrm>
          <a:prstGeom prst="rect">
            <a:avLst/>
          </a:prstGeom>
          <a:noFill/>
        </p:spPr>
        <p:txBody>
          <a:bodyPr wrap="square" lIns="0" tIns="0" rIns="0" bIns="0" rtlCol="0" anchor="t"/>
          <a:lstStyle/>
          <a:p>
            <a:pPr algn="ctr">
              <a:lnSpc>
                <a:spcPts val="1925"/>
              </a:lnSpc>
              <a:buNone/>
            </a:pPr>
            <a:r>
              <a:rPr lang="en-US" sz="1620" kern="0" spc="32" dirty="0">
                <a:solidFill>
                  <a:srgbClr val="000000">
                    <a:alpha val="80000"/>
                  </a:srgbClr>
                </a:solidFill>
                <a:latin typeface="Source Sans Pro" pitchFamily="34" charset="0"/>
                <a:ea typeface="Source Sans Pro" pitchFamily="34" charset="-122"/>
                <a:cs typeface="Source Sans Pro" pitchFamily="34" charset="-120"/>
              </a:rPr>
              <a:t>Funnel Plot za pristranost objavljivanja</a:t>
            </a:r>
            <a:endParaRPr lang="en-US" dirty="0"/>
          </a:p>
        </p:txBody>
      </p:sp>
      <p:sp>
        <p:nvSpPr>
          <p:cNvPr id="10" name="Object 9"/>
          <p:cNvSpPr/>
          <p:nvPr/>
        </p:nvSpPr>
        <p:spPr>
          <a:xfrm>
            <a:off x="4104249" y="5076746"/>
            <a:ext cx="3980455" cy="904649"/>
          </a:xfrm>
          <a:prstGeom prst="rect">
            <a:avLst/>
          </a:prstGeom>
          <a:noFill/>
        </p:spPr>
        <p:txBody>
          <a:bodyPr wrap="square" lIns="0" tIns="0" rIns="0" bIns="0" rtlCol="0" anchor="t"/>
          <a:lstStyle/>
          <a:p>
            <a:pPr algn="ctr">
              <a:lnSpc>
                <a:spcPts val="1782"/>
              </a:lnSpc>
              <a:spcBef>
                <a:spcPts val="617"/>
              </a:spcBef>
              <a:buNone/>
            </a:pPr>
            <a:r>
              <a:rPr lang="en-US" sz="1350" kern="0" spc="27" dirty="0">
                <a:solidFill>
                  <a:srgbClr val="000000">
                    <a:alpha val="80000"/>
                  </a:srgbClr>
                </a:solidFill>
                <a:latin typeface="Source Sans Pro" pitchFamily="34" charset="0"/>
                <a:ea typeface="Source Sans Pro" pitchFamily="34" charset="-122"/>
                <a:cs typeface="Source Sans Pro" pitchFamily="34" charset="-120"/>
              </a:rPr>
              <a:t>Funnel plot za procjenu moguće pristranosti objavljivanja. Simetrična distribucija procjena studija oko sažetog efekta sugerira da nema dokaza o pristranosti objavljivanja.</a:t>
            </a:r>
            <a:endParaRPr lang="en-US" dirty="0"/>
          </a:p>
        </p:txBody>
      </p:sp>
      <p:pic>
        <p:nvPicPr>
          <p:cNvPr id="11" name="Object 10"/>
          <p:cNvPicPr>
            <a:picLocks noChangeAspect="1"/>
          </p:cNvPicPr>
          <p:nvPr/>
        </p:nvPicPr>
        <p:blipFill>
          <a:blip r:embed="rId5"/>
          <a:srcRect l="-4475" t="2862" r="-4475" b="2862"/>
          <a:stretch/>
        </p:blipFill>
        <p:spPr>
          <a:xfrm>
            <a:off x="8094226" y="1656936"/>
            <a:ext cx="3618595" cy="2961534"/>
          </a:xfrm>
          <a:prstGeom prst="rect">
            <a:avLst/>
          </a:prstGeom>
        </p:spPr>
      </p:pic>
      <p:sp>
        <p:nvSpPr>
          <p:cNvPr id="12" name="Object 11"/>
          <p:cNvSpPr/>
          <p:nvPr/>
        </p:nvSpPr>
        <p:spPr>
          <a:xfrm>
            <a:off x="8094226" y="1656936"/>
            <a:ext cx="3618595" cy="2961534"/>
          </a:xfrm>
          <a:prstGeom prst="roundRect">
            <a:avLst>
              <a:gd name="adj" fmla="val 3088"/>
            </a:avLst>
          </a:prstGeom>
          <a:noFill/>
          <a:ln w="25400">
            <a:solidFill>
              <a:srgbClr val="466AAD"/>
            </a:solidFill>
            <a:prstDash val="solid"/>
            <a:miter lim="800000"/>
          </a:ln>
        </p:spPr>
        <p:txBody>
          <a:bodyPr/>
          <a:lstStyle/>
          <a:p>
            <a:endParaRPr lang="hr-HR"/>
          </a:p>
        </p:txBody>
      </p:sp>
      <p:sp>
        <p:nvSpPr>
          <p:cNvPr id="13" name="Object 12"/>
          <p:cNvSpPr/>
          <p:nvPr/>
        </p:nvSpPr>
        <p:spPr>
          <a:xfrm>
            <a:off x="7913296" y="4752580"/>
            <a:ext cx="3980455" cy="244315"/>
          </a:xfrm>
          <a:prstGeom prst="rect">
            <a:avLst/>
          </a:prstGeom>
          <a:noFill/>
        </p:spPr>
        <p:txBody>
          <a:bodyPr wrap="square" lIns="0" tIns="0" rIns="0" bIns="0" rtlCol="0" anchor="t"/>
          <a:lstStyle/>
          <a:p>
            <a:pPr algn="ctr">
              <a:lnSpc>
                <a:spcPts val="1925"/>
              </a:lnSpc>
              <a:buNone/>
            </a:pPr>
            <a:r>
              <a:rPr lang="en-US" sz="1620" kern="0" spc="32" dirty="0">
                <a:solidFill>
                  <a:srgbClr val="000000">
                    <a:alpha val="80000"/>
                  </a:srgbClr>
                </a:solidFill>
                <a:latin typeface="Source Sans Pro" pitchFamily="34" charset="0"/>
                <a:ea typeface="Source Sans Pro" pitchFamily="34" charset="-122"/>
                <a:cs typeface="Source Sans Pro" pitchFamily="34" charset="-120"/>
              </a:rPr>
              <a:t>Analiza osjetljivosti</a:t>
            </a:r>
            <a:endParaRPr lang="en-US" dirty="0"/>
          </a:p>
        </p:txBody>
      </p:sp>
      <p:sp>
        <p:nvSpPr>
          <p:cNvPr id="14" name="Object 13"/>
          <p:cNvSpPr/>
          <p:nvPr/>
        </p:nvSpPr>
        <p:spPr>
          <a:xfrm>
            <a:off x="7913296" y="5076746"/>
            <a:ext cx="3980455" cy="1130811"/>
          </a:xfrm>
          <a:prstGeom prst="rect">
            <a:avLst/>
          </a:prstGeom>
          <a:noFill/>
        </p:spPr>
        <p:txBody>
          <a:bodyPr wrap="square" lIns="0" tIns="0" rIns="0" bIns="0" rtlCol="0" anchor="t"/>
          <a:lstStyle/>
          <a:p>
            <a:pPr algn="ctr">
              <a:lnSpc>
                <a:spcPts val="1782"/>
              </a:lnSpc>
              <a:spcBef>
                <a:spcPts val="617"/>
              </a:spcBef>
              <a:buNone/>
            </a:pPr>
            <a:r>
              <a:rPr lang="en-US" sz="1350" kern="0" spc="27" dirty="0">
                <a:solidFill>
                  <a:srgbClr val="000000">
                    <a:alpha val="80000"/>
                  </a:srgbClr>
                </a:solidFill>
                <a:latin typeface="Source Sans Pro" pitchFamily="34" charset="0"/>
                <a:ea typeface="Source Sans Pro" pitchFamily="34" charset="-122"/>
                <a:cs typeface="Source Sans Pro" pitchFamily="34" charset="-120"/>
              </a:rPr>
              <a:t>Analiza osjetljivosti koja pokazuje stabilnost nalaza meta-analize. Isključivanje pojedinih studija jednu po jednu nije značajno promijenilo ukupni sažeti efekt, što potvrđuje konzistentnost učinkovitosti probiotika.</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D8D87D0-D8DD-12EB-6978-9EA64B98E939}"/>
              </a:ext>
            </a:extLst>
          </p:cNvPr>
          <p:cNvSpPr txBox="1"/>
          <p:nvPr/>
        </p:nvSpPr>
        <p:spPr>
          <a:xfrm>
            <a:off x="299852" y="1207094"/>
            <a:ext cx="12261272" cy="4801314"/>
          </a:xfrm>
          <a:prstGeom prst="rect">
            <a:avLst/>
          </a:prstGeom>
          <a:noFill/>
        </p:spPr>
        <p:txBody>
          <a:bodyPr wrap="square">
            <a:spAutoFit/>
          </a:bodyPr>
          <a:lstStyle/>
          <a:p>
            <a:r>
              <a:rPr lang="hr-HR" dirty="0"/>
              <a:t>1.</a:t>
            </a:r>
            <a:r>
              <a:rPr lang="hr-HR" b="1" dirty="0"/>
              <a:t>Soj </a:t>
            </a:r>
            <a:r>
              <a:rPr lang="hr-HR" b="1" dirty="0" err="1"/>
              <a:t>probiotika</a:t>
            </a:r>
            <a:r>
              <a:rPr lang="hr-HR" b="1" dirty="0"/>
              <a:t>: </a:t>
            </a:r>
            <a:r>
              <a:rPr lang="hr-HR" dirty="0"/>
              <a:t>Različiti sojevi imaju različite mehanizme djelovanja i mogu biti više ili manje učinkoviti protiv specifičnih patogena.○ </a:t>
            </a:r>
          </a:p>
          <a:p>
            <a:endParaRPr lang="hr-HR" dirty="0"/>
          </a:p>
          <a:p>
            <a:r>
              <a:rPr lang="hr-HR" dirty="0"/>
              <a:t>2. </a:t>
            </a:r>
            <a:r>
              <a:rPr lang="hr-HR" b="1" dirty="0"/>
              <a:t>Doziranje: </a:t>
            </a:r>
            <a:r>
              <a:rPr lang="hr-HR" dirty="0"/>
              <a:t>Više doze </a:t>
            </a:r>
            <a:r>
              <a:rPr lang="hr-HR" dirty="0" err="1"/>
              <a:t>probiotika</a:t>
            </a:r>
            <a:r>
              <a:rPr lang="hr-HR" dirty="0"/>
              <a:t> općenito su povezane s boljom učinkovitošću.○ </a:t>
            </a:r>
          </a:p>
          <a:p>
            <a:endParaRPr lang="hr-HR" dirty="0"/>
          </a:p>
          <a:p>
            <a:r>
              <a:rPr lang="hr-HR" dirty="0"/>
              <a:t>3. </a:t>
            </a:r>
            <a:r>
              <a:rPr lang="hr-HR" b="1" dirty="0"/>
              <a:t>Trajanje uporabe: </a:t>
            </a:r>
            <a:r>
              <a:rPr lang="hr-HR" dirty="0"/>
              <a:t>Probiotici su općenito učinkovitiji kada se uzimaju dulje vrijeme, počevši prije putovanja i tijekom cijelog puta.</a:t>
            </a:r>
          </a:p>
          <a:p>
            <a:endParaRPr lang="hr-HR" dirty="0"/>
          </a:p>
          <a:p>
            <a:r>
              <a:rPr lang="hr-HR" dirty="0"/>
              <a:t>4. </a:t>
            </a:r>
            <a:r>
              <a:rPr lang="hr-HR" b="1" dirty="0"/>
              <a:t>Odredište putovanja: </a:t>
            </a:r>
            <a:r>
              <a:rPr lang="hr-HR" dirty="0"/>
              <a:t>Rizik od TD varira ovisno o odredištu, pa bi izbor </a:t>
            </a:r>
            <a:r>
              <a:rPr lang="hr-HR" dirty="0" err="1"/>
              <a:t>probiotika</a:t>
            </a:r>
            <a:r>
              <a:rPr lang="hr-HR" dirty="0"/>
              <a:t> mogao biti potrebno prilagoditi sukladno tome</a:t>
            </a:r>
          </a:p>
          <a:p>
            <a:endParaRPr lang="hr-HR" dirty="0"/>
          </a:p>
          <a:p>
            <a:r>
              <a:rPr lang="hr-HR" dirty="0"/>
              <a:t>5. </a:t>
            </a:r>
            <a:r>
              <a:rPr lang="hr-HR" b="1" dirty="0"/>
              <a:t>Karakteristike putnika: </a:t>
            </a:r>
            <a:r>
              <a:rPr lang="hr-HR" dirty="0"/>
              <a:t>Čimbenici poput dobi, zdravstvenog stanja i prethodnog izlaganja TD također mogu utjecati na učinkovitost </a:t>
            </a:r>
            <a:r>
              <a:rPr lang="hr-HR" dirty="0" err="1"/>
              <a:t>probiotika</a:t>
            </a:r>
            <a:r>
              <a:rPr lang="hr-HR" dirty="0"/>
              <a:t>.</a:t>
            </a:r>
          </a:p>
          <a:p>
            <a:endParaRPr lang="hr-HR" dirty="0"/>
          </a:p>
          <a:p>
            <a:r>
              <a:rPr lang="hr-HR" dirty="0"/>
              <a:t>6.</a:t>
            </a:r>
            <a:r>
              <a:rPr lang="hr-HR" b="1" dirty="0"/>
              <a:t>Sigurnost </a:t>
            </a:r>
            <a:r>
              <a:rPr lang="hr-HR" b="1" dirty="0" err="1"/>
              <a:t>probiotika</a:t>
            </a:r>
            <a:r>
              <a:rPr lang="hr-HR" b="1" dirty="0"/>
              <a:t>: </a:t>
            </a:r>
            <a:r>
              <a:rPr lang="hr-HR" dirty="0"/>
              <a:t>Izvori općenito smatraju </a:t>
            </a:r>
            <a:r>
              <a:rPr lang="hr-HR" dirty="0" err="1"/>
              <a:t>probiotike</a:t>
            </a:r>
            <a:r>
              <a:rPr lang="hr-HR" dirty="0"/>
              <a:t> sigurnima za većinu ljudi, s malo prijavljenih nuspojava. Međutim, određeni pojedinci, poput onih s oslabljenim imunološkim sustavom, trebali bi biti oprezni pri korištenju </a:t>
            </a:r>
            <a:r>
              <a:rPr lang="hr-HR" dirty="0" err="1"/>
              <a:t>probiotika</a:t>
            </a:r>
            <a:r>
              <a:rPr lang="hr-HR" dirty="0"/>
              <a:t>.</a:t>
            </a:r>
          </a:p>
        </p:txBody>
      </p:sp>
      <p:sp>
        <p:nvSpPr>
          <p:cNvPr id="7" name="Object 1">
            <a:extLst>
              <a:ext uri="{FF2B5EF4-FFF2-40B4-BE49-F238E27FC236}">
                <a16:creationId xmlns:a16="http://schemas.microsoft.com/office/drawing/2014/main" id="{5E8DDAEB-E98C-1661-6277-E0FF5AB359FC}"/>
              </a:ext>
            </a:extLst>
          </p:cNvPr>
          <p:cNvSpPr/>
          <p:nvPr/>
        </p:nvSpPr>
        <p:spPr>
          <a:xfrm>
            <a:off x="0" y="419590"/>
            <a:ext cx="12188952" cy="541599"/>
          </a:xfrm>
          <a:prstGeom prst="rect">
            <a:avLst/>
          </a:prstGeom>
          <a:noFill/>
        </p:spPr>
        <p:txBody>
          <a:bodyPr wrap="square" lIns="0" tIns="0" rIns="0" bIns="0" rtlCol="0" anchor="t"/>
          <a:lstStyle/>
          <a:p>
            <a:pPr algn="ctr">
              <a:lnSpc>
                <a:spcPts val="4266"/>
              </a:lnSpc>
              <a:buNone/>
            </a:pPr>
            <a:r>
              <a:rPr lang="en-US" sz="4688" b="1" kern="0" spc="47" dirty="0" err="1">
                <a:solidFill>
                  <a:srgbClr val="000000">
                    <a:alpha val="80000"/>
                  </a:srgbClr>
                </a:solidFill>
                <a:latin typeface="Bebas Neue" pitchFamily="34" charset="0"/>
                <a:ea typeface="Bebas Neue" pitchFamily="34" charset="-122"/>
                <a:cs typeface="Bebas Neue" pitchFamily="34" charset="-120"/>
              </a:rPr>
              <a:t>Čimbenicima</a:t>
            </a:r>
            <a:r>
              <a:rPr lang="en-US" sz="4688" b="1" kern="0" spc="47" dirty="0">
                <a:solidFill>
                  <a:srgbClr val="000000">
                    <a:alpha val="80000"/>
                  </a:srgbClr>
                </a:solidFill>
                <a:latin typeface="Bebas Neue" pitchFamily="34" charset="0"/>
                <a:ea typeface="Bebas Neue" pitchFamily="34" charset="-122"/>
                <a:cs typeface="Bebas Neue" pitchFamily="34" charset="-120"/>
              </a:rPr>
              <a:t> koji </a:t>
            </a:r>
            <a:r>
              <a:rPr lang="en-US" sz="4688" b="1" kern="0" spc="47" dirty="0" err="1">
                <a:solidFill>
                  <a:srgbClr val="000000">
                    <a:alpha val="80000"/>
                  </a:srgbClr>
                </a:solidFill>
                <a:latin typeface="Bebas Neue" pitchFamily="34" charset="0"/>
                <a:ea typeface="Bebas Neue" pitchFamily="34" charset="-122"/>
                <a:cs typeface="Bebas Neue" pitchFamily="34" charset="-120"/>
              </a:rPr>
              <a:t>utječu</a:t>
            </a:r>
            <a:r>
              <a:rPr lang="en-US" sz="4688" b="1" kern="0" spc="47" dirty="0">
                <a:solidFill>
                  <a:srgbClr val="000000">
                    <a:alpha val="80000"/>
                  </a:srgbClr>
                </a:solidFill>
                <a:latin typeface="Bebas Neue" pitchFamily="34" charset="0"/>
                <a:ea typeface="Bebas Neue" pitchFamily="34" charset="-122"/>
                <a:cs typeface="Bebas Neue" pitchFamily="34" charset="-120"/>
              </a:rPr>
              <a:t> </a:t>
            </a:r>
            <a:r>
              <a:rPr lang="en-US" sz="4688" b="1" kern="0" spc="47" dirty="0" err="1">
                <a:solidFill>
                  <a:srgbClr val="000000">
                    <a:alpha val="80000"/>
                  </a:srgbClr>
                </a:solidFill>
                <a:latin typeface="Bebas Neue" pitchFamily="34" charset="0"/>
                <a:ea typeface="Bebas Neue" pitchFamily="34" charset="-122"/>
                <a:cs typeface="Bebas Neue" pitchFamily="34" charset="-120"/>
              </a:rPr>
              <a:t>na</a:t>
            </a:r>
            <a:r>
              <a:rPr lang="en-US" sz="4688" b="1" kern="0" spc="47" dirty="0">
                <a:solidFill>
                  <a:srgbClr val="000000">
                    <a:alpha val="80000"/>
                  </a:srgbClr>
                </a:solidFill>
                <a:latin typeface="Bebas Neue" pitchFamily="34" charset="0"/>
                <a:ea typeface="Bebas Neue" pitchFamily="34" charset="-122"/>
                <a:cs typeface="Bebas Neue" pitchFamily="34" charset="-120"/>
              </a:rPr>
              <a:t> </a:t>
            </a:r>
            <a:r>
              <a:rPr lang="en-US" sz="4688" b="1" kern="0" spc="47" dirty="0" err="1">
                <a:solidFill>
                  <a:srgbClr val="000000">
                    <a:alpha val="80000"/>
                  </a:srgbClr>
                </a:solidFill>
                <a:latin typeface="Bebas Neue" pitchFamily="34" charset="0"/>
                <a:ea typeface="Bebas Neue" pitchFamily="34" charset="-122"/>
                <a:cs typeface="Bebas Neue" pitchFamily="34" charset="-120"/>
              </a:rPr>
              <a:t>učinkovitost</a:t>
            </a:r>
            <a:r>
              <a:rPr lang="en-US" sz="4688" b="1" kern="0" spc="47" dirty="0">
                <a:solidFill>
                  <a:srgbClr val="000000">
                    <a:alpha val="80000"/>
                  </a:srgbClr>
                </a:solidFill>
                <a:latin typeface="Bebas Neue" pitchFamily="34" charset="0"/>
                <a:ea typeface="Bebas Neue" pitchFamily="34" charset="-122"/>
                <a:cs typeface="Bebas Neue" pitchFamily="34" charset="-120"/>
              </a:rPr>
              <a:t> </a:t>
            </a:r>
            <a:r>
              <a:rPr lang="en-US" sz="4688" b="1" kern="0" spc="47" dirty="0" err="1">
                <a:solidFill>
                  <a:srgbClr val="000000">
                    <a:alpha val="80000"/>
                  </a:srgbClr>
                </a:solidFill>
                <a:latin typeface="Bebas Neue" pitchFamily="34" charset="0"/>
                <a:ea typeface="Bebas Neue" pitchFamily="34" charset="-122"/>
                <a:cs typeface="Bebas Neue" pitchFamily="34" charset="-120"/>
              </a:rPr>
              <a:t>probiotika</a:t>
            </a:r>
            <a:r>
              <a:rPr lang="en-US" sz="4688" b="1" kern="0" spc="47" dirty="0">
                <a:solidFill>
                  <a:srgbClr val="000000">
                    <a:alpha val="80000"/>
                  </a:srgbClr>
                </a:solidFill>
                <a:latin typeface="Bebas Neue" pitchFamily="34" charset="0"/>
                <a:ea typeface="Bebas Neue" pitchFamily="34" charset="-122"/>
                <a:cs typeface="Bebas Neue" pitchFamily="34" charset="-120"/>
              </a:rPr>
              <a:t>:</a:t>
            </a:r>
          </a:p>
        </p:txBody>
      </p:sp>
    </p:spTree>
    <p:extLst>
      <p:ext uri="{BB962C8B-B14F-4D97-AF65-F5344CB8AC3E}">
        <p14:creationId xmlns:p14="http://schemas.microsoft.com/office/powerpoint/2010/main" val="20166704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7">
    <p:bg>
      <p:bgPr>
        <a:solidFill>
          <a:srgbClr val="000000"/>
        </a:solidFill>
        <a:effectLst/>
      </p:bgPr>
    </p:bg>
    <p:spTree>
      <p:nvGrpSpPr>
        <p:cNvPr id="1" name=""/>
        <p:cNvGrpSpPr/>
        <p:nvPr/>
      </p:nvGrpSpPr>
      <p:grpSpPr>
        <a:xfrm>
          <a:off x="0" y="0"/>
          <a:ext cx="0" cy="0"/>
          <a:chOff x="0" y="0"/>
          <a:chExt cx="0" cy="0"/>
        </a:xfrm>
      </p:grpSpPr>
      <p:sp>
        <p:nvSpPr>
          <p:cNvPr id="2" name="Object 1"/>
          <p:cNvSpPr/>
          <p:nvPr/>
        </p:nvSpPr>
        <p:spPr>
          <a:xfrm>
            <a:off x="4313746" y="419590"/>
            <a:ext cx="7751412" cy="541599"/>
          </a:xfrm>
          <a:prstGeom prst="rect">
            <a:avLst/>
          </a:prstGeom>
          <a:noFill/>
        </p:spPr>
        <p:txBody>
          <a:bodyPr wrap="square" lIns="0" tIns="0" rIns="0" bIns="0" rtlCol="0" anchor="t"/>
          <a:lstStyle/>
          <a:p>
            <a:pPr algn="ctr">
              <a:lnSpc>
                <a:spcPts val="4266"/>
              </a:lnSpc>
              <a:buNone/>
            </a:pPr>
            <a:r>
              <a:rPr lang="en-US" sz="4688" b="1" kern="0" spc="47" dirty="0">
                <a:solidFill>
                  <a:srgbClr val="FFFFFF">
                    <a:alpha val="90000"/>
                  </a:srgbClr>
                </a:solidFill>
                <a:latin typeface="Bebas Neue" pitchFamily="34" charset="0"/>
                <a:ea typeface="Bebas Neue" pitchFamily="34" charset="-122"/>
                <a:cs typeface="Bebas Neue" pitchFamily="34" charset="-120"/>
              </a:rPr>
              <a:t>Studija iz 2024. godine</a:t>
            </a:r>
            <a:endParaRPr lang="en-US" dirty="0"/>
          </a:p>
        </p:txBody>
      </p:sp>
      <p:sp>
        <p:nvSpPr>
          <p:cNvPr id="3" name="Object 2"/>
          <p:cNvSpPr/>
          <p:nvPr/>
        </p:nvSpPr>
        <p:spPr>
          <a:xfrm>
            <a:off x="0" y="0"/>
            <a:ext cx="4199475" cy="6865808"/>
          </a:xfrm>
          <a:prstGeom prst="rect">
            <a:avLst/>
          </a:prstGeom>
          <a:solidFill>
            <a:srgbClr val="000000"/>
          </a:solidFill>
        </p:spPr>
        <p:txBody>
          <a:bodyPr/>
          <a:lstStyle/>
          <a:p>
            <a:endParaRPr lang="hr-HR"/>
          </a:p>
        </p:txBody>
      </p:sp>
      <p:pic>
        <p:nvPicPr>
          <p:cNvPr id="4" name="Object 3"/>
          <p:cNvPicPr>
            <a:picLocks noChangeAspect="1"/>
          </p:cNvPicPr>
          <p:nvPr/>
        </p:nvPicPr>
        <p:blipFill>
          <a:blip r:embed="rId3"/>
          <a:srcRect l="-3028" t="-27702" r="-3028" b="-27702"/>
          <a:stretch/>
        </p:blipFill>
        <p:spPr>
          <a:xfrm>
            <a:off x="0" y="0"/>
            <a:ext cx="4199475" cy="6865808"/>
          </a:xfrm>
          <a:prstGeom prst="rect">
            <a:avLst/>
          </a:prstGeom>
        </p:spPr>
      </p:pic>
      <p:sp>
        <p:nvSpPr>
          <p:cNvPr id="5" name="Object 4"/>
          <p:cNvSpPr/>
          <p:nvPr/>
        </p:nvSpPr>
        <p:spPr>
          <a:xfrm>
            <a:off x="4761309" y="2910350"/>
            <a:ext cx="7541914" cy="2191690"/>
          </a:xfrm>
          <a:prstGeom prst="rect">
            <a:avLst/>
          </a:prstGeom>
          <a:noFill/>
        </p:spPr>
        <p:txBody>
          <a:bodyPr wrap="square" lIns="0" tIns="0" rIns="0" bIns="0" rtlCol="0" anchor="t"/>
          <a:lstStyle/>
          <a:p>
            <a:pPr marL="242900" indent="-242900" algn="l">
              <a:lnSpc>
                <a:spcPts val="2887"/>
              </a:lnSpc>
              <a:buSzPct val="100000"/>
              <a:buChar char="•"/>
            </a:pPr>
            <a:r>
              <a:rPr lang="en-US" sz="2430" kern="0" spc="49" dirty="0">
                <a:solidFill>
                  <a:srgbClr val="FFFFFF">
                    <a:alpha val="90000"/>
                  </a:srgbClr>
                </a:solidFill>
                <a:latin typeface="Source Sans Pro" pitchFamily="34" charset="0"/>
                <a:ea typeface="Source Sans Pro" pitchFamily="34" charset="-122"/>
                <a:cs typeface="Source Sans Pro" pitchFamily="34" charset="-120"/>
              </a:rPr>
              <a:t>Studija Alarbija i Alateeka</a:t>
            </a:r>
          </a:p>
          <a:p>
            <a:pPr lvl="1" algn="l">
              <a:lnSpc>
                <a:spcPts val="2049"/>
              </a:lnSpc>
              <a:spcBef>
                <a:spcPts val="348"/>
              </a:spcBef>
              <a:buNone/>
            </a:pPr>
            <a:r>
              <a:rPr lang="en-US" sz="1552" kern="0" spc="31" dirty="0">
                <a:solidFill>
                  <a:srgbClr val="FFFFFF">
                    <a:alpha val="80000"/>
                  </a:srgbClr>
                </a:solidFill>
                <a:latin typeface="Source Sans Pro" pitchFamily="34" charset="0"/>
                <a:ea typeface="Source Sans Pro" pitchFamily="34" charset="-122"/>
                <a:cs typeface="Source Sans Pro" pitchFamily="34" charset="-120"/>
              </a:rPr>
              <a:t>Studija koja je provedena kako bi se istražio utjecaj probiotika na razvoj putničkog proljeva.</a:t>
            </a:r>
          </a:p>
          <a:p>
            <a:pPr marL="242900" indent="-242900" algn="l">
              <a:lnSpc>
                <a:spcPts val="2887"/>
              </a:lnSpc>
              <a:spcBef>
                <a:spcPts val="2536"/>
              </a:spcBef>
              <a:buSzPct val="100000"/>
              <a:buChar char="•"/>
            </a:pPr>
            <a:r>
              <a:rPr lang="en-US" sz="2430" kern="0" spc="49" dirty="0">
                <a:solidFill>
                  <a:srgbClr val="FFFFFF">
                    <a:alpha val="90000"/>
                  </a:srgbClr>
                </a:solidFill>
                <a:latin typeface="Source Sans Pro" pitchFamily="34" charset="0"/>
                <a:ea typeface="Source Sans Pro" pitchFamily="34" charset="-122"/>
                <a:cs typeface="Source Sans Pro" pitchFamily="34" charset="-120"/>
              </a:rPr>
              <a:t>Vjerojatnost razvoja putničkog proljeva</a:t>
            </a:r>
          </a:p>
          <a:p>
            <a:pPr lvl="1" algn="l">
              <a:lnSpc>
                <a:spcPts val="2049"/>
              </a:lnSpc>
              <a:spcBef>
                <a:spcPts val="348"/>
              </a:spcBef>
              <a:buNone/>
            </a:pPr>
            <a:r>
              <a:rPr lang="en-US" sz="1552" kern="0" spc="31" dirty="0">
                <a:solidFill>
                  <a:srgbClr val="FFFFFF">
                    <a:alpha val="80000"/>
                  </a:srgbClr>
                </a:solidFill>
                <a:latin typeface="Source Sans Pro" pitchFamily="34" charset="0"/>
                <a:ea typeface="Source Sans Pro" pitchFamily="34" charset="-122"/>
                <a:cs typeface="Source Sans Pro" pitchFamily="34" charset="-120"/>
              </a:rPr>
              <a:t>Osobe koje su uzimale probiotike</a:t>
            </a:r>
            <a:r>
              <a:rPr lang="en-US" sz="1552" b="1" kern="0" spc="31" dirty="0">
                <a:solidFill>
                  <a:srgbClr val="FFFFFF">
                    <a:alpha val="80000"/>
                  </a:srgbClr>
                </a:solidFill>
                <a:latin typeface="Source Sans Pro" pitchFamily="34" charset="0"/>
                <a:ea typeface="Source Sans Pro" pitchFamily="34" charset="-122"/>
                <a:cs typeface="Source Sans Pro" pitchFamily="34" charset="-120"/>
              </a:rPr>
              <a:t> imale su 24% manju vjerojatnost za razvoj putničkog proljeva </a:t>
            </a:r>
            <a:r>
              <a:rPr lang="en-US" sz="1552" kern="0" spc="31" dirty="0">
                <a:solidFill>
                  <a:srgbClr val="FFFFFF">
                    <a:alpha val="80000"/>
                  </a:srgbClr>
                </a:solidFill>
                <a:latin typeface="Source Sans Pro" pitchFamily="34" charset="0"/>
                <a:ea typeface="Source Sans Pro" pitchFamily="34" charset="-122"/>
                <a:cs typeface="Source Sans Pro" pitchFamily="34" charset="-120"/>
              </a:rPr>
              <a:t>u odnosu na one koji nisu uzimali probiotike.</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8">
    <p:bg>
      <p:bgPr>
        <a:solidFill>
          <a:srgbClr val="F3F7F1"/>
        </a:solidFill>
        <a:effectLst/>
      </p:bgPr>
    </p:bg>
    <p:spTree>
      <p:nvGrpSpPr>
        <p:cNvPr id="1" name=""/>
        <p:cNvGrpSpPr/>
        <p:nvPr/>
      </p:nvGrpSpPr>
      <p:grpSpPr>
        <a:xfrm>
          <a:off x="0" y="0"/>
          <a:ext cx="0" cy="0"/>
          <a:chOff x="0" y="0"/>
          <a:chExt cx="0" cy="0"/>
        </a:xfrm>
      </p:grpSpPr>
      <p:sp>
        <p:nvSpPr>
          <p:cNvPr id="2" name="Object 1"/>
          <p:cNvSpPr/>
          <p:nvPr/>
        </p:nvSpPr>
        <p:spPr>
          <a:xfrm>
            <a:off x="0" y="419590"/>
            <a:ext cx="12188952" cy="541599"/>
          </a:xfrm>
          <a:prstGeom prst="rect">
            <a:avLst/>
          </a:prstGeom>
          <a:noFill/>
        </p:spPr>
        <p:txBody>
          <a:bodyPr wrap="square" lIns="0" tIns="0" rIns="0" bIns="0" rtlCol="0" anchor="t"/>
          <a:lstStyle/>
          <a:p>
            <a:pPr algn="ctr">
              <a:lnSpc>
                <a:spcPts val="4266"/>
              </a:lnSpc>
              <a:buNone/>
            </a:pPr>
            <a:r>
              <a:rPr lang="en-US" sz="4688" b="1" kern="0" spc="47" dirty="0">
                <a:solidFill>
                  <a:srgbClr val="000000">
                    <a:alpha val="80000"/>
                  </a:srgbClr>
                </a:solidFill>
                <a:latin typeface="Bebas Neue" pitchFamily="34" charset="0"/>
                <a:ea typeface="Bebas Neue" pitchFamily="34" charset="-122"/>
                <a:cs typeface="Bebas Neue" pitchFamily="34" charset="-120"/>
              </a:rPr>
              <a:t>Važnost odabira soja i doze probiotika</a:t>
            </a:r>
            <a:endParaRPr lang="en-US" dirty="0"/>
          </a:p>
        </p:txBody>
      </p:sp>
      <p:sp>
        <p:nvSpPr>
          <p:cNvPr id="3" name="Object 2"/>
          <p:cNvSpPr/>
          <p:nvPr/>
        </p:nvSpPr>
        <p:spPr>
          <a:xfrm>
            <a:off x="476131" y="1179020"/>
            <a:ext cx="5523119" cy="2744300"/>
          </a:xfrm>
          <a:prstGeom prst="rect">
            <a:avLst/>
          </a:prstGeom>
          <a:solidFill>
            <a:srgbClr val="466AAD"/>
          </a:solidFill>
        </p:spPr>
        <p:txBody>
          <a:bodyPr/>
          <a:lstStyle/>
          <a:p>
            <a:endParaRPr lang="hr-HR"/>
          </a:p>
        </p:txBody>
      </p:sp>
      <p:sp>
        <p:nvSpPr>
          <p:cNvPr id="4" name="Object 3"/>
          <p:cNvSpPr/>
          <p:nvPr/>
        </p:nvSpPr>
        <p:spPr>
          <a:xfrm>
            <a:off x="733242" y="1538994"/>
            <a:ext cx="5551687" cy="294209"/>
          </a:xfrm>
          <a:prstGeom prst="rect">
            <a:avLst/>
          </a:prstGeom>
          <a:noFill/>
        </p:spPr>
        <p:txBody>
          <a:bodyPr wrap="square" lIns="0" tIns="0" rIns="0" bIns="0" rtlCol="0" anchor="t"/>
          <a:lstStyle/>
          <a:p>
            <a:pPr algn="l">
              <a:lnSpc>
                <a:spcPts val="2317"/>
              </a:lnSpc>
              <a:buNone/>
            </a:pPr>
            <a:r>
              <a:rPr lang="en-US" sz="1951" kern="0" spc="39" dirty="0">
                <a:solidFill>
                  <a:srgbClr val="FFFFFF">
                    <a:alpha val="90000"/>
                  </a:srgbClr>
                </a:solidFill>
                <a:latin typeface="Source Sans Pro" pitchFamily="34" charset="0"/>
                <a:ea typeface="Source Sans Pro" pitchFamily="34" charset="-122"/>
                <a:cs typeface="Source Sans Pro" pitchFamily="34" charset="-120"/>
              </a:rPr>
              <a:t>Specifičnost sojeva probiotika</a:t>
            </a:r>
            <a:endParaRPr lang="en-US" dirty="0"/>
          </a:p>
        </p:txBody>
      </p:sp>
      <p:sp>
        <p:nvSpPr>
          <p:cNvPr id="5" name="Object 4"/>
          <p:cNvSpPr/>
          <p:nvPr/>
        </p:nvSpPr>
        <p:spPr>
          <a:xfrm>
            <a:off x="733242" y="1951144"/>
            <a:ext cx="5551687" cy="721041"/>
          </a:xfrm>
          <a:prstGeom prst="rect">
            <a:avLst/>
          </a:prstGeom>
          <a:noFill/>
        </p:spPr>
        <p:txBody>
          <a:bodyPr wrap="square" lIns="0" tIns="0" rIns="0" bIns="0" rtlCol="0" anchor="t"/>
          <a:lstStyle/>
          <a:p>
            <a:pPr algn="l">
              <a:lnSpc>
                <a:spcPts val="1894"/>
              </a:lnSpc>
              <a:spcBef>
                <a:spcPts val="911"/>
              </a:spcBef>
              <a:buNone/>
            </a:pPr>
            <a:r>
              <a:rPr lang="en-US" sz="1434" kern="0" spc="29" dirty="0">
                <a:solidFill>
                  <a:srgbClr val="FFFFFF">
                    <a:alpha val="80000"/>
                  </a:srgbClr>
                </a:solidFill>
                <a:latin typeface="Source Sans Pro" pitchFamily="34" charset="0"/>
                <a:ea typeface="Source Sans Pro" pitchFamily="34" charset="-122"/>
                <a:cs typeface="Source Sans Pro" pitchFamily="34" charset="-120"/>
              </a:rPr>
              <a:t>Različiti sojevi probiotika imaju različite učinke na zdravlje. Važno je odabrati soj probiotika koji je specifično usmjeren na  zdravstveni problem</a:t>
            </a:r>
            <a:endParaRPr lang="en-US" dirty="0"/>
          </a:p>
        </p:txBody>
      </p:sp>
      <p:sp>
        <p:nvSpPr>
          <p:cNvPr id="6" name="Object 5"/>
          <p:cNvSpPr/>
          <p:nvPr/>
        </p:nvSpPr>
        <p:spPr>
          <a:xfrm>
            <a:off x="733242" y="2713847"/>
            <a:ext cx="5551687" cy="240347"/>
          </a:xfrm>
          <a:prstGeom prst="rect">
            <a:avLst/>
          </a:prstGeom>
          <a:noFill/>
        </p:spPr>
        <p:txBody>
          <a:bodyPr wrap="square" lIns="0" tIns="0" rIns="0" bIns="0" rtlCol="0" anchor="t"/>
          <a:lstStyle/>
          <a:p>
            <a:pPr algn="l">
              <a:lnSpc>
                <a:spcPts val="1894"/>
              </a:lnSpc>
              <a:spcBef>
                <a:spcPts val="322"/>
              </a:spcBef>
              <a:buNone/>
            </a:pPr>
            <a:r>
              <a:rPr lang="en-US" sz="1434" kern="0" spc="29" dirty="0">
                <a:solidFill>
                  <a:srgbClr val="FFFFFF">
                    <a:alpha val="80000"/>
                  </a:srgbClr>
                </a:solidFill>
                <a:latin typeface="Source Sans Pro" pitchFamily="34" charset="0"/>
                <a:ea typeface="Source Sans Pro" pitchFamily="34" charset="-122"/>
                <a:cs typeface="Source Sans Pro" pitchFamily="34" charset="-120"/>
              </a:rPr>
              <a:t> Za prevenciju putničkih proljeva savjetuju se sojevi: </a:t>
            </a:r>
            <a:endParaRPr lang="en-US" dirty="0"/>
          </a:p>
        </p:txBody>
      </p:sp>
      <p:sp>
        <p:nvSpPr>
          <p:cNvPr id="7" name="Object 6"/>
          <p:cNvSpPr/>
          <p:nvPr/>
        </p:nvSpPr>
        <p:spPr>
          <a:xfrm>
            <a:off x="733242" y="2995855"/>
            <a:ext cx="5551687" cy="240347"/>
          </a:xfrm>
          <a:prstGeom prst="rect">
            <a:avLst/>
          </a:prstGeom>
          <a:noFill/>
        </p:spPr>
        <p:txBody>
          <a:bodyPr wrap="square" lIns="0" tIns="0" rIns="0" bIns="0" rtlCol="0" anchor="t"/>
          <a:lstStyle/>
          <a:p>
            <a:pPr algn="l">
              <a:lnSpc>
                <a:spcPts val="1894"/>
              </a:lnSpc>
              <a:spcBef>
                <a:spcPts val="322"/>
              </a:spcBef>
              <a:buNone/>
            </a:pPr>
            <a:r>
              <a:rPr lang="en-US" sz="1434" b="1" u="sng" kern="0" spc="29" dirty="0">
                <a:solidFill>
                  <a:srgbClr val="FFFFFF">
                    <a:alpha val="80000"/>
                  </a:srgbClr>
                </a:solidFill>
                <a:latin typeface="Source Sans Pro" pitchFamily="34" charset="0"/>
                <a:ea typeface="Source Sans Pro" pitchFamily="34" charset="-122"/>
                <a:cs typeface="Source Sans Pro" pitchFamily="34" charset="-120"/>
              </a:rPr>
              <a:t>Sojevi poput Lactobacillus rhamnosus GG  </a:t>
            </a:r>
            <a:r>
              <a:rPr lang="en-US" sz="1434" b="1" u="sng" kern="0" spc="29" dirty="0" err="1">
                <a:solidFill>
                  <a:srgbClr val="FFFFFF">
                    <a:alpha val="80000"/>
                  </a:srgbClr>
                </a:solidFill>
                <a:latin typeface="Source Sans Pro" pitchFamily="34" charset="0"/>
                <a:ea typeface="Source Sans Pro" pitchFamily="34" charset="-122"/>
                <a:cs typeface="Source Sans Pro" pitchFamily="34" charset="-120"/>
              </a:rPr>
              <a:t>i</a:t>
            </a:r>
            <a:r>
              <a:rPr lang="en-US" sz="1434" b="1" u="sng" kern="0" spc="29" dirty="0">
                <a:solidFill>
                  <a:srgbClr val="FFFFFF">
                    <a:alpha val="80000"/>
                  </a:srgbClr>
                </a:solidFill>
                <a:latin typeface="Source Sans Pro" pitchFamily="34" charset="0"/>
                <a:ea typeface="Source Sans Pro" pitchFamily="34" charset="-122"/>
                <a:cs typeface="Source Sans Pro" pitchFamily="34" charset="-120"/>
              </a:rPr>
              <a:t> Bifidobacterium</a:t>
            </a:r>
            <a:r>
              <a:rPr lang="en-US" sz="1600" kern="0" spc="24" dirty="0">
                <a:solidFill>
                  <a:srgbClr val="FFFFFF">
                    <a:alpha val="80000"/>
                  </a:srgbClr>
                </a:solidFill>
                <a:latin typeface="Source Sans Pro" pitchFamily="34" charset="0"/>
                <a:ea typeface="Source Sans Pro" pitchFamily="34" charset="-122"/>
                <a:cs typeface="Source Sans Pro" pitchFamily="34" charset="-120"/>
              </a:rPr>
              <a:t> </a:t>
            </a:r>
            <a:r>
              <a:rPr lang="en-US" sz="1600" kern="0" spc="24" dirty="0" err="1">
                <a:solidFill>
                  <a:srgbClr val="FFFFFF">
                    <a:alpha val="80000"/>
                  </a:srgbClr>
                </a:solidFill>
                <a:latin typeface="Source Sans Pro" pitchFamily="34" charset="0"/>
                <a:ea typeface="Source Sans Pro" pitchFamily="34" charset="-122"/>
                <a:cs typeface="Source Sans Pro" pitchFamily="34" charset="-120"/>
              </a:rPr>
              <a:t>uključujući</a:t>
            </a:r>
            <a:r>
              <a:rPr lang="en-US" sz="1600" b="1" kern="0" spc="24" dirty="0">
                <a:solidFill>
                  <a:srgbClr val="FFFFFF">
                    <a:alpha val="80000"/>
                  </a:srgbClr>
                </a:solidFill>
                <a:latin typeface="Source Sans Pro" pitchFamily="34" charset="0"/>
                <a:ea typeface="Source Sans Pro" pitchFamily="34" charset="-122"/>
                <a:cs typeface="Source Sans Pro" pitchFamily="34" charset="-120"/>
              </a:rPr>
              <a:t> L. acidophilus, L. </a:t>
            </a:r>
            <a:r>
              <a:rPr lang="en-US" sz="1600" b="1" kern="0" spc="24" dirty="0" err="1">
                <a:solidFill>
                  <a:srgbClr val="FFFFFF">
                    <a:alpha val="80000"/>
                  </a:srgbClr>
                </a:solidFill>
                <a:latin typeface="Source Sans Pro" pitchFamily="34" charset="0"/>
                <a:ea typeface="Source Sans Pro" pitchFamily="34" charset="-122"/>
                <a:cs typeface="Source Sans Pro" pitchFamily="34" charset="-120"/>
              </a:rPr>
              <a:t>rhamnosus</a:t>
            </a:r>
            <a:r>
              <a:rPr lang="en-US" sz="1600" b="1" kern="0" spc="24" dirty="0">
                <a:solidFill>
                  <a:srgbClr val="FFFFFF">
                    <a:alpha val="80000"/>
                  </a:srgbClr>
                </a:solidFill>
                <a:latin typeface="Source Sans Pro" pitchFamily="34" charset="0"/>
                <a:ea typeface="Source Sans Pro" pitchFamily="34" charset="-122"/>
                <a:cs typeface="Source Sans Pro" pitchFamily="34" charset="-120"/>
              </a:rPr>
              <a:t>, L.</a:t>
            </a:r>
            <a:r>
              <a:rPr lang="hr-HR" sz="1600" b="1" kern="0" spc="24" dirty="0">
                <a:solidFill>
                  <a:srgbClr val="FFFFFF">
                    <a:alpha val="80000"/>
                  </a:srgbClr>
                </a:solidFill>
                <a:latin typeface="Source Sans Pro" pitchFamily="34" charset="0"/>
                <a:ea typeface="Source Sans Pro" pitchFamily="34" charset="-122"/>
                <a:cs typeface="Source Sans Pro" pitchFamily="34" charset="-120"/>
              </a:rPr>
              <a:t> </a:t>
            </a:r>
            <a:r>
              <a:rPr lang="en-US" sz="1600" b="1" kern="0" spc="24" dirty="0">
                <a:solidFill>
                  <a:srgbClr val="FFFFFF">
                    <a:alpha val="80000"/>
                  </a:srgbClr>
                </a:solidFill>
                <a:latin typeface="Source Sans Pro" pitchFamily="34" charset="0"/>
                <a:ea typeface="Source Sans Pro" pitchFamily="34" charset="-122"/>
                <a:cs typeface="Source Sans Pro" pitchFamily="34" charset="-120"/>
              </a:rPr>
              <a:t> </a:t>
            </a:r>
            <a:r>
              <a:rPr lang="en-US" sz="1600" b="1" kern="0" spc="24" dirty="0" err="1">
                <a:solidFill>
                  <a:srgbClr val="FFFFFF">
                    <a:alpha val="80000"/>
                  </a:srgbClr>
                </a:solidFill>
                <a:latin typeface="Source Sans Pro" pitchFamily="34" charset="0"/>
                <a:ea typeface="Source Sans Pro" pitchFamily="34" charset="-122"/>
                <a:cs typeface="Source Sans Pro" pitchFamily="34" charset="-120"/>
              </a:rPr>
              <a:t>fermentum,Saccharomyces</a:t>
            </a:r>
            <a:r>
              <a:rPr lang="en-US" sz="1600" b="1" kern="0" spc="24" dirty="0">
                <a:solidFill>
                  <a:srgbClr val="FFFFFF">
                    <a:alpha val="80000"/>
                  </a:srgbClr>
                </a:solidFill>
                <a:latin typeface="Source Sans Pro" pitchFamily="34" charset="0"/>
                <a:ea typeface="Source Sans Pro" pitchFamily="34" charset="-122"/>
                <a:cs typeface="Source Sans Pro" pitchFamily="34" charset="-120"/>
              </a:rPr>
              <a:t> cerevisiae </a:t>
            </a:r>
            <a:r>
              <a:rPr lang="en-US" sz="1600" b="1" kern="0" spc="24" dirty="0" err="1">
                <a:solidFill>
                  <a:srgbClr val="FFFFFF">
                    <a:alpha val="80000"/>
                  </a:srgbClr>
                </a:solidFill>
                <a:latin typeface="Source Sans Pro" pitchFamily="34" charset="0"/>
                <a:ea typeface="Source Sans Pro" pitchFamily="34" charset="-122"/>
                <a:cs typeface="Source Sans Pro" pitchFamily="34" charset="-120"/>
              </a:rPr>
              <a:t>i</a:t>
            </a:r>
            <a:r>
              <a:rPr lang="en-US" sz="1600" b="1" kern="0" spc="24" dirty="0">
                <a:solidFill>
                  <a:srgbClr val="FFFFFF">
                    <a:alpha val="80000"/>
                  </a:srgbClr>
                </a:solidFill>
                <a:latin typeface="Source Sans Pro" pitchFamily="34" charset="0"/>
                <a:ea typeface="Source Sans Pro" pitchFamily="34" charset="-122"/>
                <a:cs typeface="Source Sans Pro" pitchFamily="34" charset="-120"/>
              </a:rPr>
              <a:t> S. </a:t>
            </a:r>
            <a:r>
              <a:rPr lang="en-US" sz="1600" b="1" kern="0" spc="24" dirty="0" err="1">
                <a:solidFill>
                  <a:srgbClr val="FFFFFF">
                    <a:alpha val="80000"/>
                  </a:srgbClr>
                </a:solidFill>
                <a:latin typeface="Source Sans Pro" pitchFamily="34" charset="0"/>
                <a:ea typeface="Source Sans Pro" pitchFamily="34" charset="-122"/>
                <a:cs typeface="Source Sans Pro" pitchFamily="34" charset="-120"/>
              </a:rPr>
              <a:t>boulardii</a:t>
            </a:r>
            <a:r>
              <a:rPr lang="en-US" sz="1600" b="1" kern="0" spc="24" dirty="0">
                <a:solidFill>
                  <a:srgbClr val="FFFFFF">
                    <a:alpha val="80000"/>
                  </a:srgbClr>
                </a:solidFill>
                <a:latin typeface="Source Sans Pro" pitchFamily="34" charset="0"/>
                <a:ea typeface="Source Sans Pro" pitchFamily="34" charset="-122"/>
                <a:cs typeface="Source Sans Pro" pitchFamily="34" charset="-120"/>
              </a:rPr>
              <a:t> </a:t>
            </a:r>
            <a:r>
              <a:rPr lang="en-US" sz="1434" b="1" u="sng" kern="0" spc="29" dirty="0">
                <a:solidFill>
                  <a:srgbClr val="FFFFFF">
                    <a:alpha val="80000"/>
                  </a:srgbClr>
                </a:solidFill>
                <a:latin typeface="Source Sans Pro" pitchFamily="34" charset="0"/>
                <a:ea typeface="Source Sans Pro" pitchFamily="34" charset="-122"/>
                <a:cs typeface="Source Sans Pro" pitchFamily="34" charset="-120"/>
              </a:rPr>
              <a:t> </a:t>
            </a:r>
            <a:endParaRPr lang="en-US" dirty="0"/>
          </a:p>
        </p:txBody>
      </p:sp>
      <p:sp>
        <p:nvSpPr>
          <p:cNvPr id="8" name="Object 7"/>
          <p:cNvSpPr/>
          <p:nvPr/>
        </p:nvSpPr>
        <p:spPr>
          <a:xfrm>
            <a:off x="6189702" y="1179020"/>
            <a:ext cx="5523119" cy="2744299"/>
          </a:xfrm>
          <a:prstGeom prst="rect">
            <a:avLst/>
          </a:prstGeom>
          <a:solidFill>
            <a:srgbClr val="466AAD"/>
          </a:solidFill>
        </p:spPr>
        <p:txBody>
          <a:bodyPr/>
          <a:lstStyle/>
          <a:p>
            <a:endParaRPr lang="hr-HR"/>
          </a:p>
        </p:txBody>
      </p:sp>
      <p:sp>
        <p:nvSpPr>
          <p:cNvPr id="9" name="Object 8"/>
          <p:cNvSpPr/>
          <p:nvPr/>
        </p:nvSpPr>
        <p:spPr>
          <a:xfrm>
            <a:off x="6475381" y="1874766"/>
            <a:ext cx="5551687" cy="294209"/>
          </a:xfrm>
          <a:prstGeom prst="rect">
            <a:avLst/>
          </a:prstGeom>
          <a:noFill/>
        </p:spPr>
        <p:txBody>
          <a:bodyPr wrap="square" lIns="0" tIns="0" rIns="0" bIns="0" rtlCol="0" anchor="t"/>
          <a:lstStyle/>
          <a:p>
            <a:pPr algn="l">
              <a:lnSpc>
                <a:spcPts val="2317"/>
              </a:lnSpc>
              <a:buNone/>
            </a:pPr>
            <a:r>
              <a:rPr lang="en-US" sz="1951" kern="0" spc="39" dirty="0">
                <a:solidFill>
                  <a:srgbClr val="FFFFFF">
                    <a:alpha val="90000"/>
                  </a:srgbClr>
                </a:solidFill>
                <a:latin typeface="Source Sans Pro" pitchFamily="34" charset="0"/>
                <a:ea typeface="Source Sans Pro" pitchFamily="34" charset="-122"/>
                <a:cs typeface="Source Sans Pro" pitchFamily="34" charset="-120"/>
              </a:rPr>
              <a:t>Optimalna doza probiotika</a:t>
            </a:r>
            <a:endParaRPr lang="en-US" dirty="0"/>
          </a:p>
        </p:txBody>
      </p:sp>
      <p:sp>
        <p:nvSpPr>
          <p:cNvPr id="10" name="Object 9"/>
          <p:cNvSpPr/>
          <p:nvPr/>
        </p:nvSpPr>
        <p:spPr>
          <a:xfrm>
            <a:off x="6475381" y="2286916"/>
            <a:ext cx="5551687" cy="480694"/>
          </a:xfrm>
          <a:prstGeom prst="rect">
            <a:avLst/>
          </a:prstGeom>
          <a:noFill/>
        </p:spPr>
        <p:txBody>
          <a:bodyPr wrap="square" lIns="0" tIns="0" rIns="0" bIns="0" rtlCol="0" anchor="t"/>
          <a:lstStyle/>
          <a:p>
            <a:pPr algn="l">
              <a:lnSpc>
                <a:spcPts val="1894"/>
              </a:lnSpc>
              <a:spcBef>
                <a:spcPts val="911"/>
              </a:spcBef>
              <a:buNone/>
            </a:pPr>
            <a:r>
              <a:rPr lang="en-US" sz="1434" kern="0" spc="29" dirty="0">
                <a:solidFill>
                  <a:srgbClr val="FFFFFF">
                    <a:alpha val="80000"/>
                  </a:srgbClr>
                </a:solidFill>
                <a:latin typeface="Source Sans Pro" pitchFamily="34" charset="0"/>
                <a:ea typeface="Source Sans Pro" pitchFamily="34" charset="-122"/>
                <a:cs typeface="Source Sans Pro" pitchFamily="34" charset="-120"/>
              </a:rPr>
              <a:t>Učinkovitost probiotika također ovisi o dozi. Previsoka ili preniska doza može umanjiti njihove blagodatne učinke.</a:t>
            </a:r>
            <a:endParaRPr lang="en-US" dirty="0"/>
          </a:p>
        </p:txBody>
      </p:sp>
      <p:sp>
        <p:nvSpPr>
          <p:cNvPr id="11" name="Object 10"/>
          <p:cNvSpPr/>
          <p:nvPr/>
        </p:nvSpPr>
        <p:spPr>
          <a:xfrm>
            <a:off x="6475381" y="2809272"/>
            <a:ext cx="5551687" cy="480694"/>
          </a:xfrm>
          <a:prstGeom prst="rect">
            <a:avLst/>
          </a:prstGeom>
          <a:noFill/>
        </p:spPr>
        <p:txBody>
          <a:bodyPr wrap="square" lIns="0" tIns="0" rIns="0" bIns="0" rtlCol="0" anchor="t"/>
          <a:lstStyle/>
          <a:p>
            <a:pPr algn="l">
              <a:lnSpc>
                <a:spcPts val="1894"/>
              </a:lnSpc>
              <a:spcBef>
                <a:spcPts val="322"/>
              </a:spcBef>
              <a:buNone/>
            </a:pPr>
            <a:r>
              <a:rPr lang="en-US" sz="1434" b="1" u="sng" kern="0" spc="29" dirty="0">
                <a:solidFill>
                  <a:srgbClr val="FFFFFF">
                    <a:alpha val="80000"/>
                  </a:srgbClr>
                </a:solidFill>
                <a:latin typeface="Source Sans Pro" pitchFamily="34" charset="0"/>
                <a:ea typeface="Source Sans Pro" pitchFamily="34" charset="-122"/>
                <a:cs typeface="Source Sans Pro" pitchFamily="34" charset="-120"/>
              </a:rPr>
              <a:t>Smatra se da kod putničkih porljeva min, doza je oko 5 milijardi CFU</a:t>
            </a:r>
            <a:endParaRPr lang="en-US" dirty="0"/>
          </a:p>
        </p:txBody>
      </p:sp>
      <p:sp>
        <p:nvSpPr>
          <p:cNvPr id="12" name="Object 11"/>
          <p:cNvSpPr/>
          <p:nvPr/>
        </p:nvSpPr>
        <p:spPr>
          <a:xfrm>
            <a:off x="476131" y="4113771"/>
            <a:ext cx="5523119" cy="2266383"/>
          </a:xfrm>
          <a:prstGeom prst="rect">
            <a:avLst/>
          </a:prstGeom>
          <a:solidFill>
            <a:srgbClr val="466AAD"/>
          </a:solidFill>
        </p:spPr>
        <p:txBody>
          <a:bodyPr/>
          <a:lstStyle/>
          <a:p>
            <a:endParaRPr lang="hr-HR"/>
          </a:p>
        </p:txBody>
      </p:sp>
      <p:sp>
        <p:nvSpPr>
          <p:cNvPr id="13" name="Object 12"/>
          <p:cNvSpPr/>
          <p:nvPr/>
        </p:nvSpPr>
        <p:spPr>
          <a:xfrm>
            <a:off x="761810" y="4331601"/>
            <a:ext cx="5551687" cy="588418"/>
          </a:xfrm>
          <a:prstGeom prst="rect">
            <a:avLst/>
          </a:prstGeom>
          <a:noFill/>
        </p:spPr>
        <p:txBody>
          <a:bodyPr wrap="square" lIns="0" tIns="0" rIns="0" bIns="0" rtlCol="0" anchor="t"/>
          <a:lstStyle/>
          <a:p>
            <a:pPr algn="l">
              <a:lnSpc>
                <a:spcPts val="2317"/>
              </a:lnSpc>
              <a:buNone/>
            </a:pPr>
            <a:r>
              <a:rPr lang="en-US" sz="1951" kern="0" spc="39" dirty="0">
                <a:solidFill>
                  <a:srgbClr val="FFFFFF">
                    <a:alpha val="90000"/>
                  </a:srgbClr>
                </a:solidFill>
                <a:latin typeface="Source Sans Pro" pitchFamily="34" charset="0"/>
                <a:ea typeface="Source Sans Pro" pitchFamily="34" charset="-122"/>
                <a:cs typeface="Source Sans Pro" pitchFamily="34" charset="-120"/>
              </a:rPr>
              <a:t>Prilagodba probiotika individualnim potrebama</a:t>
            </a:r>
            <a:endParaRPr lang="en-US" dirty="0"/>
          </a:p>
        </p:txBody>
      </p:sp>
      <p:sp>
        <p:nvSpPr>
          <p:cNvPr id="14" name="Object 13"/>
          <p:cNvSpPr/>
          <p:nvPr/>
        </p:nvSpPr>
        <p:spPr>
          <a:xfrm>
            <a:off x="761810" y="5037961"/>
            <a:ext cx="5551687" cy="721041"/>
          </a:xfrm>
          <a:prstGeom prst="rect">
            <a:avLst/>
          </a:prstGeom>
          <a:noFill/>
        </p:spPr>
        <p:txBody>
          <a:bodyPr wrap="square" lIns="0" tIns="0" rIns="0" bIns="0" rtlCol="0" anchor="t"/>
          <a:lstStyle/>
          <a:p>
            <a:pPr algn="l">
              <a:lnSpc>
                <a:spcPts val="1894"/>
              </a:lnSpc>
              <a:spcBef>
                <a:spcPts val="911"/>
              </a:spcBef>
              <a:buNone/>
            </a:pPr>
            <a:r>
              <a:rPr lang="en-US" sz="1434" kern="0" spc="29" dirty="0">
                <a:solidFill>
                  <a:srgbClr val="FFFFFF">
                    <a:alpha val="80000"/>
                  </a:srgbClr>
                </a:solidFill>
                <a:latin typeface="Source Sans Pro" pitchFamily="34" charset="0"/>
                <a:ea typeface="Source Sans Pro" pitchFamily="34" charset="-122"/>
                <a:cs typeface="Source Sans Pro" pitchFamily="34" charset="-120"/>
              </a:rPr>
              <a:t>Svaka osoba je jedinstvena, stoga je prilagodba probiotika pojedinačnim zdravstvenim stanjima i ciljevima ključna za postizanje optimalnih rezultata.</a:t>
            </a:r>
            <a:endParaRPr lang="en-US" dirty="0"/>
          </a:p>
        </p:txBody>
      </p:sp>
      <p:sp>
        <p:nvSpPr>
          <p:cNvPr id="15" name="Object 14"/>
          <p:cNvSpPr/>
          <p:nvPr/>
        </p:nvSpPr>
        <p:spPr>
          <a:xfrm>
            <a:off x="6189702" y="4113771"/>
            <a:ext cx="5523119" cy="2266383"/>
          </a:xfrm>
          <a:prstGeom prst="rect">
            <a:avLst/>
          </a:prstGeom>
          <a:solidFill>
            <a:srgbClr val="466AAD"/>
          </a:solidFill>
        </p:spPr>
        <p:txBody>
          <a:bodyPr/>
          <a:lstStyle/>
          <a:p>
            <a:endParaRPr lang="hr-HR"/>
          </a:p>
        </p:txBody>
      </p:sp>
      <p:sp>
        <p:nvSpPr>
          <p:cNvPr id="16" name="Object 15"/>
          <p:cNvSpPr/>
          <p:nvPr/>
        </p:nvSpPr>
        <p:spPr>
          <a:xfrm>
            <a:off x="6475381" y="4331601"/>
            <a:ext cx="5551687" cy="294209"/>
          </a:xfrm>
          <a:prstGeom prst="rect">
            <a:avLst/>
          </a:prstGeom>
          <a:noFill/>
        </p:spPr>
        <p:txBody>
          <a:bodyPr wrap="square" lIns="0" tIns="0" rIns="0" bIns="0" rtlCol="0" anchor="t"/>
          <a:lstStyle/>
          <a:p>
            <a:pPr algn="l">
              <a:lnSpc>
                <a:spcPts val="2317"/>
              </a:lnSpc>
              <a:buNone/>
            </a:pPr>
            <a:r>
              <a:rPr lang="en-US" sz="1951" kern="0" spc="39" dirty="0">
                <a:solidFill>
                  <a:srgbClr val="FFFFFF">
                    <a:alpha val="90000"/>
                  </a:srgbClr>
                </a:solidFill>
                <a:latin typeface="Source Sans Pro" pitchFamily="34" charset="0"/>
                <a:ea typeface="Source Sans Pro" pitchFamily="34" charset="-122"/>
                <a:cs typeface="Source Sans Pro" pitchFamily="34" charset="-120"/>
              </a:rPr>
              <a:t>Redoviti nadzor i prilagodba</a:t>
            </a:r>
            <a:endParaRPr lang="en-US" dirty="0"/>
          </a:p>
        </p:txBody>
      </p:sp>
      <p:sp>
        <p:nvSpPr>
          <p:cNvPr id="17" name="Object 16"/>
          <p:cNvSpPr/>
          <p:nvPr/>
        </p:nvSpPr>
        <p:spPr>
          <a:xfrm>
            <a:off x="6475381" y="4743752"/>
            <a:ext cx="5551687" cy="721041"/>
          </a:xfrm>
          <a:prstGeom prst="rect">
            <a:avLst/>
          </a:prstGeom>
          <a:noFill/>
        </p:spPr>
        <p:txBody>
          <a:bodyPr wrap="square" lIns="0" tIns="0" rIns="0" bIns="0" rtlCol="0" anchor="t"/>
          <a:lstStyle/>
          <a:p>
            <a:pPr algn="l">
              <a:lnSpc>
                <a:spcPts val="1894"/>
              </a:lnSpc>
              <a:spcBef>
                <a:spcPts val="911"/>
              </a:spcBef>
              <a:buNone/>
            </a:pPr>
            <a:r>
              <a:rPr lang="en-US" sz="1434" kern="0" spc="29" dirty="0">
                <a:solidFill>
                  <a:srgbClr val="FFFFFF">
                    <a:alpha val="80000"/>
                  </a:srgbClr>
                </a:solidFill>
                <a:latin typeface="Source Sans Pro" pitchFamily="34" charset="0"/>
                <a:ea typeface="Source Sans Pro" pitchFamily="34" charset="-122"/>
                <a:cs typeface="Source Sans Pro" pitchFamily="34" charset="-120"/>
              </a:rPr>
              <a:t>Potrebno je redovito pratiti učinke i po potrebi prilagoditi soj i dozu probiotika kako bi se osigurala njihova kontinuirana učinkovitost.</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419590"/>
            <a:ext cx="12188952" cy="541599"/>
          </a:xfrm>
          <a:prstGeom prst="rect">
            <a:avLst/>
          </a:prstGeom>
          <a:noFill/>
        </p:spPr>
        <p:txBody>
          <a:bodyPr wrap="square" lIns="0" tIns="0" rIns="0" bIns="0" rtlCol="0" anchor="t"/>
          <a:lstStyle/>
          <a:p>
            <a:pPr algn="ctr">
              <a:lnSpc>
                <a:spcPts val="4266"/>
              </a:lnSpc>
              <a:buNone/>
            </a:pPr>
            <a:r>
              <a:rPr lang="en-US" sz="4688" b="1" kern="0" spc="47" dirty="0">
                <a:solidFill>
                  <a:srgbClr val="000000">
                    <a:alpha val="80000"/>
                  </a:srgbClr>
                </a:solidFill>
                <a:latin typeface="Bebas Neue" pitchFamily="34" charset="0"/>
                <a:ea typeface="Bebas Neue" pitchFamily="34" charset="-122"/>
                <a:cs typeface="Bebas Neue" pitchFamily="34" charset="-120"/>
              </a:rPr>
              <a:t>Preporuke po sojevima</a:t>
            </a:r>
            <a:endParaRPr lang="en-US" dirty="0"/>
          </a:p>
        </p:txBody>
      </p:sp>
      <p:sp>
        <p:nvSpPr>
          <p:cNvPr id="3" name="Object 2"/>
          <p:cNvSpPr/>
          <p:nvPr/>
        </p:nvSpPr>
        <p:spPr>
          <a:xfrm>
            <a:off x="2237815" y="1587082"/>
            <a:ext cx="8484653" cy="3683835"/>
          </a:xfrm>
          <a:prstGeom prst="rect">
            <a:avLst/>
          </a:prstGeom>
          <a:noFill/>
        </p:spPr>
        <p:txBody>
          <a:bodyPr wrap="square" lIns="0" tIns="0" rIns="0" bIns="0" rtlCol="0" anchor="t"/>
          <a:lstStyle/>
          <a:p>
            <a:pPr marL="242900" indent="-242900" algn="l">
              <a:lnSpc>
                <a:spcPts val="2887"/>
              </a:lnSpc>
              <a:buSzPct val="100000"/>
              <a:buChar char="•"/>
            </a:pPr>
            <a:r>
              <a:rPr lang="en-US" sz="2430" kern="0" spc="49" dirty="0">
                <a:solidFill>
                  <a:srgbClr val="000000">
                    <a:alpha val="80000"/>
                  </a:srgbClr>
                </a:solidFill>
                <a:latin typeface="Source Sans Pro" pitchFamily="34" charset="0"/>
                <a:ea typeface="Source Sans Pro" pitchFamily="34" charset="-122"/>
                <a:cs typeface="Source Sans Pro" pitchFamily="34" charset="-120"/>
              </a:rPr>
              <a:t>Lactobacillus rhamnosus GG</a:t>
            </a:r>
          </a:p>
          <a:p>
            <a:pPr marL="242900" indent="-242900" algn="l">
              <a:lnSpc>
                <a:spcPts val="2887"/>
              </a:lnSpc>
              <a:spcBef>
                <a:spcPts val="2536"/>
              </a:spcBef>
              <a:buSzPct val="100000"/>
              <a:buChar char="•"/>
            </a:pPr>
            <a:r>
              <a:rPr lang="en-US" sz="2430" kern="0" spc="49" dirty="0">
                <a:solidFill>
                  <a:srgbClr val="000000">
                    <a:alpha val="80000"/>
                  </a:srgbClr>
                </a:solidFill>
                <a:latin typeface="Source Sans Pro" pitchFamily="34" charset="0"/>
                <a:ea typeface="Source Sans Pro" pitchFamily="34" charset="-122"/>
                <a:cs typeface="Source Sans Pro" pitchFamily="34" charset="-120"/>
              </a:rPr>
              <a:t>Lactobacillus fermentum</a:t>
            </a:r>
            <a:endParaRPr lang="en-US" sz="1552" kern="0" spc="31" dirty="0">
              <a:solidFill>
                <a:srgbClr val="000000">
                  <a:alpha val="80000"/>
                </a:srgbClr>
              </a:solidFill>
              <a:latin typeface="Source Sans Pro" pitchFamily="34" charset="0"/>
              <a:ea typeface="Source Sans Pro" pitchFamily="34" charset="-122"/>
              <a:cs typeface="Source Sans Pro" pitchFamily="34" charset="-120"/>
            </a:endParaRPr>
          </a:p>
          <a:p>
            <a:pPr marL="242900" indent="-242900" algn="l">
              <a:lnSpc>
                <a:spcPts val="2887"/>
              </a:lnSpc>
              <a:spcBef>
                <a:spcPts val="2536"/>
              </a:spcBef>
              <a:buSzPct val="100000"/>
              <a:buChar char="•"/>
            </a:pPr>
            <a:r>
              <a:rPr lang="en-US" sz="2430" kern="0" spc="49" dirty="0">
                <a:solidFill>
                  <a:srgbClr val="000000">
                    <a:alpha val="80000"/>
                  </a:srgbClr>
                </a:solidFill>
                <a:latin typeface="Source Sans Pro" pitchFamily="34" charset="0"/>
                <a:ea typeface="Source Sans Pro" pitchFamily="34" charset="-122"/>
                <a:cs typeface="Source Sans Pro" pitchFamily="34" charset="-120"/>
              </a:rPr>
              <a:t>Lactobacillus acidophilus</a:t>
            </a:r>
            <a:endParaRPr lang="hr-HR" sz="2430" kern="0" spc="49" dirty="0">
              <a:solidFill>
                <a:srgbClr val="000000">
                  <a:alpha val="80000"/>
                </a:srgbClr>
              </a:solidFill>
              <a:latin typeface="Source Sans Pro" pitchFamily="34" charset="0"/>
              <a:ea typeface="Source Sans Pro" pitchFamily="34" charset="-122"/>
              <a:cs typeface="Source Sans Pro" pitchFamily="34" charset="-120"/>
            </a:endParaRPr>
          </a:p>
          <a:p>
            <a:pPr marL="242900" indent="-242900">
              <a:lnSpc>
                <a:spcPts val="2887"/>
              </a:lnSpc>
              <a:spcBef>
                <a:spcPts val="2536"/>
              </a:spcBef>
              <a:buSzPct val="100000"/>
              <a:buChar char="•"/>
            </a:pPr>
            <a:r>
              <a:rPr lang="en-US" sz="2400" kern="0" spc="31" dirty="0">
                <a:solidFill>
                  <a:srgbClr val="000000">
                    <a:alpha val="80000"/>
                  </a:srgbClr>
                </a:solidFill>
                <a:latin typeface="Source Sans Pro" pitchFamily="34" charset="0"/>
                <a:ea typeface="Source Sans Pro" pitchFamily="34" charset="-122"/>
                <a:cs typeface="Source Sans Pro" pitchFamily="34" charset="-120"/>
              </a:rPr>
              <a:t>Bifidobacterium</a:t>
            </a:r>
            <a:r>
              <a:rPr lang="hr-HR" sz="2400" kern="0" spc="31" dirty="0">
                <a:solidFill>
                  <a:srgbClr val="000000">
                    <a:alpha val="80000"/>
                  </a:srgbClr>
                </a:solidFill>
                <a:latin typeface="Source Sans Pro" pitchFamily="34" charset="0"/>
                <a:ea typeface="Source Sans Pro" pitchFamily="34" charset="-122"/>
                <a:cs typeface="Source Sans Pro" pitchFamily="34" charset="-120"/>
              </a:rPr>
              <a:t> </a:t>
            </a:r>
          </a:p>
          <a:p>
            <a:pPr marL="285750" indent="-285750">
              <a:lnSpc>
                <a:spcPts val="2887"/>
              </a:lnSpc>
              <a:spcBef>
                <a:spcPts val="2536"/>
              </a:spcBef>
              <a:buSzPct val="100000"/>
              <a:buFont typeface="Arial" panose="020B0604020202020204" pitchFamily="34" charset="0"/>
              <a:buChar char="•"/>
            </a:pPr>
            <a:r>
              <a:rPr lang="en-US" sz="2400" kern="0" spc="31" dirty="0">
                <a:solidFill>
                  <a:srgbClr val="000000">
                    <a:alpha val="80000"/>
                  </a:srgbClr>
                </a:solidFill>
                <a:latin typeface="Source Sans Pro" pitchFamily="34" charset="0"/>
                <a:ea typeface="Source Sans Pro" pitchFamily="34" charset="-122"/>
                <a:cs typeface="Source Sans Pro" pitchFamily="34" charset="-120"/>
              </a:rPr>
              <a:t>L. </a:t>
            </a:r>
            <a:r>
              <a:rPr lang="en-US" sz="2400" kern="0" spc="31" dirty="0" err="1">
                <a:solidFill>
                  <a:srgbClr val="000000">
                    <a:alpha val="80000"/>
                  </a:srgbClr>
                </a:solidFill>
                <a:latin typeface="Source Sans Pro" pitchFamily="34" charset="0"/>
                <a:ea typeface="Source Sans Pro" pitchFamily="34" charset="-122"/>
                <a:cs typeface="Source Sans Pro" pitchFamily="34" charset="-120"/>
              </a:rPr>
              <a:t>rhamnosus</a:t>
            </a:r>
            <a:r>
              <a:rPr lang="en-US" sz="2400" kern="0" spc="31" dirty="0">
                <a:solidFill>
                  <a:srgbClr val="000000">
                    <a:alpha val="80000"/>
                  </a:srgbClr>
                </a:solidFill>
                <a:latin typeface="Source Sans Pro" pitchFamily="34" charset="0"/>
                <a:ea typeface="Source Sans Pro" pitchFamily="34" charset="-122"/>
                <a:cs typeface="Source Sans Pro" pitchFamily="34" charset="-120"/>
              </a:rPr>
              <a:t>, </a:t>
            </a:r>
            <a:endParaRPr lang="en-US"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20">
    <p:bg>
      <p:bgPr>
        <a:solidFill>
          <a:srgbClr val="000000"/>
        </a:solidFill>
        <a:effectLst/>
      </p:bgPr>
    </p:bg>
    <p:spTree>
      <p:nvGrpSpPr>
        <p:cNvPr id="1" name=""/>
        <p:cNvGrpSpPr/>
        <p:nvPr/>
      </p:nvGrpSpPr>
      <p:grpSpPr>
        <a:xfrm>
          <a:off x="0" y="0"/>
          <a:ext cx="0" cy="0"/>
          <a:chOff x="0" y="0"/>
          <a:chExt cx="0" cy="0"/>
        </a:xfrm>
      </p:grpSpPr>
      <p:sp>
        <p:nvSpPr>
          <p:cNvPr id="2" name="Object 1"/>
          <p:cNvSpPr/>
          <p:nvPr/>
        </p:nvSpPr>
        <p:spPr>
          <a:xfrm>
            <a:off x="76181" y="545765"/>
            <a:ext cx="12036590" cy="5342784"/>
          </a:xfrm>
          <a:prstGeom prst="rect">
            <a:avLst/>
          </a:prstGeom>
          <a:noFill/>
        </p:spPr>
        <p:txBody>
          <a:bodyPr wrap="square" lIns="0" tIns="0" rIns="0" bIns="0" rtlCol="0" anchor="t"/>
          <a:lstStyle/>
          <a:p>
            <a:pPr algn="ctr">
              <a:lnSpc>
                <a:spcPts val="7014"/>
              </a:lnSpc>
              <a:buNone/>
            </a:pPr>
            <a:r>
              <a:rPr lang="en-US" sz="6680" b="1" kern="0" spc="67" dirty="0">
                <a:solidFill>
                  <a:srgbClr val="FFFFFF">
                    <a:alpha val="90000"/>
                  </a:srgbClr>
                </a:solidFill>
                <a:latin typeface="Bebas Neue" pitchFamily="34" charset="0"/>
                <a:ea typeface="Bebas Neue" pitchFamily="34" charset="-122"/>
                <a:cs typeface="Bebas Neue" pitchFamily="34" charset="-120"/>
              </a:rPr>
              <a:t>“Učinkovitost probiotika je specifična za soj, ovisna o dozi i specifična za bolest. Stoga je konzultacija sa zdravstvenim stručnjakom ključna za personalizirane preporuke o upotrebi probiotika..”</a:t>
            </a:r>
            <a:endParaRPr lang="en-US" dirty="0"/>
          </a:p>
        </p:txBody>
      </p:sp>
      <p:sp>
        <p:nvSpPr>
          <p:cNvPr id="3" name="Object 2"/>
          <p:cNvSpPr/>
          <p:nvPr/>
        </p:nvSpPr>
        <p:spPr>
          <a:xfrm>
            <a:off x="76181" y="5936064"/>
            <a:ext cx="12036590" cy="290043"/>
          </a:xfrm>
          <a:prstGeom prst="rect">
            <a:avLst/>
          </a:prstGeom>
          <a:noFill/>
        </p:spPr>
        <p:txBody>
          <a:bodyPr wrap="square" lIns="0" tIns="0" rIns="0" bIns="0" rtlCol="0" anchor="t"/>
          <a:lstStyle/>
          <a:p>
            <a:pPr algn="ctr">
              <a:lnSpc>
                <a:spcPts val="2285"/>
              </a:lnSpc>
              <a:spcBef>
                <a:spcPts val="367"/>
              </a:spcBef>
              <a:buNone/>
            </a:pPr>
            <a:r>
              <a:rPr lang="en-US" sz="1924" kern="0" spc="38" dirty="0">
                <a:solidFill>
                  <a:srgbClr val="FFFFFF">
                    <a:alpha val="80000"/>
                  </a:srgbClr>
                </a:solidFill>
                <a:latin typeface="Source Sans Pro" pitchFamily="34" charset="0"/>
                <a:ea typeface="Source Sans Pro" pitchFamily="34" charset="-122"/>
                <a:cs typeface="Source Sans Pro" pitchFamily="34" charset="-120"/>
              </a:rPr>
              <a:t>COCHRANE REVIEW CITED BY WILKINS ET AL. (2017)</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419590"/>
            <a:ext cx="12188952" cy="541599"/>
          </a:xfrm>
          <a:prstGeom prst="rect">
            <a:avLst/>
          </a:prstGeom>
          <a:noFill/>
        </p:spPr>
        <p:txBody>
          <a:bodyPr wrap="square" lIns="0" tIns="0" rIns="0" bIns="0" rtlCol="0" anchor="t"/>
          <a:lstStyle/>
          <a:p>
            <a:pPr algn="ctr">
              <a:lnSpc>
                <a:spcPts val="4266"/>
              </a:lnSpc>
              <a:buNone/>
            </a:pPr>
            <a:r>
              <a:rPr lang="en-US" sz="4688" b="1" kern="0" spc="47" dirty="0">
                <a:solidFill>
                  <a:srgbClr val="000000">
                    <a:alpha val="80000"/>
                  </a:srgbClr>
                </a:solidFill>
                <a:latin typeface="Bebas Neue" pitchFamily="34" charset="0"/>
                <a:ea typeface="Bebas Neue" pitchFamily="34" charset="-122"/>
                <a:cs typeface="Bebas Neue" pitchFamily="34" charset="-120"/>
              </a:rPr>
              <a:t>PRofilaksa Putnčke dijareje probiotikom </a:t>
            </a:r>
            <a:endParaRPr lang="en-US" dirty="0"/>
          </a:p>
        </p:txBody>
      </p:sp>
      <p:pic>
        <p:nvPicPr>
          <p:cNvPr id="3" name="Object 2"/>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135" y="1656935"/>
            <a:ext cx="11246213" cy="4742264"/>
          </a:xfrm>
          <a:prstGeom prst="rect">
            <a:avLst/>
          </a:prstGeom>
        </p:spPr>
      </p:pic>
      <p:pic>
        <p:nvPicPr>
          <p:cNvPr id="4" name="Object 3"/>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6135" y="1656935"/>
            <a:ext cx="11236690" cy="4732742"/>
          </a:xfrm>
          <a:prstGeom prst="rect">
            <a:avLst/>
          </a:prstGeom>
        </p:spPr>
      </p:pic>
      <p:sp>
        <p:nvSpPr>
          <p:cNvPr id="5" name="Object 4"/>
          <p:cNvSpPr/>
          <p:nvPr/>
        </p:nvSpPr>
        <p:spPr>
          <a:xfrm>
            <a:off x="476131" y="1656936"/>
            <a:ext cx="2809173" cy="1134792"/>
          </a:xfrm>
          <a:prstGeom prst="rect">
            <a:avLst/>
          </a:prstGeom>
          <a:noFill/>
        </p:spPr>
        <p:txBody>
          <a:bodyPr wrap="square" rtlCol="0" anchor="ctr">
            <a:normAutofit/>
          </a:bodyPr>
          <a:lstStyle/>
          <a:p>
            <a:pPr algn="ctr">
              <a:buNone/>
            </a:pPr>
            <a:r>
              <a:rPr lang="en-US" sz="2000" dirty="0">
                <a:solidFill>
                  <a:srgbClr val="FFFFFF">
                    <a:alpha val="90000"/>
                  </a:srgbClr>
                </a:solidFill>
                <a:latin typeface="Source Sans Pro Regular" pitchFamily="34" charset="0"/>
                <a:ea typeface="Source Sans Pro Regular" pitchFamily="34" charset="-122"/>
                <a:cs typeface="Source Sans Pro Regular" pitchFamily="34" charset="-120"/>
              </a:rPr>
              <a:t>Sastav</a:t>
            </a:r>
            <a:endParaRPr lang="en-US" dirty="0"/>
          </a:p>
        </p:txBody>
      </p:sp>
      <p:sp>
        <p:nvSpPr>
          <p:cNvPr id="6" name="Object 5"/>
          <p:cNvSpPr/>
          <p:nvPr/>
        </p:nvSpPr>
        <p:spPr>
          <a:xfrm>
            <a:off x="476131" y="2791728"/>
            <a:ext cx="2809173" cy="3588426"/>
          </a:xfrm>
          <a:prstGeom prst="rect">
            <a:avLst/>
          </a:prstGeom>
          <a:noFill/>
        </p:spPr>
        <p:txBody>
          <a:bodyPr wrap="square" rtlCol="0" anchor="ctr">
            <a:normAutofit/>
          </a:bodyPr>
          <a:lstStyle/>
          <a:p>
            <a:pPr algn="ctr">
              <a:buNone/>
            </a:pPr>
            <a:r>
              <a:rPr lang="en-US" sz="2000" dirty="0">
                <a:solidFill>
                  <a:srgbClr val="000000">
                    <a:alpha val="80000"/>
                  </a:srgbClr>
                </a:solidFill>
                <a:latin typeface="Source Sans Pro Regular" pitchFamily="34" charset="0"/>
                <a:ea typeface="Source Sans Pro Regular" pitchFamily="34" charset="-122"/>
                <a:cs typeface="Source Sans Pro Regular" pitchFamily="34" charset="-120"/>
              </a:rPr>
              <a:t>Lactobacillus casei, Lactobacillus acidophilus</a:t>
            </a:r>
            <a:endParaRPr lang="hr-HR" sz="2000" dirty="0">
              <a:solidFill>
                <a:srgbClr val="000000">
                  <a:alpha val="80000"/>
                </a:srgbClr>
              </a:solidFill>
              <a:latin typeface="Source Sans Pro Regular" pitchFamily="34" charset="0"/>
              <a:ea typeface="Source Sans Pro Regular" pitchFamily="34" charset="-122"/>
              <a:cs typeface="Source Sans Pro Regular" pitchFamily="34" charset="-120"/>
            </a:endParaRPr>
          </a:p>
          <a:p>
            <a:pPr algn="ctr">
              <a:buNone/>
            </a:pPr>
            <a:r>
              <a:rPr lang="en-US" sz="2000" dirty="0">
                <a:solidFill>
                  <a:srgbClr val="000000">
                    <a:alpha val="80000"/>
                  </a:srgbClr>
                </a:solidFill>
                <a:latin typeface="Source Sans Pro Regular" pitchFamily="34" charset="0"/>
                <a:ea typeface="Source Sans Pro Regular" pitchFamily="34" charset="-122"/>
                <a:cs typeface="Source Sans Pro Regular" pitchFamily="34" charset="-120"/>
              </a:rPr>
              <a:t>Lactobacillus </a:t>
            </a:r>
            <a:r>
              <a:rPr lang="en-US" sz="2000" dirty="0" err="1">
                <a:solidFill>
                  <a:srgbClr val="000000">
                    <a:alpha val="80000"/>
                  </a:srgbClr>
                </a:solidFill>
                <a:latin typeface="Source Sans Pro Regular" pitchFamily="34" charset="0"/>
                <a:ea typeface="Source Sans Pro Regular" pitchFamily="34" charset="-122"/>
                <a:cs typeface="Source Sans Pro Regular" pitchFamily="34" charset="-120"/>
              </a:rPr>
              <a:t>paracasei</a:t>
            </a:r>
            <a:r>
              <a:rPr lang="en-US" sz="2000" dirty="0">
                <a:solidFill>
                  <a:srgbClr val="000000">
                    <a:alpha val="80000"/>
                  </a:srgbClr>
                </a:solidFill>
                <a:latin typeface="Source Sans Pro Regular" pitchFamily="34" charset="0"/>
                <a:ea typeface="Source Sans Pro Regular" pitchFamily="34" charset="-122"/>
                <a:cs typeface="Source Sans Pro Regular" pitchFamily="34" charset="-120"/>
              </a:rPr>
              <a:t>, Bifidobacterium lactis, Lactobacillus salivarius, Lactococcus lactis</a:t>
            </a:r>
            <a:endParaRPr lang="en-US" dirty="0"/>
          </a:p>
        </p:txBody>
      </p:sp>
      <p:sp>
        <p:nvSpPr>
          <p:cNvPr id="7" name="Object 6"/>
          <p:cNvSpPr/>
          <p:nvPr/>
        </p:nvSpPr>
        <p:spPr>
          <a:xfrm>
            <a:off x="3285303" y="1656936"/>
            <a:ext cx="2809173" cy="1134792"/>
          </a:xfrm>
          <a:prstGeom prst="rect">
            <a:avLst/>
          </a:prstGeom>
          <a:noFill/>
        </p:spPr>
        <p:txBody>
          <a:bodyPr wrap="square" rtlCol="0" anchor="ctr">
            <a:normAutofit/>
          </a:bodyPr>
          <a:lstStyle/>
          <a:p>
            <a:pPr algn="ctr">
              <a:buNone/>
            </a:pPr>
            <a:r>
              <a:rPr lang="en-US" sz="2000" dirty="0">
                <a:solidFill>
                  <a:srgbClr val="FFFFFF">
                    <a:alpha val="90000"/>
                  </a:srgbClr>
                </a:solidFill>
                <a:latin typeface="Source Sans Pro Regular" pitchFamily="34" charset="0"/>
                <a:ea typeface="Source Sans Pro Regular" pitchFamily="34" charset="-122"/>
                <a:cs typeface="Source Sans Pro Regular" pitchFamily="34" charset="-120"/>
              </a:rPr>
              <a:t>Doza</a:t>
            </a:r>
            <a:endParaRPr lang="en-US" dirty="0"/>
          </a:p>
        </p:txBody>
      </p:sp>
      <p:sp>
        <p:nvSpPr>
          <p:cNvPr id="8" name="Object 7"/>
          <p:cNvSpPr/>
          <p:nvPr/>
        </p:nvSpPr>
        <p:spPr>
          <a:xfrm>
            <a:off x="3285303" y="2791728"/>
            <a:ext cx="2809173" cy="3588426"/>
          </a:xfrm>
          <a:prstGeom prst="rect">
            <a:avLst/>
          </a:prstGeom>
          <a:noFill/>
        </p:spPr>
        <p:txBody>
          <a:bodyPr wrap="square" rtlCol="0" anchor="ctr">
            <a:normAutofit/>
          </a:bodyPr>
          <a:lstStyle/>
          <a:p>
            <a:pPr algn="ctr">
              <a:buNone/>
            </a:pPr>
            <a:r>
              <a:rPr lang="en-US" sz="2000" dirty="0">
                <a:solidFill>
                  <a:srgbClr val="000000">
                    <a:alpha val="80000"/>
                  </a:srgbClr>
                </a:solidFill>
                <a:latin typeface="Source Sans Pro Regular" pitchFamily="34" charset="0"/>
                <a:ea typeface="Source Sans Pro Regular" pitchFamily="34" charset="-122"/>
                <a:cs typeface="Source Sans Pro Regular" pitchFamily="34" charset="-120"/>
              </a:rPr>
              <a:t>dnevno (5 milijardi CFU)</a:t>
            </a:r>
            <a:endParaRPr lang="en-US" dirty="0"/>
          </a:p>
        </p:txBody>
      </p:sp>
      <p:sp>
        <p:nvSpPr>
          <p:cNvPr id="9" name="Object 8"/>
          <p:cNvSpPr/>
          <p:nvPr/>
        </p:nvSpPr>
        <p:spPr>
          <a:xfrm>
            <a:off x="6094476" y="1656936"/>
            <a:ext cx="2809173" cy="1134792"/>
          </a:xfrm>
          <a:prstGeom prst="rect">
            <a:avLst/>
          </a:prstGeom>
          <a:noFill/>
        </p:spPr>
        <p:txBody>
          <a:bodyPr wrap="square" rtlCol="0" anchor="ctr">
            <a:normAutofit/>
          </a:bodyPr>
          <a:lstStyle/>
          <a:p>
            <a:pPr algn="ctr">
              <a:buNone/>
            </a:pPr>
            <a:r>
              <a:rPr lang="en-US" sz="2000" dirty="0">
                <a:solidFill>
                  <a:srgbClr val="FFFFFF">
                    <a:alpha val="90000"/>
                  </a:srgbClr>
                </a:solidFill>
                <a:latin typeface="Source Sans Pro Regular" pitchFamily="34" charset="0"/>
                <a:ea typeface="Source Sans Pro Regular" pitchFamily="34" charset="-122"/>
                <a:cs typeface="Source Sans Pro Regular" pitchFamily="34" charset="-120"/>
              </a:rPr>
              <a:t>Trajanje</a:t>
            </a:r>
            <a:endParaRPr lang="en-US" dirty="0"/>
          </a:p>
        </p:txBody>
      </p:sp>
      <p:sp>
        <p:nvSpPr>
          <p:cNvPr id="10" name="Object 9"/>
          <p:cNvSpPr/>
          <p:nvPr/>
        </p:nvSpPr>
        <p:spPr>
          <a:xfrm>
            <a:off x="6094476" y="2791728"/>
            <a:ext cx="2809173" cy="3588426"/>
          </a:xfrm>
          <a:prstGeom prst="rect">
            <a:avLst/>
          </a:prstGeom>
          <a:noFill/>
        </p:spPr>
        <p:txBody>
          <a:bodyPr wrap="square" rtlCol="0" anchor="ctr">
            <a:normAutofit/>
          </a:bodyPr>
          <a:lstStyle/>
          <a:p>
            <a:pPr algn="ctr">
              <a:buNone/>
            </a:pPr>
            <a:r>
              <a:rPr lang="en-US" sz="2000" dirty="0">
                <a:solidFill>
                  <a:srgbClr val="000000">
                    <a:alpha val="80000"/>
                  </a:srgbClr>
                </a:solidFill>
                <a:latin typeface="Source Sans Pro Regular" pitchFamily="34" charset="0"/>
                <a:ea typeface="Source Sans Pro Regular" pitchFamily="34" charset="-122"/>
                <a:cs typeface="Source Sans Pro Regular" pitchFamily="34" charset="-120"/>
              </a:rPr>
              <a:t>5 dana prije + tijekom putovanja + 5 dana nakon</a:t>
            </a:r>
            <a:endParaRPr lang="en-US" dirty="0"/>
          </a:p>
        </p:txBody>
      </p:sp>
      <p:sp>
        <p:nvSpPr>
          <p:cNvPr id="11" name="Object 10"/>
          <p:cNvSpPr/>
          <p:nvPr/>
        </p:nvSpPr>
        <p:spPr>
          <a:xfrm>
            <a:off x="8903649" y="1656936"/>
            <a:ext cx="2809173" cy="1134792"/>
          </a:xfrm>
          <a:prstGeom prst="rect">
            <a:avLst/>
          </a:prstGeom>
          <a:noFill/>
        </p:spPr>
        <p:txBody>
          <a:bodyPr wrap="square" rtlCol="0" anchor="ctr">
            <a:normAutofit/>
          </a:bodyPr>
          <a:lstStyle/>
          <a:p>
            <a:pPr algn="ctr">
              <a:buNone/>
            </a:pPr>
            <a:r>
              <a:rPr lang="en-US" sz="2000" dirty="0">
                <a:solidFill>
                  <a:srgbClr val="FFFFFF">
                    <a:alpha val="90000"/>
                  </a:srgbClr>
                </a:solidFill>
                <a:latin typeface="Source Sans Pro Regular" pitchFamily="34" charset="0"/>
                <a:ea typeface="Source Sans Pro Regular" pitchFamily="34" charset="-122"/>
                <a:cs typeface="Source Sans Pro Regular" pitchFamily="34" charset="-120"/>
              </a:rPr>
              <a:t>Komentari</a:t>
            </a:r>
            <a:endParaRPr lang="en-US" dirty="0"/>
          </a:p>
        </p:txBody>
      </p:sp>
      <p:sp>
        <p:nvSpPr>
          <p:cNvPr id="12" name="Object 11"/>
          <p:cNvSpPr/>
          <p:nvPr/>
        </p:nvSpPr>
        <p:spPr>
          <a:xfrm>
            <a:off x="8903649" y="2791728"/>
            <a:ext cx="2809173" cy="3588426"/>
          </a:xfrm>
          <a:prstGeom prst="rect">
            <a:avLst/>
          </a:prstGeom>
          <a:noFill/>
        </p:spPr>
        <p:txBody>
          <a:bodyPr wrap="square" rtlCol="0" anchor="ctr">
            <a:normAutofit/>
          </a:bodyPr>
          <a:lstStyle/>
          <a:p>
            <a:pPr algn="ctr">
              <a:buNone/>
            </a:pPr>
            <a:r>
              <a:rPr lang="en-US" sz="2000" dirty="0">
                <a:solidFill>
                  <a:srgbClr val="000000">
                    <a:alpha val="80000"/>
                  </a:srgbClr>
                </a:solidFill>
                <a:latin typeface="Source Sans Pro Regular" pitchFamily="34" charset="0"/>
                <a:ea typeface="Source Sans Pro Regular" pitchFamily="34" charset="-122"/>
                <a:cs typeface="Source Sans Pro Regular" pitchFamily="34" charset="-120"/>
              </a:rPr>
              <a:t>Uzimati ujutro na prazan želudac, rastopiti u 100ml vode, pričekati 1-2 minute prije konzumacije, čuvati na sobnoj temperaturi</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42852" y="2676451"/>
            <a:ext cx="12103248" cy="541599"/>
          </a:xfrm>
          <a:prstGeom prst="rect">
            <a:avLst/>
          </a:prstGeom>
          <a:noFill/>
        </p:spPr>
        <p:txBody>
          <a:bodyPr wrap="square" lIns="0" tIns="0" rIns="0" bIns="0" rtlCol="0" anchor="t"/>
          <a:lstStyle/>
          <a:p>
            <a:pPr algn="ctr">
              <a:lnSpc>
                <a:spcPts val="4266"/>
              </a:lnSpc>
              <a:buNone/>
            </a:pPr>
            <a:r>
              <a:rPr lang="en-US" sz="4688" b="1" kern="0" spc="47" dirty="0">
                <a:solidFill>
                  <a:srgbClr val="000000">
                    <a:alpha val="80000"/>
                  </a:srgbClr>
                </a:solidFill>
                <a:latin typeface="Bebas Neue" pitchFamily="34" charset="0"/>
                <a:ea typeface="Bebas Neue" pitchFamily="34" charset="-122"/>
                <a:cs typeface="Bebas Neue" pitchFamily="34" charset="-120"/>
              </a:rPr>
              <a:t>Zaključak</a:t>
            </a:r>
            <a:endParaRPr lang="en-US" dirty="0"/>
          </a:p>
        </p:txBody>
      </p:sp>
      <p:sp>
        <p:nvSpPr>
          <p:cNvPr id="3" name="Object 2"/>
          <p:cNvSpPr/>
          <p:nvPr/>
        </p:nvSpPr>
        <p:spPr>
          <a:xfrm>
            <a:off x="42852" y="3365254"/>
            <a:ext cx="12103248" cy="814481"/>
          </a:xfrm>
          <a:prstGeom prst="rect">
            <a:avLst/>
          </a:prstGeom>
          <a:noFill/>
        </p:spPr>
        <p:txBody>
          <a:bodyPr wrap="square" lIns="0" tIns="0" rIns="0" bIns="0" rtlCol="0" anchor="t"/>
          <a:lstStyle/>
          <a:p>
            <a:pPr algn="ctr">
              <a:lnSpc>
                <a:spcPts val="2138"/>
              </a:lnSpc>
              <a:spcBef>
                <a:spcPts val="1137"/>
              </a:spcBef>
              <a:buNone/>
            </a:pPr>
            <a:r>
              <a:rPr lang="en-US" sz="1620" kern="0" spc="32" dirty="0">
                <a:solidFill>
                  <a:srgbClr val="000000">
                    <a:alpha val="80000"/>
                  </a:srgbClr>
                </a:solidFill>
                <a:latin typeface="Source Sans Pro" pitchFamily="34" charset="0"/>
                <a:ea typeface="Source Sans Pro" pitchFamily="34" charset="-122"/>
                <a:cs typeface="Source Sans Pro" pitchFamily="34" charset="-120"/>
              </a:rPr>
              <a:t>Probiotici, koji su živi mikroorganizmi, pokazuju potencijal u prevenciji putničkog proljeva, stanja koje se često javlja kod putnika. Međutim, potrebna su daljnja istraživanja kako bi se potvrdila njihova učinkovitost i odredile optimalne doze i sojevi za najučinkovitiju prevenciju i tretman ovog problema.</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3">
    <p:bg>
      <p:bgPr>
        <a:solidFill>
          <a:srgbClr val="000000"/>
        </a:solidFill>
        <a:effectLst/>
      </p:bgPr>
    </p:bg>
    <p:spTree>
      <p:nvGrpSpPr>
        <p:cNvPr id="1" name=""/>
        <p:cNvGrpSpPr/>
        <p:nvPr/>
      </p:nvGrpSpPr>
      <p:grpSpPr>
        <a:xfrm>
          <a:off x="0" y="0"/>
          <a:ext cx="0" cy="0"/>
          <a:chOff x="0" y="0"/>
          <a:chExt cx="0" cy="0"/>
        </a:xfrm>
      </p:grpSpPr>
      <p:sp>
        <p:nvSpPr>
          <p:cNvPr id="2" name="Object 1"/>
          <p:cNvSpPr/>
          <p:nvPr/>
        </p:nvSpPr>
        <p:spPr>
          <a:xfrm>
            <a:off x="0" y="419590"/>
            <a:ext cx="12188952" cy="541599"/>
          </a:xfrm>
          <a:prstGeom prst="rect">
            <a:avLst/>
          </a:prstGeom>
          <a:noFill/>
        </p:spPr>
        <p:txBody>
          <a:bodyPr wrap="square" lIns="0" tIns="0" rIns="0" bIns="0" rtlCol="0" anchor="t"/>
          <a:lstStyle/>
          <a:p>
            <a:pPr algn="ctr">
              <a:lnSpc>
                <a:spcPts val="4266"/>
              </a:lnSpc>
              <a:buNone/>
            </a:pPr>
            <a:r>
              <a:rPr lang="en-US" sz="4688" b="1" kern="0" spc="47" dirty="0">
                <a:solidFill>
                  <a:srgbClr val="FFFFFF">
                    <a:alpha val="90000"/>
                  </a:srgbClr>
                </a:solidFill>
                <a:latin typeface="Bebas Neue" pitchFamily="34" charset="0"/>
                <a:ea typeface="Bebas Neue" pitchFamily="34" charset="-122"/>
                <a:cs typeface="Bebas Neue" pitchFamily="34" charset="-120"/>
              </a:rPr>
              <a:t>Liječenje putničkih proljeva</a:t>
            </a:r>
            <a:endParaRPr lang="en-US" dirty="0"/>
          </a:p>
        </p:txBody>
      </p:sp>
      <p:sp>
        <p:nvSpPr>
          <p:cNvPr id="3" name="Object 2"/>
          <p:cNvSpPr/>
          <p:nvPr/>
        </p:nvSpPr>
        <p:spPr>
          <a:xfrm>
            <a:off x="952262" y="2000940"/>
            <a:ext cx="5446938" cy="4012296"/>
          </a:xfrm>
          <a:prstGeom prst="rect">
            <a:avLst/>
          </a:prstGeom>
          <a:noFill/>
        </p:spPr>
        <p:txBody>
          <a:bodyPr wrap="square" lIns="0" tIns="0" rIns="0" bIns="0" rtlCol="0" anchor="t"/>
          <a:lstStyle/>
          <a:p>
            <a:pPr marL="242900" indent="-242900" algn="l">
              <a:lnSpc>
                <a:spcPts val="2887"/>
              </a:lnSpc>
              <a:buSzPct val="100000"/>
              <a:buChar char="•"/>
            </a:pPr>
            <a:r>
              <a:rPr lang="en-US" sz="2430" kern="0" spc="49" dirty="0">
                <a:solidFill>
                  <a:srgbClr val="FFFFFF">
                    <a:alpha val="90000"/>
                  </a:srgbClr>
                </a:solidFill>
                <a:latin typeface="Source Sans Pro" pitchFamily="34" charset="0"/>
                <a:ea typeface="Source Sans Pro" pitchFamily="34" charset="-122"/>
                <a:cs typeface="Source Sans Pro" pitchFamily="34" charset="-120"/>
              </a:rPr>
              <a:t>Oralna rehidracijska terapija</a:t>
            </a:r>
          </a:p>
          <a:p>
            <a:pPr lvl="1" algn="l">
              <a:lnSpc>
                <a:spcPts val="2049"/>
              </a:lnSpc>
              <a:spcBef>
                <a:spcPts val="348"/>
              </a:spcBef>
              <a:buNone/>
            </a:pPr>
            <a:r>
              <a:rPr lang="en-US" sz="1552" kern="0" spc="31" dirty="0">
                <a:solidFill>
                  <a:srgbClr val="FFFFFF">
                    <a:alpha val="80000"/>
                  </a:srgbClr>
                </a:solidFill>
                <a:latin typeface="Source Sans Pro" pitchFamily="34" charset="0"/>
                <a:ea typeface="Source Sans Pro" pitchFamily="34" charset="-122"/>
                <a:cs typeface="Source Sans Pro" pitchFamily="34" charset="-120"/>
              </a:rPr>
              <a:t>Zamjena izgubljenih tekućina i elektrolita ključna je za liječenje umjerenih do teških slučajeva proljeva. Dostupne su otopine oralnih rehidracijskh soli (ORS) koje učinkovito nadoknađuju te gubitke.</a:t>
            </a:r>
          </a:p>
          <a:p>
            <a:pPr marL="242900" indent="-242900" algn="l">
              <a:lnSpc>
                <a:spcPts val="2887"/>
              </a:lnSpc>
              <a:spcBef>
                <a:spcPts val="2536"/>
              </a:spcBef>
              <a:buSzPct val="100000"/>
              <a:buChar char="•"/>
            </a:pPr>
            <a:r>
              <a:rPr lang="en-US" sz="2430" kern="0" spc="49" dirty="0">
                <a:solidFill>
                  <a:srgbClr val="FFFFFF">
                    <a:alpha val="90000"/>
                  </a:srgbClr>
                </a:solidFill>
                <a:latin typeface="Source Sans Pro" pitchFamily="34" charset="0"/>
                <a:ea typeface="Source Sans Pro" pitchFamily="34" charset="-122"/>
                <a:cs typeface="Source Sans Pro" pitchFamily="34" charset="-120"/>
              </a:rPr>
              <a:t>Antibiotici</a:t>
            </a:r>
          </a:p>
          <a:p>
            <a:pPr lvl="1" algn="l">
              <a:lnSpc>
                <a:spcPts val="2049"/>
              </a:lnSpc>
              <a:spcBef>
                <a:spcPts val="348"/>
              </a:spcBef>
              <a:buNone/>
            </a:pPr>
            <a:r>
              <a:rPr lang="en-US" sz="1552" kern="0" spc="31" dirty="0">
                <a:solidFill>
                  <a:srgbClr val="FFFFFF">
                    <a:alpha val="80000"/>
                  </a:srgbClr>
                </a:solidFill>
                <a:latin typeface="Source Sans Pro" pitchFamily="34" charset="0"/>
                <a:ea typeface="Source Sans Pro" pitchFamily="34" charset="-122"/>
                <a:cs typeface="Source Sans Pro" pitchFamily="34" charset="-120"/>
              </a:rPr>
              <a:t>U nekim slučajevima, zdravstveni djelatnici mogu propisati antibiotike za liječenje bakterijskih proljeva, osobito kod teških simptoma ili kod osoba s drugim zdravstvenim stanjima. Međutim, neodgovorna upotreba antibiotika treba se izbjegavati zbog zabrinutosti oko rezistencije na antibiotike i mogućeg narušavanja crijevne mikrobiote.</a:t>
            </a:r>
            <a:endParaRPr lang="en-US" dirty="0"/>
          </a:p>
        </p:txBody>
      </p:sp>
      <p:sp>
        <p:nvSpPr>
          <p:cNvPr id="4" name="Object 3"/>
          <p:cNvSpPr/>
          <p:nvPr/>
        </p:nvSpPr>
        <p:spPr>
          <a:xfrm>
            <a:off x="6284928" y="2000940"/>
            <a:ext cx="5446938" cy="1711889"/>
          </a:xfrm>
          <a:prstGeom prst="rect">
            <a:avLst/>
          </a:prstGeom>
          <a:noFill/>
        </p:spPr>
        <p:txBody>
          <a:bodyPr wrap="square" lIns="0" tIns="0" rIns="0" bIns="0" rtlCol="0" anchor="t"/>
          <a:lstStyle/>
          <a:p>
            <a:pPr marL="242900" indent="-242900" algn="l">
              <a:lnSpc>
                <a:spcPts val="2887"/>
              </a:lnSpc>
              <a:buSzPct val="100000"/>
              <a:buChar char="•"/>
            </a:pPr>
            <a:r>
              <a:rPr lang="en-US" sz="2430" kern="0" spc="49" dirty="0">
                <a:solidFill>
                  <a:srgbClr val="FFFFFF">
                    <a:alpha val="90000"/>
                  </a:srgbClr>
                </a:solidFill>
                <a:latin typeface="Source Sans Pro" pitchFamily="34" charset="0"/>
                <a:ea typeface="Source Sans Pro" pitchFamily="34" charset="-122"/>
                <a:cs typeface="Source Sans Pro" pitchFamily="34" charset="-120"/>
              </a:rPr>
              <a:t>Simptomatsko liječenje</a:t>
            </a:r>
          </a:p>
          <a:p>
            <a:pPr lvl="1" algn="l">
              <a:lnSpc>
                <a:spcPts val="2049"/>
              </a:lnSpc>
              <a:spcBef>
                <a:spcPts val="348"/>
              </a:spcBef>
              <a:buNone/>
            </a:pPr>
            <a:r>
              <a:rPr lang="en-US" sz="1552" kern="0" spc="31" dirty="0">
                <a:solidFill>
                  <a:srgbClr val="FFFFFF">
                    <a:alpha val="80000"/>
                  </a:srgbClr>
                </a:solidFill>
                <a:latin typeface="Source Sans Pro" pitchFamily="34" charset="0"/>
                <a:ea typeface="Source Sans Pro" pitchFamily="34" charset="-122"/>
                <a:cs typeface="Source Sans Pro" pitchFamily="34" charset="-120"/>
              </a:rPr>
              <a:t>Bezreceptni lijekovi poput loperamida mogu pomoći u ublažavanju simptoma proljeva. No, oni se moraju koristiti oprezno i uz savjetovanje sa zdravstvenim djelatnicima, jer možda nisu prikladni za sve pojedince ili u slučaju određenih uzroka proljeva.</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419590"/>
            <a:ext cx="12188952" cy="541599"/>
          </a:xfrm>
          <a:prstGeom prst="rect">
            <a:avLst/>
          </a:prstGeom>
          <a:noFill/>
        </p:spPr>
        <p:txBody>
          <a:bodyPr wrap="square" lIns="0" tIns="0" rIns="0" bIns="0" rtlCol="0" anchor="t"/>
          <a:lstStyle/>
          <a:p>
            <a:pPr algn="ctr">
              <a:lnSpc>
                <a:spcPts val="4266"/>
              </a:lnSpc>
              <a:buNone/>
            </a:pPr>
            <a:r>
              <a:rPr lang="en-US" sz="4688" b="1" kern="0" spc="47" dirty="0">
                <a:solidFill>
                  <a:srgbClr val="000000">
                    <a:alpha val="80000"/>
                  </a:srgbClr>
                </a:solidFill>
                <a:latin typeface="Bebas Neue" pitchFamily="34" charset="0"/>
                <a:ea typeface="Bebas Neue" pitchFamily="34" charset="-122"/>
                <a:cs typeface="Bebas Neue" pitchFamily="34" charset="-120"/>
              </a:rPr>
              <a:t>Izazovi i buduće perspektive</a:t>
            </a:r>
            <a:endParaRPr lang="en-US" dirty="0"/>
          </a:p>
        </p:txBody>
      </p:sp>
      <p:sp>
        <p:nvSpPr>
          <p:cNvPr id="3" name="Object 2"/>
          <p:cNvSpPr/>
          <p:nvPr/>
        </p:nvSpPr>
        <p:spPr>
          <a:xfrm>
            <a:off x="952262" y="1771306"/>
            <a:ext cx="5446938" cy="4468588"/>
          </a:xfrm>
          <a:prstGeom prst="rect">
            <a:avLst/>
          </a:prstGeom>
          <a:noFill/>
        </p:spPr>
        <p:txBody>
          <a:bodyPr wrap="square" lIns="0" tIns="0" rIns="0" bIns="0" rtlCol="0" anchor="t"/>
          <a:lstStyle/>
          <a:p>
            <a:pPr marL="242900" indent="-242900" algn="l">
              <a:lnSpc>
                <a:spcPts val="2598"/>
              </a:lnSpc>
              <a:buSzPct val="100000"/>
              <a:buChar char="•"/>
            </a:pPr>
            <a:r>
              <a:rPr lang="en-US" sz="2187" kern="0" spc="43" dirty="0">
                <a:solidFill>
                  <a:srgbClr val="000000">
                    <a:alpha val="80000"/>
                  </a:srgbClr>
                </a:solidFill>
                <a:latin typeface="Source Sans Pro" pitchFamily="34" charset="0"/>
                <a:ea typeface="Source Sans Pro" pitchFamily="34" charset="-122"/>
                <a:cs typeface="Source Sans Pro" pitchFamily="34" charset="-120"/>
              </a:rPr>
              <a:t>Standardizacija istraživanja o probioticima i prebioticima</a:t>
            </a:r>
          </a:p>
          <a:p>
            <a:pPr lvl="1" algn="l">
              <a:lnSpc>
                <a:spcPts val="1844"/>
              </a:lnSpc>
              <a:spcBef>
                <a:spcPts val="313"/>
              </a:spcBef>
              <a:buNone/>
            </a:pPr>
            <a:r>
              <a:rPr lang="en-US" sz="1397" kern="0" spc="28" dirty="0">
                <a:solidFill>
                  <a:srgbClr val="000000">
                    <a:alpha val="80000"/>
                  </a:srgbClr>
                </a:solidFill>
                <a:latin typeface="Source Sans Pro" pitchFamily="34" charset="0"/>
                <a:ea typeface="Source Sans Pro" pitchFamily="34" charset="-122"/>
                <a:cs typeface="Source Sans Pro" pitchFamily="34" charset="-120"/>
              </a:rPr>
              <a:t>Potreba za robustnijim studijama koje koriste definirane standarde poput specifičnih sojeva probiotika, doza i trajanja tretmana.</a:t>
            </a:r>
          </a:p>
          <a:p>
            <a:pPr marL="242900" indent="-242900" algn="l">
              <a:lnSpc>
                <a:spcPts val="2598"/>
              </a:lnSpc>
              <a:spcBef>
                <a:spcPts val="2282"/>
              </a:spcBef>
              <a:buSzPct val="100000"/>
              <a:buChar char="•"/>
            </a:pPr>
            <a:r>
              <a:rPr lang="en-US" sz="2187" kern="0" spc="43" dirty="0">
                <a:solidFill>
                  <a:srgbClr val="000000">
                    <a:alpha val="80000"/>
                  </a:srgbClr>
                </a:solidFill>
                <a:latin typeface="Source Sans Pro" pitchFamily="34" charset="0"/>
                <a:ea typeface="Source Sans Pro" pitchFamily="34" charset="-122"/>
                <a:cs typeface="Source Sans Pro" pitchFamily="34" charset="-120"/>
              </a:rPr>
              <a:t>Razvoj brzih i pouzdanih dijagnostičkih testova</a:t>
            </a:r>
          </a:p>
          <a:p>
            <a:pPr lvl="1" algn="l">
              <a:lnSpc>
                <a:spcPts val="1844"/>
              </a:lnSpc>
              <a:spcBef>
                <a:spcPts val="313"/>
              </a:spcBef>
              <a:buNone/>
            </a:pPr>
            <a:r>
              <a:rPr lang="en-US" sz="1397" kern="0" spc="28" dirty="0">
                <a:solidFill>
                  <a:srgbClr val="000000">
                    <a:alpha val="80000"/>
                  </a:srgbClr>
                </a:solidFill>
                <a:latin typeface="Source Sans Pro" pitchFamily="34" charset="0"/>
                <a:ea typeface="Source Sans Pro" pitchFamily="34" charset="-122"/>
                <a:cs typeface="Source Sans Pro" pitchFamily="34" charset="-120"/>
              </a:rPr>
              <a:t>Unaprjeđenje dijagnostike putničkog proljeva kroz razvoj brzo i točno testiranje patogena, posebno u resursno ograničenim okruženjima.</a:t>
            </a:r>
          </a:p>
          <a:p>
            <a:pPr marL="242900" indent="-242900" algn="l">
              <a:lnSpc>
                <a:spcPts val="2598"/>
              </a:lnSpc>
              <a:spcBef>
                <a:spcPts val="2282"/>
              </a:spcBef>
              <a:buSzPct val="100000"/>
              <a:buChar char="•"/>
            </a:pPr>
            <a:r>
              <a:rPr lang="en-US" sz="2187" kern="0" spc="43" dirty="0">
                <a:solidFill>
                  <a:srgbClr val="000000">
                    <a:alpha val="80000"/>
                  </a:srgbClr>
                </a:solidFill>
                <a:latin typeface="Source Sans Pro" pitchFamily="34" charset="0"/>
                <a:ea typeface="Source Sans Pro" pitchFamily="34" charset="-122"/>
                <a:cs typeface="Source Sans Pro" pitchFamily="34" charset="-120"/>
              </a:rPr>
              <a:t>Unaprjeđenje nadzornih sustava</a:t>
            </a:r>
          </a:p>
          <a:p>
            <a:pPr lvl="1" algn="l">
              <a:lnSpc>
                <a:spcPts val="1844"/>
              </a:lnSpc>
              <a:spcBef>
                <a:spcPts val="313"/>
              </a:spcBef>
              <a:buNone/>
            </a:pPr>
            <a:r>
              <a:rPr lang="en-US" sz="1397" kern="0" spc="28" dirty="0">
                <a:solidFill>
                  <a:srgbClr val="000000">
                    <a:alpha val="80000"/>
                  </a:srgbClr>
                </a:solidFill>
                <a:latin typeface="Source Sans Pro" pitchFamily="34" charset="0"/>
                <a:ea typeface="Source Sans Pro" pitchFamily="34" charset="-122"/>
                <a:cs typeface="Source Sans Pro" pitchFamily="34" charset="-120"/>
              </a:rPr>
              <a:t>Jačanje sustava praćenja i izvještavanja o učestalosti putničkog proljeva, geografskoj distribuciji patogena i obrascima rezistencije na antibiotike.</a:t>
            </a:r>
            <a:endParaRPr lang="en-US" dirty="0"/>
          </a:p>
        </p:txBody>
      </p:sp>
      <p:sp>
        <p:nvSpPr>
          <p:cNvPr id="4" name="Object 3"/>
          <p:cNvSpPr/>
          <p:nvPr/>
        </p:nvSpPr>
        <p:spPr>
          <a:xfrm>
            <a:off x="6284928" y="1771306"/>
            <a:ext cx="5446938" cy="4372866"/>
          </a:xfrm>
          <a:prstGeom prst="rect">
            <a:avLst/>
          </a:prstGeom>
          <a:noFill/>
        </p:spPr>
        <p:txBody>
          <a:bodyPr wrap="square" lIns="0" tIns="0" rIns="0" bIns="0" rtlCol="0" anchor="t"/>
          <a:lstStyle/>
          <a:p>
            <a:pPr marL="242900" indent="-242900" algn="l">
              <a:lnSpc>
                <a:spcPts val="2598"/>
              </a:lnSpc>
              <a:buSzPct val="100000"/>
              <a:buChar char="•"/>
            </a:pPr>
            <a:r>
              <a:rPr lang="en-US" sz="2187" kern="0" spc="43" dirty="0">
                <a:solidFill>
                  <a:srgbClr val="000000">
                    <a:alpha val="80000"/>
                  </a:srgbClr>
                </a:solidFill>
                <a:latin typeface="Source Sans Pro" pitchFamily="34" charset="0"/>
                <a:ea typeface="Source Sans Pro" pitchFamily="34" charset="-122"/>
                <a:cs typeface="Source Sans Pro" pitchFamily="34" charset="-120"/>
              </a:rPr>
              <a:t>Personalizirana terapija ciljana na mikrobiom crijeva</a:t>
            </a:r>
          </a:p>
          <a:p>
            <a:pPr lvl="1" algn="l">
              <a:lnSpc>
                <a:spcPts val="1844"/>
              </a:lnSpc>
              <a:spcBef>
                <a:spcPts val="313"/>
              </a:spcBef>
              <a:buNone/>
            </a:pPr>
            <a:r>
              <a:rPr lang="en-US" sz="1397" kern="0" spc="28" dirty="0">
                <a:solidFill>
                  <a:srgbClr val="000000">
                    <a:alpha val="80000"/>
                  </a:srgbClr>
                </a:solidFill>
                <a:latin typeface="Source Sans Pro" pitchFamily="34" charset="0"/>
                <a:ea typeface="Source Sans Pro" pitchFamily="34" charset="-122"/>
                <a:cs typeface="Source Sans Pro" pitchFamily="34" charset="-120"/>
              </a:rPr>
              <a:t>Razumijevanje uloge crijevnog mikrobioma u podložnosti i oporavku od putničkog proljeva može voditi novim, prilagođenim terapijskim pristupima.</a:t>
            </a:r>
          </a:p>
          <a:p>
            <a:pPr marL="242900" indent="-242900" algn="l">
              <a:lnSpc>
                <a:spcPts val="2598"/>
              </a:lnSpc>
              <a:spcBef>
                <a:spcPts val="2282"/>
              </a:spcBef>
              <a:buSzPct val="100000"/>
              <a:buChar char="•"/>
            </a:pPr>
            <a:r>
              <a:rPr lang="en-US" sz="2187" kern="0" spc="43" dirty="0">
                <a:solidFill>
                  <a:srgbClr val="000000">
                    <a:alpha val="80000"/>
                  </a:srgbClr>
                </a:solidFill>
                <a:latin typeface="Source Sans Pro" pitchFamily="34" charset="0"/>
                <a:ea typeface="Source Sans Pro" pitchFamily="34" charset="-122"/>
                <a:cs typeface="Source Sans Pro" pitchFamily="34" charset="-120"/>
              </a:rPr>
              <a:t>Nove terapijske mogućnosti</a:t>
            </a:r>
          </a:p>
          <a:p>
            <a:pPr lvl="1" algn="l">
              <a:lnSpc>
                <a:spcPts val="1844"/>
              </a:lnSpc>
              <a:spcBef>
                <a:spcPts val="313"/>
              </a:spcBef>
              <a:buNone/>
            </a:pPr>
            <a:r>
              <a:rPr lang="en-US" sz="1397" kern="0" spc="28" dirty="0">
                <a:solidFill>
                  <a:srgbClr val="000000">
                    <a:alpha val="80000"/>
                  </a:srgbClr>
                </a:solidFill>
                <a:latin typeface="Source Sans Pro" pitchFamily="34" charset="0"/>
                <a:ea typeface="Source Sans Pro" pitchFamily="34" charset="-122"/>
                <a:cs typeface="Source Sans Pro" pitchFamily="34" charset="-120"/>
              </a:rPr>
              <a:t>Istraživanje potencijalne uloge probiotika, prebiotika i postbiotika u prevenciji i liječenju putničkog proljeva, uz daljnji razvoj postojećih strategija.</a:t>
            </a:r>
          </a:p>
          <a:p>
            <a:pPr marL="242900" indent="-242900" algn="l">
              <a:lnSpc>
                <a:spcPts val="2598"/>
              </a:lnSpc>
              <a:spcBef>
                <a:spcPts val="2282"/>
              </a:spcBef>
              <a:buSzPct val="100000"/>
              <a:buChar char="•"/>
            </a:pPr>
            <a:r>
              <a:rPr lang="en-US" sz="2187" kern="0" spc="43" dirty="0">
                <a:solidFill>
                  <a:srgbClr val="000000">
                    <a:alpha val="80000"/>
                  </a:srgbClr>
                </a:solidFill>
                <a:latin typeface="Source Sans Pro" pitchFamily="34" charset="0"/>
                <a:ea typeface="Source Sans Pro" pitchFamily="34" charset="-122"/>
                <a:cs typeface="Source Sans Pro" pitchFamily="34" charset="-120"/>
              </a:rPr>
              <a:t>Ostali potencijalni terapijski pristupi.</a:t>
            </a:r>
          </a:p>
          <a:p>
            <a:pPr lvl="1" algn="l">
              <a:lnSpc>
                <a:spcPts val="1844"/>
              </a:lnSpc>
              <a:spcBef>
                <a:spcPts val="313"/>
              </a:spcBef>
              <a:buNone/>
            </a:pPr>
            <a:r>
              <a:rPr lang="en-US" sz="1397" kern="0" spc="28" dirty="0">
                <a:solidFill>
                  <a:srgbClr val="000000">
                    <a:alpha val="80000"/>
                  </a:srgbClr>
                </a:solidFill>
                <a:latin typeface="Source Sans Pro" pitchFamily="34" charset="0"/>
                <a:ea typeface="Source Sans Pro" pitchFamily="34" charset="-122"/>
                <a:cs typeface="Source Sans Pro" pitchFamily="34" charset="-120"/>
              </a:rPr>
              <a:t>Terapija fagima: Ovaj pristup koristi viruse koji ciljaju specifične bakterije. Napomena: Ove informacije nisu eksplicitno spomenute u izvorima i mogu zahtijevati neovisnu provjeru.  </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761810" y="2952607"/>
            <a:ext cx="10665333" cy="541599"/>
          </a:xfrm>
          <a:prstGeom prst="rect">
            <a:avLst/>
          </a:prstGeom>
          <a:noFill/>
        </p:spPr>
        <p:txBody>
          <a:bodyPr wrap="square" lIns="0" tIns="0" rIns="0" bIns="0" rtlCol="0" anchor="t"/>
          <a:lstStyle/>
          <a:p>
            <a:pPr algn="ctr">
              <a:lnSpc>
                <a:spcPts val="4266"/>
              </a:lnSpc>
              <a:buNone/>
            </a:pPr>
            <a:r>
              <a:rPr lang="en-US" sz="4688" b="1" kern="0" spc="47" dirty="0">
                <a:solidFill>
                  <a:srgbClr val="000000">
                    <a:alpha val="80000"/>
                  </a:srgbClr>
                </a:solidFill>
                <a:latin typeface="Bebas Neue" pitchFamily="34" charset="0"/>
                <a:ea typeface="Bebas Neue" pitchFamily="34" charset="-122"/>
                <a:cs typeface="Bebas Neue" pitchFamily="34" charset="-120"/>
              </a:rPr>
              <a:t>Prevencija na prvom mjestu</a:t>
            </a:r>
            <a:endParaRPr lang="en-US" dirty="0"/>
          </a:p>
        </p:txBody>
      </p:sp>
      <p:sp>
        <p:nvSpPr>
          <p:cNvPr id="3" name="Object 2"/>
          <p:cNvSpPr/>
          <p:nvPr/>
        </p:nvSpPr>
        <p:spPr>
          <a:xfrm>
            <a:off x="761810" y="3641410"/>
            <a:ext cx="10665333" cy="271494"/>
          </a:xfrm>
          <a:prstGeom prst="rect">
            <a:avLst/>
          </a:prstGeom>
          <a:noFill/>
        </p:spPr>
        <p:txBody>
          <a:bodyPr wrap="square" lIns="0" tIns="0" rIns="0" bIns="0" rtlCol="0" anchor="t"/>
          <a:lstStyle/>
          <a:p>
            <a:pPr algn="ctr">
              <a:lnSpc>
                <a:spcPts val="2138"/>
              </a:lnSpc>
              <a:spcBef>
                <a:spcPts val="1137"/>
              </a:spcBef>
              <a:buNone/>
            </a:pPr>
            <a:r>
              <a:rPr lang="en-US" sz="1620" kern="0" spc="32" dirty="0">
                <a:solidFill>
                  <a:srgbClr val="000000">
                    <a:alpha val="80000"/>
                  </a:srgbClr>
                </a:solidFill>
                <a:latin typeface="Source Sans Pro" pitchFamily="34" charset="0"/>
                <a:ea typeface="Source Sans Pro" pitchFamily="34" charset="-122"/>
                <a:cs typeface="Source Sans Pro" pitchFamily="34" charset="-120"/>
              </a:rPr>
              <a:t> Pažljivi s hranom i vodom, prakticirajte dobru higijenu ruku i razmotrite preventivne mjere poput probiotika </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6">
    <p:bg>
      <p:bgPr>
        <a:solidFill>
          <a:srgbClr val="E76F51"/>
        </a:solidFill>
        <a:effectLst/>
      </p:bgPr>
    </p:bg>
    <p:spTree>
      <p:nvGrpSpPr>
        <p:cNvPr id="1" name=""/>
        <p:cNvGrpSpPr/>
        <p:nvPr/>
      </p:nvGrpSpPr>
      <p:grpSpPr>
        <a:xfrm>
          <a:off x="0" y="0"/>
          <a:ext cx="0" cy="0"/>
          <a:chOff x="0" y="0"/>
          <a:chExt cx="0" cy="0"/>
        </a:xfrm>
      </p:grpSpPr>
      <p:sp>
        <p:nvSpPr>
          <p:cNvPr id="2" name="Object 1"/>
          <p:cNvSpPr/>
          <p:nvPr/>
        </p:nvSpPr>
        <p:spPr>
          <a:xfrm>
            <a:off x="476131" y="618970"/>
            <a:ext cx="5618345" cy="5618345"/>
          </a:xfrm>
          <a:prstGeom prst="rect">
            <a:avLst/>
          </a:prstGeom>
          <a:solidFill>
            <a:srgbClr val="466AAD"/>
          </a:solidFill>
        </p:spPr>
        <p:txBody>
          <a:bodyPr/>
          <a:lstStyle/>
          <a:p>
            <a:endParaRPr lang="hr-HR"/>
          </a:p>
        </p:txBody>
      </p:sp>
      <p:pic>
        <p:nvPicPr>
          <p:cNvPr id="3" name="Object 2"/>
          <p:cNvPicPr>
            <a:picLocks noChangeAspect="1"/>
          </p:cNvPicPr>
          <p:nvPr/>
        </p:nvPicPr>
        <p:blipFill>
          <a:blip r:embed="rId3"/>
          <a:srcRect/>
          <a:stretch/>
        </p:blipFill>
        <p:spPr>
          <a:xfrm>
            <a:off x="476131" y="618970"/>
            <a:ext cx="5618345" cy="5618345"/>
          </a:xfrm>
          <a:prstGeom prst="rect">
            <a:avLst/>
          </a:prstGeom>
        </p:spPr>
      </p:pic>
      <p:sp>
        <p:nvSpPr>
          <p:cNvPr id="4" name="Object 3"/>
          <p:cNvSpPr/>
          <p:nvPr/>
        </p:nvSpPr>
        <p:spPr>
          <a:xfrm>
            <a:off x="6397295" y="3119650"/>
            <a:ext cx="5488837" cy="610836"/>
          </a:xfrm>
          <a:prstGeom prst="rect">
            <a:avLst/>
          </a:prstGeom>
          <a:noFill/>
        </p:spPr>
        <p:txBody>
          <a:bodyPr wrap="square" lIns="0" tIns="0" rIns="0" bIns="0" rtlCol="0" anchor="t"/>
          <a:lstStyle/>
          <a:p>
            <a:pPr algn="ctr">
              <a:lnSpc>
                <a:spcPts val="2406"/>
              </a:lnSpc>
              <a:buNone/>
            </a:pPr>
            <a:r>
              <a:rPr lang="en-US" sz="2025" kern="0" spc="41" dirty="0">
                <a:solidFill>
                  <a:srgbClr val="FFFFFF">
                    <a:alpha val="80000"/>
                  </a:srgbClr>
                </a:solidFill>
                <a:latin typeface="Source Sans Pro" pitchFamily="34" charset="0"/>
                <a:ea typeface="Source Sans Pro" pitchFamily="34" charset="-122"/>
                <a:cs typeface="Source Sans Pro" pitchFamily="34" charset="-120"/>
              </a:rPr>
              <a:t>SJETI SE: BOLJE SPRIJEČITI NEGO LIJEČITI... ILI TRČATI.</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61</TotalTime>
  <Words>5190</Words>
  <Application>Microsoft Office PowerPoint</Application>
  <PresentationFormat>Widescreen</PresentationFormat>
  <Paragraphs>209</Paragraphs>
  <Slides>24</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Source Sans Pro Regular</vt:lpstr>
      <vt:lpstr>Bebas Neue</vt:lpstr>
      <vt:lpstr>Source Sans Pro</vt:lpstr>
      <vt:lpstr>Google Sans Text</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Beautiful.ai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Putnički proljev –   etiologija , pevencija i liječenje</dc:title>
  <dc:subject>Putnički proljev –   etiologija , pevencija i liječenje</dc:subject>
  <dc:creator>Davor Radic</dc:creator>
  <cp:lastModifiedBy>Davor Radić</cp:lastModifiedBy>
  <cp:revision>4</cp:revision>
  <dcterms:created xsi:type="dcterms:W3CDTF">2024-11-23T03:08:29Z</dcterms:created>
  <dcterms:modified xsi:type="dcterms:W3CDTF">2024-11-23T06:55:00Z</dcterms:modified>
</cp:coreProperties>
</file>