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74" r:id="rId6"/>
    <p:sldId id="260" r:id="rId7"/>
    <p:sldId id="259" r:id="rId8"/>
    <p:sldId id="261" r:id="rId9"/>
    <p:sldId id="266" r:id="rId10"/>
    <p:sldId id="273" r:id="rId11"/>
    <p:sldId id="277" r:id="rId12"/>
    <p:sldId id="276" r:id="rId13"/>
    <p:sldId id="278" r:id="rId14"/>
    <p:sldId id="279" r:id="rId15"/>
    <p:sldId id="280" r:id="rId16"/>
    <p:sldId id="281" r:id="rId17"/>
    <p:sldId id="282" r:id="rId18"/>
    <p:sldId id="262" r:id="rId19"/>
    <p:sldId id="263" r:id="rId20"/>
    <p:sldId id="264" r:id="rId21"/>
    <p:sldId id="265" r:id="rId22"/>
    <p:sldId id="267" r:id="rId23"/>
    <p:sldId id="268" r:id="rId24"/>
    <p:sldId id="269" r:id="rId25"/>
    <p:sldId id="27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7"/>
  </p:normalViewPr>
  <p:slideViewPr>
    <p:cSldViewPr snapToGrid="0">
      <p:cViewPr varScale="1">
        <p:scale>
          <a:sx n="110" d="100"/>
          <a:sy n="110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63393B-61C0-4DAD-ACE3-A6DE69E2619F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C1FC83-31AD-4879-B357-2E2369D16D84}">
      <dgm:prSet custT="1"/>
      <dgm:spPr/>
      <dgm:t>
        <a:bodyPr/>
        <a:lstStyle/>
        <a:p>
          <a:r>
            <a:rPr lang="en-US" sz="2400" i="1" dirty="0"/>
            <a:t>Bifidobacterium </a:t>
          </a:r>
          <a:r>
            <a:rPr lang="en-US" sz="2400" i="1" dirty="0" err="1"/>
            <a:t>infantis</a:t>
          </a:r>
          <a:endParaRPr lang="en-US" sz="2400" i="1" dirty="0"/>
        </a:p>
      </dgm:t>
    </dgm:pt>
    <dgm:pt modelId="{0D156CEC-481F-4A28-8C3B-54794DFE8333}" type="parTrans" cxnId="{72E98CB0-70CA-4283-AFB9-AB8E1FE13716}">
      <dgm:prSet/>
      <dgm:spPr/>
      <dgm:t>
        <a:bodyPr/>
        <a:lstStyle/>
        <a:p>
          <a:endParaRPr lang="en-US"/>
        </a:p>
      </dgm:t>
    </dgm:pt>
    <dgm:pt modelId="{7395CCDD-6752-4924-8A97-299802072924}" type="sibTrans" cxnId="{72E98CB0-70CA-4283-AFB9-AB8E1FE13716}">
      <dgm:prSet/>
      <dgm:spPr/>
      <dgm:t>
        <a:bodyPr/>
        <a:lstStyle/>
        <a:p>
          <a:endParaRPr lang="en-US"/>
        </a:p>
      </dgm:t>
    </dgm:pt>
    <dgm:pt modelId="{EC8CF2F4-6FC3-407B-9BDE-7BB02431569D}">
      <dgm:prSet custT="1"/>
      <dgm:spPr/>
      <dgm:t>
        <a:bodyPr/>
        <a:lstStyle/>
        <a:p>
          <a:r>
            <a:rPr lang="en-US" sz="2400" i="1" dirty="0"/>
            <a:t>Lactobacillus I Bifidobacterium </a:t>
          </a:r>
          <a:r>
            <a:rPr lang="en-US" sz="2400" i="1" dirty="0" err="1"/>
            <a:t>spp</a:t>
          </a:r>
          <a:endParaRPr lang="en-US" sz="2400" i="1" dirty="0"/>
        </a:p>
      </dgm:t>
    </dgm:pt>
    <dgm:pt modelId="{FB0313D0-D059-4C8F-AB7B-23AE8957952C}" type="parTrans" cxnId="{18D02AB9-5102-49C4-8474-51A1D59AA1E8}">
      <dgm:prSet/>
      <dgm:spPr/>
      <dgm:t>
        <a:bodyPr/>
        <a:lstStyle/>
        <a:p>
          <a:endParaRPr lang="en-US"/>
        </a:p>
      </dgm:t>
    </dgm:pt>
    <dgm:pt modelId="{94B53DCA-A448-44AE-B86A-3887949946F3}" type="sibTrans" cxnId="{18D02AB9-5102-49C4-8474-51A1D59AA1E8}">
      <dgm:prSet/>
      <dgm:spPr/>
      <dgm:t>
        <a:bodyPr/>
        <a:lstStyle/>
        <a:p>
          <a:endParaRPr lang="en-US"/>
        </a:p>
      </dgm:t>
    </dgm:pt>
    <dgm:pt modelId="{F1452AA6-EC22-4D28-B39C-076043B51268}">
      <dgm:prSet custT="1"/>
      <dgm:spPr/>
      <dgm:t>
        <a:bodyPr/>
        <a:lstStyle/>
        <a:p>
          <a:r>
            <a:rPr lang="en-US" sz="2400" i="1" dirty="0"/>
            <a:t>Escherichia, Bacillus i </a:t>
          </a:r>
          <a:r>
            <a:rPr lang="en-US" sz="2400" i="1" dirty="0" err="1"/>
            <a:t>Sacharomyces</a:t>
          </a:r>
          <a:r>
            <a:rPr lang="en-US" sz="2400" i="1" dirty="0"/>
            <a:t> </a:t>
          </a:r>
          <a:r>
            <a:rPr lang="en-US" sz="2400" i="1" dirty="0" err="1"/>
            <a:t>spp</a:t>
          </a:r>
          <a:endParaRPr lang="en-US" sz="2400" i="1" dirty="0"/>
        </a:p>
      </dgm:t>
    </dgm:pt>
    <dgm:pt modelId="{15D2C7B6-AFD6-40DF-B3B7-E61F16AB12D7}" type="parTrans" cxnId="{28197D9D-B019-4AA4-9912-297831712269}">
      <dgm:prSet/>
      <dgm:spPr/>
      <dgm:t>
        <a:bodyPr/>
        <a:lstStyle/>
        <a:p>
          <a:endParaRPr lang="en-US"/>
        </a:p>
      </dgm:t>
    </dgm:pt>
    <dgm:pt modelId="{C791BCEF-3979-46A2-BAF9-6F7E041159A6}" type="sibTrans" cxnId="{28197D9D-B019-4AA4-9912-297831712269}">
      <dgm:prSet/>
      <dgm:spPr/>
      <dgm:t>
        <a:bodyPr/>
        <a:lstStyle/>
        <a:p>
          <a:endParaRPr lang="en-US"/>
        </a:p>
      </dgm:t>
    </dgm:pt>
    <dgm:pt modelId="{4BBE8DCD-B529-4438-BA23-BC6CABC4A4FF}">
      <dgm:prSet custT="1"/>
      <dgm:spPr/>
      <dgm:t>
        <a:bodyPr/>
        <a:lstStyle/>
        <a:p>
          <a:r>
            <a:rPr lang="en-US" sz="2400" i="1" dirty="0"/>
            <a:t>Candida, Streptococcus, Escherichia </a:t>
          </a:r>
          <a:r>
            <a:rPr lang="en-US" sz="2400" i="1" dirty="0" err="1"/>
            <a:t>spp</a:t>
          </a:r>
          <a:endParaRPr lang="en-US" sz="2400" i="1" dirty="0"/>
        </a:p>
      </dgm:t>
    </dgm:pt>
    <dgm:pt modelId="{45506D4E-E193-4C0B-A7B1-DCF6267806D0}" type="parTrans" cxnId="{D47DEECA-5CE1-4978-B64F-9C6A07448A94}">
      <dgm:prSet/>
      <dgm:spPr/>
      <dgm:t>
        <a:bodyPr/>
        <a:lstStyle/>
        <a:p>
          <a:endParaRPr lang="en-US"/>
        </a:p>
      </dgm:t>
    </dgm:pt>
    <dgm:pt modelId="{124AA38C-85D5-47E2-9896-6751876A781D}" type="sibTrans" cxnId="{D47DEECA-5CE1-4978-B64F-9C6A07448A94}">
      <dgm:prSet/>
      <dgm:spPr/>
      <dgm:t>
        <a:bodyPr/>
        <a:lstStyle/>
        <a:p>
          <a:endParaRPr lang="en-US"/>
        </a:p>
      </dgm:t>
    </dgm:pt>
    <dgm:pt modelId="{9ED48D36-DD8F-44CD-BD13-BCCC753488A2}">
      <dgm:prSet custT="1"/>
      <dgm:spPr/>
      <dgm:t>
        <a:bodyPr/>
        <a:lstStyle/>
        <a:p>
          <a:r>
            <a:rPr lang="en-US" sz="2400" i="1" dirty="0"/>
            <a:t>Bacillus </a:t>
          </a:r>
          <a:r>
            <a:rPr lang="en-US" sz="2400" i="1" dirty="0" err="1"/>
            <a:t>spp</a:t>
          </a:r>
          <a:endParaRPr lang="en-US" sz="2400" i="1" dirty="0"/>
        </a:p>
      </dgm:t>
    </dgm:pt>
    <dgm:pt modelId="{88AF9A00-5A2A-422F-B196-D11C8FA948E8}" type="parTrans" cxnId="{90366B36-64B7-4D02-B98D-38F092C89E00}">
      <dgm:prSet/>
      <dgm:spPr/>
      <dgm:t>
        <a:bodyPr/>
        <a:lstStyle/>
        <a:p>
          <a:endParaRPr lang="en-US"/>
        </a:p>
      </dgm:t>
    </dgm:pt>
    <dgm:pt modelId="{E2AA9127-5E39-41EA-9ECC-5E0F574B69F3}" type="sibTrans" cxnId="{90366B36-64B7-4D02-B98D-38F092C89E00}">
      <dgm:prSet/>
      <dgm:spPr/>
      <dgm:t>
        <a:bodyPr/>
        <a:lstStyle/>
        <a:p>
          <a:endParaRPr lang="en-US"/>
        </a:p>
      </dgm:t>
    </dgm:pt>
    <dgm:pt modelId="{A4CE1FDD-2D9C-42CD-BBA6-C4C50561F14F}">
      <dgm:prSet custT="1"/>
      <dgm:spPr/>
      <dgm:t>
        <a:bodyPr/>
        <a:lstStyle/>
        <a:p>
          <a:r>
            <a:rPr lang="en-US" sz="2400" i="1" dirty="0"/>
            <a:t>Lactobacillus </a:t>
          </a:r>
          <a:r>
            <a:rPr lang="en-US" sz="2400" i="1" dirty="0" err="1"/>
            <a:t>spp</a:t>
          </a:r>
          <a:endParaRPr lang="en-US" sz="2400" i="1" dirty="0"/>
        </a:p>
      </dgm:t>
    </dgm:pt>
    <dgm:pt modelId="{64AF815D-2BEC-41F7-A156-682670925468}" type="parTrans" cxnId="{E8A8388D-2652-4525-A1AB-B965338381AF}">
      <dgm:prSet/>
      <dgm:spPr/>
      <dgm:t>
        <a:bodyPr/>
        <a:lstStyle/>
        <a:p>
          <a:endParaRPr lang="en-US"/>
        </a:p>
      </dgm:t>
    </dgm:pt>
    <dgm:pt modelId="{88DC7C3F-FE6E-4D52-9B96-8573A8E44060}" type="sibTrans" cxnId="{E8A8388D-2652-4525-A1AB-B965338381AF}">
      <dgm:prSet/>
      <dgm:spPr/>
      <dgm:t>
        <a:bodyPr/>
        <a:lstStyle/>
        <a:p>
          <a:endParaRPr lang="en-US"/>
        </a:p>
      </dgm:t>
    </dgm:pt>
    <dgm:pt modelId="{2BE3AFBB-2789-4287-BF9B-B0D853B2CBAD}">
      <dgm:prSet custT="1"/>
      <dgm:spPr/>
      <dgm:t>
        <a:bodyPr/>
        <a:lstStyle/>
        <a:p>
          <a:r>
            <a:rPr lang="en-US" sz="2400" dirty="0" err="1"/>
            <a:t>Triptofan</a:t>
          </a:r>
          <a:r>
            <a:rPr lang="en-US" sz="2400" dirty="0"/>
            <a:t>, </a:t>
          </a:r>
          <a:r>
            <a:rPr lang="en-US" sz="2400" dirty="0" err="1"/>
            <a:t>prekusor</a:t>
          </a:r>
          <a:r>
            <a:rPr lang="en-US" sz="2400" dirty="0"/>
            <a:t> 5-HT</a:t>
          </a:r>
        </a:p>
      </dgm:t>
    </dgm:pt>
    <dgm:pt modelId="{DD4A8A5D-8903-4181-BE39-F118003984E9}" type="parTrans" cxnId="{78BDA3B1-19CA-432A-A58C-275934A5CC97}">
      <dgm:prSet/>
      <dgm:spPr/>
      <dgm:t>
        <a:bodyPr/>
        <a:lstStyle/>
        <a:p>
          <a:endParaRPr lang="en-US"/>
        </a:p>
      </dgm:t>
    </dgm:pt>
    <dgm:pt modelId="{293C502C-A03D-4371-AA21-C3AC00D58567}" type="sibTrans" cxnId="{78BDA3B1-19CA-432A-A58C-275934A5CC97}">
      <dgm:prSet/>
      <dgm:spPr/>
      <dgm:t>
        <a:bodyPr/>
        <a:lstStyle/>
        <a:p>
          <a:endParaRPr lang="en-US"/>
        </a:p>
      </dgm:t>
    </dgm:pt>
    <dgm:pt modelId="{DEF6CBEE-E53C-4069-AEEB-581F58129D69}">
      <dgm:prSet custT="1"/>
      <dgm:spPr/>
      <dgm:t>
        <a:bodyPr/>
        <a:lstStyle/>
        <a:p>
          <a:r>
            <a:rPr lang="en-US" sz="2400" dirty="0"/>
            <a:t>GAMA</a:t>
          </a:r>
        </a:p>
      </dgm:t>
    </dgm:pt>
    <dgm:pt modelId="{57536EAA-82FF-49B1-A662-5F18A1E9B6C0}" type="parTrans" cxnId="{F5A73F05-75E8-4094-B290-6BE0DBACBA62}">
      <dgm:prSet/>
      <dgm:spPr/>
      <dgm:t>
        <a:bodyPr/>
        <a:lstStyle/>
        <a:p>
          <a:endParaRPr lang="en-US"/>
        </a:p>
      </dgm:t>
    </dgm:pt>
    <dgm:pt modelId="{EB53ED95-2FAF-4303-AB00-0F4101165863}" type="sibTrans" cxnId="{F5A73F05-75E8-4094-B290-6BE0DBACBA62}">
      <dgm:prSet/>
      <dgm:spPr/>
      <dgm:t>
        <a:bodyPr/>
        <a:lstStyle/>
        <a:p>
          <a:endParaRPr lang="en-US"/>
        </a:p>
      </dgm:t>
    </dgm:pt>
    <dgm:pt modelId="{E3C6A282-DF2D-4B5A-920C-172D0B8E5D6A}">
      <dgm:prSet custT="1"/>
      <dgm:spPr/>
      <dgm:t>
        <a:bodyPr/>
        <a:lstStyle/>
        <a:p>
          <a:r>
            <a:rPr lang="en-US" sz="2400" dirty="0"/>
            <a:t>noradrenalin</a:t>
          </a:r>
        </a:p>
      </dgm:t>
    </dgm:pt>
    <dgm:pt modelId="{5AF93C75-E5DE-4504-9151-90E6F14CA752}" type="parTrans" cxnId="{B985FF70-ACEE-4657-9FE5-D894BF6FD6E2}">
      <dgm:prSet/>
      <dgm:spPr/>
      <dgm:t>
        <a:bodyPr/>
        <a:lstStyle/>
        <a:p>
          <a:endParaRPr lang="en-US"/>
        </a:p>
      </dgm:t>
    </dgm:pt>
    <dgm:pt modelId="{DB546905-FA6C-41BE-AA4C-EE36D395995F}" type="sibTrans" cxnId="{B985FF70-ACEE-4657-9FE5-D894BF6FD6E2}">
      <dgm:prSet/>
      <dgm:spPr/>
      <dgm:t>
        <a:bodyPr/>
        <a:lstStyle/>
        <a:p>
          <a:endParaRPr lang="en-US"/>
        </a:p>
      </dgm:t>
    </dgm:pt>
    <dgm:pt modelId="{A2553E70-8237-433D-A455-1AE38465EF60}">
      <dgm:prSet custT="1"/>
      <dgm:spPr/>
      <dgm:t>
        <a:bodyPr/>
        <a:lstStyle/>
        <a:p>
          <a:r>
            <a:rPr lang="en-US" sz="2400" dirty="0"/>
            <a:t>serotonin</a:t>
          </a:r>
        </a:p>
      </dgm:t>
    </dgm:pt>
    <dgm:pt modelId="{2F043AFE-1D2E-462B-8FB1-2E7919F7CA3F}" type="parTrans" cxnId="{4B85B918-8FA3-40F7-A4EB-E80D522E7E6C}">
      <dgm:prSet/>
      <dgm:spPr/>
      <dgm:t>
        <a:bodyPr/>
        <a:lstStyle/>
        <a:p>
          <a:endParaRPr lang="en-US"/>
        </a:p>
      </dgm:t>
    </dgm:pt>
    <dgm:pt modelId="{F9AEF78A-1C54-4050-AF73-254D21FBD7A3}" type="sibTrans" cxnId="{4B85B918-8FA3-40F7-A4EB-E80D522E7E6C}">
      <dgm:prSet/>
      <dgm:spPr/>
      <dgm:t>
        <a:bodyPr/>
        <a:lstStyle/>
        <a:p>
          <a:endParaRPr lang="en-US"/>
        </a:p>
      </dgm:t>
    </dgm:pt>
    <dgm:pt modelId="{CF1B049A-7C5A-4F5A-9B12-C03BA197D666}">
      <dgm:prSet custT="1"/>
      <dgm:spPr/>
      <dgm:t>
        <a:bodyPr/>
        <a:lstStyle/>
        <a:p>
          <a:r>
            <a:rPr lang="en-US" sz="2400" dirty="0" err="1"/>
            <a:t>dopamin</a:t>
          </a:r>
          <a:endParaRPr lang="en-US" sz="2400" dirty="0"/>
        </a:p>
      </dgm:t>
    </dgm:pt>
    <dgm:pt modelId="{A6ED2CB8-BBA4-4DE4-AEE5-9F97F6F496D0}" type="parTrans" cxnId="{5EDF1030-F82C-4BBA-A213-D9B9494E4338}">
      <dgm:prSet/>
      <dgm:spPr/>
      <dgm:t>
        <a:bodyPr/>
        <a:lstStyle/>
        <a:p>
          <a:endParaRPr lang="en-US"/>
        </a:p>
      </dgm:t>
    </dgm:pt>
    <dgm:pt modelId="{C084DF37-4524-453B-ADE3-9BE74FDB449A}" type="sibTrans" cxnId="{5EDF1030-F82C-4BBA-A213-D9B9494E4338}">
      <dgm:prSet/>
      <dgm:spPr/>
      <dgm:t>
        <a:bodyPr/>
        <a:lstStyle/>
        <a:p>
          <a:endParaRPr lang="en-US"/>
        </a:p>
      </dgm:t>
    </dgm:pt>
    <dgm:pt modelId="{E64D5392-8991-4478-96E5-C0F10265B45C}">
      <dgm:prSet custT="1"/>
      <dgm:spPr/>
      <dgm:t>
        <a:bodyPr/>
        <a:lstStyle/>
        <a:p>
          <a:r>
            <a:rPr lang="en-US" sz="2400" dirty="0" err="1"/>
            <a:t>acetilkolin</a:t>
          </a:r>
          <a:endParaRPr lang="en-US" sz="2400" dirty="0"/>
        </a:p>
      </dgm:t>
    </dgm:pt>
    <dgm:pt modelId="{0EF1E0C9-FD0E-4986-9421-76D0B63A453E}" type="parTrans" cxnId="{3AA11CA5-F6F4-4D3D-A624-85C310CD3E13}">
      <dgm:prSet/>
      <dgm:spPr/>
      <dgm:t>
        <a:bodyPr/>
        <a:lstStyle/>
        <a:p>
          <a:endParaRPr lang="en-US"/>
        </a:p>
      </dgm:t>
    </dgm:pt>
    <dgm:pt modelId="{055B9D27-A28F-410A-9744-7ACA5236D11C}" type="sibTrans" cxnId="{3AA11CA5-F6F4-4D3D-A624-85C310CD3E13}">
      <dgm:prSet/>
      <dgm:spPr/>
      <dgm:t>
        <a:bodyPr/>
        <a:lstStyle/>
        <a:p>
          <a:endParaRPr lang="en-US"/>
        </a:p>
      </dgm:t>
    </dgm:pt>
    <dgm:pt modelId="{1BC2FAFD-32F2-46EF-B3C3-A1CB82A9F72E}" type="pres">
      <dgm:prSet presAssocID="{6C63393B-61C0-4DAD-ACE3-A6DE69E2619F}" presName="Name0" presStyleCnt="0">
        <dgm:presLayoutVars>
          <dgm:dir/>
          <dgm:animLvl val="lvl"/>
          <dgm:resizeHandles/>
        </dgm:presLayoutVars>
      </dgm:prSet>
      <dgm:spPr/>
    </dgm:pt>
    <dgm:pt modelId="{EDE141BD-732E-41F2-B2B8-479B074FE034}" type="pres">
      <dgm:prSet presAssocID="{FBC1FC83-31AD-4879-B357-2E2369D16D84}" presName="linNode" presStyleCnt="0"/>
      <dgm:spPr/>
    </dgm:pt>
    <dgm:pt modelId="{D9902ED4-723A-46DA-94E3-607AFF846887}" type="pres">
      <dgm:prSet presAssocID="{FBC1FC83-31AD-4879-B357-2E2369D16D84}" presName="parentShp" presStyleLbl="node1" presStyleIdx="0" presStyleCnt="6">
        <dgm:presLayoutVars>
          <dgm:bulletEnabled val="1"/>
        </dgm:presLayoutVars>
      </dgm:prSet>
      <dgm:spPr/>
    </dgm:pt>
    <dgm:pt modelId="{43951108-A1C4-4A17-9BB4-4AA23C18868F}" type="pres">
      <dgm:prSet presAssocID="{FBC1FC83-31AD-4879-B357-2E2369D16D84}" presName="childShp" presStyleLbl="bgAccFollowNode1" presStyleIdx="0" presStyleCnt="6">
        <dgm:presLayoutVars>
          <dgm:bulletEnabled val="1"/>
        </dgm:presLayoutVars>
      </dgm:prSet>
      <dgm:spPr/>
    </dgm:pt>
    <dgm:pt modelId="{432D0533-E660-4D2F-9726-F8C5A6D28D20}" type="pres">
      <dgm:prSet presAssocID="{7395CCDD-6752-4924-8A97-299802072924}" presName="spacing" presStyleCnt="0"/>
      <dgm:spPr/>
    </dgm:pt>
    <dgm:pt modelId="{F46AD978-431D-47D0-B23E-47F1351F2C89}" type="pres">
      <dgm:prSet presAssocID="{EC8CF2F4-6FC3-407B-9BDE-7BB02431569D}" presName="linNode" presStyleCnt="0"/>
      <dgm:spPr/>
    </dgm:pt>
    <dgm:pt modelId="{DBCD767D-4DF7-4BAE-8971-FC10E0C743E3}" type="pres">
      <dgm:prSet presAssocID="{EC8CF2F4-6FC3-407B-9BDE-7BB02431569D}" presName="parentShp" presStyleLbl="node1" presStyleIdx="1" presStyleCnt="6">
        <dgm:presLayoutVars>
          <dgm:bulletEnabled val="1"/>
        </dgm:presLayoutVars>
      </dgm:prSet>
      <dgm:spPr/>
    </dgm:pt>
    <dgm:pt modelId="{19FA1DA3-3342-479C-A55A-9452EF59E8D9}" type="pres">
      <dgm:prSet presAssocID="{EC8CF2F4-6FC3-407B-9BDE-7BB02431569D}" presName="childShp" presStyleLbl="bgAccFollowNode1" presStyleIdx="1" presStyleCnt="6">
        <dgm:presLayoutVars>
          <dgm:bulletEnabled val="1"/>
        </dgm:presLayoutVars>
      </dgm:prSet>
      <dgm:spPr/>
    </dgm:pt>
    <dgm:pt modelId="{761328F8-A308-45CF-A953-AA06A3F77B20}" type="pres">
      <dgm:prSet presAssocID="{94B53DCA-A448-44AE-B86A-3887949946F3}" presName="spacing" presStyleCnt="0"/>
      <dgm:spPr/>
    </dgm:pt>
    <dgm:pt modelId="{A6AC4C55-839E-4D90-B444-BF40427F6421}" type="pres">
      <dgm:prSet presAssocID="{F1452AA6-EC22-4D28-B39C-076043B51268}" presName="linNode" presStyleCnt="0"/>
      <dgm:spPr/>
    </dgm:pt>
    <dgm:pt modelId="{6779991E-4F8F-4F96-828E-18AD89DB0893}" type="pres">
      <dgm:prSet presAssocID="{F1452AA6-EC22-4D28-B39C-076043B51268}" presName="parentShp" presStyleLbl="node1" presStyleIdx="2" presStyleCnt="6">
        <dgm:presLayoutVars>
          <dgm:bulletEnabled val="1"/>
        </dgm:presLayoutVars>
      </dgm:prSet>
      <dgm:spPr/>
    </dgm:pt>
    <dgm:pt modelId="{468FD9FA-23F2-466B-A181-FC6753D132B1}" type="pres">
      <dgm:prSet presAssocID="{F1452AA6-EC22-4D28-B39C-076043B51268}" presName="childShp" presStyleLbl="bgAccFollowNode1" presStyleIdx="2" presStyleCnt="6">
        <dgm:presLayoutVars>
          <dgm:bulletEnabled val="1"/>
        </dgm:presLayoutVars>
      </dgm:prSet>
      <dgm:spPr/>
    </dgm:pt>
    <dgm:pt modelId="{0A43062D-04E4-40F4-82F4-E4BA566EACD3}" type="pres">
      <dgm:prSet presAssocID="{C791BCEF-3979-46A2-BAF9-6F7E041159A6}" presName="spacing" presStyleCnt="0"/>
      <dgm:spPr/>
    </dgm:pt>
    <dgm:pt modelId="{D48F3D86-B397-4446-B1C6-E3CF38C15E99}" type="pres">
      <dgm:prSet presAssocID="{4BBE8DCD-B529-4438-BA23-BC6CABC4A4FF}" presName="linNode" presStyleCnt="0"/>
      <dgm:spPr/>
    </dgm:pt>
    <dgm:pt modelId="{5E45D2EE-7246-4A0F-8F94-E4D72BD40EB6}" type="pres">
      <dgm:prSet presAssocID="{4BBE8DCD-B529-4438-BA23-BC6CABC4A4FF}" presName="parentShp" presStyleLbl="node1" presStyleIdx="3" presStyleCnt="6">
        <dgm:presLayoutVars>
          <dgm:bulletEnabled val="1"/>
        </dgm:presLayoutVars>
      </dgm:prSet>
      <dgm:spPr/>
    </dgm:pt>
    <dgm:pt modelId="{8F18B0AD-F4E1-4F37-BFD0-B54585E05ED3}" type="pres">
      <dgm:prSet presAssocID="{4BBE8DCD-B529-4438-BA23-BC6CABC4A4FF}" presName="childShp" presStyleLbl="bgAccFollowNode1" presStyleIdx="3" presStyleCnt="6">
        <dgm:presLayoutVars>
          <dgm:bulletEnabled val="1"/>
        </dgm:presLayoutVars>
      </dgm:prSet>
      <dgm:spPr/>
    </dgm:pt>
    <dgm:pt modelId="{68FC15A7-F15E-4C69-8C79-D21945D32152}" type="pres">
      <dgm:prSet presAssocID="{124AA38C-85D5-47E2-9896-6751876A781D}" presName="spacing" presStyleCnt="0"/>
      <dgm:spPr/>
    </dgm:pt>
    <dgm:pt modelId="{7C658404-0F00-446C-8B7B-802695CCF542}" type="pres">
      <dgm:prSet presAssocID="{9ED48D36-DD8F-44CD-BD13-BCCC753488A2}" presName="linNode" presStyleCnt="0"/>
      <dgm:spPr/>
    </dgm:pt>
    <dgm:pt modelId="{CF9C5884-CA97-4486-910B-BAE6BA393235}" type="pres">
      <dgm:prSet presAssocID="{9ED48D36-DD8F-44CD-BD13-BCCC753488A2}" presName="parentShp" presStyleLbl="node1" presStyleIdx="4" presStyleCnt="6">
        <dgm:presLayoutVars>
          <dgm:bulletEnabled val="1"/>
        </dgm:presLayoutVars>
      </dgm:prSet>
      <dgm:spPr/>
    </dgm:pt>
    <dgm:pt modelId="{0F63A7C5-6E37-4C9E-8802-DED554D30E4B}" type="pres">
      <dgm:prSet presAssocID="{9ED48D36-DD8F-44CD-BD13-BCCC753488A2}" presName="childShp" presStyleLbl="bgAccFollowNode1" presStyleIdx="4" presStyleCnt="6">
        <dgm:presLayoutVars>
          <dgm:bulletEnabled val="1"/>
        </dgm:presLayoutVars>
      </dgm:prSet>
      <dgm:spPr/>
    </dgm:pt>
    <dgm:pt modelId="{C8D69E67-5D90-47D7-A19C-A2CCF4C15443}" type="pres">
      <dgm:prSet presAssocID="{E2AA9127-5E39-41EA-9ECC-5E0F574B69F3}" presName="spacing" presStyleCnt="0"/>
      <dgm:spPr/>
    </dgm:pt>
    <dgm:pt modelId="{898E7040-09AE-4524-81BA-BA64FBF2744E}" type="pres">
      <dgm:prSet presAssocID="{A4CE1FDD-2D9C-42CD-BBA6-C4C50561F14F}" presName="linNode" presStyleCnt="0"/>
      <dgm:spPr/>
    </dgm:pt>
    <dgm:pt modelId="{FE88D8BF-FF5A-4BEE-93DF-34A66A85DC0F}" type="pres">
      <dgm:prSet presAssocID="{A4CE1FDD-2D9C-42CD-BBA6-C4C50561F14F}" presName="parentShp" presStyleLbl="node1" presStyleIdx="5" presStyleCnt="6">
        <dgm:presLayoutVars>
          <dgm:bulletEnabled val="1"/>
        </dgm:presLayoutVars>
      </dgm:prSet>
      <dgm:spPr/>
    </dgm:pt>
    <dgm:pt modelId="{727788E8-0B84-468A-81B7-20DB3C656BED}" type="pres">
      <dgm:prSet presAssocID="{A4CE1FDD-2D9C-42CD-BBA6-C4C50561F14F}" presName="childShp" presStyleLbl="bgAccFollowNode1" presStyleIdx="5" presStyleCnt="6">
        <dgm:presLayoutVars>
          <dgm:bulletEnabled val="1"/>
        </dgm:presLayoutVars>
      </dgm:prSet>
      <dgm:spPr/>
    </dgm:pt>
  </dgm:ptLst>
  <dgm:cxnLst>
    <dgm:cxn modelId="{F5A73F05-75E8-4094-B290-6BE0DBACBA62}" srcId="{EC8CF2F4-6FC3-407B-9BDE-7BB02431569D}" destId="{DEF6CBEE-E53C-4069-AEEB-581F58129D69}" srcOrd="0" destOrd="0" parTransId="{57536EAA-82FF-49B1-A662-5F18A1E9B6C0}" sibTransId="{EB53ED95-2FAF-4303-AB00-0F4101165863}"/>
    <dgm:cxn modelId="{902E4405-89BF-49E7-B26F-7A2A2EE7E708}" type="presOf" srcId="{9ED48D36-DD8F-44CD-BD13-BCCC753488A2}" destId="{CF9C5884-CA97-4486-910B-BAE6BA393235}" srcOrd="0" destOrd="0" presId="urn:microsoft.com/office/officeart/2005/8/layout/vList6"/>
    <dgm:cxn modelId="{216CFD17-A7BA-4EB2-B6A0-CD306E7C32A8}" type="presOf" srcId="{DEF6CBEE-E53C-4069-AEEB-581F58129D69}" destId="{19FA1DA3-3342-479C-A55A-9452EF59E8D9}" srcOrd="0" destOrd="0" presId="urn:microsoft.com/office/officeart/2005/8/layout/vList6"/>
    <dgm:cxn modelId="{4B85B918-8FA3-40F7-A4EB-E80D522E7E6C}" srcId="{4BBE8DCD-B529-4438-BA23-BC6CABC4A4FF}" destId="{A2553E70-8237-433D-A455-1AE38465EF60}" srcOrd="0" destOrd="0" parTransId="{2F043AFE-1D2E-462B-8FB1-2E7919F7CA3F}" sibTransId="{F9AEF78A-1C54-4050-AF73-254D21FBD7A3}"/>
    <dgm:cxn modelId="{4E371021-1CEA-49D4-A7D6-10B2912BE3A3}" type="presOf" srcId="{6C63393B-61C0-4DAD-ACE3-A6DE69E2619F}" destId="{1BC2FAFD-32F2-46EF-B3C3-A1CB82A9F72E}" srcOrd="0" destOrd="0" presId="urn:microsoft.com/office/officeart/2005/8/layout/vList6"/>
    <dgm:cxn modelId="{5EDF1030-F82C-4BBA-A213-D9B9494E4338}" srcId="{9ED48D36-DD8F-44CD-BD13-BCCC753488A2}" destId="{CF1B049A-7C5A-4F5A-9B12-C03BA197D666}" srcOrd="0" destOrd="0" parTransId="{A6ED2CB8-BBA4-4DE4-AEE5-9F97F6F496D0}" sibTransId="{C084DF37-4524-453B-ADE3-9BE74FDB449A}"/>
    <dgm:cxn modelId="{90366B36-64B7-4D02-B98D-38F092C89E00}" srcId="{6C63393B-61C0-4DAD-ACE3-A6DE69E2619F}" destId="{9ED48D36-DD8F-44CD-BD13-BCCC753488A2}" srcOrd="4" destOrd="0" parTransId="{88AF9A00-5A2A-422F-B196-D11C8FA948E8}" sibTransId="{E2AA9127-5E39-41EA-9ECC-5E0F574B69F3}"/>
    <dgm:cxn modelId="{597AE552-6132-4AB3-A148-B5DF338C0050}" type="presOf" srcId="{EC8CF2F4-6FC3-407B-9BDE-7BB02431569D}" destId="{DBCD767D-4DF7-4BAE-8971-FC10E0C743E3}" srcOrd="0" destOrd="0" presId="urn:microsoft.com/office/officeart/2005/8/layout/vList6"/>
    <dgm:cxn modelId="{A89BD057-F53C-4BEF-B25A-5A80E510C505}" type="presOf" srcId="{A2553E70-8237-433D-A455-1AE38465EF60}" destId="{8F18B0AD-F4E1-4F37-BFD0-B54585E05ED3}" srcOrd="0" destOrd="0" presId="urn:microsoft.com/office/officeart/2005/8/layout/vList6"/>
    <dgm:cxn modelId="{B985FF70-ACEE-4657-9FE5-D894BF6FD6E2}" srcId="{F1452AA6-EC22-4D28-B39C-076043B51268}" destId="{E3C6A282-DF2D-4B5A-920C-172D0B8E5D6A}" srcOrd="0" destOrd="0" parTransId="{5AF93C75-E5DE-4504-9151-90E6F14CA752}" sibTransId="{DB546905-FA6C-41BE-AA4C-EE36D395995F}"/>
    <dgm:cxn modelId="{E8A8388D-2652-4525-A1AB-B965338381AF}" srcId="{6C63393B-61C0-4DAD-ACE3-A6DE69E2619F}" destId="{A4CE1FDD-2D9C-42CD-BBA6-C4C50561F14F}" srcOrd="5" destOrd="0" parTransId="{64AF815D-2BEC-41F7-A156-682670925468}" sibTransId="{88DC7C3F-FE6E-4D52-9B96-8573A8E44060}"/>
    <dgm:cxn modelId="{05F8FB8E-394A-4CF7-A666-F31B73256B90}" type="presOf" srcId="{A4CE1FDD-2D9C-42CD-BBA6-C4C50561F14F}" destId="{FE88D8BF-FF5A-4BEE-93DF-34A66A85DC0F}" srcOrd="0" destOrd="0" presId="urn:microsoft.com/office/officeart/2005/8/layout/vList6"/>
    <dgm:cxn modelId="{C8775492-B0CB-4791-B9C2-A1CF023504BF}" type="presOf" srcId="{CF1B049A-7C5A-4F5A-9B12-C03BA197D666}" destId="{0F63A7C5-6E37-4C9E-8802-DED554D30E4B}" srcOrd="0" destOrd="0" presId="urn:microsoft.com/office/officeart/2005/8/layout/vList6"/>
    <dgm:cxn modelId="{859EBC93-F578-4BFD-879D-A8972D0E929A}" type="presOf" srcId="{4BBE8DCD-B529-4438-BA23-BC6CABC4A4FF}" destId="{5E45D2EE-7246-4A0F-8F94-E4D72BD40EB6}" srcOrd="0" destOrd="0" presId="urn:microsoft.com/office/officeart/2005/8/layout/vList6"/>
    <dgm:cxn modelId="{28197D9D-B019-4AA4-9912-297831712269}" srcId="{6C63393B-61C0-4DAD-ACE3-A6DE69E2619F}" destId="{F1452AA6-EC22-4D28-B39C-076043B51268}" srcOrd="2" destOrd="0" parTransId="{15D2C7B6-AFD6-40DF-B3B7-E61F16AB12D7}" sibTransId="{C791BCEF-3979-46A2-BAF9-6F7E041159A6}"/>
    <dgm:cxn modelId="{3AA11CA5-F6F4-4D3D-A624-85C310CD3E13}" srcId="{A4CE1FDD-2D9C-42CD-BBA6-C4C50561F14F}" destId="{E64D5392-8991-4478-96E5-C0F10265B45C}" srcOrd="0" destOrd="0" parTransId="{0EF1E0C9-FD0E-4986-9421-76D0B63A453E}" sibTransId="{055B9D27-A28F-410A-9744-7ACA5236D11C}"/>
    <dgm:cxn modelId="{72E98CB0-70CA-4283-AFB9-AB8E1FE13716}" srcId="{6C63393B-61C0-4DAD-ACE3-A6DE69E2619F}" destId="{FBC1FC83-31AD-4879-B357-2E2369D16D84}" srcOrd="0" destOrd="0" parTransId="{0D156CEC-481F-4A28-8C3B-54794DFE8333}" sibTransId="{7395CCDD-6752-4924-8A97-299802072924}"/>
    <dgm:cxn modelId="{3C143AB1-6A29-46CF-ADAB-949CE93B58E4}" type="presOf" srcId="{E64D5392-8991-4478-96E5-C0F10265B45C}" destId="{727788E8-0B84-468A-81B7-20DB3C656BED}" srcOrd="0" destOrd="0" presId="urn:microsoft.com/office/officeart/2005/8/layout/vList6"/>
    <dgm:cxn modelId="{78BDA3B1-19CA-432A-A58C-275934A5CC97}" srcId="{FBC1FC83-31AD-4879-B357-2E2369D16D84}" destId="{2BE3AFBB-2789-4287-BF9B-B0D853B2CBAD}" srcOrd="0" destOrd="0" parTransId="{DD4A8A5D-8903-4181-BE39-F118003984E9}" sibTransId="{293C502C-A03D-4371-AA21-C3AC00D58567}"/>
    <dgm:cxn modelId="{18D02AB9-5102-49C4-8474-51A1D59AA1E8}" srcId="{6C63393B-61C0-4DAD-ACE3-A6DE69E2619F}" destId="{EC8CF2F4-6FC3-407B-9BDE-7BB02431569D}" srcOrd="1" destOrd="0" parTransId="{FB0313D0-D059-4C8F-AB7B-23AE8957952C}" sibTransId="{94B53DCA-A448-44AE-B86A-3887949946F3}"/>
    <dgm:cxn modelId="{708761C4-8DA4-43D1-9295-D3FF379EF5DA}" type="presOf" srcId="{F1452AA6-EC22-4D28-B39C-076043B51268}" destId="{6779991E-4F8F-4F96-828E-18AD89DB0893}" srcOrd="0" destOrd="0" presId="urn:microsoft.com/office/officeart/2005/8/layout/vList6"/>
    <dgm:cxn modelId="{D47DEECA-5CE1-4978-B64F-9C6A07448A94}" srcId="{6C63393B-61C0-4DAD-ACE3-A6DE69E2619F}" destId="{4BBE8DCD-B529-4438-BA23-BC6CABC4A4FF}" srcOrd="3" destOrd="0" parTransId="{45506D4E-E193-4C0B-A7B1-DCF6267806D0}" sibTransId="{124AA38C-85D5-47E2-9896-6751876A781D}"/>
    <dgm:cxn modelId="{56C9FED6-4C19-425C-B073-920DF9CE1521}" type="presOf" srcId="{2BE3AFBB-2789-4287-BF9B-B0D853B2CBAD}" destId="{43951108-A1C4-4A17-9BB4-4AA23C18868F}" srcOrd="0" destOrd="0" presId="urn:microsoft.com/office/officeart/2005/8/layout/vList6"/>
    <dgm:cxn modelId="{95FA68DA-FBCA-4CC6-A005-F63BE4CDBCC8}" type="presOf" srcId="{E3C6A282-DF2D-4B5A-920C-172D0B8E5D6A}" destId="{468FD9FA-23F2-466B-A181-FC6753D132B1}" srcOrd="0" destOrd="0" presId="urn:microsoft.com/office/officeart/2005/8/layout/vList6"/>
    <dgm:cxn modelId="{59B529F5-8161-42FB-934B-601A72A8EEDA}" type="presOf" srcId="{FBC1FC83-31AD-4879-B357-2E2369D16D84}" destId="{D9902ED4-723A-46DA-94E3-607AFF846887}" srcOrd="0" destOrd="0" presId="urn:microsoft.com/office/officeart/2005/8/layout/vList6"/>
    <dgm:cxn modelId="{6C2D8749-9120-4F88-90DA-2D9BCA18FAD4}" type="presParOf" srcId="{1BC2FAFD-32F2-46EF-B3C3-A1CB82A9F72E}" destId="{EDE141BD-732E-41F2-B2B8-479B074FE034}" srcOrd="0" destOrd="0" presId="urn:microsoft.com/office/officeart/2005/8/layout/vList6"/>
    <dgm:cxn modelId="{A1142B82-C9E4-451F-A9BB-91A6D107ABB1}" type="presParOf" srcId="{EDE141BD-732E-41F2-B2B8-479B074FE034}" destId="{D9902ED4-723A-46DA-94E3-607AFF846887}" srcOrd="0" destOrd="0" presId="urn:microsoft.com/office/officeart/2005/8/layout/vList6"/>
    <dgm:cxn modelId="{A8FD7334-A60E-4DF3-A6FE-E25C3F48FC56}" type="presParOf" srcId="{EDE141BD-732E-41F2-B2B8-479B074FE034}" destId="{43951108-A1C4-4A17-9BB4-4AA23C18868F}" srcOrd="1" destOrd="0" presId="urn:microsoft.com/office/officeart/2005/8/layout/vList6"/>
    <dgm:cxn modelId="{3136F5EF-3891-4BEB-BABE-076808956F0E}" type="presParOf" srcId="{1BC2FAFD-32F2-46EF-B3C3-A1CB82A9F72E}" destId="{432D0533-E660-4D2F-9726-F8C5A6D28D20}" srcOrd="1" destOrd="0" presId="urn:microsoft.com/office/officeart/2005/8/layout/vList6"/>
    <dgm:cxn modelId="{251F8303-6F3F-4D0C-AA27-3D6F917A2CE2}" type="presParOf" srcId="{1BC2FAFD-32F2-46EF-B3C3-A1CB82A9F72E}" destId="{F46AD978-431D-47D0-B23E-47F1351F2C89}" srcOrd="2" destOrd="0" presId="urn:microsoft.com/office/officeart/2005/8/layout/vList6"/>
    <dgm:cxn modelId="{48DD3A03-1CA0-40D7-B41D-C1640DE7EC61}" type="presParOf" srcId="{F46AD978-431D-47D0-B23E-47F1351F2C89}" destId="{DBCD767D-4DF7-4BAE-8971-FC10E0C743E3}" srcOrd="0" destOrd="0" presId="urn:microsoft.com/office/officeart/2005/8/layout/vList6"/>
    <dgm:cxn modelId="{46BF0E81-7929-439E-8126-A3F7EBBEBB7D}" type="presParOf" srcId="{F46AD978-431D-47D0-B23E-47F1351F2C89}" destId="{19FA1DA3-3342-479C-A55A-9452EF59E8D9}" srcOrd="1" destOrd="0" presId="urn:microsoft.com/office/officeart/2005/8/layout/vList6"/>
    <dgm:cxn modelId="{8C3D4F64-7209-4814-B8A3-4B1105BDAD0A}" type="presParOf" srcId="{1BC2FAFD-32F2-46EF-B3C3-A1CB82A9F72E}" destId="{761328F8-A308-45CF-A953-AA06A3F77B20}" srcOrd="3" destOrd="0" presId="urn:microsoft.com/office/officeart/2005/8/layout/vList6"/>
    <dgm:cxn modelId="{664DD9B4-8C6E-4EDD-98C8-526D7D9638EA}" type="presParOf" srcId="{1BC2FAFD-32F2-46EF-B3C3-A1CB82A9F72E}" destId="{A6AC4C55-839E-4D90-B444-BF40427F6421}" srcOrd="4" destOrd="0" presId="urn:microsoft.com/office/officeart/2005/8/layout/vList6"/>
    <dgm:cxn modelId="{E4DD418C-210A-4AE9-B075-824939111CCC}" type="presParOf" srcId="{A6AC4C55-839E-4D90-B444-BF40427F6421}" destId="{6779991E-4F8F-4F96-828E-18AD89DB0893}" srcOrd="0" destOrd="0" presId="urn:microsoft.com/office/officeart/2005/8/layout/vList6"/>
    <dgm:cxn modelId="{1E3A47DC-98DF-42E3-9616-5A57717DFFA4}" type="presParOf" srcId="{A6AC4C55-839E-4D90-B444-BF40427F6421}" destId="{468FD9FA-23F2-466B-A181-FC6753D132B1}" srcOrd="1" destOrd="0" presId="urn:microsoft.com/office/officeart/2005/8/layout/vList6"/>
    <dgm:cxn modelId="{997C9472-74C5-4AA0-8D79-8EA1A25988D3}" type="presParOf" srcId="{1BC2FAFD-32F2-46EF-B3C3-A1CB82A9F72E}" destId="{0A43062D-04E4-40F4-82F4-E4BA566EACD3}" srcOrd="5" destOrd="0" presId="urn:microsoft.com/office/officeart/2005/8/layout/vList6"/>
    <dgm:cxn modelId="{E15DCB5C-21C5-405E-95D5-B5187390E32A}" type="presParOf" srcId="{1BC2FAFD-32F2-46EF-B3C3-A1CB82A9F72E}" destId="{D48F3D86-B397-4446-B1C6-E3CF38C15E99}" srcOrd="6" destOrd="0" presId="urn:microsoft.com/office/officeart/2005/8/layout/vList6"/>
    <dgm:cxn modelId="{71AE7853-85FD-4B6E-8FAB-C8896E0F00F7}" type="presParOf" srcId="{D48F3D86-B397-4446-B1C6-E3CF38C15E99}" destId="{5E45D2EE-7246-4A0F-8F94-E4D72BD40EB6}" srcOrd="0" destOrd="0" presId="urn:microsoft.com/office/officeart/2005/8/layout/vList6"/>
    <dgm:cxn modelId="{33DB56B0-B11A-4602-994D-CAD81FD5D515}" type="presParOf" srcId="{D48F3D86-B397-4446-B1C6-E3CF38C15E99}" destId="{8F18B0AD-F4E1-4F37-BFD0-B54585E05ED3}" srcOrd="1" destOrd="0" presId="urn:microsoft.com/office/officeart/2005/8/layout/vList6"/>
    <dgm:cxn modelId="{5731ADA9-EE26-4909-BD09-DE152A282AA6}" type="presParOf" srcId="{1BC2FAFD-32F2-46EF-B3C3-A1CB82A9F72E}" destId="{68FC15A7-F15E-4C69-8C79-D21945D32152}" srcOrd="7" destOrd="0" presId="urn:microsoft.com/office/officeart/2005/8/layout/vList6"/>
    <dgm:cxn modelId="{2C2B00C8-4BE8-4BC9-B767-B0D58556AEBA}" type="presParOf" srcId="{1BC2FAFD-32F2-46EF-B3C3-A1CB82A9F72E}" destId="{7C658404-0F00-446C-8B7B-802695CCF542}" srcOrd="8" destOrd="0" presId="urn:microsoft.com/office/officeart/2005/8/layout/vList6"/>
    <dgm:cxn modelId="{B8FC028A-50B6-40B1-B3E3-EFA58710CF1C}" type="presParOf" srcId="{7C658404-0F00-446C-8B7B-802695CCF542}" destId="{CF9C5884-CA97-4486-910B-BAE6BA393235}" srcOrd="0" destOrd="0" presId="urn:microsoft.com/office/officeart/2005/8/layout/vList6"/>
    <dgm:cxn modelId="{EEDC182A-3825-49AF-9FC0-D35ED8A8D690}" type="presParOf" srcId="{7C658404-0F00-446C-8B7B-802695CCF542}" destId="{0F63A7C5-6E37-4C9E-8802-DED554D30E4B}" srcOrd="1" destOrd="0" presId="urn:microsoft.com/office/officeart/2005/8/layout/vList6"/>
    <dgm:cxn modelId="{90A5DEB5-332C-42D9-BE3B-B5FEA791DB30}" type="presParOf" srcId="{1BC2FAFD-32F2-46EF-B3C3-A1CB82A9F72E}" destId="{C8D69E67-5D90-47D7-A19C-A2CCF4C15443}" srcOrd="9" destOrd="0" presId="urn:microsoft.com/office/officeart/2005/8/layout/vList6"/>
    <dgm:cxn modelId="{B1B48657-61DD-4CA9-A3C2-0E978839B8C2}" type="presParOf" srcId="{1BC2FAFD-32F2-46EF-B3C3-A1CB82A9F72E}" destId="{898E7040-09AE-4524-81BA-BA64FBF2744E}" srcOrd="10" destOrd="0" presId="urn:microsoft.com/office/officeart/2005/8/layout/vList6"/>
    <dgm:cxn modelId="{37683760-10AD-46D8-8FDA-5CBB947513D3}" type="presParOf" srcId="{898E7040-09AE-4524-81BA-BA64FBF2744E}" destId="{FE88D8BF-FF5A-4BEE-93DF-34A66A85DC0F}" srcOrd="0" destOrd="0" presId="urn:microsoft.com/office/officeart/2005/8/layout/vList6"/>
    <dgm:cxn modelId="{A95B07D2-E85A-44CD-ADA2-C11F3738112E}" type="presParOf" srcId="{898E7040-09AE-4524-81BA-BA64FBF2744E}" destId="{727788E8-0B84-468A-81B7-20DB3C656BE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51108-A1C4-4A17-9BB4-4AA23C18868F}">
      <dsp:nvSpPr>
        <dsp:cNvPr id="0" name=""/>
        <dsp:cNvSpPr/>
      </dsp:nvSpPr>
      <dsp:spPr>
        <a:xfrm>
          <a:off x="4311820" y="531"/>
          <a:ext cx="646773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Triptofan</a:t>
          </a:r>
          <a:r>
            <a:rPr lang="en-US" sz="2400" kern="1200" dirty="0"/>
            <a:t>, </a:t>
          </a:r>
          <a:r>
            <a:rPr lang="en-US" sz="2400" kern="1200" dirty="0" err="1"/>
            <a:t>prekusor</a:t>
          </a:r>
          <a:r>
            <a:rPr lang="en-US" sz="2400" kern="1200" dirty="0"/>
            <a:t> 5-HT</a:t>
          </a:r>
        </a:p>
      </dsp:txBody>
      <dsp:txXfrm>
        <a:off x="4311820" y="84190"/>
        <a:ext cx="6216753" cy="501955"/>
      </dsp:txXfrm>
    </dsp:sp>
    <dsp:sp modelId="{D9902ED4-723A-46DA-94E3-607AFF846887}">
      <dsp:nvSpPr>
        <dsp:cNvPr id="0" name=""/>
        <dsp:cNvSpPr/>
      </dsp:nvSpPr>
      <dsp:spPr>
        <a:xfrm>
          <a:off x="0" y="531"/>
          <a:ext cx="4311820" cy="6692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 dirty="0"/>
            <a:t>Bifidobacterium </a:t>
          </a:r>
          <a:r>
            <a:rPr lang="en-US" sz="2400" i="1" kern="1200" dirty="0" err="1"/>
            <a:t>infantis</a:t>
          </a:r>
          <a:endParaRPr lang="en-US" sz="2400" i="1" kern="1200" dirty="0"/>
        </a:p>
      </dsp:txBody>
      <dsp:txXfrm>
        <a:off x="32671" y="33202"/>
        <a:ext cx="4246478" cy="603931"/>
      </dsp:txXfrm>
    </dsp:sp>
    <dsp:sp modelId="{19FA1DA3-3342-479C-A55A-9452EF59E8D9}">
      <dsp:nvSpPr>
        <dsp:cNvPr id="0" name=""/>
        <dsp:cNvSpPr/>
      </dsp:nvSpPr>
      <dsp:spPr>
        <a:xfrm>
          <a:off x="4311820" y="736731"/>
          <a:ext cx="646773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GAMA</a:t>
          </a:r>
        </a:p>
      </dsp:txBody>
      <dsp:txXfrm>
        <a:off x="4311820" y="820390"/>
        <a:ext cx="6216753" cy="501955"/>
      </dsp:txXfrm>
    </dsp:sp>
    <dsp:sp modelId="{DBCD767D-4DF7-4BAE-8971-FC10E0C743E3}">
      <dsp:nvSpPr>
        <dsp:cNvPr id="0" name=""/>
        <dsp:cNvSpPr/>
      </dsp:nvSpPr>
      <dsp:spPr>
        <a:xfrm>
          <a:off x="0" y="736731"/>
          <a:ext cx="4311820" cy="6692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 dirty="0"/>
            <a:t>Lactobacillus I Bifidobacterium </a:t>
          </a:r>
          <a:r>
            <a:rPr lang="en-US" sz="2400" i="1" kern="1200" dirty="0" err="1"/>
            <a:t>spp</a:t>
          </a:r>
          <a:endParaRPr lang="en-US" sz="2400" i="1" kern="1200" dirty="0"/>
        </a:p>
      </dsp:txBody>
      <dsp:txXfrm>
        <a:off x="32671" y="769402"/>
        <a:ext cx="4246478" cy="603931"/>
      </dsp:txXfrm>
    </dsp:sp>
    <dsp:sp modelId="{468FD9FA-23F2-466B-A181-FC6753D132B1}">
      <dsp:nvSpPr>
        <dsp:cNvPr id="0" name=""/>
        <dsp:cNvSpPr/>
      </dsp:nvSpPr>
      <dsp:spPr>
        <a:xfrm>
          <a:off x="4311820" y="1472932"/>
          <a:ext cx="646773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noradrenalin</a:t>
          </a:r>
        </a:p>
      </dsp:txBody>
      <dsp:txXfrm>
        <a:off x="4311820" y="1556591"/>
        <a:ext cx="6216753" cy="501955"/>
      </dsp:txXfrm>
    </dsp:sp>
    <dsp:sp modelId="{6779991E-4F8F-4F96-828E-18AD89DB0893}">
      <dsp:nvSpPr>
        <dsp:cNvPr id="0" name=""/>
        <dsp:cNvSpPr/>
      </dsp:nvSpPr>
      <dsp:spPr>
        <a:xfrm>
          <a:off x="0" y="1472932"/>
          <a:ext cx="4311820" cy="6692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 dirty="0"/>
            <a:t>Escherichia, Bacillus i </a:t>
          </a:r>
          <a:r>
            <a:rPr lang="en-US" sz="2400" i="1" kern="1200" dirty="0" err="1"/>
            <a:t>Sacharomyces</a:t>
          </a:r>
          <a:r>
            <a:rPr lang="en-US" sz="2400" i="1" kern="1200" dirty="0"/>
            <a:t> </a:t>
          </a:r>
          <a:r>
            <a:rPr lang="en-US" sz="2400" i="1" kern="1200" dirty="0" err="1"/>
            <a:t>spp</a:t>
          </a:r>
          <a:endParaRPr lang="en-US" sz="2400" i="1" kern="1200" dirty="0"/>
        </a:p>
      </dsp:txBody>
      <dsp:txXfrm>
        <a:off x="32671" y="1505603"/>
        <a:ext cx="4246478" cy="603931"/>
      </dsp:txXfrm>
    </dsp:sp>
    <dsp:sp modelId="{8F18B0AD-F4E1-4F37-BFD0-B54585E05ED3}">
      <dsp:nvSpPr>
        <dsp:cNvPr id="0" name=""/>
        <dsp:cNvSpPr/>
      </dsp:nvSpPr>
      <dsp:spPr>
        <a:xfrm>
          <a:off x="4311820" y="2209132"/>
          <a:ext cx="646773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serotonin</a:t>
          </a:r>
        </a:p>
      </dsp:txBody>
      <dsp:txXfrm>
        <a:off x="4311820" y="2292791"/>
        <a:ext cx="6216753" cy="501955"/>
      </dsp:txXfrm>
    </dsp:sp>
    <dsp:sp modelId="{5E45D2EE-7246-4A0F-8F94-E4D72BD40EB6}">
      <dsp:nvSpPr>
        <dsp:cNvPr id="0" name=""/>
        <dsp:cNvSpPr/>
      </dsp:nvSpPr>
      <dsp:spPr>
        <a:xfrm>
          <a:off x="0" y="2209132"/>
          <a:ext cx="4311820" cy="6692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 dirty="0"/>
            <a:t>Candida, Streptococcus, Escherichia </a:t>
          </a:r>
          <a:r>
            <a:rPr lang="en-US" sz="2400" i="1" kern="1200" dirty="0" err="1"/>
            <a:t>spp</a:t>
          </a:r>
          <a:endParaRPr lang="en-US" sz="2400" i="1" kern="1200" dirty="0"/>
        </a:p>
      </dsp:txBody>
      <dsp:txXfrm>
        <a:off x="32671" y="2241803"/>
        <a:ext cx="4246478" cy="603931"/>
      </dsp:txXfrm>
    </dsp:sp>
    <dsp:sp modelId="{0F63A7C5-6E37-4C9E-8802-DED554D30E4B}">
      <dsp:nvSpPr>
        <dsp:cNvPr id="0" name=""/>
        <dsp:cNvSpPr/>
      </dsp:nvSpPr>
      <dsp:spPr>
        <a:xfrm>
          <a:off x="4311820" y="2945333"/>
          <a:ext cx="646773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dopamin</a:t>
          </a:r>
          <a:endParaRPr lang="en-US" sz="2400" kern="1200" dirty="0"/>
        </a:p>
      </dsp:txBody>
      <dsp:txXfrm>
        <a:off x="4311820" y="3028992"/>
        <a:ext cx="6216753" cy="501955"/>
      </dsp:txXfrm>
    </dsp:sp>
    <dsp:sp modelId="{CF9C5884-CA97-4486-910B-BAE6BA393235}">
      <dsp:nvSpPr>
        <dsp:cNvPr id="0" name=""/>
        <dsp:cNvSpPr/>
      </dsp:nvSpPr>
      <dsp:spPr>
        <a:xfrm>
          <a:off x="0" y="2945333"/>
          <a:ext cx="4311820" cy="6692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 dirty="0"/>
            <a:t>Bacillus </a:t>
          </a:r>
          <a:r>
            <a:rPr lang="en-US" sz="2400" i="1" kern="1200" dirty="0" err="1"/>
            <a:t>spp</a:t>
          </a:r>
          <a:endParaRPr lang="en-US" sz="2400" i="1" kern="1200" dirty="0"/>
        </a:p>
      </dsp:txBody>
      <dsp:txXfrm>
        <a:off x="32671" y="2978004"/>
        <a:ext cx="4246478" cy="603931"/>
      </dsp:txXfrm>
    </dsp:sp>
    <dsp:sp modelId="{727788E8-0B84-468A-81B7-20DB3C656BED}">
      <dsp:nvSpPr>
        <dsp:cNvPr id="0" name=""/>
        <dsp:cNvSpPr/>
      </dsp:nvSpPr>
      <dsp:spPr>
        <a:xfrm>
          <a:off x="4311820" y="3681533"/>
          <a:ext cx="6467730" cy="669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 err="1"/>
            <a:t>acetilkolin</a:t>
          </a:r>
          <a:endParaRPr lang="en-US" sz="2400" kern="1200" dirty="0"/>
        </a:p>
      </dsp:txBody>
      <dsp:txXfrm>
        <a:off x="4311820" y="3765192"/>
        <a:ext cx="6216753" cy="501955"/>
      </dsp:txXfrm>
    </dsp:sp>
    <dsp:sp modelId="{FE88D8BF-FF5A-4BEE-93DF-34A66A85DC0F}">
      <dsp:nvSpPr>
        <dsp:cNvPr id="0" name=""/>
        <dsp:cNvSpPr/>
      </dsp:nvSpPr>
      <dsp:spPr>
        <a:xfrm>
          <a:off x="0" y="3681533"/>
          <a:ext cx="4311820" cy="66927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i="1" kern="1200" dirty="0"/>
            <a:t>Lactobacillus </a:t>
          </a:r>
          <a:r>
            <a:rPr lang="en-US" sz="2400" i="1" kern="1200" dirty="0" err="1"/>
            <a:t>spp</a:t>
          </a:r>
          <a:endParaRPr lang="en-US" sz="2400" i="1" kern="1200" dirty="0"/>
        </a:p>
      </dsp:txBody>
      <dsp:txXfrm>
        <a:off x="32671" y="3714204"/>
        <a:ext cx="4246478" cy="603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FF17-39A8-4250-B8CC-9ADF2EA7C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DACD2-5A5A-429A-A05C-26D15D2143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0A584-0595-4292-A54A-B89ED50A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7F403-3C6A-411D-9426-E1F55B193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48ABD-0CD7-4FCA-9BAC-DF2DC5084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9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955C2-0CA6-46C1-935C-58414A232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7D835-3EAB-49FD-A49B-FE73169E1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CA61B-9531-4898-A8FC-4900C04E3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E1120-49E3-4B49-8FA9-14D5A1752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0C581-0D1C-454D-AA84-A7FEAA9C3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15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201A4-CF51-4462-BE0E-0CEAE9E8F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801DE-47EE-446E-BA91-6EFCFB6C8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7FBAD-D048-413A-88B3-398D5AF5F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B814B-477F-4654-B5DA-78C7E76C2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1319D-D045-4D37-91C9-4CEAABCC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3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AD51-1C8B-4903-99C4-E458B4723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85FB2-E995-4608-8A3C-54F7892299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7002DB-95EE-4A41-9B21-FD54E0205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EEE7B-2CC1-46AC-A1AC-281689E0B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1A20B-98B3-49D9-A6CF-DAC5A0AB8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83A919-3BA6-43E1-9EFB-F7D48C6D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58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6E1F7-AC6F-48CA-9F1D-1DC3E5D2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95DFDC-1756-4152-80FB-C93850FC1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58B93-F630-4B49-B8AB-A8914A628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798A05-FE15-4134-ACF5-C2EDD8873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FCAAA-9BD9-422C-BC3B-AD3FE65186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4FD9B4-A837-48B5-A6F3-0B9096FA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476D41-1301-4F1F-89B8-B8E257CB6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04099A-304F-440F-8BC7-759874302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5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4564-4013-43ED-8C58-E57825C96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C1825B-3ED6-4863-A409-F55FEC23D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6894FD-90A8-49A7-AC59-A56432DC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9B2B0-28B0-43C0-A69C-18808AB07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0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59419-B3DC-4A9D-8B9A-3FA931ACD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BC29DC-691C-4DDD-918F-ACF06606C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6CA4F-9194-4EC7-8385-43ABE7E9A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2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ACED1-01E0-41A0-BF05-E8419EE88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ED7B0-A5CC-4628-B767-F2BEF6EC2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31F2C-57F9-4ED8-BE1E-46D913DF92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DEEF4-31B7-4A5B-BD2D-7CC52F40D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911E4-AA1F-4B67-97EF-1C9FDEA1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2E343-CA40-4E85-8574-149DF6BEC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80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3412A-3856-49B8-AD9E-D979BB687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FC57BF-F863-4B08-B374-2B9FAB76F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F5BB0-8148-4601-A5FB-F47495529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7686C6-BF6B-49A6-8C53-EC2CB0C8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D35EC-A85D-4AC3-A1E9-44965AB8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E8292-1524-4111-B7ED-DAA4D69B1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58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9A904-9EB2-4130-AC6A-B5F560D4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32FC79-A2AC-4C5B-BFD2-6C0FB0DE4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FB4CB-DF23-4B2C-BA07-EE9940D8E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7ADF7-7207-440A-82C8-DC19EA1B7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677C2-A12C-4C32-A55D-25E6990C0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94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63809C-9E96-45BC-B979-220A55889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0C5731-2570-4ED0-B09E-580F9A96A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5D238-E64E-4215-9B3A-43BE3B09D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0634D-E03B-4F0B-BE91-E7B881EE5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9B62F-9139-49BB-9EB6-5D17CC3EE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3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460203-6CB5-46F3-8D74-1B242052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1159D-E7DA-4376-95AE-8A1650D79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F1F9C-7806-469F-8376-88B311776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0ECFE-48A0-44C2-934C-0892DCA06EFA}" type="datetimeFigureOut">
              <a:rPr lang="en-US" smtClean="0"/>
              <a:t>11/20/24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6A1E2-4B19-4090-BA98-B9FA3C78C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2DD9D-A26C-48AB-A59D-69762350BF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ECCE5-5CBC-4DC2-A272-503874C628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07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2818-D4A7-4AF0-988F-BFC609D0B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06637"/>
          </a:xfrm>
        </p:spPr>
        <p:txBody>
          <a:bodyPr/>
          <a:lstStyle/>
          <a:p>
            <a:r>
              <a:rPr lang="en-US" b="1" dirty="0" err="1">
                <a:solidFill>
                  <a:srgbClr val="FF0066"/>
                </a:solidFill>
              </a:rPr>
              <a:t>Psihobiotici</a:t>
            </a:r>
            <a:r>
              <a:rPr lang="en-US" b="1" dirty="0">
                <a:solidFill>
                  <a:srgbClr val="FF0066"/>
                </a:solidFill>
              </a:rPr>
              <a:t> i </a:t>
            </a:r>
            <a:r>
              <a:rPr lang="en-US" b="1" dirty="0" err="1">
                <a:solidFill>
                  <a:srgbClr val="FF0066"/>
                </a:solidFill>
              </a:rPr>
              <a:t>stres</a:t>
            </a:r>
            <a:endParaRPr lang="en-US" b="1" dirty="0">
              <a:solidFill>
                <a:srgbClr val="FF0066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29D7FA-165F-442D-9D71-59DDDA0486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9693" y="4056434"/>
            <a:ext cx="9669293" cy="2052536"/>
          </a:xfrm>
        </p:spPr>
        <p:txBody>
          <a:bodyPr>
            <a:normAutofit/>
          </a:bodyPr>
          <a:lstStyle/>
          <a:p>
            <a:r>
              <a:rPr lang="en-US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Doc.dr.sc. Bašić Marković Nina, </a:t>
            </a:r>
            <a:r>
              <a:rPr lang="en-US" b="1" kern="100" dirty="0" err="1">
                <a:solidFill>
                  <a:srgbClr val="00206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dr.med</a:t>
            </a:r>
            <a:r>
              <a:rPr lang="en-US" b="1" kern="100" dirty="0">
                <a:solidFill>
                  <a:srgbClr val="002060"/>
                </a:solidFill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., spec OM</a:t>
            </a:r>
          </a:p>
          <a:p>
            <a:r>
              <a:rPr lang="en-US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Zdravstvena</a:t>
            </a:r>
            <a:r>
              <a:rPr lang="en-US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ustanova</a:t>
            </a:r>
            <a:r>
              <a:rPr lang="en-US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kern="1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Srdoči</a:t>
            </a:r>
            <a:endParaRPr lang="en-US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Aptos"/>
              <a:cs typeface="Times New Roman" panose="02020603050405020304" pitchFamily="18" charset="0"/>
            </a:endParaRPr>
          </a:p>
          <a:p>
            <a:r>
              <a:rPr lang="en-US" dirty="0" err="1">
                <a:solidFill>
                  <a:srgbClr val="002060"/>
                </a:solidFill>
              </a:rPr>
              <a:t>Katedra</a:t>
            </a:r>
            <a:r>
              <a:rPr lang="en-US" dirty="0">
                <a:solidFill>
                  <a:srgbClr val="002060"/>
                </a:solidFill>
              </a:rPr>
              <a:t> za </a:t>
            </a:r>
            <a:r>
              <a:rPr lang="en-US" dirty="0" err="1">
                <a:solidFill>
                  <a:srgbClr val="002060"/>
                </a:solidFill>
              </a:rPr>
              <a:t>obiteljsku</a:t>
            </a:r>
            <a:r>
              <a:rPr lang="en-US" dirty="0">
                <a:solidFill>
                  <a:srgbClr val="002060"/>
                </a:solidFill>
              </a:rPr>
              <a:t> medicine </a:t>
            </a:r>
            <a:r>
              <a:rPr lang="en-US" dirty="0" err="1">
                <a:solidFill>
                  <a:srgbClr val="002060"/>
                </a:solidFill>
              </a:rPr>
              <a:t>Medicinski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fakultet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Sveučilišta</a:t>
            </a:r>
            <a:r>
              <a:rPr lang="en-US" dirty="0">
                <a:solidFill>
                  <a:srgbClr val="002060"/>
                </a:solidFill>
              </a:rPr>
              <a:t> u </a:t>
            </a:r>
            <a:r>
              <a:rPr lang="en-US" dirty="0" err="1">
                <a:solidFill>
                  <a:srgbClr val="002060"/>
                </a:solidFill>
              </a:rPr>
              <a:t>Rijeci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DNOOM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210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5DE9FE-F51D-4231-B804-CDF6BCE4CE15}"/>
              </a:ext>
            </a:extLst>
          </p:cNvPr>
          <p:cNvSpPr txBox="1"/>
          <p:nvPr/>
        </p:nvSpPr>
        <p:spPr>
          <a:xfrm>
            <a:off x="1040860" y="1449421"/>
            <a:ext cx="1064205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specijalistica</a:t>
            </a:r>
            <a:r>
              <a:rPr lang="en-US" sz="2400" dirty="0"/>
              <a:t> </a:t>
            </a:r>
            <a:r>
              <a:rPr lang="en-US" sz="2400" dirty="0" err="1"/>
              <a:t>obiteljske</a:t>
            </a:r>
            <a:r>
              <a:rPr lang="en-US" sz="2400" dirty="0"/>
              <a:t> medicine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ravnateljica</a:t>
            </a:r>
            <a:r>
              <a:rPr lang="en-US" sz="2400" dirty="0"/>
              <a:t> </a:t>
            </a:r>
            <a:r>
              <a:rPr lang="en-US" sz="2400" dirty="0" err="1"/>
              <a:t>Zdravstvene</a:t>
            </a:r>
            <a:r>
              <a:rPr lang="en-US" sz="2400" dirty="0"/>
              <a:t> </a:t>
            </a:r>
            <a:r>
              <a:rPr lang="en-US" sz="2400" dirty="0" err="1"/>
              <a:t>ustanove</a:t>
            </a:r>
            <a:r>
              <a:rPr lang="en-US" sz="2400" dirty="0"/>
              <a:t> </a:t>
            </a:r>
            <a:r>
              <a:rPr lang="en-US" sz="2400" dirty="0" err="1"/>
              <a:t>Srdoči</a:t>
            </a:r>
            <a:r>
              <a:rPr lang="en-US" sz="2400" dirty="0"/>
              <a:t> u </a:t>
            </a:r>
            <a:r>
              <a:rPr lang="en-US" sz="2400" dirty="0" err="1"/>
              <a:t>Rijeci</a:t>
            </a:r>
            <a:endParaRPr lang="en-US" sz="24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docentica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Medicinskom</a:t>
            </a:r>
            <a:r>
              <a:rPr lang="en-US" sz="2400" dirty="0"/>
              <a:t> </a:t>
            </a:r>
            <a:r>
              <a:rPr lang="en-US" sz="2400" dirty="0" err="1"/>
              <a:t>fakultetu</a:t>
            </a:r>
            <a:r>
              <a:rPr lang="en-US" sz="2400" dirty="0"/>
              <a:t> i </a:t>
            </a:r>
            <a:r>
              <a:rPr lang="en-US" sz="2400" dirty="0" err="1"/>
              <a:t>Fakultetu</a:t>
            </a:r>
            <a:r>
              <a:rPr lang="en-US" sz="2400" dirty="0"/>
              <a:t> </a:t>
            </a:r>
            <a:r>
              <a:rPr lang="en-US" sz="2400" dirty="0" err="1"/>
              <a:t>zdravstvenih</a:t>
            </a:r>
            <a:r>
              <a:rPr lang="en-US" sz="2400" dirty="0"/>
              <a:t> </a:t>
            </a:r>
            <a:r>
              <a:rPr lang="en-US" sz="2400" dirty="0" err="1"/>
              <a:t>studija</a:t>
            </a:r>
            <a:r>
              <a:rPr lang="en-US" sz="2400" dirty="0"/>
              <a:t> </a:t>
            </a:r>
            <a:r>
              <a:rPr lang="en-US" sz="2400" dirty="0" err="1"/>
              <a:t>Sveučilišta</a:t>
            </a:r>
            <a:r>
              <a:rPr lang="en-US" sz="2400" dirty="0"/>
              <a:t> u </a:t>
            </a:r>
            <a:r>
              <a:rPr lang="en-US" sz="2400" dirty="0" err="1"/>
              <a:t>Rijeci</a:t>
            </a:r>
            <a:endParaRPr lang="en-US" sz="24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autor</a:t>
            </a:r>
            <a:r>
              <a:rPr lang="en-US" sz="2400" dirty="0"/>
              <a:t> i </a:t>
            </a:r>
            <a:r>
              <a:rPr lang="en-US" sz="2400" dirty="0" err="1"/>
              <a:t>koautor</a:t>
            </a:r>
            <a:r>
              <a:rPr lang="en-US" sz="2400" dirty="0"/>
              <a:t> </a:t>
            </a:r>
            <a:r>
              <a:rPr lang="en-US" sz="2400" dirty="0" err="1"/>
              <a:t>poglavlja</a:t>
            </a:r>
            <a:r>
              <a:rPr lang="en-US" sz="2400" dirty="0"/>
              <a:t> u  </a:t>
            </a:r>
            <a:r>
              <a:rPr lang="en-US" sz="2400" dirty="0" err="1"/>
              <a:t>sveučilišnim</a:t>
            </a:r>
            <a:r>
              <a:rPr lang="en-US" sz="2400" dirty="0"/>
              <a:t> </a:t>
            </a:r>
            <a:r>
              <a:rPr lang="en-US" sz="2400" dirty="0" err="1"/>
              <a:t>udžbenicima</a:t>
            </a:r>
            <a:r>
              <a:rPr lang="en-US" sz="2400" dirty="0"/>
              <a:t> i </a:t>
            </a:r>
            <a:r>
              <a:rPr lang="en-US" sz="2400" dirty="0" err="1"/>
              <a:t>knjigama</a:t>
            </a:r>
            <a:endParaRPr lang="en-US" sz="24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Geštalt</a:t>
            </a:r>
            <a:r>
              <a:rPr lang="en-US" sz="2400" dirty="0"/>
              <a:t> </a:t>
            </a:r>
            <a:r>
              <a:rPr lang="en-US" sz="2400" dirty="0" err="1"/>
              <a:t>psihoterapeutkinja</a:t>
            </a:r>
            <a:r>
              <a:rPr lang="en-US" sz="2400" dirty="0"/>
              <a:t> i </a:t>
            </a:r>
            <a:r>
              <a:rPr lang="en-US" sz="2400" dirty="0" err="1"/>
              <a:t>seksualna</a:t>
            </a:r>
            <a:r>
              <a:rPr lang="en-US" sz="2400" dirty="0"/>
              <a:t> </a:t>
            </a:r>
            <a:r>
              <a:rPr lang="en-US" sz="2400" dirty="0" err="1"/>
              <a:t>terapeutkinja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17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3684F-91BC-4336-9769-65B42CCF0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Sadržaj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C60C4-B1A3-48DA-A7F5-5C275C934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osnovni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pojmovi</a:t>
            </a:r>
            <a:endParaRPr lang="en-US" sz="2800" dirty="0">
              <a:latin typeface="Alright Sans Regular" pitchFamily="2" charset="0"/>
            </a:endParaRPr>
          </a:p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en-US" sz="2800" dirty="0">
                <a:latin typeface="Alright Sans Regular" pitchFamily="2" charset="0"/>
              </a:rPr>
              <a:t>  </a:t>
            </a:r>
            <a:r>
              <a:rPr lang="en-US" sz="2800" dirty="0" err="1">
                <a:latin typeface="Alright Sans Regular" pitchFamily="2" charset="0"/>
              </a:rPr>
              <a:t>mehanizam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djelovanja</a:t>
            </a:r>
            <a:endParaRPr lang="en-US" sz="2800" dirty="0">
              <a:latin typeface="Alright Sans Regular" pitchFamily="2" charset="0"/>
            </a:endParaRPr>
          </a:p>
          <a:p>
            <a:pPr>
              <a:lnSpc>
                <a:spcPct val="200000"/>
              </a:lnSpc>
              <a:buBlip>
                <a:blip r:embed="rId2"/>
              </a:buBlip>
            </a:pPr>
            <a:r>
              <a:rPr lang="en-US" sz="2800" dirty="0">
                <a:latin typeface="Alright Sans Regular" pitchFamily="2" charset="0"/>
              </a:rPr>
              <a:t>  </a:t>
            </a:r>
            <a:r>
              <a:rPr lang="en-US" sz="2800" dirty="0" err="1">
                <a:latin typeface="Alright Sans Regular" pitchFamily="2" charset="0"/>
              </a:rPr>
              <a:t>prikaz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primjene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sinbiotika</a:t>
            </a:r>
            <a:r>
              <a:rPr lang="en-US" sz="2800" dirty="0">
                <a:latin typeface="Alright Sans Regular" pitchFamily="2" charset="0"/>
              </a:rPr>
              <a:t> u </a:t>
            </a:r>
            <a:r>
              <a:rPr lang="en-US" sz="2800" dirty="0" err="1">
                <a:latin typeface="Alright Sans Regular" pitchFamily="2" charset="0"/>
              </a:rPr>
              <a:t>pojedinim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slučajevima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783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193EB-D9B0-476E-BE1A-A4436CDC2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4569"/>
          </a:xfrm>
        </p:spPr>
        <p:txBody>
          <a:bodyPr/>
          <a:lstStyle/>
          <a:p>
            <a:r>
              <a:rPr lang="en-US" dirty="0" err="1"/>
              <a:t>Osnovni</a:t>
            </a:r>
            <a:r>
              <a:rPr lang="en-US" dirty="0"/>
              <a:t> </a:t>
            </a:r>
            <a:r>
              <a:rPr lang="en-US" dirty="0" err="1"/>
              <a:t>pojmovi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2C535-2E4B-4889-84CD-BA756E178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5259"/>
            <a:ext cx="10515600" cy="4221703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sz="2400" b="1" dirty="0" err="1">
                <a:latin typeface="Alright Sans Regular" pitchFamily="2" charset="0"/>
              </a:rPr>
              <a:t>Mikrobiota</a:t>
            </a:r>
            <a:r>
              <a:rPr lang="en-US" sz="2400" dirty="0">
                <a:latin typeface="Alright Sans Regular" pitchFamily="2" charset="0"/>
              </a:rPr>
              <a:t> – </a:t>
            </a:r>
            <a:r>
              <a:rPr lang="en-US" sz="2400" dirty="0" err="1">
                <a:latin typeface="Alright Sans Regular" pitchFamily="2" charset="0"/>
              </a:rPr>
              <a:t>ukupna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populacija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mikroba</a:t>
            </a:r>
            <a:r>
              <a:rPr lang="en-US" sz="2400" dirty="0">
                <a:latin typeface="Alright Sans Regular" pitchFamily="2" charset="0"/>
              </a:rPr>
              <a:t> u </a:t>
            </a:r>
            <a:r>
              <a:rPr lang="en-US" sz="2400" dirty="0" err="1">
                <a:latin typeface="Alright Sans Regular" pitchFamily="2" charset="0"/>
              </a:rPr>
              <a:t>organizmu</a:t>
            </a:r>
            <a:endParaRPr lang="en-US" sz="2400" dirty="0">
              <a:latin typeface="Alright Sans Regular" pitchFamily="2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400" b="1" dirty="0" err="1">
                <a:latin typeface="Alright Sans Regular" pitchFamily="2" charset="0"/>
              </a:rPr>
              <a:t>Mikrobiom</a:t>
            </a:r>
            <a:r>
              <a:rPr lang="en-US" sz="2400" dirty="0">
                <a:latin typeface="Alright Sans Regular" pitchFamily="2" charset="0"/>
              </a:rPr>
              <a:t> – </a:t>
            </a:r>
            <a:r>
              <a:rPr lang="en-US" sz="2400" dirty="0" err="1">
                <a:latin typeface="Alright Sans Regular" pitchFamily="2" charset="0"/>
              </a:rPr>
              <a:t>ukupnost</a:t>
            </a:r>
            <a:r>
              <a:rPr lang="en-US" sz="2400" dirty="0">
                <a:latin typeface="Alright Sans Regular" pitchFamily="2" charset="0"/>
              </a:rPr>
              <a:t> gena </a:t>
            </a:r>
            <a:r>
              <a:rPr lang="en-US" sz="2400" dirty="0" err="1">
                <a:latin typeface="Alright Sans Regular" pitchFamily="2" charset="0"/>
              </a:rPr>
              <a:t>određene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populacije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mikroba</a:t>
            </a:r>
            <a:endParaRPr lang="en-US" sz="2400" dirty="0">
              <a:latin typeface="Alright Sans Regular" pitchFamily="2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400" b="1" dirty="0" err="1">
                <a:latin typeface="Alright Sans Regular" pitchFamily="2" charset="0"/>
              </a:rPr>
              <a:t>Mikroflora</a:t>
            </a:r>
            <a:r>
              <a:rPr lang="en-US" sz="2400" dirty="0">
                <a:latin typeface="Alright Sans Regular" pitchFamily="2" charset="0"/>
              </a:rPr>
              <a:t> – </a:t>
            </a:r>
            <a:r>
              <a:rPr lang="en-US" sz="2400" dirty="0" err="1">
                <a:latin typeface="Alright Sans Regular" pitchFamily="2" charset="0"/>
              </a:rPr>
              <a:t>kolokvijalni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izraz</a:t>
            </a:r>
            <a:endParaRPr lang="en-US" sz="2400" dirty="0">
              <a:latin typeface="Alright Sans Regular" pitchFamily="2" charset="0"/>
            </a:endParaRPr>
          </a:p>
          <a:p>
            <a:pPr marL="0" indent="0">
              <a:buNone/>
            </a:pPr>
            <a:endParaRPr lang="en-US" sz="2800" dirty="0">
              <a:latin typeface="Alright Sans Regular" pitchFamily="2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977704-D2DD-499B-9AD8-AF05828E6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504" y="3774332"/>
            <a:ext cx="3539595" cy="283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78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AF0FC-4A78-4913-AED9-3D77A7BE4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379" y="223737"/>
            <a:ext cx="10974421" cy="1079770"/>
          </a:xfrm>
        </p:spPr>
        <p:txBody>
          <a:bodyPr/>
          <a:lstStyle/>
          <a:p>
            <a:r>
              <a:rPr lang="en-US" dirty="0" err="1"/>
              <a:t>Holobiont</a:t>
            </a:r>
            <a:r>
              <a:rPr lang="en-US" dirty="0"/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D94F94-98A0-409C-8B6E-5B0A08D5A7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3507"/>
            <a:ext cx="12191999" cy="5554493"/>
          </a:xfrm>
        </p:spPr>
      </p:pic>
    </p:spTree>
    <p:extLst>
      <p:ext uri="{BB962C8B-B14F-4D97-AF65-F5344CB8AC3E}">
        <p14:creationId xmlns:p14="http://schemas.microsoft.com/office/powerpoint/2010/main" val="2730947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A0A4F-5230-4276-AD13-32E7A8DA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660" y="365126"/>
            <a:ext cx="10770140" cy="1025930"/>
          </a:xfrm>
        </p:spPr>
        <p:txBody>
          <a:bodyPr/>
          <a:lstStyle/>
          <a:p>
            <a:r>
              <a:rPr lang="en-US" dirty="0" err="1"/>
              <a:t>Disbioza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5B75F-AA18-46A6-9B8F-474BD2BF2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562" y="1391056"/>
            <a:ext cx="10945238" cy="478590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600" dirty="0" err="1"/>
              <a:t>neravnoteža</a:t>
            </a:r>
            <a:r>
              <a:rPr lang="en-US" sz="2600" dirty="0"/>
              <a:t> </a:t>
            </a:r>
            <a:r>
              <a:rPr lang="en-US" sz="2600" dirty="0" err="1"/>
              <a:t>bakterijske</a:t>
            </a:r>
            <a:r>
              <a:rPr lang="en-US" sz="2600" dirty="0"/>
              <a:t> </a:t>
            </a:r>
            <a:r>
              <a:rPr lang="en-US" sz="2600" dirty="0" err="1"/>
              <a:t>mikrobiote</a:t>
            </a:r>
            <a:r>
              <a:rPr lang="en-US" sz="2600" dirty="0"/>
              <a:t>:</a:t>
            </a:r>
          </a:p>
          <a:p>
            <a:pPr lvl="1">
              <a:lnSpc>
                <a:spcPct val="150000"/>
              </a:lnSpc>
            </a:pPr>
            <a:r>
              <a:rPr lang="en-US" sz="2600" dirty="0" err="1"/>
              <a:t>upalne</a:t>
            </a:r>
            <a:r>
              <a:rPr lang="en-US" sz="2600" dirty="0"/>
              <a:t> </a:t>
            </a:r>
            <a:r>
              <a:rPr lang="en-US" sz="2600" dirty="0" err="1"/>
              <a:t>bolesti</a:t>
            </a:r>
            <a:r>
              <a:rPr lang="en-US" sz="2600" dirty="0"/>
              <a:t> </a:t>
            </a:r>
            <a:r>
              <a:rPr lang="en-US" sz="2600" dirty="0" err="1"/>
              <a:t>crijeva</a:t>
            </a:r>
            <a:r>
              <a:rPr lang="en-US" sz="2600" dirty="0"/>
              <a:t>,</a:t>
            </a:r>
          </a:p>
          <a:p>
            <a:pPr lvl="1">
              <a:lnSpc>
                <a:spcPct val="150000"/>
              </a:lnSpc>
            </a:pPr>
            <a:r>
              <a:rPr lang="en-US" sz="2600" dirty="0" err="1"/>
              <a:t>sindrom</a:t>
            </a:r>
            <a:r>
              <a:rPr lang="en-US" sz="2600" dirty="0"/>
              <a:t> </a:t>
            </a:r>
            <a:r>
              <a:rPr lang="en-US" sz="2600" dirty="0" err="1"/>
              <a:t>iritabilnog</a:t>
            </a:r>
            <a:r>
              <a:rPr lang="en-US" sz="2600" dirty="0"/>
              <a:t> </a:t>
            </a:r>
            <a:r>
              <a:rPr lang="en-US" sz="2600" dirty="0" err="1"/>
              <a:t>kolona</a:t>
            </a:r>
            <a:r>
              <a:rPr lang="en-US" sz="2600" dirty="0"/>
              <a:t>,</a:t>
            </a:r>
          </a:p>
          <a:p>
            <a:pPr lvl="1">
              <a:lnSpc>
                <a:spcPct val="150000"/>
              </a:lnSpc>
            </a:pPr>
            <a:r>
              <a:rPr lang="en-US" sz="2600" dirty="0" err="1"/>
              <a:t>kolorektalni</a:t>
            </a:r>
            <a:r>
              <a:rPr lang="en-US" sz="2600" dirty="0"/>
              <a:t> </a:t>
            </a:r>
            <a:r>
              <a:rPr lang="en-US" sz="2600" dirty="0" err="1"/>
              <a:t>karcinom</a:t>
            </a:r>
            <a:r>
              <a:rPr lang="en-US" sz="2600" dirty="0"/>
              <a:t>, </a:t>
            </a:r>
          </a:p>
          <a:p>
            <a:pPr lvl="1">
              <a:lnSpc>
                <a:spcPct val="150000"/>
              </a:lnSpc>
            </a:pPr>
            <a:r>
              <a:rPr lang="en-US" sz="2600" dirty="0"/>
              <a:t>NASH/</a:t>
            </a:r>
            <a:r>
              <a:rPr lang="en-US" sz="2600" dirty="0" err="1"/>
              <a:t>NAFLD</a:t>
            </a:r>
            <a:endParaRPr lang="en-US" sz="2600" dirty="0"/>
          </a:p>
          <a:p>
            <a:pPr lvl="1">
              <a:lnSpc>
                <a:spcPct val="150000"/>
              </a:lnSpc>
            </a:pPr>
            <a:r>
              <a:rPr lang="en-US" sz="2600" dirty="0" err="1"/>
              <a:t>psorijaza</a:t>
            </a:r>
            <a:r>
              <a:rPr lang="en-US" sz="2600" dirty="0"/>
              <a:t>,</a:t>
            </a:r>
          </a:p>
          <a:p>
            <a:pPr lvl="1">
              <a:lnSpc>
                <a:spcPct val="150000"/>
              </a:lnSpc>
            </a:pPr>
            <a:r>
              <a:rPr lang="en-US" sz="2600" dirty="0" err="1"/>
              <a:t>astma</a:t>
            </a:r>
            <a:r>
              <a:rPr lang="en-US" sz="2600" dirty="0"/>
              <a:t>, </a:t>
            </a:r>
          </a:p>
          <a:p>
            <a:pPr lvl="1">
              <a:lnSpc>
                <a:spcPct val="150000"/>
              </a:lnSpc>
            </a:pPr>
            <a:r>
              <a:rPr lang="en-US" sz="2600" dirty="0" err="1"/>
              <a:t>metaboličke</a:t>
            </a:r>
            <a:r>
              <a:rPr lang="en-US" sz="2600" dirty="0"/>
              <a:t> </a:t>
            </a:r>
            <a:r>
              <a:rPr lang="en-US" sz="2600" dirty="0" err="1"/>
              <a:t>bolesti</a:t>
            </a:r>
            <a:r>
              <a:rPr lang="en-US" sz="2600" dirty="0"/>
              <a:t>, </a:t>
            </a:r>
          </a:p>
          <a:p>
            <a:pPr lvl="1">
              <a:lnSpc>
                <a:spcPct val="150000"/>
              </a:lnSpc>
            </a:pPr>
            <a:r>
              <a:rPr lang="en-US" sz="2600" dirty="0" err="1"/>
              <a:t>debljina</a:t>
            </a:r>
            <a:r>
              <a:rPr lang="en-US" sz="2600" dirty="0"/>
              <a:t>, </a:t>
            </a:r>
          </a:p>
          <a:p>
            <a:pPr lvl="1">
              <a:lnSpc>
                <a:spcPct val="150000"/>
              </a:lnSpc>
            </a:pPr>
            <a:r>
              <a:rPr lang="en-US" sz="2600" dirty="0" err="1"/>
              <a:t>endokrinološke</a:t>
            </a:r>
            <a:r>
              <a:rPr lang="en-US" sz="2600" dirty="0"/>
              <a:t> </a:t>
            </a:r>
            <a:r>
              <a:rPr lang="en-US" sz="2600" dirty="0" err="1"/>
              <a:t>bolesti</a:t>
            </a:r>
            <a:r>
              <a:rPr lang="en-US" sz="2600" dirty="0"/>
              <a:t>….</a:t>
            </a:r>
          </a:p>
          <a:p>
            <a:pPr lvl="1">
              <a:lnSpc>
                <a:spcPct val="150000"/>
              </a:lnSpc>
            </a:pPr>
            <a:endParaRPr lang="en-US" sz="26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F0633-91A8-420B-B7CC-2A1FA68D1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894" y="2526987"/>
            <a:ext cx="5591156" cy="385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8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34CF6-630F-4B5F-9022-F9A1C3D61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902" y="1391055"/>
            <a:ext cx="8297694" cy="478590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600" b="1" dirty="0" err="1">
                <a:solidFill>
                  <a:srgbClr val="FF0066"/>
                </a:solidFill>
                <a:latin typeface="Alright Sans Regular" pitchFamily="2" charset="0"/>
              </a:rPr>
              <a:t>Probiotik</a:t>
            </a:r>
            <a:r>
              <a:rPr lang="en-US" sz="2600" dirty="0">
                <a:latin typeface="Alright Sans Regular" pitchFamily="2" charset="0"/>
              </a:rPr>
              <a:t> - </a:t>
            </a:r>
            <a:r>
              <a:rPr lang="en-US" sz="2600" dirty="0" err="1"/>
              <a:t>mikroorganizmi</a:t>
            </a:r>
            <a:r>
              <a:rPr lang="en-US" sz="2600" dirty="0"/>
              <a:t> koji </a:t>
            </a:r>
            <a:r>
              <a:rPr lang="en-US" sz="2600" dirty="0" err="1"/>
              <a:t>primjenjeni</a:t>
            </a:r>
            <a:r>
              <a:rPr lang="en-US" sz="2600" dirty="0"/>
              <a:t> u </a:t>
            </a:r>
            <a:r>
              <a:rPr lang="en-US" sz="2600" dirty="0" err="1"/>
              <a:t>odgovarajućoj</a:t>
            </a:r>
            <a:r>
              <a:rPr lang="en-US" sz="2600" dirty="0"/>
              <a:t> </a:t>
            </a:r>
            <a:r>
              <a:rPr lang="en-US" sz="2600" dirty="0" err="1"/>
              <a:t>dozi</a:t>
            </a:r>
            <a:r>
              <a:rPr lang="en-US" sz="2600" dirty="0"/>
              <a:t> </a:t>
            </a:r>
            <a:r>
              <a:rPr lang="en-US" sz="2600" dirty="0" err="1"/>
              <a:t>doprinose</a:t>
            </a:r>
            <a:r>
              <a:rPr lang="en-US" sz="2600" dirty="0"/>
              <a:t> </a:t>
            </a:r>
            <a:r>
              <a:rPr lang="en-US" sz="2600" dirty="0" err="1"/>
              <a:t>ljudskom</a:t>
            </a:r>
            <a:r>
              <a:rPr lang="en-US" sz="2600" dirty="0"/>
              <a:t> </a:t>
            </a:r>
            <a:r>
              <a:rPr lang="en-US" sz="2600" dirty="0" err="1"/>
              <a:t>zdravlju</a:t>
            </a:r>
            <a:endParaRPr lang="en-US" sz="2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2600" b="1" dirty="0" err="1">
                <a:solidFill>
                  <a:srgbClr val="FF0066"/>
                </a:solidFill>
                <a:latin typeface="Alright Sans Regular" pitchFamily="2" charset="0"/>
              </a:rPr>
              <a:t>Prebiotik</a:t>
            </a:r>
            <a:r>
              <a:rPr lang="en-US" sz="2600" dirty="0">
                <a:latin typeface="Alright Sans Regular" pitchFamily="2" charset="0"/>
              </a:rPr>
              <a:t> - </a:t>
            </a:r>
            <a:r>
              <a:rPr lang="en-US" sz="2600" dirty="0" err="1"/>
              <a:t>funkcija</a:t>
            </a:r>
            <a:r>
              <a:rPr lang="en-US" sz="2600" dirty="0"/>
              <a:t> </a:t>
            </a:r>
            <a:r>
              <a:rPr lang="en-US" sz="2600" dirty="0" err="1"/>
              <a:t>hrane</a:t>
            </a:r>
            <a:r>
              <a:rPr lang="en-US" sz="2600" dirty="0"/>
              <a:t> za </a:t>
            </a:r>
            <a:r>
              <a:rPr lang="en-US" sz="2600" dirty="0" err="1"/>
              <a:t>komenzalne</a:t>
            </a:r>
            <a:r>
              <a:rPr lang="en-US" sz="2600" dirty="0"/>
              <a:t> </a:t>
            </a:r>
            <a:r>
              <a:rPr lang="en-US" sz="2600" dirty="0" err="1"/>
              <a:t>mikrobe</a:t>
            </a:r>
            <a:r>
              <a:rPr lang="en-US" sz="2600" dirty="0"/>
              <a:t>, </a:t>
            </a:r>
            <a:r>
              <a:rPr lang="en-US" sz="2600" dirty="0" err="1"/>
              <a:t>selektivno</a:t>
            </a:r>
            <a:r>
              <a:rPr lang="en-US" sz="2600" dirty="0"/>
              <a:t> </a:t>
            </a:r>
            <a:r>
              <a:rPr lang="en-US" sz="2600" dirty="0" err="1"/>
              <a:t>fermentirani</a:t>
            </a:r>
            <a:r>
              <a:rPr lang="en-US" sz="2600" dirty="0"/>
              <a:t> </a:t>
            </a:r>
            <a:r>
              <a:rPr lang="en-US" sz="2600" dirty="0" err="1"/>
              <a:t>sastojci</a:t>
            </a:r>
            <a:r>
              <a:rPr lang="en-US" sz="2600" dirty="0"/>
              <a:t> </a:t>
            </a:r>
            <a:r>
              <a:rPr lang="en-US" sz="2600" dirty="0" err="1"/>
              <a:t>hrane</a:t>
            </a:r>
            <a:r>
              <a:rPr lang="en-US" sz="2600" dirty="0"/>
              <a:t> koji </a:t>
            </a:r>
            <a:r>
              <a:rPr lang="en-US" sz="2600" dirty="0" err="1"/>
              <a:t>mjenjaju</a:t>
            </a:r>
            <a:r>
              <a:rPr lang="en-US" sz="2600" dirty="0"/>
              <a:t> </a:t>
            </a:r>
            <a:r>
              <a:rPr lang="en-US" sz="2600" dirty="0" err="1"/>
              <a:t>sastav</a:t>
            </a:r>
            <a:r>
              <a:rPr lang="en-US" sz="2600" dirty="0"/>
              <a:t> i/</a:t>
            </a:r>
            <a:r>
              <a:rPr lang="en-US" sz="2600" dirty="0" err="1"/>
              <a:t>ili</a:t>
            </a:r>
            <a:r>
              <a:rPr lang="en-US" sz="2600" dirty="0"/>
              <a:t> </a:t>
            </a:r>
            <a:r>
              <a:rPr lang="en-US" sz="2600" dirty="0" err="1"/>
              <a:t>aktivnost</a:t>
            </a:r>
            <a:r>
              <a:rPr lang="en-US" sz="2600" dirty="0"/>
              <a:t> </a:t>
            </a:r>
            <a:r>
              <a:rPr lang="en-US" sz="2600" dirty="0" err="1"/>
              <a:t>probavne</a:t>
            </a:r>
            <a:r>
              <a:rPr lang="en-US" sz="2600" dirty="0"/>
              <a:t> </a:t>
            </a:r>
            <a:r>
              <a:rPr lang="en-US" sz="2600" dirty="0" err="1"/>
              <a:t>mikrobiote</a:t>
            </a:r>
            <a:endParaRPr lang="en-US" sz="2600" dirty="0"/>
          </a:p>
          <a:p>
            <a:pPr marL="0" indent="0">
              <a:lnSpc>
                <a:spcPct val="200000"/>
              </a:lnSpc>
              <a:buNone/>
            </a:pPr>
            <a:r>
              <a:rPr lang="en-US" sz="2600" b="1" dirty="0" err="1">
                <a:solidFill>
                  <a:srgbClr val="FF0066"/>
                </a:solidFill>
                <a:latin typeface="Alright Sans Regular" pitchFamily="2" charset="0"/>
              </a:rPr>
              <a:t>Sinbiotik</a:t>
            </a:r>
            <a:r>
              <a:rPr lang="en-US" sz="2600" dirty="0">
                <a:latin typeface="Alright Sans Regular" pitchFamily="2" charset="0"/>
              </a:rPr>
              <a:t>: </a:t>
            </a:r>
            <a:r>
              <a:rPr lang="en-US" sz="2600" dirty="0" err="1">
                <a:latin typeface="Alright Sans Regular" pitchFamily="2" charset="0"/>
              </a:rPr>
              <a:t>prebiotik</a:t>
            </a:r>
            <a:r>
              <a:rPr lang="en-US" sz="2600" dirty="0">
                <a:latin typeface="Alright Sans Regular" pitchFamily="2" charset="0"/>
              </a:rPr>
              <a:t> + </a:t>
            </a:r>
            <a:r>
              <a:rPr lang="en-US" sz="2600" dirty="0" err="1">
                <a:latin typeface="Alright Sans Regular" pitchFamily="2" charset="0"/>
              </a:rPr>
              <a:t>probiotik</a:t>
            </a:r>
            <a:endParaRPr lang="en-US" sz="2600" dirty="0">
              <a:latin typeface="Alright Sans Regular" pitchFamily="2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52D569-F6E1-42AE-BB2F-F923B3BC4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41152" cy="29019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30A8E7-17FC-4CBB-8567-DE3C1A8D4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678" y="4691366"/>
            <a:ext cx="2420322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58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A3DC-7AF6-4B84-B698-E50C336F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66"/>
                </a:solidFill>
              </a:rPr>
              <a:t>Psihobiotik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D2E1B-0C59-42DF-8A07-9DA2DD56C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96455" cy="397206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600" dirty="0" err="1">
                <a:latin typeface="Alright Sans Regular" pitchFamily="2" charset="0"/>
              </a:rPr>
              <a:t>Psihološko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djelovanje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na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emocije</a:t>
            </a:r>
            <a:r>
              <a:rPr lang="en-US" sz="2600" dirty="0">
                <a:latin typeface="Alright Sans Regular" pitchFamily="2" charset="0"/>
              </a:rPr>
              <a:t> i </a:t>
            </a:r>
            <a:r>
              <a:rPr lang="en-US" sz="2600" dirty="0" err="1">
                <a:latin typeface="Alright Sans Regular" pitchFamily="2" charset="0"/>
              </a:rPr>
              <a:t>kogniciju</a:t>
            </a:r>
            <a:endParaRPr lang="en-US" sz="2600" dirty="0">
              <a:latin typeface="Alright Sans Regular" pitchFamily="2" charset="0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600" dirty="0" err="1">
                <a:latin typeface="Alright Sans Regular" pitchFamily="2" charset="0"/>
              </a:rPr>
              <a:t>Sustavno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djelovanje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na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os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HPA</a:t>
            </a:r>
            <a:endParaRPr lang="en-US" sz="2600" dirty="0">
              <a:latin typeface="Alright Sans Regular" pitchFamily="2" charset="0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600" dirty="0" err="1">
                <a:latin typeface="Alright Sans Regular" pitchFamily="2" charset="0"/>
              </a:rPr>
              <a:t>Neuralno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djelovanje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na</a:t>
            </a:r>
            <a:r>
              <a:rPr lang="en-US" sz="2600" dirty="0">
                <a:latin typeface="Alright Sans Regular" pitchFamily="2" charset="0"/>
              </a:rPr>
              <a:t> </a:t>
            </a:r>
            <a:r>
              <a:rPr lang="en-US" sz="2600" dirty="0" err="1">
                <a:latin typeface="Alright Sans Regular" pitchFamily="2" charset="0"/>
              </a:rPr>
              <a:t>neurotransmitere</a:t>
            </a:r>
            <a:r>
              <a:rPr lang="en-US" sz="2600" dirty="0">
                <a:latin typeface="Alright Sans Regular" pitchFamily="2" charset="0"/>
              </a:rPr>
              <a:t> i </a:t>
            </a:r>
            <a:r>
              <a:rPr lang="en-US" sz="2600" dirty="0" err="1">
                <a:latin typeface="Alright Sans Regular" pitchFamily="2" charset="0"/>
              </a:rPr>
              <a:t>proteine</a:t>
            </a:r>
            <a:endParaRPr lang="en-US" sz="2600" dirty="0">
              <a:latin typeface="Alright Sans Regular" pitchFamily="2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7D9080-26C9-45BD-A024-6C9B9E0EEB48}"/>
              </a:ext>
            </a:extLst>
          </p:cNvPr>
          <p:cNvSpPr txBox="1"/>
          <p:nvPr/>
        </p:nvSpPr>
        <p:spPr>
          <a:xfrm>
            <a:off x="700391" y="6274340"/>
            <a:ext cx="105156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Bermúdez-Humarán</a:t>
            </a:r>
            <a:r>
              <a:rPr lang="en-US" sz="1100" dirty="0"/>
              <a:t> LG, Salinas E, Ortiz GG, et al. From Probiotics to </a:t>
            </a:r>
            <a:r>
              <a:rPr lang="en-US" sz="1100" dirty="0" err="1"/>
              <a:t>Psychobiotics</a:t>
            </a:r>
            <a:r>
              <a:rPr lang="en-US" sz="1100" dirty="0"/>
              <a:t>: Live Beneficial Bacteria Which Act on the Brain-Gut Axis. Nutrients. 2019 Apr 20;11(4):890</a:t>
            </a:r>
            <a:r>
              <a:rPr lang="en-US" sz="1100" dirty="0">
                <a:latin typeface="Alright Sans Regular" pitchFamily="2" charset="0"/>
              </a:rPr>
              <a:t> </a:t>
            </a:r>
            <a:endParaRPr lang="en-HR" sz="1100" dirty="0">
              <a:latin typeface="Alright Sans Regular" pitchFamily="2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2A63A8-230E-4EAF-A4DB-76553E82C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4777" y="1976455"/>
            <a:ext cx="4877223" cy="420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70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65E71-A448-4818-B72A-F4ECBD94E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79D90-26F8-4BCB-80C4-E8A0C85E0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2796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SZO</a:t>
            </a:r>
            <a:r>
              <a:rPr lang="en-US" sz="2400" dirty="0"/>
              <a:t>: </a:t>
            </a:r>
            <a:r>
              <a:rPr lang="en-US" sz="2400" dirty="0" err="1"/>
              <a:t>svjetska</a:t>
            </a:r>
            <a:r>
              <a:rPr lang="en-US" sz="2400" dirty="0"/>
              <a:t> </a:t>
            </a:r>
            <a:r>
              <a:rPr lang="en-US" sz="2400" dirty="0" err="1"/>
              <a:t>epidemija</a:t>
            </a:r>
            <a:endParaRPr lang="en-US" sz="2400" dirty="0"/>
          </a:p>
          <a:p>
            <a:pPr>
              <a:lnSpc>
                <a:spcPct val="150000"/>
              </a:lnSpc>
            </a:pPr>
            <a:r>
              <a:rPr lang="en-US" sz="2400" dirty="0" err="1"/>
              <a:t>podloga</a:t>
            </a:r>
            <a:r>
              <a:rPr lang="en-US" sz="2400" dirty="0"/>
              <a:t> za </a:t>
            </a:r>
            <a:r>
              <a:rPr lang="en-US" sz="2400" dirty="0" err="1"/>
              <a:t>kardiovaskularne</a:t>
            </a:r>
            <a:r>
              <a:rPr lang="en-US" sz="2400" dirty="0"/>
              <a:t> </a:t>
            </a:r>
            <a:r>
              <a:rPr lang="en-US" sz="2400" dirty="0" err="1"/>
              <a:t>bolesti</a:t>
            </a:r>
            <a:r>
              <a:rPr lang="en-US" sz="2400" dirty="0"/>
              <a:t>, 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mogući</a:t>
            </a:r>
            <a:r>
              <a:rPr lang="en-US" sz="2400" dirty="0"/>
              <a:t> </a:t>
            </a:r>
            <a:r>
              <a:rPr lang="en-US" sz="2400" dirty="0" err="1"/>
              <a:t>uzročnik</a:t>
            </a:r>
            <a:r>
              <a:rPr lang="en-US" sz="2400" dirty="0"/>
              <a:t> </a:t>
            </a:r>
            <a:r>
              <a:rPr lang="en-US" sz="2400" dirty="0" err="1"/>
              <a:t>karcinoma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uništava</a:t>
            </a:r>
            <a:r>
              <a:rPr lang="en-US" sz="2400" dirty="0"/>
              <a:t> </a:t>
            </a:r>
            <a:r>
              <a:rPr lang="en-US" sz="2400" dirty="0" err="1"/>
              <a:t>mentalno</a:t>
            </a:r>
            <a:r>
              <a:rPr lang="en-US" sz="2400" dirty="0"/>
              <a:t> zdravlje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….</a:t>
            </a:r>
            <a:r>
              <a:rPr lang="en-US" sz="2400" dirty="0" err="1"/>
              <a:t>skraćuje</a:t>
            </a:r>
            <a:r>
              <a:rPr lang="en-US" sz="2400" dirty="0"/>
              <a:t> </a:t>
            </a:r>
            <a:r>
              <a:rPr lang="en-US" sz="2400" dirty="0" err="1"/>
              <a:t>život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 descr="A cartoon of a person with many hands&#10;&#10;Description automatically generated">
            <a:extLst>
              <a:ext uri="{FF2B5EF4-FFF2-40B4-BE49-F238E27FC236}">
                <a16:creationId xmlns:a16="http://schemas.microsoft.com/office/drawing/2014/main" id="{0A49AA44-3112-4652-8377-BC3451AFD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614" y="-17290"/>
            <a:ext cx="3570050" cy="3390628"/>
          </a:xfrm>
          <a:prstGeom prst="rect">
            <a:avLst/>
          </a:prstGeom>
        </p:spPr>
      </p:pic>
      <p:pic>
        <p:nvPicPr>
          <p:cNvPr id="5" name="Picture 4" descr="A person sitting in a lotus position surrounded by hands&#10;&#10;Description automatically generated">
            <a:extLst>
              <a:ext uri="{FF2B5EF4-FFF2-40B4-BE49-F238E27FC236}">
                <a16:creationId xmlns:a16="http://schemas.microsoft.com/office/drawing/2014/main" id="{770A9B2D-4279-4D2B-A075-C097FFFD6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614" y="3643549"/>
            <a:ext cx="3570050" cy="268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83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5ACDD-A667-4C8D-B23F-84D80B228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Stres</a:t>
            </a:r>
            <a:r>
              <a:rPr lang="en-US" dirty="0"/>
              <a:t>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887AA-D825-44FF-94CF-0A672B369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93732" cy="4351338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400" kern="0" dirty="0"/>
              <a:t>nemjerljiv pojam: ne može se </a:t>
            </a:r>
            <a:r>
              <a:rPr lang="en-US" sz="2400" kern="0" dirty="0" err="1"/>
              <a:t>okusiti</a:t>
            </a:r>
            <a:r>
              <a:rPr lang="hr-HR" sz="2400" kern="0" dirty="0"/>
              <a:t>, čuti, mirisati ili direktno izmjerit</a:t>
            </a:r>
            <a:r>
              <a:rPr lang="en-US" sz="2400" kern="0" dirty="0"/>
              <a:t>i</a:t>
            </a:r>
            <a:endParaRPr lang="hr-HR" sz="2400" kern="0" dirty="0"/>
          </a:p>
          <a:p>
            <a:pPr marL="285750" indent="-285750">
              <a:lnSpc>
                <a:spcPct val="150000"/>
              </a:lnSpc>
              <a:spcBef>
                <a:spcPts val="0"/>
              </a:spcBef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r-HR" sz="2400" kern="0" dirty="0"/>
              <a:t>javlja se kad je prirodni sklad tijela i uma narušen, često kao posljedica bolesti, fizičke ozljede, emocionalnih problema ili prevelikih mentalnih ili fizičkih zahtjeva</a:t>
            </a:r>
          </a:p>
          <a:p>
            <a:endParaRPr lang="en-US" dirty="0"/>
          </a:p>
        </p:txBody>
      </p:sp>
      <p:pic>
        <p:nvPicPr>
          <p:cNvPr id="5" name="Picture 4" descr="C:\Documents and Settings\nina basic\My Documents\aromaterapija\predavanja\images\090023F.jpg">
            <a:extLst>
              <a:ext uri="{FF2B5EF4-FFF2-40B4-BE49-F238E27FC236}">
                <a16:creationId xmlns:a16="http://schemas.microsoft.com/office/drawing/2014/main" id="{F1621E85-E2D0-4057-8A12-E90E0A6C5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426" y="0"/>
            <a:ext cx="3777574" cy="3531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 descr="A butterfly life cycle on a plant&#10;&#10;Description automatically generated">
            <a:extLst>
              <a:ext uri="{FF2B5EF4-FFF2-40B4-BE49-F238E27FC236}">
                <a16:creationId xmlns:a16="http://schemas.microsoft.com/office/drawing/2014/main" id="{370557CF-5039-4019-86D4-5AF2749D3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931" y="4080907"/>
            <a:ext cx="4689569" cy="261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6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5474BB-8BBD-4CBC-BEEB-BCDA3AC82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84" y="885217"/>
            <a:ext cx="7500026" cy="52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57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A1E13-91CB-48CD-9FD9-D91AE724D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502" y="0"/>
            <a:ext cx="10894979" cy="61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23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4017CE-930C-48F6-B0DF-4F30DC192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82" y="0"/>
            <a:ext cx="10943616" cy="642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34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1FD495-AA3E-46BE-A2E4-3E94566B9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55" y="87548"/>
            <a:ext cx="11108988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23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277383-F343-4E2E-B22E-9A88626EE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243" y="68095"/>
            <a:ext cx="10664757" cy="678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20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53BAE0-FE5D-4FA7-97EA-D22C9597F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40" y="68095"/>
            <a:ext cx="11404060" cy="60408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D374D5-C52E-4441-B904-1A73F0A7ECB1}"/>
              </a:ext>
            </a:extLst>
          </p:cNvPr>
          <p:cNvSpPr txBox="1"/>
          <p:nvPr/>
        </p:nvSpPr>
        <p:spPr>
          <a:xfrm>
            <a:off x="797668" y="6293796"/>
            <a:ext cx="113229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Bagga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 D, et al.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Schöpf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 V, Influence of 4-week multi-strain probiotic administration on resting-state functional connectivity in healthy volunteers. Eur J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Nutr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 2018,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doi:10.1007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/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s00394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-018-1732-z. 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Bagga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 D, et al. </a:t>
            </a:r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Schöpf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Univers"/>
              </a:rPr>
              <a:t> V, Probiotics drive gut microbiome triggering emotional brain signatures. Gut Microbes. 2018:1–11.</a:t>
            </a:r>
            <a:endParaRPr lang="de-AT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602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D500C-BC05-45DC-BC80-37CAD0553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49" y="365125"/>
            <a:ext cx="1051560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66"/>
                </a:solidFill>
              </a:rPr>
              <a:t>Crijevna</a:t>
            </a:r>
            <a:r>
              <a:rPr lang="en-US" b="1" dirty="0">
                <a:solidFill>
                  <a:srgbClr val="FF0066"/>
                </a:solidFill>
              </a:rPr>
              <a:t> </a:t>
            </a:r>
            <a:r>
              <a:rPr lang="en-US" b="1" dirty="0" err="1">
                <a:solidFill>
                  <a:srgbClr val="FF0066"/>
                </a:solidFill>
              </a:rPr>
              <a:t>mikrobiota</a:t>
            </a:r>
            <a:r>
              <a:rPr lang="en-US" b="1" dirty="0">
                <a:solidFill>
                  <a:srgbClr val="FF0066"/>
                </a:solidFill>
              </a:rPr>
              <a:t> i </a:t>
            </a:r>
            <a:r>
              <a:rPr lang="en-US" b="1" dirty="0" err="1">
                <a:solidFill>
                  <a:srgbClr val="FF0066"/>
                </a:solidFill>
              </a:rPr>
              <a:t>neurotransmiteri</a:t>
            </a:r>
            <a:endParaRPr lang="en-US" b="1" dirty="0">
              <a:solidFill>
                <a:srgbClr val="FF0066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A70F8B-58E9-4D5A-87E5-CD87233D7C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040918"/>
              </p:ext>
            </p:extLst>
          </p:nvPr>
        </p:nvGraphicFramePr>
        <p:xfrm>
          <a:off x="574249" y="1825625"/>
          <a:ext cx="1077955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8963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0E8CC-344B-419A-BBA1-40D8A56C5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51" y="160222"/>
            <a:ext cx="10515600" cy="1325563"/>
          </a:xfrm>
        </p:spPr>
        <p:txBody>
          <a:bodyPr/>
          <a:lstStyle/>
          <a:p>
            <a:r>
              <a:rPr lang="en-US" dirty="0" err="1"/>
              <a:t>Stres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75485-B6D5-4927-B6A5-59A531298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902" y="153504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 err="1">
                <a:latin typeface="Alright Sans Regular" pitchFamily="2" charset="0"/>
              </a:rPr>
              <a:t>Dugotrajni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stres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uzrokuje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propusnost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crijeva</a:t>
            </a:r>
            <a:r>
              <a:rPr lang="en-US" sz="2800" dirty="0">
                <a:latin typeface="Alright Sans Regular" pitchFamily="2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Alright Sans Regular" pitchFamily="2" charset="0"/>
              </a:rPr>
              <a:t>smanjenje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razine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i="1" dirty="0">
                <a:latin typeface="Alright Sans Regular" pitchFamily="2" charset="0"/>
              </a:rPr>
              <a:t>Bacteroides </a:t>
            </a:r>
            <a:r>
              <a:rPr lang="en-US" sz="2800" i="1" dirty="0" err="1">
                <a:latin typeface="Alright Sans Regular" pitchFamily="2" charset="0"/>
              </a:rPr>
              <a:t>spp</a:t>
            </a:r>
            <a:endParaRPr lang="en-US" sz="2800" i="1" dirty="0">
              <a:latin typeface="Alright Sans Regular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Alright Sans Regular" pitchFamily="2" charset="0"/>
              </a:rPr>
              <a:t>povećanje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razine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i="1" dirty="0">
                <a:latin typeface="Alright Sans Regular" pitchFamily="2" charset="0"/>
              </a:rPr>
              <a:t>Clostridium </a:t>
            </a:r>
            <a:r>
              <a:rPr lang="en-US" sz="2800" i="1" dirty="0" err="1">
                <a:latin typeface="Alright Sans Regular" pitchFamily="2" charset="0"/>
              </a:rPr>
              <a:t>spp</a:t>
            </a:r>
            <a:endParaRPr lang="en-US" sz="2800" i="1" dirty="0">
              <a:latin typeface="Alright Sans Regular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atin typeface="Alright Sans Regular" pitchFamily="2" charset="0"/>
              </a:rPr>
              <a:t>povećanje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razine</a:t>
            </a:r>
            <a:r>
              <a:rPr lang="en-US" sz="2800" dirty="0">
                <a:latin typeface="Alright Sans Regular" pitchFamily="2" charset="0"/>
              </a:rPr>
              <a:t> IL-6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latin typeface="Alright Sans Regular" pitchFamily="2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DA5418-9DC7-47E4-A964-1C1159A9F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546" y="1619370"/>
            <a:ext cx="3944454" cy="507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41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EF44C-61FB-49D9-9BB2-D1EB22C93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Stres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7B2D0-FF47-4E5E-B1E5-EDD1B9609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00B050"/>
                </a:solidFill>
                <a:latin typeface="Alright Sans Regular" pitchFamily="2" charset="0"/>
              </a:rPr>
              <a:t>Povoljno</a:t>
            </a:r>
            <a:r>
              <a:rPr lang="en-US" sz="2800" b="1" dirty="0">
                <a:solidFill>
                  <a:srgbClr val="00B050"/>
                </a:solidFill>
                <a:latin typeface="Alright Sans Regular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Alright Sans Regular" pitchFamily="2" charset="0"/>
              </a:rPr>
              <a:t>djelovanje</a:t>
            </a:r>
            <a:r>
              <a:rPr lang="en-US" sz="2800" b="1" dirty="0">
                <a:solidFill>
                  <a:srgbClr val="00B050"/>
                </a:solidFill>
                <a:latin typeface="Alright Sans Regular" pitchFamily="2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i="1" dirty="0">
                <a:latin typeface="Alright Sans Regular" pitchFamily="2" charset="0"/>
              </a:rPr>
              <a:t>Lactobacillus </a:t>
            </a:r>
            <a:r>
              <a:rPr lang="en-US" sz="2800" i="1" dirty="0" err="1">
                <a:latin typeface="Alright Sans Regular" pitchFamily="2" charset="0"/>
              </a:rPr>
              <a:t>helveticus</a:t>
            </a:r>
            <a:r>
              <a:rPr lang="en-US" sz="2800" i="1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R0052</a:t>
            </a:r>
            <a:r>
              <a:rPr lang="en-US" sz="2800" i="1" dirty="0">
                <a:latin typeface="Alright Sans Regular" pitchFamily="2" charset="0"/>
              </a:rPr>
              <a:t> </a:t>
            </a:r>
            <a:r>
              <a:rPr lang="en-US" sz="2800" dirty="0">
                <a:latin typeface="Alright Sans Regular" pitchFamily="2" charset="0"/>
              </a:rPr>
              <a:t>– </a:t>
            </a:r>
            <a:r>
              <a:rPr lang="en-US" sz="2800" dirty="0" err="1">
                <a:latin typeface="Alright Sans Regular" pitchFamily="2" charset="0"/>
              </a:rPr>
              <a:t>poboljšanje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crijevne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funkcije</a:t>
            </a:r>
            <a:endParaRPr lang="en-US" sz="2800" dirty="0">
              <a:latin typeface="Alright Sans Regular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i="1" dirty="0">
                <a:latin typeface="Alright Sans Regular" pitchFamily="2" charset="0"/>
              </a:rPr>
              <a:t>Bifidobacterium longum </a:t>
            </a:r>
            <a:r>
              <a:rPr lang="en-US" sz="2800" dirty="0">
                <a:latin typeface="Alright Sans Regular" pitchFamily="2" charset="0"/>
              </a:rPr>
              <a:t>1714 – </a:t>
            </a:r>
            <a:r>
              <a:rPr lang="en-US" sz="2800" dirty="0" err="1">
                <a:latin typeface="Alright Sans Regular" pitchFamily="2" charset="0"/>
              </a:rPr>
              <a:t>smanjenje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stresa</a:t>
            </a:r>
            <a:r>
              <a:rPr lang="en-US" sz="2800" dirty="0">
                <a:latin typeface="Alright Sans Regular" pitchFamily="2" charset="0"/>
              </a:rPr>
              <a:t>, </a:t>
            </a:r>
            <a:r>
              <a:rPr lang="en-US" sz="2800" dirty="0" err="1">
                <a:latin typeface="Alright Sans Regular" pitchFamily="2" charset="0"/>
              </a:rPr>
              <a:t>poboljšanje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memorije</a:t>
            </a:r>
            <a:endParaRPr lang="en-US" sz="2800" dirty="0">
              <a:latin typeface="Alright Sans Regular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 err="1">
                <a:latin typeface="Alright Sans Regular" pitchFamily="2" charset="0"/>
              </a:rPr>
              <a:t>Galaktooligosaharidi</a:t>
            </a:r>
            <a:r>
              <a:rPr lang="en-US" sz="2800" dirty="0">
                <a:latin typeface="Alright Sans Regular" pitchFamily="2" charset="0"/>
              </a:rPr>
              <a:t> (</a:t>
            </a:r>
            <a:r>
              <a:rPr lang="en-US" sz="2800" dirty="0" err="1">
                <a:latin typeface="Alright Sans Regular" pitchFamily="2" charset="0"/>
              </a:rPr>
              <a:t>GOS</a:t>
            </a:r>
            <a:r>
              <a:rPr lang="en-US" sz="2800" dirty="0">
                <a:latin typeface="Alright Sans Regular" pitchFamily="2" charset="0"/>
              </a:rPr>
              <a:t>) – </a:t>
            </a:r>
            <a:r>
              <a:rPr lang="en-US" sz="2800" dirty="0" err="1">
                <a:latin typeface="Alright Sans Regular" pitchFamily="2" charset="0"/>
              </a:rPr>
              <a:t>smanjenje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jutarnjeg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serumskog</a:t>
            </a:r>
            <a:r>
              <a:rPr lang="en-US" sz="2800" dirty="0">
                <a:latin typeface="Alright Sans Regular" pitchFamily="2" charset="0"/>
              </a:rPr>
              <a:t> </a:t>
            </a:r>
            <a:r>
              <a:rPr lang="en-US" sz="2800" dirty="0" err="1">
                <a:latin typeface="Alright Sans Regular" pitchFamily="2" charset="0"/>
              </a:rPr>
              <a:t>kortizola</a:t>
            </a:r>
            <a:endParaRPr lang="en-HR" sz="2800" dirty="0">
              <a:latin typeface="Alright Sans Regular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997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C6E0E-ACAE-4103-88EC-17E31467E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Depresija</a:t>
            </a:r>
            <a:r>
              <a:rPr lang="en-US" dirty="0"/>
              <a:t> i </a:t>
            </a:r>
            <a:r>
              <a:rPr lang="en-US" dirty="0" err="1"/>
              <a:t>anksioznost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73572-2551-4C1A-815A-7186CE943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1910. </a:t>
            </a:r>
            <a:r>
              <a:rPr lang="en-US" sz="2400" dirty="0" err="1"/>
              <a:t>prva</a:t>
            </a:r>
            <a:r>
              <a:rPr lang="en-US" sz="2400" dirty="0"/>
              <a:t> </a:t>
            </a:r>
            <a:r>
              <a:rPr lang="en-US" sz="2400" dirty="0" err="1"/>
              <a:t>istraživanja</a:t>
            </a:r>
            <a:r>
              <a:rPr lang="en-US" sz="2400" dirty="0"/>
              <a:t> o </a:t>
            </a:r>
            <a:r>
              <a:rPr lang="en-US" sz="2400" dirty="0" err="1"/>
              <a:t>djelovanju</a:t>
            </a:r>
            <a:r>
              <a:rPr lang="en-US" sz="2400" dirty="0"/>
              <a:t> </a:t>
            </a:r>
            <a:r>
              <a:rPr lang="en-US" sz="2400" dirty="0" err="1"/>
              <a:t>probiotika</a:t>
            </a:r>
            <a:r>
              <a:rPr lang="en-U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depresiju</a:t>
            </a:r>
            <a:endParaRPr lang="en-US" sz="24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400" i="1" dirty="0"/>
              <a:t>Lactobacillus </a:t>
            </a:r>
            <a:r>
              <a:rPr lang="en-US" sz="2400" i="1" dirty="0" err="1"/>
              <a:t>casei</a:t>
            </a:r>
            <a:r>
              <a:rPr lang="en-US" sz="2400" i="1" dirty="0"/>
              <a:t> </a:t>
            </a:r>
            <a:r>
              <a:rPr lang="en-US" sz="2400" dirty="0"/>
              <a:t>Shirota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poboljšava</a:t>
            </a:r>
            <a:r>
              <a:rPr lang="en-US" sz="2400" dirty="0"/>
              <a:t> </a:t>
            </a:r>
            <a:r>
              <a:rPr lang="en-US" sz="2400" dirty="0" err="1"/>
              <a:t>raspoloženje</a:t>
            </a:r>
            <a:r>
              <a:rPr lang="en-US" sz="2400" dirty="0"/>
              <a:t>, 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smanjuje</a:t>
            </a:r>
            <a:r>
              <a:rPr lang="en-US" sz="2400" dirty="0"/>
              <a:t> </a:t>
            </a:r>
            <a:r>
              <a:rPr lang="en-US" sz="2400" dirty="0" err="1"/>
              <a:t>anksioznost</a:t>
            </a:r>
            <a:r>
              <a:rPr lang="en-US" sz="2400" dirty="0"/>
              <a:t> i </a:t>
            </a:r>
            <a:r>
              <a:rPr lang="en-US" sz="2400" dirty="0" err="1"/>
              <a:t>depresivnost</a:t>
            </a:r>
            <a:r>
              <a:rPr lang="en-US" sz="24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smanjuje</a:t>
            </a:r>
            <a:r>
              <a:rPr lang="en-US" sz="2400" dirty="0"/>
              <a:t> </a:t>
            </a:r>
            <a:r>
              <a:rPr lang="en-US" sz="2400" dirty="0" err="1"/>
              <a:t>kronični</a:t>
            </a:r>
            <a:r>
              <a:rPr lang="en-US" sz="2400" dirty="0"/>
              <a:t> </a:t>
            </a:r>
            <a:r>
              <a:rPr lang="en-US" sz="2400" dirty="0" err="1"/>
              <a:t>umor</a:t>
            </a:r>
            <a:endParaRPr lang="en-US" sz="24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472913-EF70-49A2-823F-5CF0392E8C3E}"/>
              </a:ext>
            </a:extLst>
          </p:cNvPr>
          <p:cNvSpPr txBox="1"/>
          <p:nvPr/>
        </p:nvSpPr>
        <p:spPr>
          <a:xfrm>
            <a:off x="838200" y="6070060"/>
            <a:ext cx="102221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Vlainić</a:t>
            </a:r>
            <a:r>
              <a:rPr lang="en-US" sz="1100" dirty="0"/>
              <a:t> JV, </a:t>
            </a:r>
            <a:r>
              <a:rPr lang="en-US" sz="1100" dirty="0" err="1"/>
              <a:t>Šuran</a:t>
            </a:r>
            <a:r>
              <a:rPr lang="en-US" sz="1100" dirty="0"/>
              <a:t> J, </a:t>
            </a:r>
            <a:r>
              <a:rPr lang="en-US" sz="1100" dirty="0" err="1"/>
              <a:t>Vlainić</a:t>
            </a:r>
            <a:r>
              <a:rPr lang="en-US" sz="1100" dirty="0"/>
              <a:t> T, et al. Probiotics as an Adjuvant Therapy in Major Depressive Disorder. </a:t>
            </a:r>
            <a:r>
              <a:rPr lang="en-US" sz="1100" dirty="0" err="1"/>
              <a:t>Curr</a:t>
            </a:r>
            <a:r>
              <a:rPr lang="en-US" sz="1100" dirty="0"/>
              <a:t> </a:t>
            </a:r>
            <a:r>
              <a:rPr lang="en-US" sz="1100" dirty="0" err="1"/>
              <a:t>Neuropharmacol</a:t>
            </a:r>
            <a:r>
              <a:rPr lang="en-US" sz="1100" dirty="0"/>
              <a:t>. 2016;14(8):952-8. 10.</a:t>
            </a:r>
          </a:p>
        </p:txBody>
      </p:sp>
    </p:spTree>
    <p:extLst>
      <p:ext uri="{BB962C8B-B14F-4D97-AF65-F5344CB8AC3E}">
        <p14:creationId xmlns:p14="http://schemas.microsoft.com/office/powerpoint/2010/main" val="829972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975D9-7079-4B2D-810D-B69198D1B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Nesanica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DD019-9AC7-4BB6-8D6E-0F3D3D0C6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sz="2400" i="1" dirty="0">
                <a:latin typeface="Alright Sans Regular" pitchFamily="2" charset="0"/>
              </a:rPr>
              <a:t>Lactobacillus </a:t>
            </a:r>
            <a:r>
              <a:rPr lang="en-US" sz="2400" i="1" dirty="0" err="1">
                <a:latin typeface="Alright Sans Regular" pitchFamily="2" charset="0"/>
              </a:rPr>
              <a:t>helveticus</a:t>
            </a:r>
            <a:r>
              <a:rPr lang="en-US" sz="2400" i="1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CM4</a:t>
            </a:r>
            <a:r>
              <a:rPr lang="en-US" sz="2400" dirty="0">
                <a:latin typeface="Alright Sans Regular" pitchFamily="2" charset="0"/>
              </a:rPr>
              <a:t>:</a:t>
            </a:r>
          </a:p>
          <a:p>
            <a:pPr>
              <a:lnSpc>
                <a:spcPct val="200000"/>
              </a:lnSpc>
              <a:buFontTx/>
              <a:buChar char="-"/>
            </a:pPr>
            <a:r>
              <a:rPr lang="en-US" sz="2400" dirty="0" err="1">
                <a:latin typeface="Alright Sans Regular" pitchFamily="2" charset="0"/>
              </a:rPr>
              <a:t>poboljšanje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spavanja</a:t>
            </a:r>
            <a:r>
              <a:rPr lang="en-US" sz="2400" dirty="0">
                <a:latin typeface="Alright Sans Regular" pitchFamily="2" charset="0"/>
              </a:rPr>
              <a:t> </a:t>
            </a:r>
          </a:p>
          <a:p>
            <a:pPr>
              <a:lnSpc>
                <a:spcPct val="200000"/>
              </a:lnSpc>
              <a:buFontTx/>
              <a:buChar char="-"/>
            </a:pPr>
            <a:r>
              <a:rPr lang="en-US" sz="2400" dirty="0" err="1">
                <a:latin typeface="Alright Sans Regular" pitchFamily="2" charset="0"/>
              </a:rPr>
              <a:t>smanjenje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epizoda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buđenja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tijekom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noći</a:t>
            </a:r>
            <a:endParaRPr lang="en-US" sz="2400" dirty="0">
              <a:latin typeface="Alright Sans Regular" pitchFamily="2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363B9A-A61F-45E7-B58D-64C8ADD87442}"/>
              </a:ext>
            </a:extLst>
          </p:cNvPr>
          <p:cNvSpPr txBox="1"/>
          <p:nvPr/>
        </p:nvSpPr>
        <p:spPr>
          <a:xfrm>
            <a:off x="838200" y="6176963"/>
            <a:ext cx="1104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Del Toro-Barbosa M, Hurtado-Romero A, Garcia-Amezquita LE, et al. </a:t>
            </a:r>
            <a:r>
              <a:rPr lang="en-US" sz="1100" dirty="0" err="1"/>
              <a:t>Psychobiotics</a:t>
            </a:r>
            <a:r>
              <a:rPr lang="en-US" sz="1100" dirty="0"/>
              <a:t>: Mechanisms of Action, Evaluation Methods and Effectiveness in Applications with Food Products. Nutrients. 2020 Dec; 12(12):3896</a:t>
            </a:r>
            <a:endParaRPr lang="en-HR" sz="1100" dirty="0">
              <a:latin typeface="Alright Sans Regular" pitchFamily="2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429E0F-8F0E-45E3-9A6D-53C5A5D75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950" y="1810716"/>
            <a:ext cx="3950550" cy="394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66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7ACFA-0BFF-45E3-8754-C9BE52300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Demencije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BC03C-3F44-4D8C-8D3A-B7C193A59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7333034" cy="44862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Alright Sans Regular" pitchFamily="2" charset="0"/>
              </a:rPr>
              <a:t>raznolikost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mikrobiote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smanjuje</a:t>
            </a:r>
            <a:r>
              <a:rPr lang="en-US" sz="2400" dirty="0">
                <a:latin typeface="Alright Sans Regular" pitchFamily="2" charset="0"/>
              </a:rPr>
              <a:t> se s </a:t>
            </a:r>
            <a:r>
              <a:rPr lang="en-US" sz="2400" dirty="0" err="1">
                <a:latin typeface="Alright Sans Regular" pitchFamily="2" charset="0"/>
              </a:rPr>
              <a:t>godinama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života</a:t>
            </a:r>
            <a:endParaRPr lang="en-US" sz="2400" dirty="0">
              <a:latin typeface="Alright Sans Regular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Alright Sans Regular" pitchFamily="2" charset="0"/>
              </a:rPr>
              <a:t>snižen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broj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i="1" dirty="0">
                <a:latin typeface="Alright Sans Regular" pitchFamily="2" charset="0"/>
              </a:rPr>
              <a:t>Bifidobacterium </a:t>
            </a:r>
            <a:r>
              <a:rPr lang="en-US" sz="2400" i="1" dirty="0" err="1">
                <a:latin typeface="Alright Sans Regular" pitchFamily="2" charset="0"/>
              </a:rPr>
              <a:t>spp</a:t>
            </a:r>
            <a:r>
              <a:rPr lang="en-US" sz="2400" i="1" dirty="0">
                <a:latin typeface="Alright Sans Regular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Alright Sans Regular" pitchFamily="2" charset="0"/>
              </a:rPr>
              <a:t>primjena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sinbiotika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dovodi</a:t>
            </a:r>
            <a:r>
              <a:rPr lang="en-US" sz="2400" dirty="0">
                <a:latin typeface="Alright Sans Regular" pitchFamily="2" charset="0"/>
              </a:rPr>
              <a:t> do </a:t>
            </a:r>
            <a:r>
              <a:rPr lang="en-US" sz="2400" dirty="0" err="1">
                <a:latin typeface="Alright Sans Regular" pitchFamily="2" charset="0"/>
              </a:rPr>
              <a:t>poboljšanja</a:t>
            </a:r>
            <a:r>
              <a:rPr lang="en-US" sz="2400" dirty="0">
                <a:latin typeface="Alright Sans Regular" pitchFamily="2" charset="0"/>
              </a:rPr>
              <a:t> </a:t>
            </a:r>
            <a:r>
              <a:rPr lang="en-US" sz="2400" dirty="0" err="1">
                <a:latin typeface="Alright Sans Regular" pitchFamily="2" charset="0"/>
              </a:rPr>
              <a:t>na</a:t>
            </a:r>
            <a:r>
              <a:rPr lang="en-US" sz="2400" dirty="0">
                <a:latin typeface="Alright Sans Regular" pitchFamily="2" charset="0"/>
              </a:rPr>
              <a:t> Mini Mental </a:t>
            </a:r>
            <a:r>
              <a:rPr lang="en-US" sz="2400" dirty="0" err="1">
                <a:latin typeface="Alright Sans Regular" pitchFamily="2" charset="0"/>
              </a:rPr>
              <a:t>testu</a:t>
            </a:r>
            <a:endParaRPr lang="en-US" sz="2400" dirty="0">
              <a:latin typeface="Alright Sans Regular" pitchFamily="2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221B3A-D74D-40C2-AED0-983C7EF69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821" y="3871289"/>
            <a:ext cx="6523285" cy="28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41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080E-C403-4AE0-A426-0FA94146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Parkinsonova</a:t>
            </a:r>
            <a:r>
              <a:rPr lang="en-US" dirty="0"/>
              <a:t> </a:t>
            </a:r>
            <a:r>
              <a:rPr lang="en-US" dirty="0" err="1"/>
              <a:t>bolest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3D03-FABC-4CD9-9536-19FACB1F5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6557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err="1">
                <a:latin typeface="Alright Sans Regular" pitchFamily="2" charset="0"/>
              </a:rPr>
              <a:t>kod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oboljelih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snižen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udio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rodova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i="1" dirty="0" err="1">
                <a:latin typeface="Alright Sans Regular" pitchFamily="2" charset="0"/>
              </a:rPr>
              <a:t>Blautia</a:t>
            </a:r>
            <a:r>
              <a:rPr lang="en-US" sz="2000" dirty="0">
                <a:latin typeface="Alright Sans Regular" pitchFamily="2" charset="0"/>
              </a:rPr>
              <a:t>, </a:t>
            </a:r>
            <a:r>
              <a:rPr lang="en-US" sz="2000" i="1" dirty="0" err="1">
                <a:latin typeface="Alright Sans Regular" pitchFamily="2" charset="0"/>
              </a:rPr>
              <a:t>Roseburia</a:t>
            </a:r>
            <a:r>
              <a:rPr lang="en-US" sz="2000" dirty="0">
                <a:latin typeface="Alright Sans Regular" pitchFamily="2" charset="0"/>
              </a:rPr>
              <a:t> i </a:t>
            </a:r>
            <a:r>
              <a:rPr lang="en-US" sz="2000" i="1" dirty="0" err="1">
                <a:latin typeface="Alright Sans Regular" pitchFamily="2" charset="0"/>
              </a:rPr>
              <a:t>Coprococcus</a:t>
            </a:r>
            <a:endParaRPr lang="en-US" sz="2000" i="1" dirty="0">
              <a:latin typeface="Alright Sans Regular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err="1">
                <a:latin typeface="Alright Sans Regular" pitchFamily="2" charset="0"/>
              </a:rPr>
              <a:t>primjena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i="1" dirty="0">
                <a:latin typeface="Alright Sans Regular" pitchFamily="2" charset="0"/>
              </a:rPr>
              <a:t>Lactobacillus acidophilus </a:t>
            </a:r>
            <a:r>
              <a:rPr lang="en-US" sz="2000" dirty="0">
                <a:latin typeface="Alright Sans Regular" pitchFamily="2" charset="0"/>
              </a:rPr>
              <a:t>i </a:t>
            </a:r>
            <a:r>
              <a:rPr lang="en-US" sz="2000" i="1" dirty="0">
                <a:latin typeface="Alright Sans Regular" pitchFamily="2" charset="0"/>
              </a:rPr>
              <a:t>Bifidobacterium </a:t>
            </a:r>
            <a:r>
              <a:rPr lang="en-US" sz="2000" i="1" dirty="0" err="1">
                <a:latin typeface="Alright Sans Regular" pitchFamily="2" charset="0"/>
              </a:rPr>
              <a:t>infantis</a:t>
            </a:r>
            <a:r>
              <a:rPr lang="en-US" sz="2000" dirty="0">
                <a:latin typeface="Alright Sans Regular" pitchFamily="2" charset="0"/>
              </a:rPr>
              <a:t>: </a:t>
            </a:r>
          </a:p>
          <a:p>
            <a:pPr lvl="1">
              <a:lnSpc>
                <a:spcPct val="150000"/>
              </a:lnSpc>
            </a:pPr>
            <a:r>
              <a:rPr lang="en-US" sz="2000" dirty="0" err="1">
                <a:latin typeface="Alright Sans Regular" pitchFamily="2" charset="0"/>
              </a:rPr>
              <a:t>smanjuje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gastrointestinalnu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bol</a:t>
            </a:r>
            <a:r>
              <a:rPr lang="en-US" sz="2000" dirty="0">
                <a:latin typeface="Alright Sans Regular" pitchFamily="2" charset="0"/>
              </a:rPr>
              <a:t> i </a:t>
            </a:r>
            <a:r>
              <a:rPr lang="en-US" sz="2000" dirty="0" err="1">
                <a:latin typeface="Alright Sans Regular" pitchFamily="2" charset="0"/>
              </a:rPr>
              <a:t>nadutost</a:t>
            </a:r>
            <a:endParaRPr lang="en-US" sz="2000" dirty="0">
              <a:latin typeface="Alright Sans Regular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i="1" dirty="0">
                <a:latin typeface="Alright Sans Regular" pitchFamily="2" charset="0"/>
              </a:rPr>
              <a:t>Lactobacillus </a:t>
            </a:r>
            <a:r>
              <a:rPr lang="en-US" sz="2000" i="1" dirty="0" err="1">
                <a:latin typeface="Alright Sans Regular" pitchFamily="2" charset="0"/>
              </a:rPr>
              <a:t>casei</a:t>
            </a:r>
            <a:r>
              <a:rPr lang="en-US" sz="2000" i="1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Shitota</a:t>
            </a:r>
            <a:r>
              <a:rPr lang="en-US" sz="2000" dirty="0">
                <a:latin typeface="Alright Sans Regular" pitchFamily="2" charset="0"/>
              </a:rPr>
              <a:t>: </a:t>
            </a:r>
          </a:p>
          <a:p>
            <a:pPr lvl="1">
              <a:lnSpc>
                <a:spcPct val="150000"/>
              </a:lnSpc>
            </a:pPr>
            <a:r>
              <a:rPr lang="en-US" sz="2000" dirty="0" err="1">
                <a:latin typeface="Alright Sans Regular" pitchFamily="2" charset="0"/>
              </a:rPr>
              <a:t>poboljšanje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probave</a:t>
            </a:r>
            <a:r>
              <a:rPr lang="en-US" sz="2000" dirty="0">
                <a:latin typeface="Alright Sans Regular" pitchFamily="2" charset="0"/>
              </a:rPr>
              <a:t>, </a:t>
            </a:r>
          </a:p>
          <a:p>
            <a:pPr lvl="1">
              <a:lnSpc>
                <a:spcPct val="150000"/>
              </a:lnSpc>
            </a:pPr>
            <a:r>
              <a:rPr lang="en-US" sz="2000" dirty="0" err="1">
                <a:latin typeface="Alright Sans Regular" pitchFamily="2" charset="0"/>
              </a:rPr>
              <a:t>smanjenje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oksidativnog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stresa</a:t>
            </a:r>
            <a:r>
              <a:rPr lang="en-US" sz="2000" dirty="0">
                <a:latin typeface="Alright Sans Regular" pitchFamily="2" charset="0"/>
              </a:rPr>
              <a:t> i </a:t>
            </a:r>
            <a:r>
              <a:rPr lang="en-US" sz="2000" dirty="0" err="1">
                <a:latin typeface="Alright Sans Regular" pitchFamily="2" charset="0"/>
              </a:rPr>
              <a:t>upalnih</a:t>
            </a:r>
            <a:r>
              <a:rPr lang="en-US" sz="2000" dirty="0">
                <a:latin typeface="Alright Sans Regular" pitchFamily="2" charset="0"/>
              </a:rPr>
              <a:t> </a:t>
            </a:r>
            <a:r>
              <a:rPr lang="en-US" sz="2000" dirty="0" err="1">
                <a:latin typeface="Alright Sans Regular" pitchFamily="2" charset="0"/>
              </a:rPr>
              <a:t>procesa</a:t>
            </a:r>
            <a:endParaRPr lang="en-US" sz="2000" dirty="0">
              <a:latin typeface="Alright Sans Regular" pitchFamily="2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B9D116-BB1C-431D-851E-9F4EF5145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770" y="0"/>
            <a:ext cx="4688230" cy="48223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76012B-EBC7-4D43-BF79-6A9F3179848D}"/>
              </a:ext>
            </a:extLst>
          </p:cNvPr>
          <p:cNvSpPr txBox="1"/>
          <p:nvPr/>
        </p:nvSpPr>
        <p:spPr>
          <a:xfrm>
            <a:off x="593387" y="5953328"/>
            <a:ext cx="11128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Tremblay A, </a:t>
            </a:r>
            <a:r>
              <a:rPr lang="en-US" sz="1100" dirty="0" err="1"/>
              <a:t>Lingrand</a:t>
            </a:r>
            <a:r>
              <a:rPr lang="en-US" sz="1100" dirty="0"/>
              <a:t> L, Maillard M, et al. The effects of </a:t>
            </a:r>
            <a:r>
              <a:rPr lang="en-US" sz="1100" dirty="0" err="1"/>
              <a:t>psychobiotics</a:t>
            </a:r>
            <a:r>
              <a:rPr lang="en-US" sz="1100" dirty="0"/>
              <a:t> on the microbiota-gut-brain axis in early-life stress and neuropsychiatric disorders. Prog </a:t>
            </a:r>
            <a:r>
              <a:rPr lang="en-US" sz="1100" dirty="0" err="1"/>
              <a:t>Neuropsychopharmacol</a:t>
            </a:r>
            <a:r>
              <a:rPr lang="en-US" sz="1100" dirty="0"/>
              <a:t> Biol Psychiatry. 2021 Mar 8;105:110142.</a:t>
            </a:r>
            <a:endParaRPr lang="en-HR" sz="1100" dirty="0">
              <a:latin typeface="Alright Sans Regular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584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7010-BEB2-43E8-B9A9-76C6E40DE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</a:t>
            </a:r>
            <a:r>
              <a:rPr lang="en-US" dirty="0" err="1"/>
              <a:t>druga</a:t>
            </a:r>
            <a:r>
              <a:rPr lang="en-US" dirty="0"/>
              <a:t> </a:t>
            </a:r>
            <a:r>
              <a:rPr lang="en-US" dirty="0" err="1"/>
              <a:t>stanja</a:t>
            </a:r>
            <a:r>
              <a:rPr lang="en-US" dirty="0"/>
              <a:t>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F153A-19B1-46C9-BFA5-5854BFB95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600" b="1" dirty="0"/>
              <a:t>Bol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600" dirty="0" err="1"/>
              <a:t>crijevna</a:t>
            </a:r>
            <a:r>
              <a:rPr lang="en-US" sz="2600" dirty="0"/>
              <a:t> </a:t>
            </a:r>
            <a:r>
              <a:rPr lang="en-US" sz="2600" dirty="0" err="1"/>
              <a:t>mikrobiota</a:t>
            </a:r>
            <a:r>
              <a:rPr lang="en-US" sz="2600" dirty="0"/>
              <a:t> </a:t>
            </a:r>
            <a:r>
              <a:rPr lang="en-US" sz="2600" dirty="0" err="1"/>
              <a:t>utječe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visceralnu</a:t>
            </a:r>
            <a:r>
              <a:rPr lang="en-US" sz="2600" dirty="0"/>
              <a:t> </a:t>
            </a:r>
            <a:r>
              <a:rPr lang="en-US" sz="2600" dirty="0" err="1"/>
              <a:t>percepciju</a:t>
            </a:r>
            <a:endParaRPr lang="en-US" sz="2600" dirty="0"/>
          </a:p>
          <a:p>
            <a:pPr marL="0" indent="0">
              <a:lnSpc>
                <a:spcPct val="150000"/>
              </a:lnSpc>
              <a:buNone/>
            </a:pPr>
            <a:endParaRPr lang="en-US" sz="26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600" b="1" dirty="0" err="1"/>
              <a:t>Shizofrenija</a:t>
            </a:r>
            <a:r>
              <a:rPr lang="en-US" sz="2600" b="1" dirty="0"/>
              <a:t> </a:t>
            </a:r>
          </a:p>
          <a:p>
            <a:pPr>
              <a:lnSpc>
                <a:spcPct val="150000"/>
              </a:lnSpc>
            </a:pPr>
            <a:r>
              <a:rPr lang="en-US" sz="2600" dirty="0" err="1"/>
              <a:t>olanzapin</a:t>
            </a:r>
            <a:r>
              <a:rPr lang="en-US" sz="2600" dirty="0"/>
              <a:t> </a:t>
            </a:r>
            <a:r>
              <a:rPr lang="en-US" sz="2600" dirty="0" err="1"/>
              <a:t>djejuje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mikrobiotu</a:t>
            </a:r>
            <a:r>
              <a:rPr lang="en-US" sz="2600" dirty="0"/>
              <a:t>,</a:t>
            </a:r>
          </a:p>
          <a:p>
            <a:pPr>
              <a:lnSpc>
                <a:spcPct val="150000"/>
              </a:lnSpc>
            </a:pPr>
            <a:r>
              <a:rPr lang="en-US" sz="2600" dirty="0" err="1"/>
              <a:t>disfunkcija</a:t>
            </a:r>
            <a:r>
              <a:rPr lang="en-US" sz="2600" dirty="0"/>
              <a:t> </a:t>
            </a:r>
            <a:r>
              <a:rPr lang="en-US" sz="2600" dirty="0" err="1"/>
              <a:t>gastrointestinalne</a:t>
            </a:r>
            <a:r>
              <a:rPr lang="en-US" sz="2600" dirty="0"/>
              <a:t> </a:t>
            </a:r>
            <a:r>
              <a:rPr lang="en-US" sz="2600" dirty="0" err="1"/>
              <a:t>barijere</a:t>
            </a:r>
            <a:r>
              <a:rPr lang="en-US" sz="2600" dirty="0"/>
              <a:t>, </a:t>
            </a:r>
            <a:r>
              <a:rPr lang="en-US" sz="2600" dirty="0" err="1"/>
              <a:t>osjetljivost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hranu</a:t>
            </a:r>
            <a:r>
              <a:rPr lang="en-US" sz="2600" dirty="0"/>
              <a:t>, </a:t>
            </a:r>
            <a:r>
              <a:rPr lang="en-US" sz="2600" dirty="0" err="1"/>
              <a:t>upala</a:t>
            </a:r>
            <a:r>
              <a:rPr lang="en-US" sz="2600" dirty="0"/>
              <a:t> i </a:t>
            </a:r>
            <a:r>
              <a:rPr lang="en-US" sz="2600" dirty="0" err="1"/>
              <a:t>metabolički</a:t>
            </a:r>
            <a:r>
              <a:rPr lang="en-US" sz="2600" dirty="0"/>
              <a:t> </a:t>
            </a:r>
            <a:r>
              <a:rPr lang="en-US" sz="2600" dirty="0" err="1"/>
              <a:t>sindrom</a:t>
            </a:r>
            <a:r>
              <a:rPr lang="en-US" sz="2600" dirty="0"/>
              <a:t>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452A8-B1DF-4D61-AA43-33937755679C}"/>
              </a:ext>
            </a:extLst>
          </p:cNvPr>
          <p:cNvSpPr txBox="1"/>
          <p:nvPr/>
        </p:nvSpPr>
        <p:spPr>
          <a:xfrm>
            <a:off x="838200" y="6322979"/>
            <a:ext cx="1051560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Cheng LH, Liu </a:t>
            </a:r>
            <a:r>
              <a:rPr lang="en-US" sz="1100" dirty="0" err="1"/>
              <a:t>YW</a:t>
            </a:r>
            <a:r>
              <a:rPr lang="en-US" sz="1100" dirty="0"/>
              <a:t>, Wu CC, et al. </a:t>
            </a:r>
            <a:r>
              <a:rPr lang="en-US" sz="1100" dirty="0" err="1"/>
              <a:t>Psychobiotics</a:t>
            </a:r>
            <a:r>
              <a:rPr lang="en-US" sz="1100" dirty="0"/>
              <a:t> in mental health, neurodegenerative and neurodevelopmental disorders. J Food Drug Anal. 2019 Jul; 27(3):632-48</a:t>
            </a:r>
            <a:endParaRPr lang="en-US" sz="1100" dirty="0">
              <a:latin typeface="Alright Sans Ultra" pitchFamily="2" charset="0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8402F8-70C7-4D86-AD31-60538728F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519" y="0"/>
            <a:ext cx="3709481" cy="220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69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9859C-DF74-44D8-9415-9785F47B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Zaključak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9AF24A-D4CD-4682-973F-DBE766464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800" dirty="0" err="1"/>
              <a:t>primjenom</a:t>
            </a:r>
            <a:r>
              <a:rPr lang="en-US" sz="2800" dirty="0"/>
              <a:t> </a:t>
            </a:r>
            <a:r>
              <a:rPr lang="en-US" sz="2800" dirty="0" err="1"/>
              <a:t>odgovarajućih</a:t>
            </a:r>
            <a:r>
              <a:rPr lang="en-US" sz="2800" dirty="0"/>
              <a:t> </a:t>
            </a:r>
            <a:r>
              <a:rPr lang="en-US" sz="2800" dirty="0" err="1"/>
              <a:t>probiotičkih</a:t>
            </a:r>
            <a:r>
              <a:rPr lang="en-US" sz="2800" dirty="0"/>
              <a:t> </a:t>
            </a:r>
            <a:r>
              <a:rPr lang="en-US" sz="2800" dirty="0" err="1"/>
              <a:t>sojeva</a:t>
            </a:r>
            <a:r>
              <a:rPr lang="en-US" sz="2800" dirty="0"/>
              <a:t>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u </a:t>
            </a:r>
            <a:r>
              <a:rPr lang="en-US" sz="2800" dirty="0" err="1"/>
              <a:t>adekvatnoj</a:t>
            </a:r>
            <a:r>
              <a:rPr lang="en-US" sz="2800" dirty="0"/>
              <a:t> </a:t>
            </a:r>
            <a:r>
              <a:rPr lang="en-US" sz="2800" dirty="0" err="1"/>
              <a:t>dozi</a:t>
            </a:r>
            <a:r>
              <a:rPr lang="en-US" sz="2800" dirty="0"/>
              <a:t>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800" dirty="0" err="1"/>
              <a:t>tijekom</a:t>
            </a:r>
            <a:r>
              <a:rPr lang="en-US" sz="2800" dirty="0"/>
              <a:t> </a:t>
            </a:r>
            <a:r>
              <a:rPr lang="en-US" sz="2800" dirty="0" err="1"/>
              <a:t>dovoljno</a:t>
            </a:r>
            <a:r>
              <a:rPr lang="en-US" sz="2800" dirty="0"/>
              <a:t> </a:t>
            </a:r>
            <a:r>
              <a:rPr lang="en-US" sz="2800" dirty="0" err="1"/>
              <a:t>dugoga</a:t>
            </a:r>
            <a:r>
              <a:rPr lang="en-US" sz="2800" dirty="0"/>
              <a:t> </a:t>
            </a:r>
            <a:r>
              <a:rPr lang="en-US" sz="2800" dirty="0" err="1"/>
              <a:t>vremena</a:t>
            </a:r>
            <a:r>
              <a:rPr lang="en-US" sz="2800" dirty="0"/>
              <a:t>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800" dirty="0" err="1"/>
              <a:t>može</a:t>
            </a:r>
            <a:r>
              <a:rPr lang="en-US" sz="2800" dirty="0"/>
              <a:t> se </a:t>
            </a:r>
            <a:r>
              <a:rPr lang="en-US" sz="2800" dirty="0" err="1"/>
              <a:t>utjecati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različita</a:t>
            </a:r>
            <a:r>
              <a:rPr lang="en-US" sz="2800" dirty="0"/>
              <a:t> </a:t>
            </a:r>
            <a:r>
              <a:rPr lang="en-US" sz="2800" dirty="0" err="1"/>
              <a:t>mentalna</a:t>
            </a:r>
            <a:r>
              <a:rPr lang="en-US" sz="2800" dirty="0"/>
              <a:t> i </a:t>
            </a:r>
            <a:r>
              <a:rPr lang="en-US" sz="2800" dirty="0" err="1"/>
              <a:t>neurološka</a:t>
            </a:r>
            <a:r>
              <a:rPr lang="en-US" sz="2800" dirty="0"/>
              <a:t> </a:t>
            </a:r>
            <a:r>
              <a:rPr lang="en-US" sz="2800" dirty="0" err="1"/>
              <a:t>stanja</a:t>
            </a:r>
            <a:r>
              <a:rPr lang="en-US" sz="2800" dirty="0"/>
              <a:t> 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2800" dirty="0"/>
              <a:t>a </a:t>
            </a:r>
            <a:r>
              <a:rPr lang="en-US" sz="2800" dirty="0" err="1"/>
              <a:t>dugotrajna</a:t>
            </a:r>
            <a:r>
              <a:rPr lang="en-US" sz="2800" dirty="0"/>
              <a:t> </a:t>
            </a:r>
            <a:r>
              <a:rPr lang="en-US" sz="2800" dirty="0" err="1"/>
              <a:t>primjena</a:t>
            </a:r>
            <a:r>
              <a:rPr lang="en-US" sz="2800" dirty="0"/>
              <a:t> </a:t>
            </a:r>
            <a:r>
              <a:rPr lang="en-US" sz="2800" dirty="0" err="1"/>
              <a:t>nema</a:t>
            </a:r>
            <a:r>
              <a:rPr lang="en-US" sz="2800" dirty="0"/>
              <a:t> </a:t>
            </a:r>
            <a:r>
              <a:rPr lang="en-US" sz="2800" dirty="0" err="1"/>
              <a:t>nuspojava</a:t>
            </a:r>
            <a:endParaRPr lang="en-HR" sz="2800" dirty="0">
              <a:latin typeface="Alright Sans Regular" pitchFamily="2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8C94F6-F536-4695-86C8-8F5E9C405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575" y="2176533"/>
            <a:ext cx="4310246" cy="431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98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712</Words>
  <Application>Microsoft Macintosh PowerPoint</Application>
  <PresentationFormat>Widescreen</PresentationFormat>
  <Paragraphs>109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Alright Sans Regular</vt:lpstr>
      <vt:lpstr>Alright Sans Ultra</vt:lpstr>
      <vt:lpstr>Arial</vt:lpstr>
      <vt:lpstr>Calibri</vt:lpstr>
      <vt:lpstr>Calibri Light</vt:lpstr>
      <vt:lpstr>Times New Roman</vt:lpstr>
      <vt:lpstr>Wingdings</vt:lpstr>
      <vt:lpstr>Office Theme</vt:lpstr>
      <vt:lpstr>Psihobiotici i stres</vt:lpstr>
      <vt:lpstr>PowerPoint Presentation</vt:lpstr>
      <vt:lpstr>Sadržaj </vt:lpstr>
      <vt:lpstr>Osnovni pojmovi </vt:lpstr>
      <vt:lpstr>Holobiont </vt:lpstr>
      <vt:lpstr>Disbioza </vt:lpstr>
      <vt:lpstr>PowerPoint Presentation</vt:lpstr>
      <vt:lpstr>Psihobiotik </vt:lpstr>
      <vt:lpstr>Stres </vt:lpstr>
      <vt:lpstr>Stres 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Crijevna mikrobiota i neurotransmiteri</vt:lpstr>
      <vt:lpstr>Stres </vt:lpstr>
      <vt:lpstr>Stres </vt:lpstr>
      <vt:lpstr>Depresija i anksioznost</vt:lpstr>
      <vt:lpstr>Nesanica</vt:lpstr>
      <vt:lpstr>Demencije </vt:lpstr>
      <vt:lpstr>Parkinsonova bolest</vt:lpstr>
      <vt:lpstr>i druga stanja ….</vt:lpstr>
      <vt:lpstr>Zaključak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Psihobiotici i stres</dc:title>
  <dc:creator>Nina Bašić-Marković</dc:creator>
  <cp:lastModifiedBy>Sabine Ebert-Krnjak</cp:lastModifiedBy>
  <cp:revision>20</cp:revision>
  <dcterms:created xsi:type="dcterms:W3CDTF">2024-10-20T11:53:07Z</dcterms:created>
  <dcterms:modified xsi:type="dcterms:W3CDTF">2024-11-20T16:22:50Z</dcterms:modified>
</cp:coreProperties>
</file>