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79" r:id="rId3"/>
  </p:sldMasterIdLst>
  <p:sldIdLst>
    <p:sldId id="256" r:id="rId4"/>
    <p:sldId id="295" r:id="rId5"/>
    <p:sldId id="257" r:id="rId6"/>
    <p:sldId id="258" r:id="rId7"/>
    <p:sldId id="259" r:id="rId8"/>
    <p:sldId id="266" r:id="rId9"/>
    <p:sldId id="267" r:id="rId10"/>
    <p:sldId id="288" r:id="rId11"/>
    <p:sldId id="290" r:id="rId12"/>
    <p:sldId id="260" r:id="rId13"/>
    <p:sldId id="268" r:id="rId14"/>
    <p:sldId id="272" r:id="rId15"/>
    <p:sldId id="265" r:id="rId16"/>
    <p:sldId id="287" r:id="rId17"/>
    <p:sldId id="286" r:id="rId18"/>
    <p:sldId id="270" r:id="rId19"/>
    <p:sldId id="291" r:id="rId20"/>
    <p:sldId id="292" r:id="rId21"/>
    <p:sldId id="293" r:id="rId22"/>
    <p:sldId id="264" r:id="rId23"/>
    <p:sldId id="294" r:id="rId24"/>
    <p:sldId id="28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 snapToGrid="0">
      <p:cViewPr varScale="1">
        <p:scale>
          <a:sx n="110" d="100"/>
          <a:sy n="110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30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23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76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29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91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98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54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22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53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44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80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3353D-8E4D-AA22-7657-6C69EBA72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BBD853-5852-2479-E25D-ADC64C79A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C6310-2D34-1AC5-CAE9-FA195506B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E902C-D2B5-3A42-0A99-144FF571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A4F6D-8A06-50DA-D0E0-EC7D27E70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7016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3C248-5DE7-0428-2A5C-C060DA0B2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60C21-2848-5377-29ED-AE7FC5E68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789A3-94BD-8266-2CAD-3C9E78481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2AB72-C20F-6FF6-2389-C13609BEB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87DF0-A824-AEDD-57C9-E81E9C599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1405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56680-07EE-E67A-E2B2-4D723AB1A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90AC3-4DB9-1F75-5CE8-1D3AFC613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04205-DDBA-37C4-9E0E-8DC4410A8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63F3D-1025-9E9B-2999-01FF6D04F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F665-0DB3-ACAB-382C-FB0EC169F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09224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39D5F-AD54-639C-71DB-D872908C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4A201-30E8-902C-A2CC-8F83DFA49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AB93ED-A4C4-DFAE-E04D-8395D2DE3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97ACC-8AD1-5834-47E9-29014126B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3E04D-7F3C-4648-23D3-E5C648F0C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3610C-22CE-64BB-F70D-654CEED81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48867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79140-5D25-AC19-3996-7D5C57E34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03A3-52F3-358E-FB01-56E6F9E59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AFE466-F884-E95E-DBFD-6FF19C6A2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CAAD27-562D-9423-4E19-060D9D1E1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4465DB-B283-819E-1379-1D434A054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C710DB-BDD9-8F46-DA94-527AAF79B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AA232-8B66-6A02-B150-6F9A1916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C9A4AA-9105-E1C4-AE2B-5CBF98EE3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3634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C39D-92B1-2A3C-4502-BD907BF35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1C1DB4-C024-3EAE-4F1F-52D1B4517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649F36-EC38-06EA-22FC-C965758A7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4A4760-EEF5-1C29-0AF2-9E0274A0A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534449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86B49C-1659-DED7-BEAF-BAA9202C1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44D1CD-47B0-A638-0862-A4297F4BE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C6B45-63B4-84F5-B2EC-5D9C6D408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45495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C168-7EBE-38A6-12A2-4588101EB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9AB33-FA92-E450-7ECF-F60216544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A7B23-B90A-9395-B3BC-68B4CFA638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6C2172-73C6-EDF2-2393-930B9EF0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644B3D-AB7B-BCC2-25C7-A0CB2EED1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621F0-BAF4-BF10-1D78-637CF7FED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0154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6C672-A180-C8ED-95F6-E0967F478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724506-F0E3-8D10-1112-DD481D647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BFA18-DC41-4F41-F000-5469A5B0E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205F5-41F1-B5C7-062D-D3CE18D46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C0F88-0314-0F44-07CD-E0FC11C9C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9829C-3D04-5070-881A-A6AC83C39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9083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D1840-42C8-0DBC-EDCB-3EAA7C416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460728-933C-6D52-9140-43FF11964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92D0D-4FB1-FBAA-CE69-003429101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78F2F-4EBE-4BF6-6748-3FAAE28B8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50503-5866-B138-E208-44D8AB689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496708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3AEC7B-43D0-ECE1-B399-AE35AC094B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17DDAA-528A-080C-2E69-3BEAE0964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7B9D5-F605-11FC-A701-A4EB84253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2458F-2F7A-BFAF-9397-B4B3B73F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29B43-4A84-6724-2F4C-E363513E8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865388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CFF17-39A8-4250-B8CC-9ADF2EA7C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DACD2-5A5A-429A-A05C-26D15D2143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0A584-0595-4292-A54A-B89ED50A1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7F403-3C6A-411D-9426-E1F55B193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48ABD-0CD7-4FCA-9BAC-DF2DC5084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031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55C2-0CA6-46C1-935C-58414A232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7D835-3EAB-49FD-A49B-FE73169E1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CA61B-9531-4898-A8FC-4900C04E3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E1120-49E3-4B49-8FA9-14D5A1752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0C581-0D1C-454D-AA84-A7FEAA9C3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49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201A4-CF51-4462-BE0E-0CEAE9E8F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801DE-47EE-446E-BA91-6EFCFB6C8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7FBAD-D048-413A-88B3-398D5AF5F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B814B-477F-4654-B5DA-78C7E76C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1319D-D045-4D37-91C9-4CEAABCC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834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0AD51-1C8B-4903-99C4-E458B4723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85FB2-E995-4608-8A3C-54F7892299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7002DB-95EE-4A41-9B21-FD54E0205C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EEE7B-2CC1-46AC-A1AC-281689E0B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1A20B-98B3-49D9-A6CF-DAC5A0AB8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3A919-3BA6-43E1-9EFB-F7D48C6D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521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6E1F7-AC6F-48CA-9F1D-1DC3E5D2B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5DFDC-1756-4152-80FB-C93850FC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458B93-F630-4B49-B8AB-A8914A628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798A05-FE15-4134-ACF5-C2EDD8873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FCAAA-9BD9-422C-BC3B-AD3FE65186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4FD9B4-A837-48B5-A6F3-0B9096FAE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76D41-1301-4F1F-89B8-B8E257CB6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04099A-304F-440F-8BC7-759874302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795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14564-4013-43ED-8C58-E57825C96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C1825B-3ED6-4863-A409-F55FEC23D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6894FD-90A8-49A7-AC59-A56432DC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9B2B0-28B0-43C0-A69C-18808AB07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439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C59419-B3DC-4A9D-8B9A-3FA931ACD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BC29DC-691C-4DDD-918F-ACF06606C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E6CA4F-9194-4EC7-8385-43ABE7E9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76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ACED1-01E0-41A0-BF05-E8419EE88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ED7B0-A5CC-4628-B767-F2BEF6EC2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31F2C-57F9-4ED8-BE1E-46D913DF92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DEEF4-31B7-4A5B-BD2D-7CC52F40D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4911E4-AA1F-4B67-97EF-1C9FDEA1C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2E343-CA40-4E85-8574-149DF6BEC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424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3412A-3856-49B8-AD9E-D979BB687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FC57BF-F863-4B08-B374-2B9FAB76F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F5BB0-8148-4601-A5FB-F47495529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7686C6-BF6B-49A6-8C53-EC2CB0C8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8D35EC-A85D-4AC3-A1E9-44965AB8A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E8292-1524-4111-B7ED-DAA4D69B1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748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9A904-9EB2-4130-AC6A-B5F560D4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2FC79-A2AC-4C5B-BFD2-6C0FB0DE4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FB4CB-DF23-4B2C-BA07-EE9940D8E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7ADF7-7207-440A-82C8-DC19EA1B7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677C2-A12C-4C32-A55D-25E6990C0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304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63809C-9E96-45BC-B979-220A55889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0C5731-2570-4ED0-B09E-580F9A96A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5D238-E64E-4215-9B3A-43BE3B09D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0634D-E03B-4F0B-BE91-E7B881EE5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9B62F-9139-49BB-9EB6-5D17CC3EE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3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859C7-2F98-4469-ADAC-F58D2A6FDE2B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AC927-5BA6-4D20-9796-3E34110B0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3D3274-1FC4-D6AA-B751-B679567C1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4EF67-FA75-47F1-1E0F-EDA030070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3F369-A7D0-5098-7107-D024A9852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657DD8-AC09-46FA-9016-5F3FD94738E7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34948-83BB-2E56-1EDA-70ADC82560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B6C6C-9D15-BC1F-1533-279AC6AA8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1EB507-798E-472F-B2BE-D602477E231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1758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460203-6CB5-46F3-8D74-1B2420520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1159D-E7DA-4376-95AE-8A1650D79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F1F9C-7806-469F-8376-88B311776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6A1E2-4B19-4090-BA98-B9FA3C78C2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2DD9D-A26C-48AB-A59D-69762350B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7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eb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F240E-01E9-411A-8033-459F4BC18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1726660"/>
          </a:xfrm>
        </p:spPr>
        <p:txBody>
          <a:bodyPr>
            <a:normAutofit fontScale="90000"/>
          </a:bodyPr>
          <a:lstStyle/>
          <a:p>
            <a:r>
              <a:rPr lang="en-US" sz="3600" b="1" kern="100" dirty="0" err="1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Uloga</a:t>
            </a:r>
            <a:r>
              <a:rPr lang="en-US" sz="3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mikrobioma</a:t>
            </a:r>
            <a:r>
              <a:rPr lang="en-US" sz="3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kod</a:t>
            </a:r>
            <a:r>
              <a:rPr lang="en-US" sz="3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oboljelih</a:t>
            </a:r>
            <a:r>
              <a:rPr lang="en-US" sz="3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od </a:t>
            </a:r>
            <a:r>
              <a:rPr lang="en-US" sz="3600" b="1" kern="100" dirty="0" err="1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sindroma</a:t>
            </a:r>
            <a:r>
              <a:rPr lang="en-US" sz="3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kroničnog</a:t>
            </a:r>
            <a:r>
              <a:rPr lang="en-US" sz="36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umora</a:t>
            </a:r>
            <a:br>
              <a:rPr lang="en-US" sz="1800" b="1" kern="100" dirty="0"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716C8-ABC1-493B-A423-71670824A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44374"/>
            <a:ext cx="9497438" cy="1410510"/>
          </a:xfrm>
        </p:spPr>
        <p:txBody>
          <a:bodyPr>
            <a:normAutofit fontScale="85000" lnSpcReduction="20000"/>
          </a:bodyPr>
          <a:lstStyle/>
          <a:p>
            <a:r>
              <a:rPr lang="en-US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Doc.dr.sc. Bašić Marković Nina, </a:t>
            </a:r>
            <a:r>
              <a:rPr lang="en-US" b="1" kern="100" dirty="0" err="1">
                <a:solidFill>
                  <a:srgbClr val="00206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dr.med</a:t>
            </a:r>
            <a:r>
              <a:rPr lang="en-US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., spec OM</a:t>
            </a:r>
          </a:p>
          <a:p>
            <a:r>
              <a:rPr lang="en-US" kern="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Zdravstvena</a:t>
            </a:r>
            <a:r>
              <a:rPr lang="en-US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ustanova</a:t>
            </a:r>
            <a:r>
              <a:rPr lang="en-US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Srdoči</a:t>
            </a:r>
            <a:endParaRPr lang="en-US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r>
              <a:rPr lang="en-US" dirty="0" err="1">
                <a:solidFill>
                  <a:srgbClr val="002060"/>
                </a:solidFill>
              </a:rPr>
              <a:t>Katedra</a:t>
            </a:r>
            <a:r>
              <a:rPr lang="en-US" dirty="0">
                <a:solidFill>
                  <a:srgbClr val="002060"/>
                </a:solidFill>
              </a:rPr>
              <a:t> za </a:t>
            </a:r>
            <a:r>
              <a:rPr lang="en-US" dirty="0" err="1">
                <a:solidFill>
                  <a:srgbClr val="002060"/>
                </a:solidFill>
              </a:rPr>
              <a:t>obiteljsku</a:t>
            </a:r>
            <a:r>
              <a:rPr lang="en-US" dirty="0">
                <a:solidFill>
                  <a:srgbClr val="002060"/>
                </a:solidFill>
              </a:rPr>
              <a:t> medicine </a:t>
            </a:r>
            <a:r>
              <a:rPr lang="en-US" dirty="0" err="1">
                <a:solidFill>
                  <a:srgbClr val="002060"/>
                </a:solidFill>
              </a:rPr>
              <a:t>Medicinski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fakultet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Sveučilišta</a:t>
            </a:r>
            <a:r>
              <a:rPr lang="en-US" dirty="0">
                <a:solidFill>
                  <a:srgbClr val="002060"/>
                </a:solidFill>
              </a:rPr>
              <a:t> u </a:t>
            </a:r>
            <a:r>
              <a:rPr lang="en-US" dirty="0" err="1">
                <a:solidFill>
                  <a:srgbClr val="002060"/>
                </a:solidFill>
              </a:rPr>
              <a:t>Rijeci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DNOOM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F1EBAE-B55C-4711-94BB-DDEDB70EB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898" y="2754571"/>
            <a:ext cx="3754876" cy="180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48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5DE9FE-F51D-4231-B804-CDF6BCE4CE15}"/>
              </a:ext>
            </a:extLst>
          </p:cNvPr>
          <p:cNvSpPr txBox="1"/>
          <p:nvPr/>
        </p:nvSpPr>
        <p:spPr>
          <a:xfrm>
            <a:off x="1040860" y="1449421"/>
            <a:ext cx="1064205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specijalistica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obiteljske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medicine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ravnateljica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Zdravstvene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ustanove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Srdoči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Rijeci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docentica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Medicinskom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fakultetu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Fakultetu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zdravstvenih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studija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Sveučilišta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Rijeci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koautor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poglavlja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sveučilišnim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udžbenicima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knjigama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Geštalt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psihoterapeutkinja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seksualna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terapeutkinja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417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328D0-264B-48A4-9E2C-AA2C1F52C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Sadržaj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350F4-4074-4B49-B634-8A1B399CC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err="1"/>
              <a:t>sindrom</a:t>
            </a:r>
            <a:r>
              <a:rPr lang="en-US" dirty="0"/>
              <a:t> </a:t>
            </a:r>
            <a:r>
              <a:rPr lang="en-US" dirty="0" err="1"/>
              <a:t>kroničnog</a:t>
            </a:r>
            <a:r>
              <a:rPr lang="en-US" dirty="0"/>
              <a:t> </a:t>
            </a:r>
            <a:r>
              <a:rPr lang="en-US" dirty="0" err="1"/>
              <a:t>umora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err="1"/>
              <a:t>fibromialgija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err="1"/>
              <a:t>mikrobiom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err="1"/>
              <a:t>disbioza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učiniti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2920A0-5E8A-431D-849D-191217697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639" y="2800793"/>
            <a:ext cx="3800907" cy="210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51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8A65-34D2-4DBD-9D2C-BD54D34B3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26" y="335943"/>
            <a:ext cx="10957874" cy="1325563"/>
          </a:xfrm>
        </p:spPr>
        <p:txBody>
          <a:bodyPr/>
          <a:lstStyle/>
          <a:p>
            <a:r>
              <a:rPr lang="en-US" dirty="0" err="1"/>
              <a:t>Sindrom</a:t>
            </a:r>
            <a:r>
              <a:rPr lang="en-US" dirty="0"/>
              <a:t> </a:t>
            </a:r>
            <a:r>
              <a:rPr lang="en-US" dirty="0" err="1"/>
              <a:t>kroničnog</a:t>
            </a:r>
            <a:r>
              <a:rPr lang="en-US" dirty="0"/>
              <a:t> </a:t>
            </a:r>
            <a:r>
              <a:rPr lang="en-US" dirty="0" err="1"/>
              <a:t>umora</a:t>
            </a:r>
            <a:r>
              <a:rPr lang="en-US" dirty="0"/>
              <a:t> (SKU)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17E61-9006-4290-94CA-E7937A200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58" y="2780907"/>
            <a:ext cx="7107810" cy="306371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err="1">
                <a:ea typeface="Aptos"/>
              </a:rPr>
              <a:t>i</a:t>
            </a:r>
            <a:r>
              <a:rPr lang="en-US" sz="2400" dirty="0" err="1">
                <a:effectLst/>
                <a:ea typeface="Aptos"/>
              </a:rPr>
              <a:t>li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a typeface="Aptos"/>
              </a:rPr>
              <a:t>m</a:t>
            </a:r>
            <a:r>
              <a:rPr lang="en-US" sz="2400" dirty="0" err="1">
                <a:effectLst/>
                <a:ea typeface="Aptos"/>
              </a:rPr>
              <a:t>ijalgijski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encefalomijelitis</a:t>
            </a:r>
            <a:r>
              <a:rPr lang="en-US" sz="2400" dirty="0">
                <a:effectLst/>
                <a:ea typeface="Aptos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effectLst/>
                <a:ea typeface="Aptos"/>
              </a:rPr>
              <a:t>zanemarena</a:t>
            </a:r>
            <a:r>
              <a:rPr lang="en-US" sz="2400" dirty="0">
                <a:effectLst/>
                <a:ea typeface="Aptos"/>
              </a:rPr>
              <a:t>, </a:t>
            </a:r>
            <a:r>
              <a:rPr lang="en-US" sz="2400" dirty="0" err="1">
                <a:effectLst/>
                <a:ea typeface="Aptos"/>
              </a:rPr>
              <a:t>onesposobljavajuća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multisistemska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bolest</a:t>
            </a:r>
            <a:r>
              <a:rPr lang="en-US" sz="2400" dirty="0">
                <a:effectLst/>
                <a:ea typeface="Aptos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bez </a:t>
            </a:r>
            <a:r>
              <a:rPr lang="en-US" sz="2400" dirty="0" err="1"/>
              <a:t>jasne</a:t>
            </a:r>
            <a:r>
              <a:rPr lang="en-US" sz="2400" dirty="0"/>
              <a:t> </a:t>
            </a:r>
            <a:r>
              <a:rPr lang="en-US" sz="2400" dirty="0" err="1"/>
              <a:t>etiologije</a:t>
            </a:r>
            <a:r>
              <a:rPr lang="en-US" sz="2400" dirty="0"/>
              <a:t> i </a:t>
            </a:r>
            <a:r>
              <a:rPr lang="en-US" sz="2400" dirty="0" err="1"/>
              <a:t>patogeneze</a:t>
            </a:r>
            <a:r>
              <a:rPr lang="en-US" sz="2400" dirty="0"/>
              <a:t>,</a:t>
            </a:r>
            <a:endParaRPr lang="en-US" sz="2400" dirty="0">
              <a:effectLst/>
              <a:ea typeface="Aptos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effectLst/>
                <a:ea typeface="Aptos"/>
              </a:rPr>
              <a:t>bez </a:t>
            </a:r>
            <a:r>
              <a:rPr lang="en-US" sz="2400" dirty="0" err="1">
                <a:effectLst/>
                <a:ea typeface="Aptos"/>
              </a:rPr>
              <a:t>dijagnostičkog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markera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ili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terapije</a:t>
            </a:r>
            <a:r>
              <a:rPr lang="en-US" sz="2400" dirty="0">
                <a:ea typeface="Aptos"/>
              </a:rPr>
              <a:t>.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574CB1-509F-409B-811F-50F8DFE11A88}"/>
              </a:ext>
            </a:extLst>
          </p:cNvPr>
          <p:cNvSpPr txBox="1"/>
          <p:nvPr/>
        </p:nvSpPr>
        <p:spPr>
          <a:xfrm>
            <a:off x="7767688" y="1762812"/>
            <a:ext cx="4242060" cy="369331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 err="1">
                <a:solidFill>
                  <a:srgbClr val="C00000"/>
                </a:solidFill>
              </a:rPr>
              <a:t>Patofiziološke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abnormalnosti</a:t>
            </a:r>
            <a:r>
              <a:rPr lang="en-US" sz="2400" b="1" dirty="0">
                <a:solidFill>
                  <a:srgbClr val="C00000"/>
                </a:solidFill>
              </a:rPr>
              <a:t>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/>
              <a:t>neurološke</a:t>
            </a:r>
            <a:r>
              <a:rPr lang="en-US" sz="2400" dirty="0"/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/>
              <a:t>imunološke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/>
              <a:t>infektivne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/>
              <a:t>mišićne</a:t>
            </a:r>
            <a:r>
              <a:rPr lang="en-US" sz="2400" dirty="0"/>
              <a:t>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/>
              <a:t>endokrine</a:t>
            </a:r>
            <a:endParaRPr lang="en-US" sz="24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A15A7-36E1-46D6-8FC0-BB5454F4C1B0}"/>
              </a:ext>
            </a:extLst>
          </p:cNvPr>
          <p:cNvSpPr txBox="1"/>
          <p:nvPr/>
        </p:nvSpPr>
        <p:spPr>
          <a:xfrm>
            <a:off x="395926" y="6061435"/>
            <a:ext cx="114944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König RS, et al. The Gut Microbiome in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Myalgic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 Encephalomyelitis (ME)/Chronic Fatigue Syndrome (CFS). Front Immunol. 2022 Jan 3;12:628741.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: 10.3389/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fimmu.2021.628741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. Erratum in: Front Immunol. 2022 Mar 30;13:878196. </a:t>
            </a:r>
            <a:endParaRPr lang="en-US" sz="11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E930E8-5CEC-48DA-ACBE-BBDBA7CA9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073" y="69632"/>
            <a:ext cx="2488676" cy="15730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68CAFF-D499-43C5-950B-F882427CB571}"/>
              </a:ext>
            </a:extLst>
          </p:cNvPr>
          <p:cNvSpPr txBox="1"/>
          <p:nvPr/>
        </p:nvSpPr>
        <p:spPr>
          <a:xfrm>
            <a:off x="348792" y="1642652"/>
            <a:ext cx="7107810" cy="1143070"/>
          </a:xfrm>
          <a:prstGeom prst="rect">
            <a:avLst/>
          </a:prstGeom>
          <a:solidFill>
            <a:srgbClr val="FFCCCC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25% </a:t>
            </a:r>
            <a:r>
              <a:rPr lang="en-US" sz="2400" dirty="0" err="1"/>
              <a:t>ljudi</a:t>
            </a:r>
            <a:r>
              <a:rPr lang="en-US" sz="2400" dirty="0"/>
              <a:t> je </a:t>
            </a:r>
            <a:r>
              <a:rPr lang="en-US" sz="2400" dirty="0" err="1"/>
              <a:t>kronično</a:t>
            </a:r>
            <a:r>
              <a:rPr lang="en-US" sz="2400" dirty="0"/>
              <a:t> </a:t>
            </a:r>
            <a:r>
              <a:rPr lang="en-US" sz="2400" dirty="0" err="1"/>
              <a:t>umorno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od 0,5-1% </a:t>
            </a:r>
            <a:r>
              <a:rPr lang="en-US" sz="2400" dirty="0" err="1"/>
              <a:t>ima</a:t>
            </a:r>
            <a:r>
              <a:rPr lang="en-US" sz="2400" dirty="0"/>
              <a:t> SKU</a:t>
            </a:r>
          </a:p>
        </p:txBody>
      </p:sp>
    </p:spTree>
    <p:extLst>
      <p:ext uri="{BB962C8B-B14F-4D97-AF65-F5344CB8AC3E}">
        <p14:creationId xmlns:p14="http://schemas.microsoft.com/office/powerpoint/2010/main" val="363563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68DF5-7BE9-4079-A39B-1B09981EB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Klinička</a:t>
            </a:r>
            <a:r>
              <a:rPr lang="en-US" dirty="0"/>
              <a:t> </a:t>
            </a:r>
            <a:r>
              <a:rPr lang="en-US" dirty="0" err="1"/>
              <a:t>slika</a:t>
            </a:r>
            <a:r>
              <a:rPr lang="en-US" dirty="0"/>
              <a:t> SKU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8F8CB-6FD2-4C70-8AF4-41D14428B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876" y="1545996"/>
            <a:ext cx="4939646" cy="46309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/>
              <a:t>Sličnost</a:t>
            </a:r>
            <a:r>
              <a:rPr lang="en-US" sz="2400" dirty="0"/>
              <a:t> </a:t>
            </a:r>
            <a:r>
              <a:rPr lang="en-US" sz="2400" dirty="0" err="1"/>
              <a:t>virusnoj</a:t>
            </a:r>
            <a:r>
              <a:rPr lang="en-US" sz="2400" dirty="0"/>
              <a:t> </a:t>
            </a:r>
            <a:r>
              <a:rPr lang="en-US" sz="2400" dirty="0" err="1"/>
              <a:t>infekciji</a:t>
            </a:r>
            <a:r>
              <a:rPr lang="en-US" sz="2400" dirty="0"/>
              <a:t>: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umor</a:t>
            </a:r>
            <a:r>
              <a:rPr lang="en-US" sz="2400" dirty="0"/>
              <a:t>,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malaksalost</a:t>
            </a:r>
            <a:r>
              <a:rPr lang="en-US" sz="2400" dirty="0"/>
              <a:t>,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povećani</a:t>
            </a:r>
            <a:r>
              <a:rPr lang="en-US" sz="2400" dirty="0"/>
              <a:t> </a:t>
            </a:r>
            <a:r>
              <a:rPr lang="en-US" sz="2400" dirty="0" err="1"/>
              <a:t>limfni</a:t>
            </a:r>
            <a:r>
              <a:rPr lang="en-US" sz="2400" dirty="0"/>
              <a:t> </a:t>
            </a:r>
            <a:r>
              <a:rPr lang="en-US" sz="2400" dirty="0" err="1"/>
              <a:t>čvorovi</a:t>
            </a:r>
            <a:r>
              <a:rPr lang="en-US" sz="2400" dirty="0"/>
              <a:t>,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vrućica</a:t>
            </a:r>
            <a:r>
              <a:rPr lang="en-US" sz="2400" dirty="0"/>
              <a:t>,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simptomi</a:t>
            </a:r>
            <a:r>
              <a:rPr lang="en-US" sz="2400" dirty="0"/>
              <a:t> </a:t>
            </a:r>
            <a:r>
              <a:rPr lang="en-US" sz="2400" dirty="0" err="1"/>
              <a:t>gornjih</a:t>
            </a:r>
            <a:r>
              <a:rPr lang="en-US" sz="2400" dirty="0"/>
              <a:t> </a:t>
            </a:r>
            <a:r>
              <a:rPr lang="en-US" sz="2400" dirty="0" err="1"/>
              <a:t>dišnih</a:t>
            </a:r>
            <a:r>
              <a:rPr lang="en-US" sz="2400" dirty="0"/>
              <a:t> </a:t>
            </a:r>
            <a:r>
              <a:rPr lang="en-US" sz="2400" dirty="0" err="1"/>
              <a:t>puteva</a:t>
            </a:r>
            <a:r>
              <a:rPr lang="en-US" sz="2400" dirty="0"/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D48E3E-0236-4D11-AFC8-65DF74D05BC5}"/>
              </a:ext>
            </a:extLst>
          </p:cNvPr>
          <p:cNvSpPr txBox="1"/>
          <p:nvPr/>
        </p:nvSpPr>
        <p:spPr>
          <a:xfrm>
            <a:off x="6096000" y="1690688"/>
            <a:ext cx="5527249" cy="3543727"/>
          </a:xfrm>
          <a:prstGeom prst="rect">
            <a:avLst/>
          </a:prstGeom>
          <a:solidFill>
            <a:srgbClr val="FFCCCC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err="1"/>
              <a:t>Dijagnoza</a:t>
            </a:r>
            <a:r>
              <a:rPr lang="en-US" sz="2400" dirty="0"/>
              <a:t>: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sz="2400" dirty="0" err="1"/>
              <a:t>Klinički</a:t>
            </a:r>
            <a:r>
              <a:rPr lang="en-US" sz="2400" dirty="0"/>
              <a:t> </a:t>
            </a:r>
            <a:r>
              <a:rPr lang="en-US" sz="2400" dirty="0" err="1"/>
              <a:t>kriteriji</a:t>
            </a:r>
            <a:endParaRPr lang="en-US" sz="2400" dirty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sz="2400" dirty="0" err="1"/>
              <a:t>Laboratorijska</a:t>
            </a:r>
            <a:r>
              <a:rPr lang="en-US" sz="2400" dirty="0"/>
              <a:t> </a:t>
            </a:r>
            <a:r>
              <a:rPr lang="en-US" sz="2400" dirty="0" err="1"/>
              <a:t>obrada</a:t>
            </a:r>
            <a:r>
              <a:rPr lang="en-US" sz="2400" dirty="0"/>
              <a:t> </a:t>
            </a:r>
            <a:r>
              <a:rPr lang="en-US" sz="2400" dirty="0" err="1"/>
              <a:t>radi</a:t>
            </a:r>
            <a:r>
              <a:rPr lang="en-US" sz="2400" dirty="0"/>
              <a:t> </a:t>
            </a:r>
            <a:r>
              <a:rPr lang="en-US" sz="2400" dirty="0" err="1"/>
              <a:t>isključenja</a:t>
            </a:r>
            <a:r>
              <a:rPr lang="en-US" sz="2400" dirty="0"/>
              <a:t> </a:t>
            </a:r>
            <a:r>
              <a:rPr lang="en-US" sz="2400" dirty="0" err="1"/>
              <a:t>drugih</a:t>
            </a:r>
            <a:r>
              <a:rPr lang="en-US" sz="2400" dirty="0"/>
              <a:t> </a:t>
            </a:r>
            <a:r>
              <a:rPr lang="en-US" sz="2400" dirty="0" err="1"/>
              <a:t>poremećaja</a:t>
            </a:r>
            <a:endParaRPr lang="en-US" sz="2400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E74C6-2886-4166-8EC6-06D49176B961}"/>
              </a:ext>
            </a:extLst>
          </p:cNvPr>
          <p:cNvSpPr txBox="1"/>
          <p:nvPr/>
        </p:nvSpPr>
        <p:spPr>
          <a:xfrm>
            <a:off x="659876" y="6023728"/>
            <a:ext cx="109633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Wang JH, Choi Y, Lee JS, Hwang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SJ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, Gu J, Son CG. Clinical evidence of the link between gut microbiome and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myalgic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 encephalomyelitis/chronic fatigue syndrome: a retrospective review. Eur J Med Res. 2024 Mar 1;29(1):148. </a:t>
            </a:r>
            <a:endParaRPr lang="en-US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F89451-F494-4847-8950-F43AEAB92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71470"/>
            <a:ext cx="2418564" cy="145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10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30ADC-A2D2-4E4F-BCCA-1273164E0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271"/>
            <a:ext cx="10515600" cy="1325563"/>
          </a:xfrm>
        </p:spPr>
        <p:txBody>
          <a:bodyPr/>
          <a:lstStyle/>
          <a:p>
            <a:r>
              <a:rPr lang="en-US" dirty="0" err="1"/>
              <a:t>Dijagnoza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0BD46-9B61-4517-86D4-00D197431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303" y="1690688"/>
            <a:ext cx="4883085" cy="448627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400" dirty="0"/>
              <a:t>1. </a:t>
            </a:r>
            <a:r>
              <a:rPr lang="en-US" sz="2400" dirty="0" err="1"/>
              <a:t>značajno</a:t>
            </a:r>
            <a:r>
              <a:rPr lang="en-US" sz="2400" dirty="0"/>
              <a:t> </a:t>
            </a:r>
            <a:r>
              <a:rPr lang="en-US" sz="2400" dirty="0" err="1"/>
              <a:t>smanjenje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nemogućnost</a:t>
            </a:r>
            <a:r>
              <a:rPr lang="en-US" sz="2400" dirty="0"/>
              <a:t>   </a:t>
            </a:r>
            <a:r>
              <a:rPr lang="en-US" sz="2400" dirty="0" err="1"/>
              <a:t>uključivanja</a:t>
            </a:r>
            <a:r>
              <a:rPr lang="en-US" sz="2400" dirty="0"/>
              <a:t> u </a:t>
            </a:r>
            <a:r>
              <a:rPr lang="en-US" sz="2400" dirty="0" err="1"/>
              <a:t>aktivnosti</a:t>
            </a:r>
            <a:r>
              <a:rPr lang="en-US" sz="2400" dirty="0"/>
              <a:t> u </a:t>
            </a:r>
            <a:r>
              <a:rPr lang="en-US" sz="2400" dirty="0" err="1"/>
              <a:t>trajanju</a:t>
            </a:r>
            <a:r>
              <a:rPr lang="en-US" sz="2400" dirty="0"/>
              <a:t> </a:t>
            </a:r>
            <a:r>
              <a:rPr lang="en-US" sz="2400" dirty="0" err="1"/>
              <a:t>dužem</a:t>
            </a:r>
            <a:r>
              <a:rPr lang="en-US" sz="2400" dirty="0"/>
              <a:t> od 6 </a:t>
            </a:r>
            <a:r>
              <a:rPr lang="en-US" sz="2400" dirty="0" err="1"/>
              <a:t>mjeseci</a:t>
            </a:r>
            <a:endParaRPr lang="en-US" sz="2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/>
              <a:t>2. </a:t>
            </a:r>
            <a:r>
              <a:rPr lang="en-US" sz="2400" dirty="0" err="1"/>
              <a:t>iscrpljenost</a:t>
            </a:r>
            <a:r>
              <a:rPr lang="en-US" sz="2400" dirty="0"/>
              <a:t> </a:t>
            </a:r>
            <a:r>
              <a:rPr lang="en-US" sz="2400" dirty="0" err="1"/>
              <a:t>nakon</a:t>
            </a:r>
            <a:r>
              <a:rPr lang="en-US" sz="2400" dirty="0"/>
              <a:t> </a:t>
            </a:r>
            <a:r>
              <a:rPr lang="en-US" sz="2400" dirty="0" err="1"/>
              <a:t>napora</a:t>
            </a:r>
            <a:endParaRPr lang="en-US" sz="2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/>
              <a:t>3. </a:t>
            </a:r>
            <a:r>
              <a:rPr lang="en-US" sz="2400" dirty="0" err="1"/>
              <a:t>neokrepljujući</a:t>
            </a:r>
            <a:r>
              <a:rPr lang="en-US" sz="2400" dirty="0"/>
              <a:t> </a:t>
            </a:r>
            <a:r>
              <a:rPr lang="en-US" sz="2400" dirty="0" err="1"/>
              <a:t>san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101A57-1AAD-485B-8405-B37F5D727600}"/>
              </a:ext>
            </a:extLst>
          </p:cNvPr>
          <p:cNvSpPr txBox="1"/>
          <p:nvPr/>
        </p:nvSpPr>
        <p:spPr>
          <a:xfrm>
            <a:off x="7711126" y="1932495"/>
            <a:ext cx="4185501" cy="287174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AutoNum type="alphaLcParenR"/>
            </a:pPr>
            <a:r>
              <a:rPr lang="en-US" sz="2400" dirty="0" err="1"/>
              <a:t>kognitivni</a:t>
            </a:r>
            <a:r>
              <a:rPr lang="en-US" sz="2400" dirty="0"/>
              <a:t> </a:t>
            </a:r>
            <a:r>
              <a:rPr lang="en-US" sz="2400" dirty="0" err="1"/>
              <a:t>poremećaj</a:t>
            </a:r>
            <a:endParaRPr lang="en-US" sz="2400" dirty="0"/>
          </a:p>
          <a:p>
            <a:pPr algn="ctr">
              <a:lnSpc>
                <a:spcPct val="200000"/>
              </a:lnSpc>
            </a:pPr>
            <a:r>
              <a:rPr lang="en-US" sz="2400" dirty="0"/>
              <a:t>i/</a:t>
            </a:r>
            <a:r>
              <a:rPr lang="en-US" sz="2400" dirty="0" err="1"/>
              <a:t>ili</a:t>
            </a:r>
            <a:endParaRPr lang="en-US" sz="2400" dirty="0"/>
          </a:p>
          <a:p>
            <a:pPr>
              <a:lnSpc>
                <a:spcPct val="200000"/>
              </a:lnSpc>
            </a:pPr>
            <a:r>
              <a:rPr lang="en-US" sz="2400" dirty="0"/>
              <a:t>b) </a:t>
            </a:r>
            <a:r>
              <a:rPr lang="en-US" sz="2400" dirty="0" err="1"/>
              <a:t>ortostatska</a:t>
            </a:r>
            <a:r>
              <a:rPr lang="en-US" sz="2400" dirty="0"/>
              <a:t> </a:t>
            </a:r>
            <a:r>
              <a:rPr lang="en-US" sz="2400" dirty="0" err="1"/>
              <a:t>hipotenzija</a:t>
            </a:r>
            <a:endParaRPr lang="en-US" sz="2400" dirty="0"/>
          </a:p>
          <a:p>
            <a:pPr marL="514350" indent="-514350">
              <a:buAutoNum type="alphaLcParenR"/>
            </a:pPr>
            <a:endParaRPr lang="en-US" dirty="0"/>
          </a:p>
          <a:p>
            <a:pPr marL="514350" indent="-514350">
              <a:buAutoNum type="alphaLcParenR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D6C9CC-BA93-43C4-9665-9CCAAA7F0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515" y="1932495"/>
            <a:ext cx="1984483" cy="287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116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655EB-A7FA-4DCC-8833-7116B889D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Mogući</a:t>
            </a:r>
            <a:r>
              <a:rPr lang="en-US" dirty="0"/>
              <a:t> </a:t>
            </a:r>
            <a:r>
              <a:rPr lang="en-US" dirty="0" err="1"/>
              <a:t>uzroci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8D4D0-ED8A-438F-9D32-F227A13A1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</a:rPr>
              <a:t>muškarci</a:t>
            </a:r>
            <a:r>
              <a:rPr lang="en-US" sz="2400" dirty="0"/>
              <a:t>: </a:t>
            </a:r>
            <a:r>
              <a:rPr lang="en-US" sz="2400" dirty="0" err="1"/>
              <a:t>češće</a:t>
            </a:r>
            <a:r>
              <a:rPr lang="en-US" sz="2400" dirty="0"/>
              <a:t> </a:t>
            </a:r>
            <a:r>
              <a:rPr lang="en-US" sz="2400" dirty="0" err="1"/>
              <a:t>infekcija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okidač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infekcije</a:t>
            </a:r>
            <a:r>
              <a:rPr lang="en-US" sz="2400" dirty="0"/>
              <a:t>: herpes </a:t>
            </a:r>
            <a:r>
              <a:rPr lang="en-US" sz="2400" dirty="0" err="1"/>
              <a:t>virusi</a:t>
            </a:r>
            <a:r>
              <a:rPr lang="en-US" sz="2400" dirty="0"/>
              <a:t>, </a:t>
            </a:r>
            <a:r>
              <a:rPr lang="en-US" sz="2400" dirty="0" err="1"/>
              <a:t>Borelia</a:t>
            </a:r>
            <a:r>
              <a:rPr lang="en-US" sz="2400" dirty="0"/>
              <a:t> </a:t>
            </a:r>
            <a:r>
              <a:rPr lang="en-US" sz="2400" dirty="0" err="1"/>
              <a:t>burgdoferi</a:t>
            </a:r>
            <a:r>
              <a:rPr lang="en-US" sz="2400" dirty="0"/>
              <a:t>, </a:t>
            </a:r>
            <a:r>
              <a:rPr lang="en-US" sz="2400" dirty="0" err="1"/>
              <a:t>EBV</a:t>
            </a:r>
            <a:r>
              <a:rPr lang="en-US" sz="2400" dirty="0"/>
              <a:t> (do 37%), CMV, Enterovirus, Parvovirus, </a:t>
            </a:r>
            <a:r>
              <a:rPr lang="en-US" sz="2400" dirty="0" err="1"/>
              <a:t>retrovirusi</a:t>
            </a:r>
            <a:r>
              <a:rPr lang="en-US" sz="2400" dirty="0"/>
              <a:t>, </a:t>
            </a:r>
            <a:r>
              <a:rPr lang="en-US" sz="2400" dirty="0" err="1"/>
              <a:t>mikoplazme</a:t>
            </a:r>
            <a:r>
              <a:rPr lang="en-US" sz="2400" dirty="0"/>
              <a:t> i dr.</a:t>
            </a:r>
          </a:p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3399"/>
                </a:solidFill>
              </a:rPr>
              <a:t>žene</a:t>
            </a:r>
            <a:r>
              <a:rPr lang="en-US" sz="2400" dirty="0"/>
              <a:t>: </a:t>
            </a:r>
            <a:r>
              <a:rPr lang="en-US" sz="2400" dirty="0" err="1"/>
              <a:t>fibromijalgia</a:t>
            </a:r>
            <a:r>
              <a:rPr lang="en-US" sz="2400" dirty="0"/>
              <a:t>, </a:t>
            </a:r>
            <a:r>
              <a:rPr lang="en-US" sz="2400" dirty="0" err="1"/>
              <a:t>Raynauld</a:t>
            </a:r>
            <a:r>
              <a:rPr lang="en-US" sz="2400" dirty="0"/>
              <a:t> </a:t>
            </a:r>
            <a:r>
              <a:rPr lang="en-US" sz="2400" dirty="0" err="1"/>
              <a:t>sy</a:t>
            </a:r>
            <a:r>
              <a:rPr lang="en-US" sz="2400" dirty="0"/>
              <a:t>, </a:t>
            </a:r>
            <a:r>
              <a:rPr lang="en-US" sz="2400" dirty="0" err="1"/>
              <a:t>alergije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lijekove</a:t>
            </a:r>
            <a:r>
              <a:rPr lang="en-US" sz="2400" dirty="0"/>
              <a:t> i </a:t>
            </a:r>
            <a:r>
              <a:rPr lang="en-US" sz="2400" dirty="0" err="1"/>
              <a:t>metale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povezanost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sy</a:t>
            </a:r>
            <a:r>
              <a:rPr lang="en-US" sz="2400" dirty="0"/>
              <a:t> </a:t>
            </a:r>
            <a:r>
              <a:rPr lang="en-US" sz="2400" dirty="0" err="1"/>
              <a:t>iritabilnog</a:t>
            </a:r>
            <a:r>
              <a:rPr lang="en-US" sz="2400" dirty="0"/>
              <a:t> </a:t>
            </a:r>
            <a:r>
              <a:rPr lang="en-US" sz="2400" dirty="0" err="1"/>
              <a:t>crijeva</a:t>
            </a:r>
            <a:r>
              <a:rPr lang="en-US" sz="2400" dirty="0"/>
              <a:t> do 92%,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moguća</a:t>
            </a:r>
            <a:r>
              <a:rPr lang="en-US" sz="2400" dirty="0"/>
              <a:t> </a:t>
            </a:r>
            <a:r>
              <a:rPr lang="en-US" sz="2400" dirty="0" err="1"/>
              <a:t>genetska</a:t>
            </a:r>
            <a:r>
              <a:rPr lang="en-US" sz="2400" dirty="0"/>
              <a:t> </a:t>
            </a:r>
            <a:r>
              <a:rPr lang="en-US" sz="2400" dirty="0" err="1"/>
              <a:t>predispozicija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778EA4-27F0-4A08-B4A5-B0E296BB1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604" y="4163439"/>
            <a:ext cx="2579433" cy="24831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9A1049-6177-46F5-8D56-652B7885661D}"/>
              </a:ext>
            </a:extLst>
          </p:cNvPr>
          <p:cNvSpPr txBox="1"/>
          <p:nvPr/>
        </p:nvSpPr>
        <p:spPr>
          <a:xfrm>
            <a:off x="838200" y="6176963"/>
            <a:ext cx="87224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Arron HE, Marsh BD, Kell DB, Khan MA, Jaeger BR, Pretorius E.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Myalgic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 Encephalomyelitis/Chronic Fatigue Syndrome: the biology of a neglected disease. Front Immunol. 2024 Jun 3;15:1386607.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6068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B0192-75F3-42AB-9590-3112AE58C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67" y="346273"/>
            <a:ext cx="10873033" cy="982908"/>
          </a:xfrm>
        </p:spPr>
        <p:txBody>
          <a:bodyPr/>
          <a:lstStyle/>
          <a:p>
            <a:r>
              <a:rPr lang="en-US" dirty="0" err="1"/>
              <a:t>Fibromialgija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AF941-689F-408F-ADA6-EC3238118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6585" y="2158737"/>
            <a:ext cx="3978111" cy="284689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2-4% </a:t>
            </a:r>
            <a:r>
              <a:rPr lang="en-US" sz="2400" dirty="0" err="1"/>
              <a:t>populacije</a:t>
            </a:r>
            <a:r>
              <a:rPr lang="en-US" sz="2400" dirty="0"/>
              <a:t>, </a:t>
            </a:r>
            <a:r>
              <a:rPr lang="en-US" sz="2400" dirty="0" err="1"/>
              <a:t>češće</a:t>
            </a:r>
            <a:r>
              <a:rPr lang="en-US" sz="2400" dirty="0"/>
              <a:t> </a:t>
            </a:r>
            <a:r>
              <a:rPr lang="en-US" sz="2400" dirty="0" err="1"/>
              <a:t>žene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niži</a:t>
            </a:r>
            <a:r>
              <a:rPr lang="en-US" sz="2400" dirty="0"/>
              <a:t> </a:t>
            </a:r>
            <a:r>
              <a:rPr lang="en-US" sz="2400" dirty="0" err="1"/>
              <a:t>prag</a:t>
            </a:r>
            <a:r>
              <a:rPr lang="en-US" sz="2400" dirty="0"/>
              <a:t> </a:t>
            </a:r>
            <a:r>
              <a:rPr lang="en-US" sz="2400" dirty="0" err="1"/>
              <a:t>boli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“fibro </a:t>
            </a:r>
            <a:r>
              <a:rPr lang="en-US" sz="2400" dirty="0" err="1"/>
              <a:t>magla</a:t>
            </a:r>
            <a:r>
              <a:rPr lang="en-US" sz="2400" dirty="0"/>
              <a:t>”,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poremećaj</a:t>
            </a:r>
            <a:r>
              <a:rPr lang="en-US" sz="2400" dirty="0"/>
              <a:t> </a:t>
            </a:r>
            <a:r>
              <a:rPr lang="en-US" sz="2400" dirty="0" err="1"/>
              <a:t>sna</a:t>
            </a:r>
            <a:r>
              <a:rPr lang="en-US" sz="2400" dirty="0"/>
              <a:t>…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Fibromialgija: Što je uzrokuje i koji su simptomi?">
            <a:extLst>
              <a:ext uri="{FF2B5EF4-FFF2-40B4-BE49-F238E27FC236}">
                <a16:creationId xmlns:a16="http://schemas.microsoft.com/office/drawing/2014/main" id="{3DEFC58D-E70A-450E-AD5E-BAE879F41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9" y="1480008"/>
            <a:ext cx="4137057" cy="490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BROMIALGIJU?">
            <a:extLst>
              <a:ext uri="{FF2B5EF4-FFF2-40B4-BE49-F238E27FC236}">
                <a16:creationId xmlns:a16="http://schemas.microsoft.com/office/drawing/2014/main" id="{8DCC4A7D-0294-4BE0-A2BC-B0655460B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604" y="1951348"/>
            <a:ext cx="2577670" cy="375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233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FD4E1C-C319-492B-B5EF-6D61CE5FC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6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0FA8B-8120-44A2-A824-B5A0A1037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2" y="101639"/>
            <a:ext cx="11268958" cy="1180407"/>
          </a:xfrm>
        </p:spPr>
        <p:txBody>
          <a:bodyPr/>
          <a:lstStyle/>
          <a:p>
            <a:pPr algn="ctr"/>
            <a:r>
              <a:rPr lang="en-US" dirty="0" err="1"/>
              <a:t>Mikrobiom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43DC0-D866-41E8-BBEF-ADAA4C139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skup</a:t>
            </a:r>
            <a:r>
              <a:rPr lang="en-US" sz="2400" dirty="0"/>
              <a:t> </a:t>
            </a:r>
            <a:r>
              <a:rPr lang="en-US" sz="2400" dirty="0" err="1"/>
              <a:t>svih</a:t>
            </a:r>
            <a:r>
              <a:rPr lang="en-US" sz="2400" dirty="0"/>
              <a:t> </a:t>
            </a:r>
            <a:r>
              <a:rPr lang="en-US" sz="2400" dirty="0" err="1"/>
              <a:t>mikroorganizama</a:t>
            </a:r>
            <a:r>
              <a:rPr lang="en-US" sz="2400" dirty="0"/>
              <a:t> u i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tijelu</a:t>
            </a:r>
            <a:r>
              <a:rPr lang="en-US" sz="24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povezan</a:t>
            </a:r>
            <a:r>
              <a:rPr lang="en-US" sz="2400" dirty="0"/>
              <a:t> s </a:t>
            </a:r>
            <a:r>
              <a:rPr lang="en-US" sz="2400" dirty="0" err="1"/>
              <a:t>kožom</a:t>
            </a:r>
            <a:r>
              <a:rPr lang="en-US" sz="2400" dirty="0"/>
              <a:t>, </a:t>
            </a:r>
            <a:r>
              <a:rPr lang="en-US" sz="2400" dirty="0" err="1"/>
              <a:t>vaginalnim</a:t>
            </a:r>
            <a:r>
              <a:rPr lang="en-US" sz="2400" dirty="0"/>
              <a:t> </a:t>
            </a:r>
            <a:r>
              <a:rPr lang="en-US" sz="2400" dirty="0" err="1"/>
              <a:t>traktom</a:t>
            </a:r>
            <a:r>
              <a:rPr lang="en-US" sz="2400" dirty="0"/>
              <a:t>, </a:t>
            </a:r>
            <a:r>
              <a:rPr lang="en-US" sz="2400" dirty="0" err="1"/>
              <a:t>dišnim</a:t>
            </a:r>
            <a:r>
              <a:rPr lang="en-US" sz="2400" dirty="0"/>
              <a:t> i </a:t>
            </a:r>
            <a:r>
              <a:rPr lang="en-US" sz="2400" dirty="0" err="1"/>
              <a:t>probavnim</a:t>
            </a:r>
            <a:r>
              <a:rPr lang="en-US" sz="2400" dirty="0"/>
              <a:t> </a:t>
            </a:r>
            <a:r>
              <a:rPr lang="en-US" sz="2400" dirty="0" err="1"/>
              <a:t>sustavom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90 % </a:t>
            </a:r>
            <a:r>
              <a:rPr lang="en-US" sz="2400" dirty="0" err="1"/>
              <a:t>bakterije</a:t>
            </a:r>
            <a:r>
              <a:rPr lang="en-US" sz="2400" dirty="0"/>
              <a:t>: </a:t>
            </a:r>
            <a:r>
              <a:rPr lang="en-US" sz="2400" i="1" dirty="0"/>
              <a:t>Firmicutes, Bacteroides, Actinobacteria, Proteobacteria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10% </a:t>
            </a:r>
            <a:r>
              <a:rPr lang="en-US" sz="2400" dirty="0" err="1"/>
              <a:t>virusi</a:t>
            </a:r>
            <a:r>
              <a:rPr lang="en-US" sz="2400" dirty="0"/>
              <a:t>, </a:t>
            </a:r>
            <a:r>
              <a:rPr lang="en-US" sz="2400" dirty="0" err="1"/>
              <a:t>gljivice</a:t>
            </a:r>
            <a:r>
              <a:rPr lang="en-US" sz="2400" dirty="0"/>
              <a:t> i </a:t>
            </a:r>
            <a:r>
              <a:rPr lang="en-US" sz="2400" dirty="0" err="1"/>
              <a:t>arheji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brojne</a:t>
            </a:r>
            <a:r>
              <a:rPr lang="en-US" sz="2400" dirty="0"/>
              <a:t> </a:t>
            </a:r>
            <a:r>
              <a:rPr lang="en-US" sz="2400" dirty="0" err="1"/>
              <a:t>uloge</a:t>
            </a:r>
            <a:r>
              <a:rPr lang="en-US" sz="2400" dirty="0"/>
              <a:t> u </a:t>
            </a:r>
            <a:r>
              <a:rPr lang="en-US" sz="2400" dirty="0" err="1"/>
              <a:t>metaboličkoj</a:t>
            </a:r>
            <a:r>
              <a:rPr lang="en-US" sz="2400" dirty="0"/>
              <a:t> i </a:t>
            </a:r>
            <a:r>
              <a:rPr lang="en-US" sz="2400" dirty="0" err="1"/>
              <a:t>imunološkoj</a:t>
            </a:r>
            <a:r>
              <a:rPr lang="en-US" sz="2400" dirty="0"/>
              <a:t> </a:t>
            </a:r>
            <a:r>
              <a:rPr lang="en-US" sz="2400" dirty="0" err="1"/>
              <a:t>funkciji</a:t>
            </a:r>
            <a:r>
              <a:rPr lang="en-US" sz="2400" dirty="0"/>
              <a:t> </a:t>
            </a:r>
            <a:r>
              <a:rPr lang="en-US" sz="2400" dirty="0" err="1"/>
              <a:t>domaćina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2E55BA-4140-45EB-BFA4-3DB394DFAC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62" y="214153"/>
            <a:ext cx="1833349" cy="11804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E4294E-48CA-4870-86AA-1F2F5D87A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294" y="4698461"/>
            <a:ext cx="2413834" cy="19095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CB7563-7776-41DB-8ACE-B0628401B874}"/>
              </a:ext>
            </a:extLst>
          </p:cNvPr>
          <p:cNvSpPr txBox="1"/>
          <p:nvPr/>
        </p:nvSpPr>
        <p:spPr>
          <a:xfrm>
            <a:off x="838200" y="5816338"/>
            <a:ext cx="84660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Arron HE, Marsh BD, Kell DB, Khan MA, Jaeger BR, Pretorius E.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Myalgic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 Encephalomyelitis/Chronic Fatigue Syndrome: the biology of a neglected disease. Front Immunol. 2024 Jun 3;15:1386607.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38812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0D323-1BC5-44D3-A7E6-7DF977E5F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Mikrobiom</a:t>
            </a:r>
            <a:r>
              <a:rPr lang="en-US" dirty="0"/>
              <a:t> </a:t>
            </a:r>
            <a:r>
              <a:rPr lang="en-US" dirty="0" err="1"/>
              <a:t>sudjeluje</a:t>
            </a:r>
            <a:r>
              <a:rPr lang="en-US" dirty="0"/>
              <a:t> u: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60917-ABED-478F-98EA-6A82AE9F1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115" y="1536570"/>
            <a:ext cx="7237379" cy="46403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metabolizmu</a:t>
            </a:r>
            <a:r>
              <a:rPr lang="en-US" sz="2400" dirty="0"/>
              <a:t> UH, </a:t>
            </a:r>
            <a:r>
              <a:rPr lang="en-US" sz="2400" dirty="0" err="1"/>
              <a:t>aminokiselina</a:t>
            </a:r>
            <a:r>
              <a:rPr lang="en-US" sz="2400" dirty="0"/>
              <a:t> i </a:t>
            </a:r>
            <a:r>
              <a:rPr lang="en-US" sz="2400" dirty="0" err="1"/>
              <a:t>lipida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proizvodnji</a:t>
            </a:r>
            <a:r>
              <a:rPr lang="en-US" sz="2400" dirty="0"/>
              <a:t> i </a:t>
            </a:r>
            <a:r>
              <a:rPr lang="en-US" sz="2400" dirty="0" err="1"/>
              <a:t>apsorpciji</a:t>
            </a:r>
            <a:r>
              <a:rPr lang="en-US" sz="2400" dirty="0"/>
              <a:t> </a:t>
            </a:r>
            <a:r>
              <a:rPr lang="en-US" sz="2400" dirty="0" err="1"/>
              <a:t>vitamina</a:t>
            </a:r>
            <a:r>
              <a:rPr lang="en-US" sz="2400" dirty="0"/>
              <a:t> K i </a:t>
            </a:r>
            <a:r>
              <a:rPr lang="en-US" sz="2400" dirty="0" err="1"/>
              <a:t>vitamina</a:t>
            </a:r>
            <a:r>
              <a:rPr lang="en-US" sz="2400" dirty="0"/>
              <a:t> B </a:t>
            </a:r>
            <a:r>
              <a:rPr lang="en-US" sz="2400" dirty="0" err="1"/>
              <a:t>skupine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razgradnji</a:t>
            </a:r>
            <a:r>
              <a:rPr lang="en-US" sz="2400" dirty="0"/>
              <a:t> </a:t>
            </a:r>
            <a:r>
              <a:rPr lang="en-US" sz="2400" dirty="0" err="1"/>
              <a:t>žučnih</a:t>
            </a:r>
            <a:r>
              <a:rPr lang="en-US" sz="2400" dirty="0"/>
              <a:t> </a:t>
            </a:r>
            <a:r>
              <a:rPr lang="en-US" sz="2400" dirty="0" err="1"/>
              <a:t>kiselina</a:t>
            </a:r>
            <a:r>
              <a:rPr lang="en-US" sz="2400" dirty="0"/>
              <a:t> i </a:t>
            </a:r>
            <a:r>
              <a:rPr lang="en-US" sz="2400" dirty="0" err="1"/>
              <a:t>ksenobiotika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razgradnji</a:t>
            </a:r>
            <a:r>
              <a:rPr lang="en-US" sz="2400" dirty="0"/>
              <a:t> i </a:t>
            </a:r>
            <a:r>
              <a:rPr lang="en-US" sz="2400" dirty="0" err="1"/>
              <a:t>apsorpciji</a:t>
            </a:r>
            <a:r>
              <a:rPr lang="en-US" sz="2400" dirty="0"/>
              <a:t> </a:t>
            </a:r>
            <a:r>
              <a:rPr lang="en-US" sz="2400" dirty="0" err="1"/>
              <a:t>lijekova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održavanju</a:t>
            </a:r>
            <a:r>
              <a:rPr lang="en-US" sz="2400" dirty="0"/>
              <a:t> </a:t>
            </a:r>
            <a:r>
              <a:rPr lang="en-US" sz="2400" dirty="0" err="1"/>
              <a:t>homeostaze</a:t>
            </a:r>
            <a:r>
              <a:rPr lang="en-US" sz="2400" dirty="0"/>
              <a:t> </a:t>
            </a:r>
            <a:r>
              <a:rPr lang="en-US" sz="2400" dirty="0" err="1"/>
              <a:t>imunološkog</a:t>
            </a:r>
            <a:r>
              <a:rPr lang="en-US" sz="2400" dirty="0"/>
              <a:t> </a:t>
            </a:r>
            <a:r>
              <a:rPr lang="en-US" sz="2400" dirty="0" err="1"/>
              <a:t>sustava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proizvodnji</a:t>
            </a:r>
            <a:r>
              <a:rPr lang="en-US" sz="2400" dirty="0"/>
              <a:t> </a:t>
            </a:r>
            <a:r>
              <a:rPr lang="en-US" sz="2400" dirty="0" err="1"/>
              <a:t>neurotransmitera</a:t>
            </a:r>
            <a:r>
              <a:rPr lang="en-US" sz="2400" dirty="0"/>
              <a:t>….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6D76FA-B024-4514-A067-17EB0466A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79" y="1027906"/>
            <a:ext cx="3901440" cy="48933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AA9691-9A01-4606-A6FB-6987C30C8D11}"/>
              </a:ext>
            </a:extLst>
          </p:cNvPr>
          <p:cNvSpPr txBox="1"/>
          <p:nvPr/>
        </p:nvSpPr>
        <p:spPr>
          <a:xfrm>
            <a:off x="697584" y="6004874"/>
            <a:ext cx="108913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Chen M,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Ruan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 G, Chen L, Ying S, Li G, Xu F, Xiao Z, Tian Y,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Lv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 L, Ping Y, Cheng Y, Wei Y. Neurotransmitter and Intestinal Interactions: Focus on the Microbiota-Gut-Brain Axis in Irritable Bowel Syndrome. Front Endocrinol (Lausanne). 2022 Feb 16;13:817100.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99310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72D7FD-4A38-4E36-85B9-1456210F3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47" y="0"/>
            <a:ext cx="10143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00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5A590-592E-4102-A256-9FC7182C3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449" y="365126"/>
            <a:ext cx="10703351" cy="792465"/>
          </a:xfrm>
        </p:spPr>
        <p:txBody>
          <a:bodyPr/>
          <a:lstStyle/>
          <a:p>
            <a:r>
              <a:rPr lang="en-US" dirty="0" err="1"/>
              <a:t>Utjecaj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mikrobiom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C86AF-B3AD-4990-AFC6-CEE3EA008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72" y="1157591"/>
            <a:ext cx="7986409" cy="533528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poroda</a:t>
            </a:r>
            <a:r>
              <a:rPr lang="en-US" dirty="0"/>
              <a:t>,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dojenje</a:t>
            </a:r>
            <a:r>
              <a:rPr lang="en-US" dirty="0"/>
              <a:t>,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izlaganje</a:t>
            </a:r>
            <a:r>
              <a:rPr lang="en-US" dirty="0"/>
              <a:t> </a:t>
            </a:r>
            <a:r>
              <a:rPr lang="en-US" dirty="0" err="1"/>
              <a:t>mikroorganizmima</a:t>
            </a:r>
            <a:r>
              <a:rPr lang="en-US" dirty="0"/>
              <a:t>,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primjena</a:t>
            </a:r>
            <a:r>
              <a:rPr lang="en-US" dirty="0"/>
              <a:t> </a:t>
            </a:r>
            <a:r>
              <a:rPr lang="en-US" dirty="0" err="1"/>
              <a:t>antibiotika</a:t>
            </a:r>
            <a:r>
              <a:rPr lang="en-US" dirty="0"/>
              <a:t>, </a:t>
            </a:r>
            <a:r>
              <a:rPr lang="en-US" dirty="0" err="1"/>
              <a:t>kontracepcijskih</a:t>
            </a:r>
            <a:r>
              <a:rPr lang="en-US" dirty="0"/>
              <a:t> </a:t>
            </a:r>
            <a:r>
              <a:rPr lang="en-US" dirty="0" err="1"/>
              <a:t>pilula</a:t>
            </a:r>
            <a:r>
              <a:rPr lang="en-US" dirty="0"/>
              <a:t>, </a:t>
            </a:r>
            <a:r>
              <a:rPr lang="en-US" dirty="0" err="1"/>
              <a:t>NSAIR</a:t>
            </a:r>
            <a:r>
              <a:rPr lang="en-US" dirty="0"/>
              <a:t>, IPP, </a:t>
            </a:r>
            <a:r>
              <a:rPr lang="en-US" dirty="0" err="1"/>
              <a:t>metformina</a:t>
            </a:r>
            <a:r>
              <a:rPr lang="en-US" dirty="0"/>
              <a:t>,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prehrana</a:t>
            </a:r>
            <a:r>
              <a:rPr lang="en-US" dirty="0"/>
              <a:t> </a:t>
            </a:r>
            <a:r>
              <a:rPr lang="en-US" dirty="0" err="1"/>
              <a:t>bogata</a:t>
            </a:r>
            <a:r>
              <a:rPr lang="en-US" dirty="0"/>
              <a:t> UH, </a:t>
            </a:r>
            <a:r>
              <a:rPr lang="en-US" dirty="0" err="1"/>
              <a:t>rafiniranim</a:t>
            </a:r>
            <a:r>
              <a:rPr lang="en-US" dirty="0"/>
              <a:t> </a:t>
            </a:r>
            <a:r>
              <a:rPr lang="en-US" dirty="0" err="1"/>
              <a:t>šećerima</a:t>
            </a:r>
            <a:r>
              <a:rPr lang="en-US" dirty="0"/>
              <a:t>, </a:t>
            </a:r>
            <a:r>
              <a:rPr lang="en-US" dirty="0" err="1"/>
              <a:t>prerađenom</a:t>
            </a:r>
            <a:r>
              <a:rPr lang="en-US" dirty="0"/>
              <a:t> </a:t>
            </a:r>
            <a:r>
              <a:rPr lang="en-US" dirty="0" err="1"/>
              <a:t>hranom</a:t>
            </a:r>
            <a:r>
              <a:rPr lang="en-US" dirty="0"/>
              <a:t>, </a:t>
            </a:r>
            <a:r>
              <a:rPr lang="en-US" dirty="0" err="1"/>
              <a:t>hrana</a:t>
            </a:r>
            <a:r>
              <a:rPr lang="en-US" dirty="0"/>
              <a:t> s </a:t>
            </a:r>
            <a:r>
              <a:rPr lang="en-US" dirty="0" err="1"/>
              <a:t>niskim</a:t>
            </a:r>
            <a:r>
              <a:rPr lang="en-US" dirty="0"/>
              <a:t> </a:t>
            </a:r>
            <a:r>
              <a:rPr lang="en-US" dirty="0" err="1"/>
              <a:t>udjelom</a:t>
            </a:r>
            <a:r>
              <a:rPr lang="en-US" dirty="0"/>
              <a:t> </a:t>
            </a:r>
            <a:r>
              <a:rPr lang="en-US" dirty="0" err="1"/>
              <a:t>lako</a:t>
            </a:r>
            <a:r>
              <a:rPr lang="en-US" dirty="0"/>
              <a:t> </a:t>
            </a:r>
            <a:r>
              <a:rPr lang="en-US" dirty="0" err="1"/>
              <a:t>probavljivih</a:t>
            </a:r>
            <a:r>
              <a:rPr lang="en-US" dirty="0"/>
              <a:t> </a:t>
            </a:r>
            <a:r>
              <a:rPr lang="en-US" dirty="0" err="1"/>
              <a:t>vlakana</a:t>
            </a:r>
            <a:r>
              <a:rPr lang="en-US" dirty="0"/>
              <a:t>,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stres</a:t>
            </a:r>
            <a:r>
              <a:rPr lang="en-US" dirty="0"/>
              <a:t>,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kronična</a:t>
            </a:r>
            <a:r>
              <a:rPr lang="en-US" dirty="0"/>
              <a:t> </a:t>
            </a:r>
            <a:r>
              <a:rPr lang="en-US" dirty="0" err="1"/>
              <a:t>infekcija</a:t>
            </a:r>
            <a:r>
              <a:rPr lang="en-US" dirty="0"/>
              <a:t>,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starenje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BD786B-3B41-48E4-A55E-BF93F53CF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234" y="1867711"/>
            <a:ext cx="4020766" cy="405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59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BA59-3C99-483C-BAB8-D2725A435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Patofiziološki</a:t>
            </a:r>
            <a:r>
              <a:rPr lang="en-US" dirty="0"/>
              <a:t> </a:t>
            </a:r>
            <a:r>
              <a:rPr lang="en-US" dirty="0" err="1"/>
              <a:t>mehanizmi</a:t>
            </a:r>
            <a:r>
              <a:rPr lang="en-US" dirty="0"/>
              <a:t> SKU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C115E-5B56-4DFD-A269-8B4DA6DEE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023" y="1527142"/>
            <a:ext cx="10712777" cy="46498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disbioza</a:t>
            </a:r>
            <a:r>
              <a:rPr lang="en-US" sz="2400" dirty="0"/>
              <a:t> </a:t>
            </a:r>
            <a:r>
              <a:rPr lang="en-US" sz="2400" dirty="0" err="1"/>
              <a:t>crijeva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povećana</a:t>
            </a:r>
            <a:r>
              <a:rPr lang="en-US" sz="2400" dirty="0"/>
              <a:t> </a:t>
            </a:r>
            <a:r>
              <a:rPr lang="en-US" sz="2400" dirty="0" err="1"/>
              <a:t>propusnost</a:t>
            </a:r>
            <a:r>
              <a:rPr lang="en-US" sz="2400" dirty="0"/>
              <a:t> </a:t>
            </a:r>
            <a:r>
              <a:rPr lang="en-US" sz="2400" dirty="0" err="1"/>
              <a:t>crijeva</a:t>
            </a:r>
            <a:r>
              <a:rPr lang="en-US" sz="2400" dirty="0"/>
              <a:t> i </a:t>
            </a:r>
            <a:r>
              <a:rPr lang="en-US" sz="2400" dirty="0" err="1"/>
              <a:t>translokacija</a:t>
            </a:r>
            <a:r>
              <a:rPr lang="en-US" sz="2400" dirty="0"/>
              <a:t> </a:t>
            </a:r>
            <a:r>
              <a:rPr lang="en-US" sz="2400" dirty="0" err="1"/>
              <a:t>bakterija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izmjenjena</a:t>
            </a:r>
            <a:r>
              <a:rPr lang="en-US" sz="2400" dirty="0"/>
              <a:t> </a:t>
            </a:r>
            <a:r>
              <a:rPr lang="en-US" sz="2400" dirty="0" err="1"/>
              <a:t>aktivnost</a:t>
            </a:r>
            <a:r>
              <a:rPr lang="en-US" sz="2400" dirty="0"/>
              <a:t> </a:t>
            </a:r>
            <a:r>
              <a:rPr lang="en-US" sz="2400" dirty="0" err="1"/>
              <a:t>osi</a:t>
            </a:r>
            <a:r>
              <a:rPr lang="en-US" sz="2400" dirty="0"/>
              <a:t> </a:t>
            </a:r>
            <a:r>
              <a:rPr lang="en-US" sz="2400" dirty="0" err="1"/>
              <a:t>crijevo-mozak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smanjenje</a:t>
            </a:r>
            <a:r>
              <a:rPr lang="en-US" sz="2400" dirty="0"/>
              <a:t> </a:t>
            </a:r>
            <a:r>
              <a:rPr lang="en-US" sz="2400" dirty="0" err="1"/>
              <a:t>razine</a:t>
            </a:r>
            <a:r>
              <a:rPr lang="en-US" sz="2400" dirty="0"/>
              <a:t> </a:t>
            </a:r>
            <a:r>
              <a:rPr lang="en-US" sz="2400" dirty="0" err="1"/>
              <a:t>kratkolančanih</a:t>
            </a:r>
            <a:r>
              <a:rPr lang="en-US" sz="2400" dirty="0"/>
              <a:t> </a:t>
            </a:r>
            <a:r>
              <a:rPr lang="en-US" sz="2400" dirty="0" err="1"/>
              <a:t>masnih</a:t>
            </a:r>
            <a:r>
              <a:rPr lang="en-US" sz="2400" dirty="0"/>
              <a:t> </a:t>
            </a:r>
            <a:r>
              <a:rPr lang="en-US" sz="2400" dirty="0" err="1"/>
              <a:t>kiselina</a:t>
            </a:r>
            <a:r>
              <a:rPr lang="en-US" sz="2400" dirty="0"/>
              <a:t>,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D-</a:t>
            </a:r>
            <a:r>
              <a:rPr lang="en-US" sz="2400" dirty="0" err="1"/>
              <a:t>mliječna</a:t>
            </a:r>
            <a:r>
              <a:rPr lang="en-US" sz="2400" dirty="0"/>
              <a:t> </a:t>
            </a:r>
            <a:r>
              <a:rPr lang="en-US" sz="2400" dirty="0" err="1"/>
              <a:t>acidoza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abnormalan</a:t>
            </a:r>
            <a:r>
              <a:rPr lang="en-US" sz="2400" dirty="0"/>
              <a:t> </a:t>
            </a:r>
            <a:r>
              <a:rPr lang="en-US" sz="2400" dirty="0" err="1"/>
              <a:t>metabolizam</a:t>
            </a:r>
            <a:r>
              <a:rPr lang="en-US" sz="2400" dirty="0"/>
              <a:t> </a:t>
            </a:r>
            <a:r>
              <a:rPr lang="en-US" sz="2400" dirty="0" err="1"/>
              <a:t>triptofana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niska</a:t>
            </a:r>
            <a:r>
              <a:rPr lang="en-US" sz="2400" dirty="0"/>
              <a:t> </a:t>
            </a:r>
            <a:r>
              <a:rPr lang="en-US" sz="2400" dirty="0" err="1"/>
              <a:t>razina</a:t>
            </a:r>
            <a:r>
              <a:rPr lang="en-US" sz="2400" dirty="0"/>
              <a:t> </a:t>
            </a:r>
            <a:r>
              <a:rPr lang="en-US" sz="2400" dirty="0" err="1"/>
              <a:t>kinurenskog</a:t>
            </a:r>
            <a:r>
              <a:rPr lang="en-US" sz="2400" dirty="0"/>
              <a:t> puta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8F8E7-D002-4985-9141-39BCC372E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381" y="1970202"/>
            <a:ext cx="4320619" cy="44331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924998-2DC8-4285-BEA4-EA508D48CF71}"/>
              </a:ext>
            </a:extLst>
          </p:cNvPr>
          <p:cNvSpPr txBox="1"/>
          <p:nvPr/>
        </p:nvSpPr>
        <p:spPr>
          <a:xfrm>
            <a:off x="367645" y="6513923"/>
            <a:ext cx="116986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Chen M,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Ruan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 G, Chen L, Ying S, Li G, Xu F, Xiao Z, Tian Y,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Lv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 L, Ping Y, Cheng Y, Wei Y. Neurotransmitter and Intestinal Interactions: Focus on the Microbiota-Gut-Brain Axis in Irritable Bowel Syndrome. Front Endocrinol (Lausanne). 2022 Feb 16;13:817100.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79290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>
            <a:extLst>
              <a:ext uri="{FF2B5EF4-FFF2-40B4-BE49-F238E27FC236}">
                <a16:creationId xmlns:a16="http://schemas.microsoft.com/office/drawing/2014/main" id="{7D6FEB5E-35DC-9F07-BE82-799FBE521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4" t="18" r="19926" b="10001"/>
          <a:stretch>
            <a:fillRect/>
          </a:stretch>
        </p:blipFill>
        <p:spPr bwMode="auto">
          <a:xfrm>
            <a:off x="1390650" y="331984"/>
            <a:ext cx="8372475" cy="596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Box 2">
            <a:extLst>
              <a:ext uri="{FF2B5EF4-FFF2-40B4-BE49-F238E27FC236}">
                <a16:creationId xmlns:a16="http://schemas.microsoft.com/office/drawing/2014/main" id="{480F396C-35BA-309D-2180-EA80FB4A9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8100" y="6372225"/>
            <a:ext cx="2825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Brusselaers</a:t>
            </a:r>
            <a:r>
              <a:rPr kumimoji="0" lang="en-US" alt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. Gastroenterology 2019</a:t>
            </a:r>
            <a:r>
              <a:rPr kumimoji="0" lang="en-US" alt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93E0E-B0A9-4CF8-9270-6D1C0B386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Mikrobiom</a:t>
            </a:r>
            <a:r>
              <a:rPr lang="en-US" dirty="0"/>
              <a:t> i </a:t>
            </a:r>
            <a:r>
              <a:rPr lang="en-US" dirty="0" err="1"/>
              <a:t>kronični</a:t>
            </a:r>
            <a:r>
              <a:rPr lang="en-US" dirty="0"/>
              <a:t> </a:t>
            </a:r>
            <a:r>
              <a:rPr lang="en-US" dirty="0" err="1"/>
              <a:t>umor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EB243-F009-454C-A316-5FFC36BE7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681163"/>
            <a:ext cx="5160963" cy="823912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800" dirty="0" err="1"/>
              <a:t>Smanjenje</a:t>
            </a:r>
            <a:r>
              <a:rPr lang="en-US" sz="2800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92351A-110C-4EC1-8585-6FF2860FC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5180013" cy="382031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err="1"/>
              <a:t>Biffidocaterium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Bacteroides (vit </a:t>
            </a:r>
            <a:r>
              <a:rPr lang="en-US" dirty="0" err="1"/>
              <a:t>B1</a:t>
            </a:r>
            <a:r>
              <a:rPr lang="en-US" dirty="0"/>
              <a:t>)</a:t>
            </a:r>
          </a:p>
          <a:p>
            <a:pPr>
              <a:lnSpc>
                <a:spcPct val="120000"/>
              </a:lnSpc>
            </a:pPr>
            <a:r>
              <a:rPr lang="en-US" dirty="0" err="1">
                <a:solidFill>
                  <a:srgbClr val="FF0000"/>
                </a:solidFill>
              </a:rPr>
              <a:t>Neurotransmiteri</a:t>
            </a:r>
            <a:r>
              <a:rPr lang="en-US" dirty="0">
                <a:solidFill>
                  <a:srgbClr val="FF0000"/>
                </a:solidFill>
              </a:rPr>
              <a:t>: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serotonin,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melatonin,</a:t>
            </a:r>
          </a:p>
          <a:p>
            <a:pPr lvl="1">
              <a:lnSpc>
                <a:spcPct val="120000"/>
              </a:lnSpc>
            </a:pPr>
            <a:r>
              <a:rPr lang="en-US" dirty="0" err="1"/>
              <a:t>dopamin</a:t>
            </a:r>
            <a:r>
              <a:rPr lang="en-US" dirty="0"/>
              <a:t>,</a:t>
            </a:r>
          </a:p>
          <a:p>
            <a:pPr lvl="1">
              <a:lnSpc>
                <a:spcPct val="120000"/>
              </a:lnSpc>
            </a:pPr>
            <a:r>
              <a:rPr lang="en-US" dirty="0" err="1"/>
              <a:t>noradreanlin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err="1"/>
              <a:t>Metaboliti</a:t>
            </a:r>
            <a:r>
              <a:rPr lang="en-US" dirty="0"/>
              <a:t>:</a:t>
            </a:r>
          </a:p>
          <a:p>
            <a:pPr lvl="1">
              <a:lnSpc>
                <a:spcPct val="120000"/>
              </a:lnSpc>
            </a:pPr>
            <a:r>
              <a:rPr lang="en-US" dirty="0" err="1"/>
              <a:t>acetat</a:t>
            </a:r>
            <a:r>
              <a:rPr lang="en-US" dirty="0"/>
              <a:t>, </a:t>
            </a:r>
            <a:r>
              <a:rPr lang="en-US" dirty="0" err="1"/>
              <a:t>butirat</a:t>
            </a:r>
            <a:r>
              <a:rPr lang="en-US" dirty="0"/>
              <a:t>, </a:t>
            </a:r>
            <a:r>
              <a:rPr lang="en-US" dirty="0" err="1"/>
              <a:t>izobutirati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dirty="0" err="1"/>
              <a:t>alanin</a:t>
            </a:r>
            <a:r>
              <a:rPr lang="en-US" dirty="0"/>
              <a:t>, serin, </a:t>
            </a:r>
            <a:r>
              <a:rPr lang="en-US" dirty="0" err="1"/>
              <a:t>hipoksantin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72FE3C-AE56-47A1-9719-5F77488F8E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/>
              <a:t>Povećanje</a:t>
            </a:r>
            <a:r>
              <a:rPr lang="en-US" sz="2800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3810BA-1555-4674-9DB5-F343F151EE4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err="1"/>
              <a:t>Proteinobacteria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Enterobacteriaceae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Faecalibacterium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Enterococcus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Roseburia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Clostridium</a:t>
            </a:r>
          </a:p>
          <a:p>
            <a:pPr>
              <a:lnSpc>
                <a:spcPct val="150000"/>
              </a:lnSpc>
            </a:pPr>
            <a:r>
              <a:rPr lang="en-US" dirty="0"/>
              <a:t>Actinobacterium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3EF3E5-0EA8-4505-B7A5-B1441ABCCA89}"/>
              </a:ext>
            </a:extLst>
          </p:cNvPr>
          <p:cNvSpPr txBox="1"/>
          <p:nvPr/>
        </p:nvSpPr>
        <p:spPr>
          <a:xfrm>
            <a:off x="546755" y="6325385"/>
            <a:ext cx="11481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Wang JH, Choi Y, Lee JS, Hwang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SJ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, Gu J, Son CG. Clinical evidence of the link between gut microbiome and </a:t>
            </a:r>
            <a:r>
              <a:rPr lang="en-US" sz="1100" b="0" i="0" dirty="0" err="1">
                <a:solidFill>
                  <a:srgbClr val="212121"/>
                </a:solidFill>
                <a:effectLst/>
                <a:latin typeface="BlinkMacSystemFont"/>
              </a:rPr>
              <a:t>myalgic</a:t>
            </a:r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 encephalomyelitis/chronic fatigue syndrome: a retrospective review. Eur J Med Res. 2024 Mar 1;29(1):148.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84716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BBCB9-97CB-470B-AA6C-6C9F407C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nedostaje</a:t>
            </a:r>
            <a:r>
              <a:rPr lang="en-US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38324-6CBA-4F2E-B487-687DCE5FC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560" y="1649691"/>
            <a:ext cx="5168016" cy="85538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/>
              <a:t>Sindrom</a:t>
            </a:r>
            <a:r>
              <a:rPr lang="en-US" sz="2800" dirty="0"/>
              <a:t> </a:t>
            </a:r>
            <a:r>
              <a:rPr lang="en-US" sz="2800" dirty="0" err="1"/>
              <a:t>kroničnog</a:t>
            </a:r>
            <a:r>
              <a:rPr lang="en-US" sz="2800" dirty="0"/>
              <a:t> </a:t>
            </a:r>
            <a:r>
              <a:rPr lang="en-US" sz="2800" dirty="0" err="1"/>
              <a:t>umora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7BE63-97AD-465F-A211-1727AC29C3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promjena</a:t>
            </a:r>
            <a:r>
              <a:rPr lang="en-US" sz="2400" dirty="0"/>
              <a:t> </a:t>
            </a:r>
            <a:r>
              <a:rPr lang="en-US" sz="2400" dirty="0" err="1"/>
              <a:t>omjera</a:t>
            </a:r>
            <a:r>
              <a:rPr lang="en-US" sz="2400" dirty="0"/>
              <a:t> omega </a:t>
            </a:r>
            <a:r>
              <a:rPr lang="en-US" sz="2400" dirty="0" err="1"/>
              <a:t>3:omega</a:t>
            </a:r>
            <a:r>
              <a:rPr lang="en-US" sz="2400" dirty="0"/>
              <a:t> 6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vitamini</a:t>
            </a:r>
            <a:r>
              <a:rPr lang="en-US" sz="2400" dirty="0"/>
              <a:t>: B, C, D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natrij</a:t>
            </a:r>
            <a:r>
              <a:rPr lang="en-US" sz="2400" dirty="0"/>
              <a:t>, </a:t>
            </a:r>
            <a:r>
              <a:rPr lang="en-US" sz="2400" dirty="0" err="1"/>
              <a:t>magnezij</a:t>
            </a:r>
            <a:r>
              <a:rPr lang="en-US" sz="2400" dirty="0"/>
              <a:t>, </a:t>
            </a:r>
            <a:r>
              <a:rPr lang="en-US" sz="2400" dirty="0" err="1"/>
              <a:t>cink</a:t>
            </a:r>
            <a:r>
              <a:rPr lang="en-US" sz="2400" dirty="0"/>
              <a:t>,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koenzim</a:t>
            </a:r>
            <a:r>
              <a:rPr lang="en-US" sz="2400" dirty="0"/>
              <a:t> </a:t>
            </a:r>
            <a:r>
              <a:rPr lang="en-US" sz="2400" dirty="0" err="1"/>
              <a:t>Q10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L-</a:t>
            </a:r>
            <a:r>
              <a:rPr lang="en-US" sz="2400" dirty="0" err="1"/>
              <a:t>triptofan</a:t>
            </a:r>
            <a:r>
              <a:rPr lang="en-US" sz="2400" dirty="0"/>
              <a:t>,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esencijalne</a:t>
            </a:r>
            <a:r>
              <a:rPr lang="en-US" sz="2400" dirty="0"/>
              <a:t> </a:t>
            </a:r>
            <a:r>
              <a:rPr lang="en-US" sz="2400" dirty="0" err="1"/>
              <a:t>masne</a:t>
            </a:r>
            <a:r>
              <a:rPr lang="en-US" sz="2400" dirty="0"/>
              <a:t> </a:t>
            </a:r>
            <a:r>
              <a:rPr lang="en-US" sz="2400" dirty="0" err="1"/>
              <a:t>kiseline</a:t>
            </a: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4D4511-FF6B-4178-A07C-7D4A33D9D3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/>
              <a:t>Fibromialgija</a:t>
            </a:r>
            <a:r>
              <a:rPr lang="en-US" sz="2800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7EFE1A-50C2-4420-85CF-B743010FC1F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</a:pPr>
            <a:r>
              <a:rPr lang="en-US" sz="2600" dirty="0" err="1"/>
              <a:t>feritin</a:t>
            </a:r>
            <a:r>
              <a:rPr lang="en-US" sz="2600" dirty="0"/>
              <a:t>, </a:t>
            </a:r>
            <a:r>
              <a:rPr lang="en-US" sz="2600" dirty="0" err="1"/>
              <a:t>vitamini</a:t>
            </a:r>
            <a:r>
              <a:rPr lang="en-US" sz="2600" dirty="0"/>
              <a:t>: </a:t>
            </a:r>
            <a:r>
              <a:rPr lang="en-US" sz="2600" dirty="0" err="1"/>
              <a:t>B12</a:t>
            </a:r>
            <a:r>
              <a:rPr lang="en-US" sz="2600" dirty="0"/>
              <a:t>, C, E i D,</a:t>
            </a:r>
          </a:p>
          <a:p>
            <a:pPr>
              <a:lnSpc>
                <a:spcPct val="160000"/>
              </a:lnSpc>
            </a:pPr>
            <a:r>
              <a:rPr lang="en-US" sz="2600" dirty="0" err="1"/>
              <a:t>fosfor</a:t>
            </a:r>
            <a:r>
              <a:rPr lang="en-US" sz="2600" dirty="0"/>
              <a:t>, </a:t>
            </a:r>
            <a:r>
              <a:rPr lang="en-US" sz="2600" dirty="0" err="1"/>
              <a:t>željezo</a:t>
            </a:r>
            <a:r>
              <a:rPr lang="en-US" sz="2600" dirty="0"/>
              <a:t>, </a:t>
            </a:r>
            <a:r>
              <a:rPr lang="en-US" sz="2600" dirty="0" err="1"/>
              <a:t>cink</a:t>
            </a:r>
            <a:r>
              <a:rPr lang="en-US" sz="2600" dirty="0"/>
              <a:t>, </a:t>
            </a:r>
            <a:r>
              <a:rPr lang="en-US" sz="2600" dirty="0" err="1"/>
              <a:t>magnezij</a:t>
            </a:r>
            <a:r>
              <a:rPr lang="en-US" sz="2600" dirty="0"/>
              <a:t> i </a:t>
            </a:r>
            <a:r>
              <a:rPr lang="en-US" sz="2600" dirty="0" err="1"/>
              <a:t>selen</a:t>
            </a:r>
            <a:endParaRPr lang="en-US" sz="2600" dirty="0"/>
          </a:p>
          <a:p>
            <a:pPr>
              <a:lnSpc>
                <a:spcPct val="160000"/>
              </a:lnSpc>
            </a:pPr>
            <a:r>
              <a:rPr lang="en-US" sz="2600" dirty="0" err="1"/>
              <a:t>aminokiseline</a:t>
            </a:r>
            <a:r>
              <a:rPr lang="en-US" sz="2600" dirty="0"/>
              <a:t>: </a:t>
            </a:r>
            <a:r>
              <a:rPr lang="en-US" sz="2600" dirty="0" err="1"/>
              <a:t>valin</a:t>
            </a:r>
            <a:r>
              <a:rPr lang="en-US" sz="2600" dirty="0"/>
              <a:t>, leucin i </a:t>
            </a:r>
            <a:r>
              <a:rPr lang="en-US" sz="2600" dirty="0" err="1"/>
              <a:t>fenilalanin</a:t>
            </a:r>
            <a:endParaRPr lang="en-US" sz="2600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53288E-509F-4A3B-A3E0-ADEF47362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01320"/>
            <a:ext cx="1524000" cy="12679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F52619-1BC2-4E37-B8F1-A91FA55BFF6B}"/>
              </a:ext>
            </a:extLst>
          </p:cNvPr>
          <p:cNvSpPr txBox="1"/>
          <p:nvPr/>
        </p:nvSpPr>
        <p:spPr>
          <a:xfrm>
            <a:off x="688157" y="6189663"/>
            <a:ext cx="1123675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dirty="0">
                <a:solidFill>
                  <a:srgbClr val="212121"/>
                </a:solidFill>
                <a:effectLst/>
                <a:latin typeface="BlinkMacSystemFont"/>
              </a:rPr>
              <a:t>Carrasco-Querol N et al. Nutrition and Chronobiology as Key Components of Multidisciplinary Therapeutic Interventions for Fibromyalgia and Associated Chronic Fatigue Syndrome: A Narrative and Critical Review. Nutrients. 2024 Jan 5;16(2):182</a:t>
            </a:r>
            <a:r>
              <a:rPr lang="en-US" b="0" i="0" dirty="0">
                <a:solidFill>
                  <a:srgbClr val="212121"/>
                </a:solidFill>
                <a:effectLst/>
                <a:latin typeface="BlinkMacSystemFont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517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42177E-0182-44E3-B100-396468420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9A1B76-E7D1-44F6-963F-2182D9A0FA05}"/>
              </a:ext>
            </a:extLst>
          </p:cNvPr>
          <p:cNvSpPr txBox="1"/>
          <p:nvPr/>
        </p:nvSpPr>
        <p:spPr>
          <a:xfrm>
            <a:off x="678730" y="471340"/>
            <a:ext cx="82201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+mj-lt"/>
              </a:rPr>
              <a:t>Prehrana</a:t>
            </a:r>
            <a:r>
              <a:rPr lang="en-US" sz="4400" dirty="0">
                <a:latin typeface="+mj-lt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3A1160-0E36-4AED-A717-A475C9B63D04}"/>
              </a:ext>
            </a:extLst>
          </p:cNvPr>
          <p:cNvSpPr txBox="1"/>
          <p:nvPr/>
        </p:nvSpPr>
        <p:spPr>
          <a:xfrm>
            <a:off x="725864" y="1753386"/>
            <a:ext cx="76357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Mediteranski</a:t>
            </a:r>
            <a:r>
              <a:rPr lang="en-US" sz="2400" dirty="0"/>
              <a:t> </a:t>
            </a:r>
            <a:r>
              <a:rPr lang="en-US" sz="2400" dirty="0" err="1"/>
              <a:t>stil</a:t>
            </a:r>
            <a:r>
              <a:rPr lang="en-US" sz="2400" dirty="0"/>
              <a:t> </a:t>
            </a:r>
            <a:r>
              <a:rPr lang="en-US" sz="2400" dirty="0" err="1"/>
              <a:t>prehrane</a:t>
            </a:r>
            <a:r>
              <a:rPr lang="en-US" sz="2400" dirty="0"/>
              <a:t>,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80% </a:t>
            </a:r>
            <a:r>
              <a:rPr lang="en-US" sz="2400" dirty="0" err="1"/>
              <a:t>prehrane</a:t>
            </a:r>
            <a:r>
              <a:rPr lang="en-US" sz="2400" dirty="0"/>
              <a:t> </a:t>
            </a:r>
            <a:r>
              <a:rPr lang="en-US" sz="2400" dirty="0" err="1"/>
              <a:t>trebalo</a:t>
            </a:r>
            <a:r>
              <a:rPr lang="en-US" sz="2400" dirty="0"/>
              <a:t> bi </a:t>
            </a:r>
            <a:r>
              <a:rPr lang="en-US" sz="2400" dirty="0" err="1"/>
              <a:t>sadržavati</a:t>
            </a:r>
            <a:r>
              <a:rPr lang="en-US" sz="2400" dirty="0"/>
              <a:t> </a:t>
            </a:r>
            <a:r>
              <a:rPr lang="en-US" sz="2400" dirty="0" err="1"/>
              <a:t>lužnate</a:t>
            </a:r>
            <a:r>
              <a:rPr lang="en-US" sz="2400" dirty="0"/>
              <a:t> i </a:t>
            </a:r>
            <a:r>
              <a:rPr lang="en-US" sz="2400" dirty="0" err="1"/>
              <a:t>neutralne</a:t>
            </a:r>
            <a:r>
              <a:rPr lang="en-US" sz="2400" dirty="0"/>
              <a:t> </a:t>
            </a:r>
            <a:r>
              <a:rPr lang="en-US" sz="2400" dirty="0" err="1"/>
              <a:t>namirnice</a:t>
            </a:r>
            <a:endParaRPr lang="en-US" sz="24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izbaciti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smanjiti</a:t>
            </a:r>
            <a:r>
              <a:rPr lang="en-US" sz="2400" dirty="0"/>
              <a:t> </a:t>
            </a:r>
            <a:r>
              <a:rPr lang="en-US" sz="2400" dirty="0" err="1"/>
              <a:t>kofein</a:t>
            </a:r>
            <a:r>
              <a:rPr lang="en-US" sz="2400" dirty="0"/>
              <a:t>, </a:t>
            </a:r>
            <a:r>
              <a:rPr lang="en-US" sz="2400" dirty="0" err="1"/>
              <a:t>nikotin</a:t>
            </a:r>
            <a:r>
              <a:rPr lang="en-US" sz="2400" dirty="0"/>
              <a:t> i </a:t>
            </a:r>
            <a:r>
              <a:rPr lang="en-US" sz="2400" dirty="0" err="1"/>
              <a:t>šećer</a:t>
            </a:r>
            <a:endParaRPr lang="en-US" sz="24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piti</a:t>
            </a:r>
            <a:r>
              <a:rPr lang="en-US" sz="2400" dirty="0"/>
              <a:t> </a:t>
            </a:r>
            <a:r>
              <a:rPr lang="en-US" sz="2400" dirty="0" err="1"/>
              <a:t>dovoljno</a:t>
            </a:r>
            <a:r>
              <a:rPr lang="en-US" sz="2400" dirty="0"/>
              <a:t> </a:t>
            </a:r>
            <a:r>
              <a:rPr lang="en-US" sz="2400" dirty="0" err="1"/>
              <a:t>vode</a:t>
            </a:r>
            <a:r>
              <a:rPr lang="en-US" sz="2400" dirty="0"/>
              <a:t>!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AC0751-CD94-4C7B-874D-26A7A3765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601" y="3429000"/>
            <a:ext cx="3560373" cy="316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38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D20F32-3437-4F61-909A-484F46B30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8BDFE8-9D02-40B9-AA8C-AAD43D4AF9F2}"/>
              </a:ext>
            </a:extLst>
          </p:cNvPr>
          <p:cNvSpPr txBox="1"/>
          <p:nvPr/>
        </p:nvSpPr>
        <p:spPr>
          <a:xfrm>
            <a:off x="791852" y="603315"/>
            <a:ext cx="7475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+mj-lt"/>
              </a:rPr>
              <a:t>Kronobiologija</a:t>
            </a:r>
            <a:r>
              <a:rPr lang="en-US" sz="4400" dirty="0">
                <a:latin typeface="+mj-lt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0A7C16-B83C-4AF8-9172-DDDF6B26E450}"/>
              </a:ext>
            </a:extLst>
          </p:cNvPr>
          <p:cNvSpPr txBox="1"/>
          <p:nvPr/>
        </p:nvSpPr>
        <p:spPr>
          <a:xfrm>
            <a:off x="791852" y="1976071"/>
            <a:ext cx="9228841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Pokušati</a:t>
            </a:r>
            <a:r>
              <a:rPr lang="en-US" sz="2400" dirty="0"/>
              <a:t> </a:t>
            </a:r>
            <a:r>
              <a:rPr lang="en-US" sz="2400" dirty="0" err="1"/>
              <a:t>jesti</a:t>
            </a:r>
            <a:r>
              <a:rPr lang="en-US" sz="2400" dirty="0"/>
              <a:t> u </a:t>
            </a:r>
            <a:r>
              <a:rPr lang="en-US" sz="2400" dirty="0" err="1"/>
              <a:t>isto</a:t>
            </a:r>
            <a:r>
              <a:rPr lang="en-US" sz="2400" dirty="0"/>
              <a:t> </a:t>
            </a:r>
            <a:r>
              <a:rPr lang="en-US" sz="2400" dirty="0" err="1"/>
              <a:t>vrijeme</a:t>
            </a:r>
            <a:r>
              <a:rPr lang="en-US" sz="2400" dirty="0"/>
              <a:t>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Raniji</a:t>
            </a:r>
            <a:r>
              <a:rPr lang="en-US" sz="2400" dirty="0"/>
              <a:t> </a:t>
            </a:r>
            <a:r>
              <a:rPr lang="en-US" sz="2400" dirty="0" err="1"/>
              <a:t>ručak</a:t>
            </a:r>
            <a:r>
              <a:rPr lang="en-US" sz="2400" dirty="0"/>
              <a:t> i </a:t>
            </a:r>
            <a:r>
              <a:rPr lang="en-US" sz="2400" dirty="0" err="1"/>
              <a:t>večera</a:t>
            </a:r>
            <a:r>
              <a:rPr lang="en-US" sz="2400" dirty="0"/>
              <a:t>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Večera</a:t>
            </a:r>
            <a:r>
              <a:rPr lang="en-US" sz="2400" dirty="0"/>
              <a:t> </a:t>
            </a:r>
            <a:r>
              <a:rPr lang="en-US" sz="2400" dirty="0" err="1"/>
              <a:t>najmanje</a:t>
            </a:r>
            <a:r>
              <a:rPr lang="en-US" sz="2400" dirty="0"/>
              <a:t> 3 </a:t>
            </a:r>
            <a:r>
              <a:rPr lang="en-US" sz="2400" dirty="0" err="1"/>
              <a:t>sata</a:t>
            </a:r>
            <a:r>
              <a:rPr lang="en-US" sz="2400" dirty="0"/>
              <a:t> </a:t>
            </a:r>
            <a:r>
              <a:rPr lang="en-US" sz="2400" dirty="0" err="1"/>
              <a:t>prije</a:t>
            </a:r>
            <a:r>
              <a:rPr lang="en-US" sz="2400" dirty="0"/>
              <a:t> </a:t>
            </a:r>
            <a:r>
              <a:rPr lang="en-US" sz="2400" dirty="0" err="1"/>
              <a:t>odlaska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spavanje</a:t>
            </a:r>
            <a:r>
              <a:rPr lang="en-US" sz="2400" dirty="0"/>
              <a:t>,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Izlagati</a:t>
            </a:r>
            <a:r>
              <a:rPr lang="en-US" sz="2400" dirty="0"/>
              <a:t> se </a:t>
            </a:r>
            <a:r>
              <a:rPr lang="en-US" sz="2400" dirty="0" err="1"/>
              <a:t>dnevnoj</a:t>
            </a:r>
            <a:r>
              <a:rPr lang="en-US" sz="2400" dirty="0"/>
              <a:t> </a:t>
            </a:r>
            <a:r>
              <a:rPr lang="en-US" sz="2400" dirty="0" err="1"/>
              <a:t>svjetlosti</a:t>
            </a:r>
            <a:r>
              <a:rPr lang="en-US" sz="2400" dirty="0"/>
              <a:t>, a </a:t>
            </a:r>
            <a:r>
              <a:rPr lang="en-US" sz="2400" dirty="0" err="1"/>
              <a:t>prostor</a:t>
            </a:r>
            <a:r>
              <a:rPr lang="en-US" sz="2400" dirty="0"/>
              <a:t> za </a:t>
            </a:r>
            <a:r>
              <a:rPr lang="en-US" sz="2400" dirty="0" err="1"/>
              <a:t>spavanje</a:t>
            </a:r>
            <a:r>
              <a:rPr lang="en-US" sz="2400" dirty="0"/>
              <a:t> </a:t>
            </a:r>
            <a:r>
              <a:rPr lang="en-US" sz="2400" dirty="0" err="1"/>
              <a:t>držati</a:t>
            </a:r>
            <a:r>
              <a:rPr lang="en-US" sz="2400" dirty="0"/>
              <a:t> </a:t>
            </a:r>
            <a:r>
              <a:rPr lang="en-US" sz="2400" dirty="0" err="1"/>
              <a:t>tamnim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Izbjegavati</a:t>
            </a:r>
            <a:r>
              <a:rPr lang="en-US" sz="2400" dirty="0"/>
              <a:t> </a:t>
            </a:r>
            <a:r>
              <a:rPr lang="en-US" sz="2400" dirty="0" err="1"/>
              <a:t>plavu</a:t>
            </a:r>
            <a:r>
              <a:rPr lang="en-US" sz="2400" dirty="0"/>
              <a:t> </a:t>
            </a:r>
            <a:r>
              <a:rPr lang="en-US" sz="2400" dirty="0" err="1"/>
              <a:t>svjetlost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elektroničkih</a:t>
            </a:r>
            <a:r>
              <a:rPr lang="en-US" sz="2400" dirty="0"/>
              <a:t>  </a:t>
            </a:r>
            <a:r>
              <a:rPr lang="en-US" sz="2400" dirty="0" err="1"/>
              <a:t>uređaja</a:t>
            </a:r>
            <a:r>
              <a:rPr lang="en-US" sz="2400" dirty="0"/>
              <a:t> </a:t>
            </a:r>
            <a:r>
              <a:rPr lang="en-US" sz="2400" dirty="0" err="1"/>
              <a:t>navečer</a:t>
            </a:r>
            <a:r>
              <a:rPr lang="en-US" sz="2400" dirty="0"/>
              <a:t> i </a:t>
            </a:r>
            <a:r>
              <a:rPr lang="en-US" sz="2400" dirty="0" err="1"/>
              <a:t>minimalno</a:t>
            </a:r>
            <a:r>
              <a:rPr lang="en-US" sz="2400" dirty="0"/>
              <a:t> sat </a:t>
            </a:r>
            <a:r>
              <a:rPr lang="en-US" sz="2400" dirty="0" err="1"/>
              <a:t>prije</a:t>
            </a:r>
            <a:r>
              <a:rPr lang="en-US" sz="2400" dirty="0"/>
              <a:t> </a:t>
            </a:r>
            <a:r>
              <a:rPr lang="en-US" sz="2400" dirty="0" err="1"/>
              <a:t>spavanja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Spavati</a:t>
            </a:r>
            <a:r>
              <a:rPr lang="en-US" sz="2400" dirty="0"/>
              <a:t> 7-9 sati, </a:t>
            </a:r>
            <a:r>
              <a:rPr lang="en-US" sz="2400" dirty="0" err="1"/>
              <a:t>poželjno</a:t>
            </a:r>
            <a:r>
              <a:rPr lang="en-US" sz="2400" dirty="0"/>
              <a:t> od </a:t>
            </a:r>
            <a:r>
              <a:rPr lang="en-US" sz="2400" dirty="0" err="1"/>
              <a:t>22sata</a:t>
            </a:r>
            <a:r>
              <a:rPr lang="en-US" sz="2400" dirty="0"/>
              <a:t> </a:t>
            </a:r>
            <a:r>
              <a:rPr lang="en-US" sz="2400" dirty="0" err="1"/>
              <a:t>navečer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6FBE68-A513-46AE-9C70-395A94F9C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9556" y="4571310"/>
            <a:ext cx="2145978" cy="214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1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22DBD-E32A-4C68-BB22-A1C45D7DB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50" y="1206630"/>
            <a:ext cx="10233498" cy="5032759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400" b="1" dirty="0" err="1">
                <a:latin typeface="Alright Sans Regular" pitchFamily="2" charset="0"/>
              </a:rPr>
              <a:t>Probiotik</a:t>
            </a:r>
            <a:r>
              <a:rPr lang="en-US" sz="2400" dirty="0">
                <a:latin typeface="Alright Sans Regular" pitchFamily="2" charset="0"/>
              </a:rPr>
              <a:t> - </a:t>
            </a:r>
            <a:r>
              <a:rPr lang="en-US" sz="2400" dirty="0" err="1"/>
              <a:t>mikroorganizmi</a:t>
            </a:r>
            <a:r>
              <a:rPr lang="en-US" sz="2400" dirty="0"/>
              <a:t> koji </a:t>
            </a:r>
            <a:r>
              <a:rPr lang="en-US" sz="2400" dirty="0" err="1"/>
              <a:t>primjenjeni</a:t>
            </a:r>
            <a:r>
              <a:rPr lang="en-US" sz="2400" dirty="0"/>
              <a:t> u </a:t>
            </a:r>
            <a:r>
              <a:rPr lang="en-US" sz="2400" dirty="0" err="1"/>
              <a:t>odgovarajućoj</a:t>
            </a:r>
            <a:r>
              <a:rPr lang="en-US" sz="2400" dirty="0"/>
              <a:t> </a:t>
            </a:r>
            <a:r>
              <a:rPr lang="en-US" sz="2400" dirty="0" err="1"/>
              <a:t>dozi</a:t>
            </a:r>
            <a:r>
              <a:rPr lang="en-US" sz="2400" dirty="0"/>
              <a:t> </a:t>
            </a:r>
            <a:r>
              <a:rPr lang="en-US" sz="2400" dirty="0" err="1"/>
              <a:t>doprinose</a:t>
            </a:r>
            <a:r>
              <a:rPr lang="en-US" sz="2400" dirty="0"/>
              <a:t> </a:t>
            </a:r>
            <a:r>
              <a:rPr lang="en-US" sz="2400" dirty="0" err="1"/>
              <a:t>ljudskom</a:t>
            </a:r>
            <a:r>
              <a:rPr lang="en-US" sz="2400" dirty="0"/>
              <a:t> </a:t>
            </a:r>
            <a:r>
              <a:rPr lang="en-US" sz="2400" dirty="0" err="1"/>
              <a:t>zdravlju</a:t>
            </a:r>
            <a:r>
              <a:rPr lang="en-US" sz="2400" dirty="0"/>
              <a:t>,</a:t>
            </a:r>
          </a:p>
          <a:p>
            <a:pPr>
              <a:lnSpc>
                <a:spcPct val="200000"/>
              </a:lnSpc>
            </a:pPr>
            <a:r>
              <a:rPr lang="en-US" sz="2400" dirty="0" err="1"/>
              <a:t>kolonija</a:t>
            </a:r>
            <a:r>
              <a:rPr lang="en-US" sz="2400" dirty="0"/>
              <a:t> po </a:t>
            </a:r>
            <a:r>
              <a:rPr lang="en-US" sz="2400" dirty="0" err="1"/>
              <a:t>dozi</a:t>
            </a:r>
            <a:r>
              <a:rPr lang="en-US" sz="2400" dirty="0"/>
              <a:t> (</a:t>
            </a:r>
            <a:r>
              <a:rPr lang="en-US" sz="2400" dirty="0" err="1"/>
              <a:t>eng.</a:t>
            </a:r>
            <a:r>
              <a:rPr lang="en-US" sz="2400" i="1" dirty="0"/>
              <a:t> number of colony-forming units </a:t>
            </a:r>
            <a:r>
              <a:rPr lang="en-US" sz="2400" dirty="0"/>
              <a:t>(</a:t>
            </a:r>
            <a:r>
              <a:rPr lang="en-US" sz="2400" dirty="0" err="1"/>
              <a:t>CFU</a:t>
            </a:r>
            <a:r>
              <a:rPr lang="en-US" sz="2400" dirty="0"/>
              <a:t>))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400" dirty="0"/>
          </a:p>
          <a:p>
            <a:pPr marL="0" indent="0">
              <a:lnSpc>
                <a:spcPct val="200000"/>
              </a:lnSpc>
              <a:buNone/>
            </a:pPr>
            <a:endParaRPr lang="en-US" sz="2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2400" b="1" dirty="0" err="1">
                <a:latin typeface="Alright Sans Regular" pitchFamily="2" charset="0"/>
              </a:rPr>
              <a:t>Prebiotik</a:t>
            </a:r>
            <a:r>
              <a:rPr lang="en-US" sz="2400" dirty="0">
                <a:latin typeface="Alright Sans Regular" pitchFamily="2" charset="0"/>
              </a:rPr>
              <a:t> - </a:t>
            </a:r>
            <a:r>
              <a:rPr lang="en-US" sz="2400" dirty="0" err="1"/>
              <a:t>funkcija</a:t>
            </a:r>
            <a:r>
              <a:rPr lang="en-US" sz="2400" dirty="0"/>
              <a:t> </a:t>
            </a:r>
            <a:r>
              <a:rPr lang="en-US" sz="2400" dirty="0" err="1"/>
              <a:t>hrane</a:t>
            </a:r>
            <a:r>
              <a:rPr lang="en-US" sz="2400" dirty="0"/>
              <a:t> za </a:t>
            </a:r>
            <a:r>
              <a:rPr lang="en-US" sz="2400" dirty="0" err="1"/>
              <a:t>komenzalne</a:t>
            </a:r>
            <a:r>
              <a:rPr lang="en-US" sz="2400" dirty="0"/>
              <a:t> </a:t>
            </a:r>
            <a:r>
              <a:rPr lang="en-US" sz="2400" dirty="0" err="1"/>
              <a:t>mikrobe</a:t>
            </a:r>
            <a:r>
              <a:rPr lang="en-US" sz="2400" dirty="0"/>
              <a:t>, </a:t>
            </a:r>
            <a:r>
              <a:rPr lang="en-US" sz="2400" dirty="0" err="1"/>
              <a:t>selektivno</a:t>
            </a:r>
            <a:r>
              <a:rPr lang="en-US" sz="2400" dirty="0"/>
              <a:t> </a:t>
            </a:r>
            <a:r>
              <a:rPr lang="en-US" sz="2400" dirty="0" err="1"/>
              <a:t>fermentirani</a:t>
            </a:r>
            <a:r>
              <a:rPr lang="en-US" sz="2400" dirty="0"/>
              <a:t> </a:t>
            </a:r>
            <a:r>
              <a:rPr lang="en-US" sz="2400" dirty="0" err="1"/>
              <a:t>sastojci</a:t>
            </a:r>
            <a:r>
              <a:rPr lang="en-US" sz="2400" dirty="0"/>
              <a:t> </a:t>
            </a:r>
            <a:r>
              <a:rPr lang="en-US" sz="2400" dirty="0" err="1"/>
              <a:t>hrane</a:t>
            </a:r>
            <a:r>
              <a:rPr lang="en-US" sz="2400" dirty="0"/>
              <a:t> koji </a:t>
            </a:r>
            <a:r>
              <a:rPr lang="en-US" sz="2400" dirty="0" err="1"/>
              <a:t>mijenjaju</a:t>
            </a:r>
            <a:r>
              <a:rPr lang="en-US" sz="2400" dirty="0"/>
              <a:t> </a:t>
            </a:r>
            <a:r>
              <a:rPr lang="en-US" sz="2400" dirty="0" err="1"/>
              <a:t>sastav</a:t>
            </a:r>
            <a:r>
              <a:rPr lang="en-US" sz="2400" dirty="0"/>
              <a:t> i/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aktivnost</a:t>
            </a:r>
            <a:r>
              <a:rPr lang="en-US" sz="2400" dirty="0"/>
              <a:t> </a:t>
            </a:r>
            <a:r>
              <a:rPr lang="en-US" sz="2400" dirty="0" err="1"/>
              <a:t>probavne</a:t>
            </a:r>
            <a:r>
              <a:rPr lang="en-US" sz="2400" dirty="0"/>
              <a:t> </a:t>
            </a:r>
            <a:r>
              <a:rPr lang="en-US" sz="2400" dirty="0" err="1"/>
              <a:t>mikrobiote</a:t>
            </a:r>
            <a:endParaRPr lang="en-US" sz="24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2400" b="1" dirty="0" err="1">
                <a:latin typeface="Alright Sans Regular" pitchFamily="2" charset="0"/>
              </a:rPr>
              <a:t>Sinbiotik</a:t>
            </a:r>
            <a:r>
              <a:rPr lang="en-US" sz="2400" dirty="0">
                <a:latin typeface="Alright Sans Regular" pitchFamily="2" charset="0"/>
              </a:rPr>
              <a:t>: </a:t>
            </a:r>
            <a:r>
              <a:rPr lang="en-US" sz="2400" dirty="0" err="1">
                <a:latin typeface="Alright Sans Regular" pitchFamily="2" charset="0"/>
              </a:rPr>
              <a:t>prebiotik</a:t>
            </a:r>
            <a:r>
              <a:rPr lang="en-US" sz="2400" dirty="0">
                <a:latin typeface="Alright Sans Regular" pitchFamily="2" charset="0"/>
              </a:rPr>
              <a:t> + </a:t>
            </a:r>
            <a:r>
              <a:rPr lang="en-US" sz="2400" dirty="0" err="1">
                <a:latin typeface="Alright Sans Regular" pitchFamily="2" charset="0"/>
              </a:rPr>
              <a:t>probiotik</a:t>
            </a:r>
            <a:endParaRPr lang="en-US" sz="2400" dirty="0">
              <a:latin typeface="Alright Sans Regular" pitchFamily="2" charset="0"/>
            </a:endParaRPr>
          </a:p>
          <a:p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CCE075A-B37E-4744-9A4A-FE6B63361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93642"/>
              </p:ext>
            </p:extLst>
          </p:nvPr>
        </p:nvGraphicFramePr>
        <p:xfrm>
          <a:off x="739302" y="2801566"/>
          <a:ext cx="9422793" cy="1043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0931">
                  <a:extLst>
                    <a:ext uri="{9D8B030D-6E8A-4147-A177-3AD203B41FA5}">
                      <a16:colId xmlns:a16="http://schemas.microsoft.com/office/drawing/2014/main" val="3692751954"/>
                    </a:ext>
                  </a:extLst>
                </a:gridCol>
                <a:gridCol w="3140931">
                  <a:extLst>
                    <a:ext uri="{9D8B030D-6E8A-4147-A177-3AD203B41FA5}">
                      <a16:colId xmlns:a16="http://schemas.microsoft.com/office/drawing/2014/main" val="3434934002"/>
                    </a:ext>
                  </a:extLst>
                </a:gridCol>
                <a:gridCol w="3140931">
                  <a:extLst>
                    <a:ext uri="{9D8B030D-6E8A-4147-A177-3AD203B41FA5}">
                      <a16:colId xmlns:a16="http://schemas.microsoft.com/office/drawing/2014/main" val="960515213"/>
                    </a:ext>
                  </a:extLst>
                </a:gridCol>
              </a:tblGrid>
              <a:tr h="403497">
                <a:tc>
                  <a:txBody>
                    <a:bodyPr/>
                    <a:lstStyle/>
                    <a:p>
                      <a:r>
                        <a:rPr lang="en-US" dirty="0"/>
                        <a:t>Rod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Vrsta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Oznaka</a:t>
                      </a:r>
                      <a:r>
                        <a:rPr lang="en-US" dirty="0"/>
                        <a:t> soja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285940"/>
                  </a:ext>
                </a:extLst>
              </a:tr>
              <a:tr h="6179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Lactobacillus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err="1"/>
                        <a:t>reuteri</a:t>
                      </a:r>
                      <a:endParaRPr lang="en-US" i="1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DSM 17648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088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92DC698-E659-4B3C-892D-17036FBF2D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962" y="4692073"/>
            <a:ext cx="1344356" cy="19185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10BB4A-3F26-4849-9A58-8FFF64F94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7962" y="2920071"/>
            <a:ext cx="1344356" cy="1605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076993-F336-4185-9086-17E3BD9EA3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BDCAAE-D240-46AF-AC97-8E87F5B42714}"/>
              </a:ext>
            </a:extLst>
          </p:cNvPr>
          <p:cNvSpPr txBox="1"/>
          <p:nvPr/>
        </p:nvSpPr>
        <p:spPr>
          <a:xfrm>
            <a:off x="829559" y="1946531"/>
            <a:ext cx="8349791" cy="3312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Mediteranski</a:t>
            </a:r>
            <a:r>
              <a:rPr lang="en-US" sz="2400" dirty="0"/>
              <a:t> </a:t>
            </a:r>
            <a:r>
              <a:rPr lang="en-US" sz="2400" dirty="0" err="1"/>
              <a:t>stil</a:t>
            </a:r>
            <a:r>
              <a:rPr lang="en-US" sz="2400" dirty="0"/>
              <a:t> </a:t>
            </a:r>
            <a:r>
              <a:rPr lang="en-US" sz="2400" dirty="0" err="1"/>
              <a:t>prehrane</a:t>
            </a:r>
            <a:r>
              <a:rPr lang="en-US" sz="2400" dirty="0"/>
              <a:t>,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80% </a:t>
            </a:r>
            <a:r>
              <a:rPr lang="en-US" sz="2400" dirty="0" err="1"/>
              <a:t>prehrane</a:t>
            </a:r>
            <a:r>
              <a:rPr lang="en-US" sz="2400" dirty="0"/>
              <a:t> </a:t>
            </a:r>
            <a:r>
              <a:rPr lang="en-US" sz="2400" dirty="0" err="1"/>
              <a:t>trebalo</a:t>
            </a:r>
            <a:r>
              <a:rPr lang="en-US" sz="2400" dirty="0"/>
              <a:t> bi </a:t>
            </a:r>
            <a:r>
              <a:rPr lang="en-US" sz="2400" dirty="0" err="1"/>
              <a:t>sadržavati</a:t>
            </a:r>
            <a:r>
              <a:rPr lang="en-US" sz="2400" dirty="0"/>
              <a:t> </a:t>
            </a:r>
            <a:r>
              <a:rPr lang="en-US" sz="2400" dirty="0" err="1"/>
              <a:t>lužnate</a:t>
            </a:r>
            <a:r>
              <a:rPr lang="en-US" sz="2400" dirty="0"/>
              <a:t> i </a:t>
            </a:r>
            <a:r>
              <a:rPr lang="en-US" sz="2400" dirty="0" err="1"/>
              <a:t>neutralne</a:t>
            </a:r>
            <a:r>
              <a:rPr lang="en-US" sz="2400" dirty="0"/>
              <a:t> </a:t>
            </a:r>
            <a:r>
              <a:rPr lang="en-US" sz="2400" dirty="0" err="1"/>
              <a:t>namirnice</a:t>
            </a:r>
            <a:endParaRPr lang="en-US" sz="24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izbaciti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smanjiti</a:t>
            </a:r>
            <a:r>
              <a:rPr lang="en-US" sz="2400" dirty="0"/>
              <a:t> </a:t>
            </a:r>
            <a:r>
              <a:rPr lang="en-US" sz="2400" dirty="0" err="1"/>
              <a:t>kofein</a:t>
            </a:r>
            <a:r>
              <a:rPr lang="en-US" sz="2400" dirty="0"/>
              <a:t>, </a:t>
            </a:r>
            <a:r>
              <a:rPr lang="en-US" sz="2400" dirty="0" err="1"/>
              <a:t>nikotin</a:t>
            </a:r>
            <a:r>
              <a:rPr lang="en-US" sz="2400" dirty="0"/>
              <a:t> i </a:t>
            </a:r>
            <a:r>
              <a:rPr lang="en-US" sz="2400" dirty="0" err="1"/>
              <a:t>šećer</a:t>
            </a:r>
            <a:endParaRPr lang="en-US" sz="24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piti</a:t>
            </a:r>
            <a:r>
              <a:rPr lang="en-US" sz="2400" dirty="0"/>
              <a:t> </a:t>
            </a:r>
            <a:r>
              <a:rPr lang="en-US" sz="2400" dirty="0" err="1"/>
              <a:t>dovoljno</a:t>
            </a:r>
            <a:r>
              <a:rPr lang="en-US" sz="2400" dirty="0"/>
              <a:t> </a:t>
            </a:r>
            <a:r>
              <a:rPr lang="en-US" sz="2400" dirty="0" err="1"/>
              <a:t>vode</a:t>
            </a:r>
            <a:r>
              <a:rPr lang="en-US" sz="2400" dirty="0"/>
              <a:t>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CCA911-0479-41AA-B099-6FB30C26A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9595" y="4138911"/>
            <a:ext cx="3560373" cy="26093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67C91C4-0453-44EE-97A9-FA32602DC651}"/>
              </a:ext>
            </a:extLst>
          </p:cNvPr>
          <p:cNvSpPr txBox="1"/>
          <p:nvPr/>
        </p:nvSpPr>
        <p:spPr>
          <a:xfrm>
            <a:off x="961534" y="407320"/>
            <a:ext cx="7268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+mj-lt"/>
              </a:rPr>
              <a:t>Prehrana</a:t>
            </a:r>
            <a:r>
              <a:rPr lang="en-US" sz="4400" dirty="0">
                <a:latin typeface="+mj-lt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F103FB4-D5D0-4EB0-BD79-A1546F17E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48D76B-0984-4472-A1A8-CECE69DADE4B}"/>
              </a:ext>
            </a:extLst>
          </p:cNvPr>
          <p:cNvSpPr txBox="1"/>
          <p:nvPr/>
        </p:nvSpPr>
        <p:spPr>
          <a:xfrm>
            <a:off x="961534" y="593889"/>
            <a:ext cx="75680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+mj-lt"/>
              </a:rPr>
              <a:t>Kronobiologija</a:t>
            </a:r>
            <a:r>
              <a:rPr lang="en-US" sz="4400" dirty="0">
                <a:latin typeface="+mj-lt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145A82-DE84-488B-9FCE-F4562777E94F}"/>
              </a:ext>
            </a:extLst>
          </p:cNvPr>
          <p:cNvSpPr txBox="1"/>
          <p:nvPr/>
        </p:nvSpPr>
        <p:spPr>
          <a:xfrm>
            <a:off x="1046375" y="1791093"/>
            <a:ext cx="9731873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Pokušati</a:t>
            </a:r>
            <a:r>
              <a:rPr lang="en-US" sz="2400" dirty="0"/>
              <a:t> </a:t>
            </a:r>
            <a:r>
              <a:rPr lang="en-US" sz="2400" dirty="0" err="1"/>
              <a:t>jesti</a:t>
            </a:r>
            <a:r>
              <a:rPr lang="en-US" sz="2400" dirty="0"/>
              <a:t> u </a:t>
            </a:r>
            <a:r>
              <a:rPr lang="en-US" sz="2400" dirty="0" err="1"/>
              <a:t>isto</a:t>
            </a:r>
            <a:r>
              <a:rPr lang="en-US" sz="2400" dirty="0"/>
              <a:t> </a:t>
            </a:r>
            <a:r>
              <a:rPr lang="en-US" sz="2400" dirty="0" err="1"/>
              <a:t>vrijeme</a:t>
            </a:r>
            <a:r>
              <a:rPr lang="en-US" sz="2400" dirty="0"/>
              <a:t>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Raniji</a:t>
            </a:r>
            <a:r>
              <a:rPr lang="en-US" sz="2400" dirty="0"/>
              <a:t> </a:t>
            </a:r>
            <a:r>
              <a:rPr lang="en-US" sz="2400" dirty="0" err="1"/>
              <a:t>ručak</a:t>
            </a:r>
            <a:r>
              <a:rPr lang="en-US" sz="2400" dirty="0"/>
              <a:t> i </a:t>
            </a:r>
            <a:r>
              <a:rPr lang="en-US" sz="2400" dirty="0" err="1"/>
              <a:t>večera</a:t>
            </a:r>
            <a:r>
              <a:rPr lang="en-US" sz="2400" dirty="0"/>
              <a:t>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Večera</a:t>
            </a:r>
            <a:r>
              <a:rPr lang="en-US" sz="2400" dirty="0"/>
              <a:t> </a:t>
            </a:r>
            <a:r>
              <a:rPr lang="en-US" sz="2400" dirty="0" err="1"/>
              <a:t>najmanje</a:t>
            </a:r>
            <a:r>
              <a:rPr lang="en-US" sz="2400" dirty="0"/>
              <a:t> 3 </a:t>
            </a:r>
            <a:r>
              <a:rPr lang="en-US" sz="2400" dirty="0" err="1"/>
              <a:t>sata</a:t>
            </a:r>
            <a:r>
              <a:rPr lang="en-US" sz="2400" dirty="0"/>
              <a:t> </a:t>
            </a:r>
            <a:r>
              <a:rPr lang="en-US" sz="2400" dirty="0" err="1"/>
              <a:t>prije</a:t>
            </a:r>
            <a:r>
              <a:rPr lang="en-US" sz="2400" dirty="0"/>
              <a:t> </a:t>
            </a:r>
            <a:r>
              <a:rPr lang="en-US" sz="2400" dirty="0" err="1"/>
              <a:t>odlaska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spavanje</a:t>
            </a:r>
            <a:r>
              <a:rPr lang="en-US" sz="2400" dirty="0"/>
              <a:t>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Izlaganje</a:t>
            </a:r>
            <a:r>
              <a:rPr lang="en-US" sz="2400" dirty="0"/>
              <a:t> </a:t>
            </a:r>
            <a:r>
              <a:rPr lang="en-US" sz="2400" dirty="0" err="1"/>
              <a:t>dnevnoj</a:t>
            </a:r>
            <a:r>
              <a:rPr lang="en-US" sz="2400" dirty="0"/>
              <a:t> </a:t>
            </a:r>
            <a:r>
              <a:rPr lang="en-US" sz="2400" dirty="0" err="1"/>
              <a:t>svjetlosti</a:t>
            </a:r>
            <a:r>
              <a:rPr lang="en-US" sz="2400" dirty="0"/>
              <a:t>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Prostor</a:t>
            </a:r>
            <a:r>
              <a:rPr lang="en-US" sz="2400" dirty="0"/>
              <a:t> za </a:t>
            </a:r>
            <a:r>
              <a:rPr lang="en-US" sz="2400" dirty="0" err="1"/>
              <a:t>spavanje</a:t>
            </a:r>
            <a:r>
              <a:rPr lang="en-US" sz="2400" dirty="0"/>
              <a:t> </a:t>
            </a:r>
            <a:r>
              <a:rPr lang="en-US" sz="2400" dirty="0" err="1"/>
              <a:t>držati</a:t>
            </a:r>
            <a:r>
              <a:rPr lang="en-US" sz="2400" dirty="0"/>
              <a:t> </a:t>
            </a:r>
            <a:r>
              <a:rPr lang="en-US" sz="2400" dirty="0" err="1"/>
              <a:t>tamnim</a:t>
            </a:r>
            <a:r>
              <a:rPr lang="en-US" sz="2400" dirty="0"/>
              <a:t>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Izbjegavati</a:t>
            </a:r>
            <a:r>
              <a:rPr lang="en-US" sz="2400" dirty="0"/>
              <a:t> </a:t>
            </a:r>
            <a:r>
              <a:rPr lang="en-US" sz="2400" dirty="0" err="1"/>
              <a:t>plavu</a:t>
            </a:r>
            <a:r>
              <a:rPr lang="en-US" sz="2400" dirty="0"/>
              <a:t> </a:t>
            </a:r>
            <a:r>
              <a:rPr lang="en-US" sz="2400" dirty="0" err="1"/>
              <a:t>svjetlost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elektronskih</a:t>
            </a:r>
            <a:r>
              <a:rPr lang="en-US" sz="2400" dirty="0"/>
              <a:t> </a:t>
            </a:r>
            <a:r>
              <a:rPr lang="en-US" sz="2400" dirty="0" err="1"/>
              <a:t>uređaja</a:t>
            </a:r>
            <a:r>
              <a:rPr lang="en-US" sz="2400" dirty="0"/>
              <a:t> </a:t>
            </a:r>
            <a:r>
              <a:rPr lang="en-US" sz="2400" dirty="0" err="1"/>
              <a:t>navečer</a:t>
            </a:r>
            <a:r>
              <a:rPr lang="en-US" sz="2400" dirty="0"/>
              <a:t> I </a:t>
            </a:r>
            <a:r>
              <a:rPr lang="en-US" sz="2400" dirty="0" err="1"/>
              <a:t>noću</a:t>
            </a:r>
            <a:r>
              <a:rPr lang="en-US" sz="2400" dirty="0"/>
              <a:t>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Spavati</a:t>
            </a:r>
            <a:r>
              <a:rPr lang="en-US" sz="2400" dirty="0"/>
              <a:t> 7-9 sati </a:t>
            </a:r>
            <a:r>
              <a:rPr lang="en-US" sz="2400" dirty="0" err="1"/>
              <a:t>dnevno</a:t>
            </a:r>
            <a:r>
              <a:rPr lang="en-US" sz="2400" dirty="0"/>
              <a:t>, </a:t>
            </a:r>
            <a:r>
              <a:rPr lang="en-US" sz="2400" dirty="0" err="1"/>
              <a:t>poželjno</a:t>
            </a:r>
            <a:r>
              <a:rPr lang="en-US" sz="2400" dirty="0"/>
              <a:t> od 22 </a:t>
            </a:r>
            <a:r>
              <a:rPr lang="en-US" sz="2400" dirty="0" err="1"/>
              <a:t>sata</a:t>
            </a:r>
            <a:r>
              <a:rPr lang="en-US" sz="2400" dirty="0"/>
              <a:t> </a:t>
            </a:r>
            <a:r>
              <a:rPr lang="en-US" sz="2400" dirty="0" err="1"/>
              <a:t>nadalje</a:t>
            </a:r>
            <a:endParaRPr lang="en-US" sz="24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C67B2BC-983C-462A-AEA0-8D1DBA5553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4973" y="2356011"/>
            <a:ext cx="2145978" cy="21459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5D22B7-267E-4D87-996A-1B6E5F69A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F92BF95-7303-4CFA-BFA1-25B76176344E}"/>
              </a:ext>
            </a:extLst>
          </p:cNvPr>
          <p:cNvSpPr txBox="1"/>
          <p:nvPr/>
        </p:nvSpPr>
        <p:spPr>
          <a:xfrm>
            <a:off x="739302" y="407321"/>
            <a:ext cx="80370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+mj-lt"/>
              </a:rPr>
              <a:t>Tjelesna</a:t>
            </a:r>
            <a:r>
              <a:rPr lang="en-US" sz="4400" dirty="0">
                <a:latin typeface="+mj-lt"/>
              </a:rPr>
              <a:t> </a:t>
            </a:r>
            <a:r>
              <a:rPr lang="en-US" sz="4400" dirty="0" err="1">
                <a:latin typeface="+mj-lt"/>
              </a:rPr>
              <a:t>aktivnost</a:t>
            </a:r>
            <a:endParaRPr lang="en-US" sz="4400" dirty="0"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47F9FE-8818-4B7E-BF0F-9DBA15EC3A0E}"/>
              </a:ext>
            </a:extLst>
          </p:cNvPr>
          <p:cNvSpPr txBox="1"/>
          <p:nvPr/>
        </p:nvSpPr>
        <p:spPr>
          <a:xfrm>
            <a:off x="659877" y="1562871"/>
            <a:ext cx="716103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>
                <a:effectLst/>
                <a:ea typeface="Aptos"/>
              </a:rPr>
              <a:t>1. </a:t>
            </a:r>
            <a:r>
              <a:rPr lang="en-US" sz="2400" dirty="0" err="1">
                <a:effectLst/>
                <a:ea typeface="Aptos"/>
              </a:rPr>
              <a:t>Povećanje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korisnih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bakterijskih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sojeva</a:t>
            </a:r>
            <a:r>
              <a:rPr lang="en-US" sz="2400" dirty="0">
                <a:effectLst/>
                <a:ea typeface="Aptos"/>
              </a:rPr>
              <a:t>: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i="1" kern="100" dirty="0" err="1">
                <a:effectLst/>
                <a:ea typeface="Aptos"/>
                <a:cs typeface="Times New Roman" panose="02020603050405020304" pitchFamily="18" charset="0"/>
              </a:rPr>
              <a:t>Akkermansia</a:t>
            </a:r>
            <a:r>
              <a:rPr lang="en-US" sz="2400" i="1" kern="100" dirty="0">
                <a:effectLst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ea typeface="Aptos"/>
                <a:cs typeface="Times New Roman" panose="02020603050405020304" pitchFamily="18" charset="0"/>
              </a:rPr>
              <a:t>muciniphila</a:t>
            </a:r>
            <a:r>
              <a:rPr lang="en-US" sz="2400" i="1" kern="100" dirty="0">
                <a:ea typeface="Aptos"/>
                <a:cs typeface="Times New Roman" panose="02020603050405020304" pitchFamily="18" charset="0"/>
              </a:rPr>
              <a:t>  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(</a:t>
            </a:r>
            <a:r>
              <a:rPr lang="en-US" sz="2400" kern="100" dirty="0" err="1">
                <a:effectLst/>
                <a:ea typeface="Aptos"/>
                <a:cs typeface="Times New Roman" panose="02020603050405020304" pitchFamily="18" charset="0"/>
              </a:rPr>
              <a:t>metabolizam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ea typeface="Aptos"/>
                <a:cs typeface="Times New Roman" panose="02020603050405020304" pitchFamily="18" charset="0"/>
              </a:rPr>
              <a:t>masti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 i </a:t>
            </a:r>
            <a:r>
              <a:rPr lang="en-US" sz="2400" kern="100" dirty="0" err="1">
                <a:effectLst/>
                <a:ea typeface="Aptos"/>
                <a:cs typeface="Times New Roman" panose="02020603050405020304" pitchFamily="18" charset="0"/>
              </a:rPr>
              <a:t>zaštita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 od </a:t>
            </a:r>
            <a:r>
              <a:rPr lang="en-US" sz="2400" kern="100" dirty="0" err="1">
                <a:effectLst/>
                <a:ea typeface="Aptos"/>
                <a:cs typeface="Times New Roman" panose="02020603050405020304" pitchFamily="18" charset="0"/>
              </a:rPr>
              <a:t>pretilosti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),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i="1" kern="100" dirty="0" err="1">
                <a:effectLst/>
                <a:ea typeface="Aptos"/>
                <a:cs typeface="Times New Roman" panose="02020603050405020304" pitchFamily="18" charset="0"/>
              </a:rPr>
              <a:t>Faecalibacterium</a:t>
            </a:r>
            <a:r>
              <a:rPr lang="en-US" sz="2400" i="1" kern="100" dirty="0">
                <a:effectLst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ea typeface="Aptos"/>
                <a:cs typeface="Times New Roman" panose="02020603050405020304" pitchFamily="18" charset="0"/>
              </a:rPr>
              <a:t>prausnitzii</a:t>
            </a:r>
            <a:r>
              <a:rPr lang="en-US" sz="2400" i="1" kern="100" dirty="0">
                <a:effectLst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(</a:t>
            </a:r>
            <a:r>
              <a:rPr lang="en-US" sz="2400" kern="100" dirty="0" err="1">
                <a:effectLst/>
                <a:ea typeface="Aptos"/>
                <a:cs typeface="Times New Roman" panose="02020603050405020304" pitchFamily="18" charset="0"/>
              </a:rPr>
              <a:t>protuupalni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ea typeface="Aptos"/>
                <a:cs typeface="Times New Roman" panose="02020603050405020304" pitchFamily="18" charset="0"/>
              </a:rPr>
              <a:t>učinci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 i </a:t>
            </a:r>
            <a:r>
              <a:rPr lang="en-US" sz="2400" kern="100" dirty="0" err="1">
                <a:effectLst/>
                <a:ea typeface="Aptos"/>
                <a:cs typeface="Times New Roman" panose="02020603050405020304" pitchFamily="18" charset="0"/>
              </a:rPr>
              <a:t>zaštita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ea typeface="Aptos"/>
                <a:cs typeface="Times New Roman" panose="02020603050405020304" pitchFamily="18" charset="0"/>
              </a:rPr>
              <a:t>crijevne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ea typeface="Aptos"/>
                <a:cs typeface="Times New Roman" panose="02020603050405020304" pitchFamily="18" charset="0"/>
              </a:rPr>
              <a:t>barijere</a:t>
            </a:r>
            <a:r>
              <a:rPr lang="en-US" sz="2400" kern="100" dirty="0">
                <a:effectLst/>
                <a:ea typeface="Aptos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effectLst/>
                <a:ea typeface="Aptos"/>
              </a:rPr>
              <a:t>2. </a:t>
            </a:r>
            <a:r>
              <a:rPr lang="en-US" sz="2400" dirty="0" err="1">
                <a:effectLst/>
                <a:ea typeface="Aptos"/>
              </a:rPr>
              <a:t>Smanjenje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patogenih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bakterija</a:t>
            </a:r>
            <a:endParaRPr lang="en-US" sz="2400" dirty="0">
              <a:effectLst/>
              <a:ea typeface="Aptos"/>
            </a:endParaRPr>
          </a:p>
          <a:p>
            <a:pPr>
              <a:lnSpc>
                <a:spcPct val="200000"/>
              </a:lnSpc>
            </a:pPr>
            <a:r>
              <a:rPr lang="en-US" sz="2400" kern="100" dirty="0">
                <a:ea typeface="Aptos"/>
                <a:cs typeface="Times New Roman" panose="02020603050405020304" pitchFamily="18" charset="0"/>
              </a:rPr>
              <a:t>3. </a:t>
            </a:r>
            <a:r>
              <a:rPr lang="en-US" sz="2400" kern="100" dirty="0" err="1">
                <a:ea typeface="Aptos"/>
                <a:cs typeface="Times New Roman" panose="02020603050405020304" pitchFamily="18" charset="0"/>
              </a:rPr>
              <a:t>Povećana</a:t>
            </a:r>
            <a:r>
              <a:rPr lang="en-US" sz="2400" kern="100" dirty="0"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a typeface="Aptos"/>
                <a:cs typeface="Times New Roman" panose="02020603050405020304" pitchFamily="18" charset="0"/>
              </a:rPr>
              <a:t>r</a:t>
            </a:r>
            <a:r>
              <a:rPr lang="en-US" sz="2400" dirty="0" err="1">
                <a:effectLst/>
                <a:ea typeface="Aptos"/>
              </a:rPr>
              <a:t>aznolikost</a:t>
            </a:r>
            <a:r>
              <a:rPr lang="en-US" sz="2400" dirty="0">
                <a:effectLst/>
                <a:ea typeface="Aptos"/>
              </a:rPr>
              <a:t> </a:t>
            </a:r>
            <a:r>
              <a:rPr lang="en-US" sz="2400" dirty="0" err="1">
                <a:effectLst/>
                <a:ea typeface="Aptos"/>
              </a:rPr>
              <a:t>mikrobioma</a:t>
            </a:r>
            <a:endParaRPr lang="en-US" sz="2400" kern="100" dirty="0">
              <a:effectLst/>
              <a:ea typeface="Aptos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42AF1DC-5C26-48ED-BDF9-3FB8F901D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947" y="2925503"/>
            <a:ext cx="3803257" cy="387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83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12B6AE-A8A9-4F07-AC03-66E4044C2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849" y="829559"/>
            <a:ext cx="7654565" cy="533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73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8074-90BD-4A01-8DAD-F7B1B9850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Zaključak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7A000-1968-4468-8708-547F71F30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err="1"/>
              <a:t>Sindrom</a:t>
            </a:r>
            <a:r>
              <a:rPr lang="en-US" dirty="0"/>
              <a:t> </a:t>
            </a:r>
            <a:r>
              <a:rPr lang="en-US" dirty="0" err="1"/>
              <a:t>kroničnog</a:t>
            </a:r>
            <a:r>
              <a:rPr lang="en-US" dirty="0"/>
              <a:t> </a:t>
            </a:r>
            <a:r>
              <a:rPr lang="en-US" dirty="0" err="1"/>
              <a:t>umora</a:t>
            </a:r>
            <a:r>
              <a:rPr lang="en-US" dirty="0"/>
              <a:t> je </a:t>
            </a:r>
            <a:r>
              <a:rPr lang="en-US" dirty="0" err="1"/>
              <a:t>zanemarena</a:t>
            </a:r>
            <a:r>
              <a:rPr lang="en-US" dirty="0"/>
              <a:t> </a:t>
            </a:r>
            <a:r>
              <a:rPr lang="en-US" dirty="0" err="1"/>
              <a:t>multisistemska</a:t>
            </a:r>
            <a:r>
              <a:rPr lang="en-US" dirty="0"/>
              <a:t> </a:t>
            </a:r>
            <a:r>
              <a:rPr lang="en-US" dirty="0" err="1"/>
              <a:t>bolest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povezanost</a:t>
            </a:r>
            <a:r>
              <a:rPr lang="en-US" dirty="0"/>
              <a:t> s </a:t>
            </a:r>
            <a:r>
              <a:rPr lang="en-US" dirty="0" err="1"/>
              <a:t>disbiozom</a:t>
            </a:r>
            <a:r>
              <a:rPr lang="en-US" dirty="0"/>
              <a:t> </a:t>
            </a:r>
          </a:p>
          <a:p>
            <a:pPr>
              <a:lnSpc>
                <a:spcPct val="200000"/>
              </a:lnSpc>
            </a:pPr>
            <a:r>
              <a:rPr lang="en-US" dirty="0" err="1"/>
              <a:t>uloga</a:t>
            </a:r>
            <a:r>
              <a:rPr lang="en-US" dirty="0"/>
              <a:t> </a:t>
            </a:r>
            <a:r>
              <a:rPr lang="en-US" dirty="0" err="1"/>
              <a:t>liječnika</a:t>
            </a:r>
            <a:r>
              <a:rPr lang="en-US" dirty="0"/>
              <a:t> je </a:t>
            </a:r>
            <a:r>
              <a:rPr lang="en-US" dirty="0" err="1"/>
              <a:t>poticati</a:t>
            </a:r>
            <a:r>
              <a:rPr lang="en-US" dirty="0"/>
              <a:t> </a:t>
            </a:r>
            <a:r>
              <a:rPr lang="en-US" dirty="0" err="1"/>
              <a:t>stil</a:t>
            </a:r>
            <a:r>
              <a:rPr lang="en-US" dirty="0"/>
              <a:t> </a:t>
            </a:r>
            <a:r>
              <a:rPr lang="en-US" dirty="0" err="1"/>
              <a:t>zdravog</a:t>
            </a:r>
            <a:r>
              <a:rPr lang="en-US" dirty="0"/>
              <a:t> </a:t>
            </a:r>
            <a:r>
              <a:rPr lang="en-US" dirty="0" err="1"/>
              <a:t>života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i </a:t>
            </a:r>
            <a:r>
              <a:rPr lang="en-US" dirty="0" err="1"/>
              <a:t>paziti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racionalnu</a:t>
            </a:r>
            <a:r>
              <a:rPr lang="en-US" dirty="0"/>
              <a:t> </a:t>
            </a:r>
            <a:r>
              <a:rPr lang="en-US" dirty="0" err="1"/>
              <a:t>primjenu</a:t>
            </a:r>
            <a:r>
              <a:rPr lang="en-US" dirty="0"/>
              <a:t> </a:t>
            </a:r>
            <a:r>
              <a:rPr lang="en-US" dirty="0" err="1"/>
              <a:t>farmakoterapije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110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2052</TotalTime>
  <Words>1210</Words>
  <Application>Microsoft Macintosh PowerPoint</Application>
  <PresentationFormat>Widescreen</PresentationFormat>
  <Paragraphs>181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Alright Sans Regular</vt:lpstr>
      <vt:lpstr>Aptos</vt:lpstr>
      <vt:lpstr>Aptos Display</vt:lpstr>
      <vt:lpstr>Arial</vt:lpstr>
      <vt:lpstr>BlinkMacSystemFont</vt:lpstr>
      <vt:lpstr>Calibri</vt:lpstr>
      <vt:lpstr>Calibri Light</vt:lpstr>
      <vt:lpstr>Myriad Pro</vt:lpstr>
      <vt:lpstr>Times New Roman</vt:lpstr>
      <vt:lpstr>Wingdings</vt:lpstr>
      <vt:lpstr>Office Theme</vt:lpstr>
      <vt:lpstr>2_Office Theme</vt:lpstr>
      <vt:lpstr>1_Office Theme</vt:lpstr>
      <vt:lpstr>Uloga mikrobioma kod oboljelih od sindroma kroničnog umora  </vt:lpstr>
      <vt:lpstr>PowerPoint Presentation</vt:lpstr>
      <vt:lpstr>Sadržaj </vt:lpstr>
      <vt:lpstr>Sindrom kroničnog umora (SKU)</vt:lpstr>
      <vt:lpstr>Klinička slika SKU</vt:lpstr>
      <vt:lpstr>Dijagnoza </vt:lpstr>
      <vt:lpstr>Mogući uzroci</vt:lpstr>
      <vt:lpstr>Fibromialgija </vt:lpstr>
      <vt:lpstr>PowerPoint Presentation</vt:lpstr>
      <vt:lpstr>Mikrobiom </vt:lpstr>
      <vt:lpstr>Mikrobiom sudjeluje u:</vt:lpstr>
      <vt:lpstr>PowerPoint Presentation</vt:lpstr>
      <vt:lpstr>Utjecaj na mikrobiom</vt:lpstr>
      <vt:lpstr>Patofiziološki mehanizmi SKU</vt:lpstr>
      <vt:lpstr>PowerPoint Presentation</vt:lpstr>
      <vt:lpstr>Mikrobiom i kronični umor</vt:lpstr>
      <vt:lpstr>Što nedostaje?</vt:lpstr>
      <vt:lpstr>PowerPoint Presentation</vt:lpstr>
      <vt:lpstr>PowerPoint Presentation</vt:lpstr>
      <vt:lpstr>PowerPoint Presentation</vt:lpstr>
      <vt:lpstr>PowerPoint Presentation</vt:lpstr>
      <vt:lpstr>Zaključak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Uloga mikrobioma kod oboljelih od sindroma kroničnog umora  </dc:title>
  <dc:creator>Nina Bašić-Marković</dc:creator>
  <cp:lastModifiedBy>Sabine Ebert-Krnjak</cp:lastModifiedBy>
  <cp:revision>67</cp:revision>
  <dcterms:created xsi:type="dcterms:W3CDTF">2024-09-21T14:19:57Z</dcterms:created>
  <dcterms:modified xsi:type="dcterms:W3CDTF">2024-11-20T16:22:12Z</dcterms:modified>
</cp:coreProperties>
</file>