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22"/>
  </p:notesMasterIdLst>
  <p:sldIdLst>
    <p:sldId id="1681" r:id="rId2"/>
    <p:sldId id="277" r:id="rId3"/>
    <p:sldId id="1709" r:id="rId4"/>
    <p:sldId id="1683" r:id="rId5"/>
    <p:sldId id="1707" r:id="rId6"/>
    <p:sldId id="1684" r:id="rId7"/>
    <p:sldId id="1685" r:id="rId8"/>
    <p:sldId id="1694" r:id="rId9"/>
    <p:sldId id="1702" r:id="rId10"/>
    <p:sldId id="1704" r:id="rId11"/>
    <p:sldId id="1698" r:id="rId12"/>
    <p:sldId id="1699" r:id="rId13"/>
    <p:sldId id="1703" r:id="rId14"/>
    <p:sldId id="1706" r:id="rId15"/>
    <p:sldId id="1705" r:id="rId16"/>
    <p:sldId id="1690" r:id="rId17"/>
    <p:sldId id="1691" r:id="rId18"/>
    <p:sldId id="1700" r:id="rId19"/>
    <p:sldId id="1701" r:id="rId20"/>
    <p:sldId id="276" r:id="rId2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etabolic" id="{E1A8A281-209B-44E4-AF31-AC5C720483B6}">
          <p14:sldIdLst>
            <p14:sldId id="1681"/>
            <p14:sldId id="277"/>
            <p14:sldId id="1709"/>
            <p14:sldId id="1683"/>
            <p14:sldId id="1707"/>
            <p14:sldId id="1684"/>
            <p14:sldId id="1685"/>
            <p14:sldId id="1694"/>
            <p14:sldId id="1702"/>
            <p14:sldId id="1704"/>
            <p14:sldId id="1698"/>
            <p14:sldId id="1699"/>
            <p14:sldId id="1703"/>
            <p14:sldId id="1706"/>
            <p14:sldId id="1705"/>
            <p14:sldId id="1690"/>
            <p14:sldId id="1691"/>
            <p14:sldId id="1700"/>
            <p14:sldId id="1701"/>
            <p14:sldId id="276"/>
          </p14:sldIdLst>
        </p14:section>
        <p14:section name="Standardabschnitt" id="{1126F4A7-475B-49BE-8882-358517E7338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4A0B"/>
    <a:srgbClr val="B6185C"/>
    <a:srgbClr val="19BEAD"/>
    <a:srgbClr val="014B47"/>
    <a:srgbClr val="8D0065"/>
    <a:srgbClr val="2D2C45"/>
    <a:srgbClr val="B71C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4815" autoAdjust="0"/>
  </p:normalViewPr>
  <p:slideViewPr>
    <p:cSldViewPr>
      <p:cViewPr varScale="1">
        <p:scale>
          <a:sx n="110" d="100"/>
          <a:sy n="110" d="100"/>
        </p:scale>
        <p:origin x="2240" y="1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37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9994D-864E-4893-8E2C-6B0EEBC26E0C}" type="datetimeFigureOut">
              <a:rPr lang="de-AT" smtClean="0"/>
              <a:pPr/>
              <a:t>19.11.24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286DD-A7BF-458D-B2AD-FAF44860C77E}" type="slidenum">
              <a:rPr lang="de-AT" smtClean="0"/>
              <a:pPr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18542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1910" y="2514601"/>
            <a:ext cx="6686549" cy="226278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1910" y="4777380"/>
            <a:ext cx="668654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1"/>
            <a:ext cx="1308489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4529541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72578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1909" y="2133600"/>
            <a:ext cx="6686550" cy="3777622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4668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058750"/>
            <a:ext cx="6686549" cy="1468800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3530129"/>
            <a:ext cx="6686549" cy="860400"/>
          </a:xfrm>
        </p:spPr>
        <p:txBody>
          <a:bodyPr anchor="t"/>
          <a:lstStyle>
            <a:lvl1pPr marL="0" indent="0" algn="l">
              <a:buNone/>
              <a:defRPr sz="15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49672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909" y="2133600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93060" y="2126222"/>
            <a:ext cx="3235398" cy="3777622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65115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530" y="1972703"/>
            <a:ext cx="2994549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1909" y="2548966"/>
            <a:ext cx="3257170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29972" y="1969475"/>
            <a:ext cx="29992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5218" y="2545738"/>
            <a:ext cx="3254006" cy="3354060"/>
          </a:xfrm>
        </p:spPr>
        <p:txBody>
          <a:bodyPr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787783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20444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59405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17191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46088"/>
            <a:ext cx="2628899" cy="976312"/>
          </a:xfrm>
        </p:spPr>
        <p:txBody>
          <a:bodyPr anchor="b"/>
          <a:lstStyle>
            <a:lvl1pPr algn="l">
              <a:defRPr sz="15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259" y="446089"/>
            <a:ext cx="3886200" cy="5414963"/>
          </a:xfrm>
        </p:spPr>
        <p:txBody>
          <a:bodyPr anchor="ctr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1598613"/>
            <a:ext cx="2628899" cy="4262436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9960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4800600"/>
            <a:ext cx="6686550" cy="566738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1909" y="634965"/>
            <a:ext cx="668655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367338"/>
            <a:ext cx="6686550" cy="493712"/>
          </a:xfrm>
        </p:spPr>
        <p:txBody>
          <a:bodyPr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88777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09600"/>
            <a:ext cx="6686549" cy="311704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924266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56259" y="3505200"/>
            <a:ext cx="5652416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10" y="4354046"/>
            <a:ext cx="668654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31781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8860" y="3244140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extBox 13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085357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2438401"/>
            <a:ext cx="6686550" cy="2724845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667710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 cita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137462" y="609600"/>
            <a:ext cx="6295445" cy="2895600"/>
          </a:xfrm>
        </p:spPr>
        <p:txBody>
          <a:bodyPr anchor="ctr">
            <a:normAutofit/>
          </a:bodyPr>
          <a:lstStyle>
            <a:lvl1pPr algn="l">
              <a:defRPr sz="3600" b="0" cap="none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  <p:sp>
        <p:nvSpPr>
          <p:cNvPr id="17" name="TextBox 16"/>
          <p:cNvSpPr txBox="1"/>
          <p:nvPr/>
        </p:nvSpPr>
        <p:spPr>
          <a:xfrm>
            <a:off x="1850739" y="648005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6139" y="2905306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93814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ili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910" y="627407"/>
            <a:ext cx="6686549" cy="2880020"/>
          </a:xfrm>
        </p:spPr>
        <p:txBody>
          <a:bodyPr anchor="ctr">
            <a:normAutofit/>
          </a:bodyPr>
          <a:lstStyle>
            <a:lvl1pPr algn="l">
              <a:defRPr sz="3600" b="0"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1909" y="4343400"/>
            <a:ext cx="668655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910" y="5181600"/>
            <a:ext cx="668655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r-HR"/>
              <a:t>Kliknite da biste uredili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3141" y="491172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98860" y="4983088"/>
            <a:ext cx="584825" cy="365125"/>
          </a:xfrm>
        </p:spPr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741619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027280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1109" y="627406"/>
            <a:ext cx="1655701" cy="5283817"/>
          </a:xfrm>
        </p:spPr>
        <p:txBody>
          <a:bodyPr vert="eaVert" anchor="ctr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1909" y="627406"/>
            <a:ext cx="4857750" cy="5283817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3141" y="714376"/>
            <a:ext cx="1191395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382657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138637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0416" y="-786"/>
            <a:ext cx="1767506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4694" y="624110"/>
            <a:ext cx="6683765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1909" y="2133600"/>
            <a:ext cx="668655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1210" y="6130437"/>
            <a:ext cx="859712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5A3AD-E61C-415E-99C9-B299A1A8E8AC}" type="datetimeFigureOut">
              <a:rPr lang="hr-HR" smtClean="0"/>
              <a:t>19.11.2024.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1910" y="6135809"/>
            <a:ext cx="571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8860" y="787783"/>
            <a:ext cx="584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00">
                <a:solidFill>
                  <a:srgbClr val="FEFFFF"/>
                </a:solidFill>
              </a:defRPr>
            </a:lvl1pPr>
          </a:lstStyle>
          <a:p>
            <a:fld id="{0CEDC851-8F93-4979-9DFB-EE8EBD1A910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61550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3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Font typeface="Wingdings 3" charset="2"/>
        <a:buChar char=""/>
        <a:defRPr sz="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3B99AD-AE53-27E9-0B02-D888A1D22A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t-BR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kao pomoć u liječenju </a:t>
            </a:r>
            <a:r>
              <a:rPr lang="hr-HR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upalnih bolesti</a:t>
            </a:r>
            <a:r>
              <a:rPr lang="pt-BR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crijeva (IBD)</a:t>
            </a:r>
            <a:endParaRPr lang="hr-HR" sz="540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A73CA8D7-1F8B-3D40-1170-6E9A4E1B07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defTabSz="457200">
              <a:spcBef>
                <a:spcPts val="1000"/>
              </a:spcBef>
            </a:pPr>
            <a:r>
              <a:rPr lang="hr-HR" sz="1800" dirty="0"/>
              <a:t>Dr.sc. Mirela Marić</a:t>
            </a:r>
          </a:p>
          <a:p>
            <a:r>
              <a:rPr lang="hr-H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Zagreb</a:t>
            </a:r>
            <a:r>
              <a:rPr lang="hr-HR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23.11.2024 </a:t>
            </a:r>
            <a:endParaRPr lang="hr-HR" sz="1800" dirty="0"/>
          </a:p>
          <a:p>
            <a:pPr defTabSz="457200">
              <a:spcBef>
                <a:spcPts val="1000"/>
              </a:spcBef>
            </a:pPr>
            <a:endParaRPr lang="hr-HR" sz="1800" dirty="0"/>
          </a:p>
        </p:txBody>
      </p:sp>
    </p:spTree>
    <p:extLst>
      <p:ext uri="{BB962C8B-B14F-4D97-AF65-F5344CB8AC3E}">
        <p14:creationId xmlns:p14="http://schemas.microsoft.com/office/powerpoint/2010/main" val="3035501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1B463-4541-2340-9751-CA9AD8F7F5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3648" y="620688"/>
            <a:ext cx="7488831" cy="6048672"/>
          </a:xfrm>
        </p:spPr>
        <p:txBody>
          <a:bodyPr>
            <a:normAutofit fontScale="92500" lnSpcReduction="20000"/>
          </a:bodyPr>
          <a:lstStyle/>
          <a:p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hr-HR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sc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. Mirela Marić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 rođena sam u Slavonskom Brodu , gdje završavam osnovu školu  i Opću gimnaziju. </a:t>
            </a:r>
          </a:p>
          <a:p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Diplomirala sam 2000. godine  na Prehrambeno-biotehnološkom fakultetu Sveučilišta u Zagrebu studij Prehrambene tehnologije , smjer  Nutricionizam, gdje i završavam poslijediplomski studij. </a:t>
            </a:r>
          </a:p>
          <a:p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Doktorirala  sam  2019. godine na Sveučilištu u Zagrebu sa temom </a:t>
            </a:r>
            <a:r>
              <a:rPr lang="hr-HR" sz="1500" b="1" i="1" dirty="0">
                <a:latin typeface="Calibri" panose="020F0502020204030204" pitchFamily="34" charset="0"/>
                <a:cs typeface="Calibri" panose="020F0502020204030204" pitchFamily="34" charset="0"/>
              </a:rPr>
              <a:t>Procjena alergijskoga potencijala voća i povrća u funkciji proizvodnih procesa</a:t>
            </a:r>
            <a:r>
              <a:rPr lang="hr-HR" sz="1500" i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</a:p>
          <a:p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Nakon završetka poslijediplomskog studija radim u službama prodaje,  kao voditelj marketinga i na području nutricionizma. Od 2004. - 2023. bila sam  zaposlena  u 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Poliklinici Aviva 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i bila sam  Voditeljica Centra za regulaciju tjelesne težine. </a:t>
            </a:r>
          </a:p>
          <a:p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Voditeljica 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Poliklinike Vaš 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pregled postajem  početkom  2023 g., te uz poslove vođenja i organizacije rada Poliklinike, radim prodaju i marketing, te radim i unutar  ambulante za nutricionizam.  </a:t>
            </a:r>
          </a:p>
          <a:p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Krajem  2024  g. zaposlena  sam u 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Poliklinici </a:t>
            </a:r>
            <a:r>
              <a:rPr lang="hr-HR" sz="1500" b="1" dirty="0" err="1">
                <a:latin typeface="Calibri" panose="020F0502020204030204" pitchFamily="34" charset="0"/>
                <a:cs typeface="Calibri" panose="020F0502020204030204" pitchFamily="34" charset="0"/>
              </a:rPr>
              <a:t>Kardio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 – metabolički Centar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,  područje  mog rada je </a:t>
            </a:r>
            <a:r>
              <a:rPr lang="hr-HR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nutricinizam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hr-HR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anti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hr-HR" sz="1500" dirty="0" err="1">
                <a:latin typeface="Calibri" panose="020F0502020204030204" pitchFamily="34" charset="0"/>
                <a:cs typeface="Calibri" panose="020F0502020204030204" pitchFamily="34" charset="0"/>
              </a:rPr>
              <a:t>aging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  medicina.</a:t>
            </a:r>
          </a:p>
          <a:p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Unutar nutricionističke ambulante radim 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cjelovitu analizu sastava tjelesne mase, određivanja vitaminsko-mineralnog statusa i suplementaciju 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(nadopuna prehrane), izrađujem 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individualne programe prehrane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, te aktivno sudjelujem u mnogim 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marketinškim aktivnostima 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(TV emisije 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„ Život na vagi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” 7 godina i ostale, razne radijske emisije, pisanje članaka u svim dnevnim novinama i časopisima, specijaliziranim medicinskim časopisima, radim edukacije i predavanja, savjetovanja, panel diskusije i  pišem mnoge kolumne). </a:t>
            </a:r>
          </a:p>
          <a:p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Svojim multidisciplinarnim pristupom radim sa </a:t>
            </a:r>
            <a:r>
              <a:rPr lang="hr-HR" sz="1500" b="1" dirty="0">
                <a:latin typeface="Calibri" panose="020F0502020204030204" pitchFamily="34" charset="0"/>
                <a:cs typeface="Calibri" panose="020F0502020204030204" pitchFamily="34" charset="0"/>
              </a:rPr>
              <a:t>svim dobnim skupinama djece i odraslih prilagođenih svim fizičkim aktivnostima</a:t>
            </a:r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 – sportašima ( rekreativcima i profesionalcima), te liječničkim dijagnozama . </a:t>
            </a:r>
          </a:p>
          <a:p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Aktivno surađujem sa mnogim nadležnim zdravstvenim institucijama, pratim zakonodavstva i pravilnike o prehrani i dijetetici.</a:t>
            </a:r>
          </a:p>
          <a:p>
            <a:r>
              <a:rPr lang="hr-HR" sz="1500" dirty="0">
                <a:latin typeface="Calibri" panose="020F0502020204030204" pitchFamily="34" charset="0"/>
                <a:cs typeface="Calibri" panose="020F0502020204030204" pitchFamily="34" charset="0"/>
              </a:rPr>
              <a:t>U segmentu znanosti pratim, pišem i objavljujem znanstvene  članke na području Biomedicinskih znanosti.</a:t>
            </a:r>
          </a:p>
          <a:p>
            <a:endParaRPr lang="hr-HR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89213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3AA6A7-59FD-3A06-4B4E-50D155811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5" y="624110"/>
            <a:ext cx="6371722" cy="1280890"/>
          </a:xfrm>
        </p:spPr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IBD vs IBS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E94968-981F-EA52-BB8C-7D855EB1E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908" y="2133600"/>
            <a:ext cx="7022579" cy="3777622"/>
          </a:xfrm>
        </p:spPr>
        <p:txBody>
          <a:bodyPr>
            <a:normAutofit fontScale="92500" lnSpcReduction="10000"/>
          </a:bodyPr>
          <a:lstStyle/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IBD je kratica za upalne bolesti crijeva </a:t>
            </a: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(eng. inflammatory bowel disease) dok je </a:t>
            </a:r>
            <a:r>
              <a:rPr lang="hr-HR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IBS kratica za sindrom iritabilnog crijeva </a:t>
            </a: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(eng. irritable bowel syndrome). 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Često puta se ova dva pojma miješaju, pa čak i poistovjećuju, ali bitno je znati razliku kako bi im se moglo pristupiti s liječenjem na pravi način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2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Sindrom iritabilnog crijeva (IBS) </a:t>
            </a:r>
            <a:r>
              <a:rPr lang="hr-HR" sz="22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funkcionalni gastrointestinalni poremećaj</a:t>
            </a:r>
            <a:r>
              <a:rPr lang="hr-HR" sz="22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Klasificira se kao </a:t>
            </a:r>
            <a:r>
              <a:rPr lang="hr-H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sindrom</a:t>
            </a:r>
            <a:r>
              <a:rPr lang="hr-HR" sz="2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         </a:t>
            </a:r>
            <a:r>
              <a:rPr lang="hr-HR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 uzrokuje fizička oštećenja/upalu u crijevima</a:t>
            </a:r>
            <a:r>
              <a:rPr lang="hr-HR" sz="2200" b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Upalne bolesti crijeva (IBD) </a:t>
            </a: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strukturne su </a:t>
            </a:r>
            <a:r>
              <a:rPr lang="hr-HR" sz="2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bolesti</a:t>
            </a: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 tako se klasificiraju. </a:t>
            </a:r>
            <a:r>
              <a:rPr lang="hr-HR" sz="22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Fizička oštećenja kao što su upala i ulceracije uzrokuju simptome, a oštećenja mogu biti trajna.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014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3AA6A7-59FD-3A06-4B4E-50D155811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624110"/>
            <a:ext cx="6659753" cy="1280890"/>
          </a:xfrm>
        </p:spPr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Uvod u upalne bolesti crijeva (IBD)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E94968-981F-EA52-BB8C-7D855EB1E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466136"/>
            <a:ext cx="8352928" cy="2217112"/>
          </a:xfrm>
        </p:spPr>
        <p:txBody>
          <a:bodyPr>
            <a:noAutofit/>
          </a:bodyPr>
          <a:lstStyle/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Crohnova bolest (CD) i ulcerozni kolitis (UC) upalne su bolesti crijeva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(IBD) karakterizirane </a:t>
            </a:r>
            <a:r>
              <a:rPr lang="hr-HR" sz="2000" i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kroničnom nekontroliranom upalom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koja uzrokuje gastrointestinalne i ekstra-gastrointestinalne manifestacije specifične za IBD.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Simptomi: 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bolovi u trbuhu, nadutost, proljev, konstipacija, gubitak apetita, krv u stolici…..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Patofiziologija IBD-a nije u potpunosti shvaćena, ali uključuje </a:t>
            </a: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disfunkciju osi crijevo–mozak i promjene u crijevnoj mikrobioti</a:t>
            </a:r>
            <a:endParaRPr lang="hr-HR" sz="2000" b="1" i="1" dirty="0"/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Elementi koji doprinose </a:t>
            </a:r>
            <a:r>
              <a:rPr lang="hr-HR" sz="20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patogenezi IBD-a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uključuju </a:t>
            </a:r>
            <a:r>
              <a:rPr lang="hr-HR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genetsku predispoziciju, okoliš i imunološki odgovor. 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r-H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4485924"/>
            <a:ext cx="4773989" cy="237207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99592" y="6195253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Lopes G, et al. Effects of probiotics on inflammatory bowel disease: A systematic review</a:t>
            </a:r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Japanese J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Gastroenterol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Res. 2021; 1(2): 1009.</a:t>
            </a:r>
            <a:endParaRPr lang="hr-H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4673993"/>
            <a:ext cx="2028347" cy="1521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101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B3AA6A7-59FD-3A06-4B4E-50D155811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5" y="624110"/>
            <a:ext cx="6371722" cy="1280890"/>
          </a:xfrm>
        </p:spPr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Sindrom iritabilnog crijeva (IBS)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0E94968-981F-EA52-BB8C-7D855EB1E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1700808"/>
            <a:ext cx="6686550" cy="3777622"/>
          </a:xfrm>
        </p:spPr>
        <p:txBody>
          <a:bodyPr>
            <a:normAutofit/>
          </a:bodyPr>
          <a:lstStyle/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IBS</a:t>
            </a: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je funkcionalni gastrointestinalni poremećaj koji zahvaća više od </a:t>
            </a:r>
            <a:r>
              <a:rPr lang="hr-HR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10% globalne populacije.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Simptomi: </a:t>
            </a:r>
            <a:r>
              <a:rPr lang="hr-HR" sz="2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bolovi u trbuhu, nadutost, proljev, konstipacija ili izmjena ta dva stanja.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Patofiziologija IBS-a </a:t>
            </a: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nije u potpunosti shvaćena, ali uključuje </a:t>
            </a:r>
            <a:r>
              <a:rPr lang="hr-HR" sz="22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disfunkciju osi crijevo–mozak i promjene u crijevnoj mikrobioti</a:t>
            </a:r>
            <a:r>
              <a:rPr lang="hr-HR" sz="2400" i="1" dirty="0"/>
              <a:t>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293096"/>
            <a:ext cx="3095125" cy="1841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35696" y="6416628"/>
            <a:ext cx="695902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Holtmann G.J.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Pathophysiology of irritable bowel syndrome</a:t>
            </a:r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Lancet Gastroenterol Hepatol 2016; 1: 133–46</a:t>
            </a:r>
            <a:endParaRPr lang="hr-H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591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8666C93-71B9-53EB-4623-9048F8524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Uloga crijevne mikrobiote u IBD-u</a:t>
            </a:r>
            <a:endParaRPr lang="hr-H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36B2406-2524-EBB3-202E-8A00071D6E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1556792"/>
            <a:ext cx="6686550" cy="3777622"/>
          </a:xfrm>
        </p:spPr>
        <p:txBody>
          <a:bodyPr>
            <a:normAutofit/>
          </a:bodyPr>
          <a:lstStyle/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b="1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Disbioza</a:t>
            </a: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ili poremećena ravnoteža crijevnih bakterija, </a:t>
            </a:r>
            <a:r>
              <a:rPr lang="hr-HR" sz="2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često je prisutna kod pacijenata s IBD-om​.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Utjecaj mikrobiote na simptome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Disbioza može uzrokovati </a:t>
            </a:r>
            <a:r>
              <a:rPr lang="hr-HR" sz="20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upale, promjene u crijevnoj propusnosti i nepravilnu motilitet crijeva,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što rezultira </a:t>
            </a:r>
            <a:r>
              <a:rPr lang="hr-HR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simptomima kao što su bolovi, nadutost i promjene u stolici​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r-H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553271"/>
            <a:ext cx="6477920" cy="299695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35694" y="6550223"/>
            <a:ext cx="75257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Haneishi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Y. et all, </a:t>
            </a:r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nflammatory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Bowel Diseases and Gut Microbiota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Int. J. Mol. Sci. 2023, 24(4), 3817;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517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4E9AD4-0FE7-62B5-26BF-5ED2E2E78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– definicija i mehanizam djelovanja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58029A-C89C-FADB-1BB8-2AAB66A8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2133600"/>
            <a:ext cx="7344815" cy="3777622"/>
          </a:xfrm>
        </p:spPr>
        <p:txBody>
          <a:bodyPr>
            <a:normAutofit fontScale="92500"/>
          </a:bodyPr>
          <a:lstStyle/>
          <a:p>
            <a:endParaRPr lang="hr-HR" dirty="0"/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su živi mikroorganizmi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koji, kada se uzimaju u odgovarajućim količinama, </a:t>
            </a: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donose korist domaćinu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Korištenje probiotika u liječenju IBD-a temelji se :</a:t>
            </a:r>
          </a:p>
          <a:p>
            <a:pPr marL="642938" lvl="1" indent="-342900" defTabSz="457200">
              <a:spcBef>
                <a:spcPts val="1000"/>
              </a:spcBef>
              <a:buFont typeface="Wingdings" pitchFamily="2" charset="2"/>
              <a:buChar char="Ø"/>
            </a:pPr>
            <a:r>
              <a:rPr lang="hr-HR" sz="18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njihovim protuupalnim svojstvima </a:t>
            </a:r>
            <a:r>
              <a:rPr lang="hr-HR" sz="18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(tj. smanjenju razine kalprotektina), </a:t>
            </a:r>
          </a:p>
          <a:p>
            <a:pPr marL="642938" lvl="1" indent="-342900" defTabSz="457200">
              <a:spcBef>
                <a:spcPts val="1000"/>
              </a:spcBef>
              <a:buFont typeface="Wingdings" pitchFamily="2" charset="2"/>
              <a:buChar char="Ø"/>
            </a:pPr>
            <a:r>
              <a:rPr lang="hr-HR" sz="18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njihovoj </a:t>
            </a:r>
            <a:r>
              <a:rPr lang="hr-HR" sz="18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ulozi u modulaciji sastava crijevne mikrobiote </a:t>
            </a:r>
            <a:r>
              <a:rPr lang="hr-HR" sz="18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(povećanje broja korisnih </a:t>
            </a:r>
            <a:r>
              <a:rPr lang="hr-HR" sz="18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 i Bifidobacterium</a:t>
            </a:r>
            <a:r>
              <a:rPr lang="hr-HR" sz="18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korekcija disbioze prisutne u bolesnika s IBD-om), </a:t>
            </a:r>
          </a:p>
          <a:p>
            <a:pPr marL="642938" lvl="1" indent="-342900" defTabSz="457200">
              <a:spcBef>
                <a:spcPts val="1000"/>
              </a:spcBef>
              <a:buFont typeface="Wingdings" pitchFamily="2" charset="2"/>
              <a:buChar char="Ø"/>
            </a:pPr>
            <a:r>
              <a:rPr lang="hr-HR" sz="18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proizvodnji kratkolančanih masnih kiselina </a:t>
            </a:r>
          </a:p>
          <a:p>
            <a:pPr marL="642938" lvl="1" indent="-342900" defTabSz="457200">
              <a:spcBef>
                <a:spcPts val="1000"/>
              </a:spcBef>
              <a:buFont typeface="Wingdings" pitchFamily="2" charset="2"/>
              <a:buChar char="Ø"/>
            </a:pPr>
            <a:r>
              <a:rPr lang="hr-HR" sz="18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jačanju integriteta crijevne barijere </a:t>
            </a:r>
            <a:r>
              <a:rPr lang="hr-HR" sz="18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(smanjenje tzv. "propusnog crijeva").</a:t>
            </a:r>
          </a:p>
        </p:txBody>
      </p:sp>
      <p:sp>
        <p:nvSpPr>
          <p:cNvPr id="4" name="Rectangle 3"/>
          <p:cNvSpPr/>
          <p:nvPr/>
        </p:nvSpPr>
        <p:spPr>
          <a:xfrm>
            <a:off x="1953678" y="6309320"/>
            <a:ext cx="61982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Naseer M. et all,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Prebiotics and Probiotics in Inflammatory Bowel Disease: Where are we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now and where are we going?</a:t>
            </a:r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Current Clinical Pharmacology, 2020, 15, 216-233</a:t>
            </a:r>
          </a:p>
        </p:txBody>
      </p:sp>
    </p:spTree>
    <p:extLst>
      <p:ext uri="{BB962C8B-B14F-4D97-AF65-F5344CB8AC3E}">
        <p14:creationId xmlns:p14="http://schemas.microsoft.com/office/powerpoint/2010/main" val="2998122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Djelovanje probiotika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3649" y="2133600"/>
            <a:ext cx="5112568" cy="3777622"/>
          </a:xfrm>
        </p:spPr>
        <p:txBody>
          <a:bodyPr>
            <a:normAutofit/>
          </a:bodyPr>
          <a:lstStyle/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djeluju na upaljeno crijevo, </a:t>
            </a:r>
            <a:r>
              <a:rPr lang="hr-HR" sz="19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uništavajući “lošu” bakterijsku floru i uspostavljaju povoljno mikrookruženje u crijevima</a:t>
            </a:r>
            <a:r>
              <a:rPr lang="hr-HR" sz="19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takav učinak </a:t>
            </a:r>
            <a:r>
              <a:rPr lang="hr-HR" sz="19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smanjuje negativnu reakciju imunološkog sustava 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koja je </a:t>
            </a:r>
            <a:r>
              <a:rPr lang="hr-HR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temelj crijevnih autoimunih bolesti. </a:t>
            </a: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jednoj od brojnih studija bolesnici liječeni probioticima pokazali su ukupno poboljšanje ključnih kliničkih parametara: bolji klinički odgovor, znatno smanjena učestalost proljeva, lakše su održavali svoje vrijednosti hemoglobina i značajno poboljšali stanje crijeva sluznice.</a:t>
            </a:r>
          </a:p>
        </p:txBody>
      </p:sp>
      <p:sp>
        <p:nvSpPr>
          <p:cNvPr id="4" name="Rectangle 3"/>
          <p:cNvSpPr/>
          <p:nvPr/>
        </p:nvSpPr>
        <p:spPr>
          <a:xfrm>
            <a:off x="2195736" y="5908989"/>
            <a:ext cx="66865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hr-HR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Palumbo V.D. et all, </a:t>
            </a:r>
            <a:r>
              <a:rPr lang="en-US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long-term effects of probiotics in the therapy of ulcerative colitis: A clinical study</a:t>
            </a:r>
            <a:r>
              <a:rPr lang="hr-HR" sz="12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Biomed Pap Med Fac Univ Palacky Olomouc Czech Repub. 2016, 160(3):372-377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282" y="2024247"/>
            <a:ext cx="2140060" cy="3740342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6753431" y="2302307"/>
            <a:ext cx="504056" cy="299864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8" name="Oval 7"/>
          <p:cNvSpPr/>
          <p:nvPr/>
        </p:nvSpPr>
        <p:spPr>
          <a:xfrm>
            <a:off x="6738282" y="4855561"/>
            <a:ext cx="504056" cy="299864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9" name="Oval 8"/>
          <p:cNvSpPr/>
          <p:nvPr/>
        </p:nvSpPr>
        <p:spPr>
          <a:xfrm>
            <a:off x="6756417" y="3563694"/>
            <a:ext cx="504056" cy="299864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79426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4E9AD4-0FE7-62B5-26BF-5ED2E2E78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9968" y="620688"/>
            <a:ext cx="7518683" cy="1280890"/>
          </a:xfrm>
        </p:spPr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– glavni sojevi u terapiji IBD-a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258029A-C89C-FADB-1BB8-2AAB66A8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2133600"/>
            <a:ext cx="7344815" cy="3777622"/>
          </a:xfrm>
        </p:spPr>
        <p:txBody>
          <a:bodyPr>
            <a:normAutofit/>
          </a:bodyPr>
          <a:lstStyle/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Glavni sojevi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Lactobacillus, Bifidobacterium i Saccharomyces </a:t>
            </a:r>
            <a:r>
              <a:rPr lang="hr-H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najčešće se koriste u terapiji IBD-a.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r-HR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7" y="3055938"/>
            <a:ext cx="5378913" cy="308730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90270" y="6309320"/>
            <a:ext cx="70693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Lopes G, et al. Effects of probiotics on inflammatory bowel disease: A systematic review . Japanese J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Gastroenterol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Res. 2021; 1(2): 1009.</a:t>
            </a:r>
            <a:endParaRPr lang="hr-H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4897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4694" y="372777"/>
            <a:ext cx="6683765" cy="1280890"/>
          </a:xfrm>
        </p:spPr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Ulcerozni kolitis (UC)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694" y="1086970"/>
            <a:ext cx="5435618" cy="5352883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475656" y="6439854"/>
            <a:ext cx="69926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Leonie Müller, Axel Lorentz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Probiotics in the Treatment of Inflammatory Bowel Diseases in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Adulthood: A Systematic Review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 Gastrointestin Liver Dis, March 2022 Vol. 31 No 1: 74-84</a:t>
            </a:r>
          </a:p>
        </p:txBody>
      </p:sp>
    </p:spTree>
    <p:extLst>
      <p:ext uri="{BB962C8B-B14F-4D97-AF65-F5344CB8AC3E}">
        <p14:creationId xmlns:p14="http://schemas.microsoft.com/office/powerpoint/2010/main" val="1460572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Ulcerozni kolitis (UC)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5" y="1589584"/>
            <a:ext cx="7440834" cy="3959696"/>
          </a:xfrm>
        </p:spPr>
        <p:txBody>
          <a:bodyPr>
            <a:normAutofit/>
          </a:bodyPr>
          <a:lstStyle/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Kliničke smjernice </a:t>
            </a: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Europskog društva za kliničku prehranu i metabolizam (ESPEN) i Svjetske gastroenterološke organizacije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složile su se da su </a:t>
            </a:r>
            <a:r>
              <a:rPr lang="hr-HR" sz="20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određene bakterije i probiotici kvasca učinkoviti i sigurni za indukciju i održavanje blage do umjereno aktivne UC</a:t>
            </a:r>
            <a:r>
              <a:rPr lang="hr-HR" sz="20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ali ne u slučaju teške bolesti.</a:t>
            </a: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Neki probiotici s vrstama </a:t>
            </a: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Bifidobacterium i Lactobacillus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kombinaciji s protuupalnim lijekovima mogu predstavljati </a:t>
            </a:r>
            <a:r>
              <a:rPr lang="hr-HR" sz="2000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učinkovit pristup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blagom do umjerenom UC s korisnim učincima koji traju i do dvije godine od početka liječenja. </a:t>
            </a: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Specifični probiotici mogu biti jednako učinkoviti kao alternativa konvencionalnoj terapiji (aminosalicilatima),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ESPEN smjernice zaključuju da se „</a:t>
            </a: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odabrani probiotici mogu koristiti kao alternativa standardnoj terapiji 5-aminosalicilnom kiselinom (5-ASA) ,  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ako je     5-ASA ne podnosi se za liječenje blage ili umjerene aktivne bolesti.”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1043608" y="5834305"/>
            <a:ext cx="8100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Bischoff S.C. et all,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ESPEN guideline on Clinical Nutrition in inflammatory bowel disease</a:t>
            </a:r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ESPEN Guideline</a:t>
            </a:r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Volume 42, Issue 3p352-379</a:t>
            </a:r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 2023</a:t>
            </a:r>
            <a:endParaRPr lang="hr-H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Palumbo V.D. et all,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long-term effects of probiotics in the therapy of ulcerative colitis: A clinical study</a:t>
            </a:r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Biomed Pap Med Fac Univ Palacky Olomouc Czech Repub. 2016, 160(3):372-377</a:t>
            </a:r>
          </a:p>
          <a:p>
            <a:r>
              <a:rPr lang="hr-H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Kaur L, Gordon M, Probiotics for induction of remission in ulcerative colitis. Cochrane Database Syst Rev. 2020 Mar 4;3(3):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256" y="354306"/>
            <a:ext cx="2076688" cy="109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0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Chronova bolest (CD)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897" y="1905000"/>
            <a:ext cx="2750096" cy="3959696"/>
          </a:xfrm>
        </p:spPr>
        <p:txBody>
          <a:bodyPr>
            <a:normAutofit/>
          </a:bodyPr>
          <a:lstStyle/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r-HR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635790" y="6282746"/>
            <a:ext cx="69926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Leonie Müller, Axel Lorentz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Probiotics in the Treatment of Inflammatory Bowel Diseases in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Adulthood: A Systematic Review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 Gastrointestin Liver Dis, March 2022 Vol. 31 No 1: 74-84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8411" y="1225340"/>
            <a:ext cx="5539893" cy="496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5995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Chronova bolest (CD)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896" y="1905000"/>
            <a:ext cx="4334271" cy="3959696"/>
          </a:xfrm>
        </p:spPr>
        <p:txBody>
          <a:bodyPr>
            <a:normAutofit/>
          </a:bodyPr>
          <a:lstStyle/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Dostupne studije ne mogu nam dati nedvosmislen dokaz o učinkovitosti probiotika za Crohnovu bolest. </a:t>
            </a: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Trenutačno kliničke smjernice ESPEN-a navode da se "probiotici ne bi trebali preporučiti za liječenje CD-a, niti za liječenje aktivne bolesti niti za prevenciju relapsa u fazi remisije ili postoperativnog recidiva bolesti.„</a:t>
            </a:r>
          </a:p>
        </p:txBody>
      </p:sp>
      <p:sp>
        <p:nvSpPr>
          <p:cNvPr id="4" name="Rectangle 3"/>
          <p:cNvSpPr/>
          <p:nvPr/>
        </p:nvSpPr>
        <p:spPr>
          <a:xfrm>
            <a:off x="2020825" y="6093296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Bischoff S.C. et all,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ESPEN guideline on Clinical Nutrition in inflammatory bowel disease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ESPEN Guideline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Volume 42, Issue 3p352-379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March 2023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0568" y="1556707"/>
            <a:ext cx="1818180" cy="415514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374373" y="5692566"/>
            <a:ext cx="397057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Najčešći dijelovi probavnog sustava zahvaćeni Crohnovom bolešću</a:t>
            </a:r>
          </a:p>
        </p:txBody>
      </p:sp>
    </p:spTree>
    <p:extLst>
      <p:ext uri="{BB962C8B-B14F-4D97-AF65-F5344CB8AC3E}">
        <p14:creationId xmlns:p14="http://schemas.microsoft.com/office/powerpoint/2010/main" val="85238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A1E48B-A3F1-6D63-836D-0E74F66CF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624110"/>
            <a:ext cx="7199306" cy="1280890"/>
          </a:xfrm>
        </p:spPr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Klinički dokazi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092875E-AD8A-9E81-3734-063EDE8E5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7" y="1772816"/>
            <a:ext cx="6984776" cy="4536504"/>
          </a:xfrm>
        </p:spPr>
        <p:txBody>
          <a:bodyPr>
            <a:normAutofit fontScale="92500" lnSpcReduction="20000"/>
          </a:bodyPr>
          <a:lstStyle/>
          <a:p>
            <a:endParaRPr lang="hr-HR" dirty="0"/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1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Klinički dokazi o uporabi probiotika kod IBD-a su mješoviti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Kao što je prethodno spomenuto, </a:t>
            </a:r>
            <a:r>
              <a:rPr lang="hr-HR" sz="21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dokazi za učinkovitost probiotika u liječenju ulceroznog kolitisa su ohrabrujući, dok su dokazi za Crohnovu bolest ograničeni. 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100" b="1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Meta-analize i randomizirane kontrolirane studije </a:t>
            </a:r>
            <a:r>
              <a:rPr lang="hr-HR" sz="2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ukazuju da određeni probiotički sojevi mogu pomoći u održavanju remisije kod pacijenata s ulceroznim kolitisom, dok se za Crohnovu bolest tek treba utvrditi koji sojevi, ako ih uopće ima, mogu pružiti kliničku korist.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Dugoročna uporaba probiotika može pružiti olakšanje kod određenih pacijenata, ali </a:t>
            </a:r>
            <a:r>
              <a:rPr lang="hr-HR" sz="2100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ne bi trebali biti zamjena za standardne terapije. 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Trenutno dostupne smjernice upućuju na to da bi probiotici mogli biti korisni kao dodatak postojećem liječenju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posebno za održavanje remisije, ali ne kao osnovni tretman.</a:t>
            </a:r>
          </a:p>
        </p:txBody>
      </p:sp>
    </p:spTree>
    <p:extLst>
      <p:ext uri="{BB962C8B-B14F-4D97-AF65-F5344CB8AC3E}">
        <p14:creationId xmlns:p14="http://schemas.microsoft.com/office/powerpoint/2010/main" val="2970763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A1E48B-A3F1-6D63-836D-0E74F66CF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694" y="624110"/>
            <a:ext cx="7199306" cy="1280890"/>
          </a:xfrm>
        </p:spPr>
        <p:txBody>
          <a:bodyPr>
            <a:normAutofit/>
          </a:bodyPr>
          <a:lstStyle/>
          <a:p>
            <a:r>
              <a:rPr lang="it-IT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i specifični simptomi IB</a:t>
            </a:r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it-IT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-a</a:t>
            </a:r>
            <a:endParaRPr lang="hr-HR" sz="3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092875E-AD8A-9E81-3734-063EDE8E5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5656" y="1772816"/>
            <a:ext cx="7008787" cy="3777622"/>
          </a:xfrm>
        </p:spPr>
        <p:txBody>
          <a:bodyPr>
            <a:normAutofit/>
          </a:bodyPr>
          <a:lstStyle/>
          <a:p>
            <a:endParaRPr lang="hr-HR" dirty="0"/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b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Simptomatska olakšanja</a:t>
            </a:r>
            <a:r>
              <a:rPr lang="hr-HR" sz="22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r-HR" sz="2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Probiotici mogu pomoći u smanjenju specifičnih simptoma IBD-a, uključujući:</a:t>
            </a:r>
          </a:p>
          <a:p>
            <a:pPr marL="642938" lvl="1" indent="-342900" defTabSz="457200">
              <a:spcBef>
                <a:spcPts val="1000"/>
              </a:spcBef>
              <a:buFont typeface="Wingdings" pitchFamily="2" charset="2"/>
              <a:buChar char="ü"/>
            </a:pPr>
            <a:r>
              <a:rPr lang="hr-HR" sz="18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Abdominalna bol</a:t>
            </a:r>
            <a:r>
              <a:rPr lang="hr-HR" sz="2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probiotici soja </a:t>
            </a:r>
            <a:r>
              <a:rPr lang="hr-HR" sz="2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 acidophilus </a:t>
            </a:r>
            <a:r>
              <a:rPr lang="hr-HR" sz="2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pokazali su značajno smanjenje bolova.</a:t>
            </a:r>
          </a:p>
          <a:p>
            <a:pPr marL="642938" lvl="1" indent="-342900" defTabSz="457200">
              <a:spcBef>
                <a:spcPts val="1000"/>
              </a:spcBef>
              <a:buFont typeface="Wingdings" pitchFamily="2" charset="2"/>
              <a:buChar char="ü"/>
            </a:pPr>
            <a:r>
              <a:rPr lang="hr-HR" sz="185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Proljev i konstipacija</a:t>
            </a:r>
            <a:r>
              <a:rPr lang="hr-HR" sz="2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 </a:t>
            </a:r>
            <a:r>
              <a:rPr lang="en-US" sz="205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salivarius</a:t>
            </a:r>
            <a:r>
              <a:rPr lang="en-US" sz="2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hr-HR" sz="2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Lactobacillus acidophilus</a:t>
            </a:r>
            <a:r>
              <a:rPr lang="hr-HR" sz="2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2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5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Bifidobacterium</a:t>
            </a:r>
            <a:r>
              <a:rPr lang="en-US" sz="2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5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Bifidus</a:t>
            </a:r>
            <a:r>
              <a:rPr lang="hr-HR" sz="205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BGN4</a:t>
            </a:r>
            <a:r>
              <a:rPr lang="hr-HR" sz="20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učinkoviti su kod regulacije stolice i smanjenja proljeva​.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b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Poboljšanje kvalitete života</a:t>
            </a:r>
          </a:p>
        </p:txBody>
      </p:sp>
      <p:sp>
        <p:nvSpPr>
          <p:cNvPr id="6" name="Rectangle 5"/>
          <p:cNvSpPr/>
          <p:nvPr/>
        </p:nvSpPr>
        <p:spPr>
          <a:xfrm>
            <a:off x="1763688" y="5877272"/>
            <a:ext cx="68407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Puvada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S.R. et all,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Probiotics in Inflammatory Bowel Disease: Are We Back to Square One?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Cureus. 2020 Sep 4;12(9):e10247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Palumbo VD, et al. The long-term effects of probiotics in the therapy of ulcerative colitis: A clinical study. Biomed Pap Med Fac Univ Palacky Olomouc Czech Repub. 2016;</a:t>
            </a:r>
          </a:p>
          <a:p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981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27A6CD5-51D8-8202-772F-7DDA301FF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Doziranje probiotika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00670CA-E826-2720-1F3F-3B5D8F5D0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1772816"/>
            <a:ext cx="7488832" cy="3888432"/>
          </a:xfrm>
        </p:spPr>
        <p:txBody>
          <a:bodyPr>
            <a:normAutofit fontScale="85000" lnSpcReduction="20000"/>
          </a:bodyPr>
          <a:lstStyle/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Minimalno trajanje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Studije sugeriraju da je </a:t>
            </a:r>
            <a:r>
              <a:rPr lang="hr-HR" sz="2100" b="1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potrebno 7-12 tjedana probiotičke terapije kako bi se postigli najbolji rezultati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Optimalna doza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hr-HR" sz="21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Veće doze multi-sojeva probiotičkih mješavina 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pokazale su </a:t>
            </a:r>
            <a:r>
              <a:rPr lang="hr-HR" sz="21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bolje rezultate u ublažavanju simptoma 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 usporedbi s nižim dozama mono-sojeva.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Doziranje probiotika kod IBD-a </a:t>
            </a:r>
            <a:r>
              <a:rPr lang="hr-HR" sz="21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ovisi o specifičnom soju i formulaciji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Na primjer, VSL#3 se često koristi u dozama od </a:t>
            </a:r>
            <a:r>
              <a:rPr lang="hr-HR" sz="2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450 do 1800 milijardi jedinica 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koje formiraju kolonije (CFU) dnevno za pacijente s ulceroznim kolitisom. 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Većina dostupnih probiotičkih proizvoda sadrži </a:t>
            </a:r>
            <a:r>
              <a:rPr lang="hr-HR" sz="2100" b="1" i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između 1 do 10 milijardi CFU po dozi</a:t>
            </a:r>
            <a:r>
              <a:rPr lang="hr-HR" sz="2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r-HR" sz="2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ali je važno slijediti preporuke liječnika i koristiti proizvode koji su klinički ispitani.</a:t>
            </a:r>
          </a:p>
          <a:p>
            <a:pPr marL="0" indent="0" defTabSz="457200">
              <a:spcBef>
                <a:spcPts val="1000"/>
              </a:spcBef>
              <a:buNone/>
            </a:pPr>
            <a:endParaRPr lang="hr-HR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defTabSz="457200">
              <a:spcBef>
                <a:spcPts val="1000"/>
              </a:spcBef>
              <a:buNone/>
            </a:pPr>
            <a:r>
              <a:rPr lang="hr-HR" sz="21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*</a:t>
            </a:r>
            <a:r>
              <a:rPr lang="hr-HR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Colony</a:t>
            </a:r>
            <a:r>
              <a:rPr lang="hr-H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hr-HR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forming</a:t>
            </a:r>
            <a:r>
              <a:rPr lang="hr-H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4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</a:t>
            </a:r>
            <a:r>
              <a:rPr lang="hr-HR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(CFU)</a:t>
            </a:r>
          </a:p>
        </p:txBody>
      </p:sp>
      <p:sp>
        <p:nvSpPr>
          <p:cNvPr id="4" name="Rectangle 3"/>
          <p:cNvSpPr/>
          <p:nvPr/>
        </p:nvSpPr>
        <p:spPr>
          <a:xfrm>
            <a:off x="1944694" y="5877273"/>
            <a:ext cx="71993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Preidis G.A. et all,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AGA Technical Review on the Role of Probiotics in the Management of Gastrointestinal Disorders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sv-SE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Gastroenterology. 2020 Jun 9;159(2):708–738.</a:t>
            </a:r>
            <a:endParaRPr lang="hr-HR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Erasmo M. et all,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Effect of a Probiotic Preparation (VSL#3) on Induction and Maintenance of Remission in Children With Ulcerative Colitis</a:t>
            </a:r>
            <a:r>
              <a:rPr lang="hr-HR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 J Gastroenterol 2009; 104:437-443;</a:t>
            </a:r>
          </a:p>
        </p:txBody>
      </p:sp>
    </p:spTree>
    <p:extLst>
      <p:ext uri="{BB962C8B-B14F-4D97-AF65-F5344CB8AC3E}">
        <p14:creationId xmlns:p14="http://schemas.microsoft.com/office/powerpoint/2010/main" val="3337595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625EF6E-4DCA-B087-A74B-115B27B82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Sigurnost i nuspojave probiotičke terapije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15DAC3A-98C4-909D-7B55-A1569D912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r-HR" dirty="0"/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Opća sigurnost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Probiotici su općenito </a:t>
            </a:r>
            <a:r>
              <a:rPr lang="hr-H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sigurni za upotrebu 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kod većine pacijenata, a nuspojave su rijetke i obično blage (npr. nadutost, lagana nelagoda)​.</a:t>
            </a:r>
          </a:p>
          <a:p>
            <a:pPr marL="285750" indent="-285750" defTabSz="4572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Kada biti oprezan</a:t>
            </a:r>
            <a:r>
              <a:rPr lang="hr-H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Pacijenti s oslabljenim imunološkim sustavom trebaju koristiti probiotike pod nadzorom liječnika zbog mogućih rizika od infekcija.</a:t>
            </a:r>
          </a:p>
        </p:txBody>
      </p:sp>
    </p:spTree>
    <p:extLst>
      <p:ext uri="{BB962C8B-B14F-4D97-AF65-F5344CB8AC3E}">
        <p14:creationId xmlns:p14="http://schemas.microsoft.com/office/powerpoint/2010/main" val="4238600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Učinkovitost i sigurnost probiotika u IBD-u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80" y="2276872"/>
            <a:ext cx="7200800" cy="3959696"/>
          </a:xfrm>
        </p:spPr>
        <p:txBody>
          <a:bodyPr>
            <a:normAutofit/>
          </a:bodyPr>
          <a:lstStyle/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Zaključno, određeni probiotici su učinkoviti i sigurni za indukciju i održavanje blage do umjereno aktivne bolesti </a:t>
            </a:r>
            <a:r>
              <a:rPr lang="hr-HR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Ulceroznog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kolitisa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(UC) , a istovremeno nema jasnih dokaza o dobrobiti liječenja probioticima u bolesnika s  </a:t>
            </a:r>
            <a:r>
              <a:rPr lang="hr-HR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Chronovom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bolesti (CD). </a:t>
            </a: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Njihova učinkovitost ovisi o odabiru pravog soja, doziranju i trajanju upotrebe. </a:t>
            </a: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Važno je naglasiti da </a:t>
            </a:r>
            <a:r>
              <a:rPr lang="hr-HR" sz="1900" b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nisu svi probiotici jednaki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te različiti sojevi mogu imati različite učinke. </a:t>
            </a: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Osobe s IBD-om koje razmatraju probiotike trebale bi se konzultirati s liječnikom gastroenterologom, farmaceutom ili nutricionistom kako bi odabrale odgovarajući probiotik koji najbolje odgovara njihovim simptomima.</a:t>
            </a:r>
          </a:p>
        </p:txBody>
      </p:sp>
    </p:spTree>
    <p:extLst>
      <p:ext uri="{BB962C8B-B14F-4D97-AF65-F5344CB8AC3E}">
        <p14:creationId xmlns:p14="http://schemas.microsoft.com/office/powerpoint/2010/main" val="345446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Zaključak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896" y="1905000"/>
            <a:ext cx="7142584" cy="3959696"/>
          </a:xfrm>
        </p:spPr>
        <p:txBody>
          <a:bodyPr>
            <a:normAutofit/>
          </a:bodyPr>
          <a:lstStyle/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Crijevna mikrobiota jedan je od pokretača upale sluznice kod IBD-a i doprinosi s genima i imunološkim odgovorom domaćina razvoju ovog gastrointestinalnog stanja. </a:t>
            </a: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r-HR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hr-HR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285750" defTabSz="457200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Najnovije kliničke smjernice </a:t>
            </a:r>
            <a:r>
              <a:rPr lang="hr-HR" sz="19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Europskog društva za kliničku prehranu i metabolizam i Svjetske gastroenterološke organizacije 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složile su se da su </a:t>
            </a:r>
            <a:r>
              <a:rPr lang="hr-HR" sz="19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određene bakterije i probiotici kvasca 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učinkoviti i sigurni za indukciju i održavanje blage do umjereno aktivne bolesti  </a:t>
            </a:r>
            <a:r>
              <a:rPr lang="hr-HR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Ulceroznog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r-HR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kolitisa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 UC ) , a istovremeno nema jasnih dokaza o dobrobiti liječenja probioticima u bolesnika s  </a:t>
            </a:r>
            <a:r>
              <a:rPr lang="hr-HR" sz="1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Chronovom</a:t>
            </a:r>
            <a:r>
              <a:rPr lang="hr-HR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bolesti (CD). </a:t>
            </a:r>
          </a:p>
        </p:txBody>
      </p:sp>
    </p:spTree>
    <p:extLst>
      <p:ext uri="{BB962C8B-B14F-4D97-AF65-F5344CB8AC3E}">
        <p14:creationId xmlns:p14="http://schemas.microsoft.com/office/powerpoint/2010/main" val="2199490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980" y="2640330"/>
            <a:ext cx="7780423" cy="2696057"/>
          </a:xfrm>
        </p:spPr>
        <p:txBody>
          <a:bodyPr>
            <a:norm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hr-HR" sz="4050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Hvala na pažnji!</a:t>
            </a:r>
            <a:endParaRPr lang="hr-HR" sz="4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hr-HR" sz="2700" dirty="0"/>
          </a:p>
        </p:txBody>
      </p:sp>
    </p:spTree>
    <p:extLst>
      <p:ext uri="{BB962C8B-B14F-4D97-AF65-F5344CB8AC3E}">
        <p14:creationId xmlns:p14="http://schemas.microsoft.com/office/powerpoint/2010/main" val="913831603"/>
      </p:ext>
    </p:extLst>
  </p:cSld>
  <p:clrMapOvr>
    <a:masterClrMapping/>
  </p:clrMapOvr>
</p:sld>
</file>

<file path=ppt/theme/theme1.xml><?xml version="1.0" encoding="utf-8"?>
<a:theme xmlns:a="http://schemas.openxmlformats.org/drawingml/2006/main" name="Pramen">
  <a:themeElements>
    <a:clrScheme name="Pramen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Pram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am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Powerpointvorlage</Template>
  <TotalTime>324</TotalTime>
  <Words>2057</Words>
  <Application>Microsoft Macintosh PowerPoint</Application>
  <PresentationFormat>On-screen Show (4:3)</PresentationFormat>
  <Paragraphs>105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Wingdings</vt:lpstr>
      <vt:lpstr>Wingdings 3</vt:lpstr>
      <vt:lpstr>Pramen</vt:lpstr>
      <vt:lpstr>Probiotici kao pomoć u liječenju upalnih bolesti crijeva (IBD)</vt:lpstr>
      <vt:lpstr>PowerPoint Presentation</vt:lpstr>
      <vt:lpstr>IBD vs IBS</vt:lpstr>
      <vt:lpstr>Uvod u upalne bolesti crijeva (IBD)</vt:lpstr>
      <vt:lpstr>Sindrom iritabilnog crijeva (IBS)</vt:lpstr>
      <vt:lpstr>Uloga crijevne mikrobiote u IBD-u</vt:lpstr>
      <vt:lpstr>Probiotici – definicija i mehanizam djelovanja</vt:lpstr>
      <vt:lpstr>Djelovanje probiotika</vt:lpstr>
      <vt:lpstr>Probiotici – glavni sojevi u terapiji IBD-a</vt:lpstr>
      <vt:lpstr>Ulcerozni kolitis (UC) </vt:lpstr>
      <vt:lpstr>Ulcerozni kolitis (UC) </vt:lpstr>
      <vt:lpstr>Chronova bolest (CD) </vt:lpstr>
      <vt:lpstr>Chronova bolest (CD) </vt:lpstr>
      <vt:lpstr>Klinički dokazi</vt:lpstr>
      <vt:lpstr>Probiotici i specifični simptomi IBD-a</vt:lpstr>
      <vt:lpstr>Doziranje probiotika</vt:lpstr>
      <vt:lpstr>Sigurnost i nuspojave probiotičke terapije</vt:lpstr>
      <vt:lpstr>Učinkovitost i sigurnost probiotika u IBD-u</vt:lpstr>
      <vt:lpstr>Zaključak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kwachter</dc:creator>
  <cp:lastModifiedBy>Sabine Ebert-Krnjak</cp:lastModifiedBy>
  <cp:revision>263</cp:revision>
  <dcterms:created xsi:type="dcterms:W3CDTF">2013-11-11T09:46:15Z</dcterms:created>
  <dcterms:modified xsi:type="dcterms:W3CDTF">2024-11-19T18:14:11Z</dcterms:modified>
</cp:coreProperties>
</file>