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77" r:id="rId3"/>
    <p:sldId id="257" r:id="rId4"/>
    <p:sldId id="263" r:id="rId5"/>
    <p:sldId id="259" r:id="rId6"/>
    <p:sldId id="271" r:id="rId7"/>
    <p:sldId id="272" r:id="rId8"/>
    <p:sldId id="260" r:id="rId9"/>
    <p:sldId id="262" r:id="rId10"/>
    <p:sldId id="269" r:id="rId11"/>
    <p:sldId id="273" r:id="rId12"/>
    <p:sldId id="275" r:id="rId13"/>
    <p:sldId id="274" r:id="rId14"/>
    <p:sldId id="270" r:id="rId15"/>
    <p:sldId id="261" r:id="rId16"/>
    <p:sldId id="267" r:id="rId17"/>
    <p:sldId id="264" r:id="rId18"/>
    <p:sldId id="268" r:id="rId19"/>
    <p:sldId id="26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94667"/>
  </p:normalViewPr>
  <p:slideViewPr>
    <p:cSldViewPr snapToGrid="0">
      <p:cViewPr varScale="1">
        <p:scale>
          <a:sx n="110" d="100"/>
          <a:sy n="110" d="100"/>
        </p:scale>
        <p:origin x="11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712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50728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527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47122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34258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05699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2556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57639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62221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381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1872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0637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8274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6385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77952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86159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29064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3B99AD-AE53-27E9-0B02-D888A1D22A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Uloga </a:t>
            </a:r>
            <a:r>
              <a:rPr lang="hr-HR" sz="5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probiotika</a:t>
            </a:r>
            <a:r>
              <a:rPr lang="hr-HR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 regulaciji tjelesne težine</a:t>
            </a:r>
            <a:endParaRPr lang="hr-HR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73CA8D7-1F8B-3D40-1170-6E9A4E1B0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5110480"/>
            <a:ext cx="8915399" cy="793182"/>
          </a:xfrm>
        </p:spPr>
        <p:txBody>
          <a:bodyPr>
            <a:normAutofit lnSpcReduction="10000"/>
          </a:bodyPr>
          <a:lstStyle/>
          <a:p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Dr.sc. Mirela Marić</a:t>
            </a:r>
          </a:p>
          <a:p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Zagreb, 22.11.2024</a:t>
            </a:r>
          </a:p>
        </p:txBody>
      </p:sp>
    </p:spTree>
    <p:extLst>
      <p:ext uri="{BB962C8B-B14F-4D97-AF65-F5344CB8AC3E}">
        <p14:creationId xmlns:p14="http://schemas.microsoft.com/office/powerpoint/2010/main" val="887794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1B463-4541-2340-9751-CA9AD8F7F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2276" y="399393"/>
            <a:ext cx="9192336" cy="6327227"/>
          </a:xfrm>
        </p:spPr>
        <p:txBody>
          <a:bodyPr>
            <a:normAutofit fontScale="85000" lnSpcReduction="10000"/>
          </a:bodyPr>
          <a:lstStyle/>
          <a:p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Dr. </a:t>
            </a:r>
            <a:r>
              <a:rPr lang="hr-HR" b="1" dirty="0" err="1">
                <a:latin typeface="Calibri" panose="020F0502020204030204" pitchFamily="34" charset="0"/>
                <a:cs typeface="Calibri" panose="020F0502020204030204" pitchFamily="34" charset="0"/>
              </a:rPr>
              <a:t>sc</a:t>
            </a: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. Mirela Marić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 rođena sam u Slavonskom Brodu , gdje završavam osnovu školu  i Opću gimnaziju. 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Diplomirala sam 2000. godine  na Prehrambeno-biotehnološkom fakultetu Sveučilišta u Zagrebu studij Prehrambene tehnologije , smjer  Nutricionizam, gdje i završavam poslijediplomski studij. 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Doktorirala  sam  2019. godine na Sveučilištu u Zagrebu sa temom </a:t>
            </a:r>
            <a:r>
              <a:rPr lang="hr-HR" b="1" i="1" dirty="0">
                <a:latin typeface="Calibri" panose="020F0502020204030204" pitchFamily="34" charset="0"/>
                <a:cs typeface="Calibri" panose="020F0502020204030204" pitchFamily="34" charset="0"/>
              </a:rPr>
              <a:t>Procjena alergijskoga potencijala voća i povrća u funkciji proizvodnih procesa</a:t>
            </a:r>
            <a:r>
              <a:rPr lang="hr-HR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Nakon završetka poslijediplomskog studija radim u službama prodaje,  kao voditelj marketinga i na području nutricionizma. Od 2004.- 2023. bila sam  zaposlena  u </a:t>
            </a: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Poliklinici Aviva 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i bila sam  Voditeljica Centra za regulaciju tjelesne težine. 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Voditeljica </a:t>
            </a: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Poliklinike Vaš 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pregled postajem  početkom  2023 g., te uz poslove vođenja i organizacije rada Poliklinike, radim prodaju i marketing, te radim i unutar  ambulante za nutricionizam.  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Krajem  2024  g. zaposlena  sam u </a:t>
            </a: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Poliklinici </a:t>
            </a:r>
            <a:r>
              <a:rPr lang="hr-HR" b="1" dirty="0" err="1">
                <a:latin typeface="Calibri" panose="020F0502020204030204" pitchFamily="34" charset="0"/>
                <a:cs typeface="Calibri" panose="020F0502020204030204" pitchFamily="34" charset="0"/>
              </a:rPr>
              <a:t>Kardio</a:t>
            </a: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 – metabolički Centar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,  područje  mog rada je </a:t>
            </a:r>
            <a:r>
              <a:rPr lang="hr-HR" dirty="0" err="1">
                <a:latin typeface="Calibri" panose="020F0502020204030204" pitchFamily="34" charset="0"/>
                <a:cs typeface="Calibri" panose="020F0502020204030204" pitchFamily="34" charset="0"/>
              </a:rPr>
              <a:t>nutriconizam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hr-HR" dirty="0" err="1">
                <a:latin typeface="Calibri" panose="020F0502020204030204" pitchFamily="34" charset="0"/>
                <a:cs typeface="Calibri" panose="020F0502020204030204" pitchFamily="34" charset="0"/>
              </a:rPr>
              <a:t>anti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hr-HR" dirty="0" err="1">
                <a:latin typeface="Calibri" panose="020F0502020204030204" pitchFamily="34" charset="0"/>
                <a:cs typeface="Calibri" panose="020F0502020204030204" pitchFamily="34" charset="0"/>
              </a:rPr>
              <a:t>aging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 medicina.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Unutar nutricionističke ambulante radim </a:t>
            </a: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cjelovitu analizu sastava tjelesne mase, određivanja vitaminsko-mineralnog statusa i suplementaciju 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(nadopuna prehrane), izrađujem </a:t>
            </a: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individualne programe prehrane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, te aktivno sudjelujem u mnogim </a:t>
            </a: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marketinškim aktivnostima 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(TV emisije </a:t>
            </a: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„ Život na vagi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” 7 godina i ostale, razne radijske emisije, pisanje članaka u svim dnevnim novinama i časopisima, specijaliziranim medicinskim časopisima, radim edukacije i predavanja, savjetovanja, panel diskusije i  pišem mnoge kolumne). 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Svojim multidisciplinarnim pristupom radim sa </a:t>
            </a:r>
            <a:r>
              <a:rPr lang="hr-HR" b="1" dirty="0">
                <a:latin typeface="Calibri" panose="020F0502020204030204" pitchFamily="34" charset="0"/>
                <a:cs typeface="Calibri" panose="020F0502020204030204" pitchFamily="34" charset="0"/>
              </a:rPr>
              <a:t>svim dobnim skupinama djece i odraslih prilagođenih svim fizičkim aktivnostima</a:t>
            </a:r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 – sportašima ( rekreativcima i profesionalcima), te liječničkim dijagnozama . 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Aktivno surađujem sa mnogim nadležnim zdravstvenim institucijama, pratim zakonodavstva i pravilnike o prehrani i dijetetici.</a:t>
            </a:r>
          </a:p>
          <a:p>
            <a:r>
              <a:rPr lang="hr-HR" dirty="0">
                <a:latin typeface="Calibri" panose="020F0502020204030204" pitchFamily="34" charset="0"/>
                <a:cs typeface="Calibri" panose="020F0502020204030204" pitchFamily="34" charset="0"/>
              </a:rPr>
              <a:t>U segmentu znanosti pratim, pišem i objavljujem znanstvene  članke na području Biomedicinskih znanosti.</a:t>
            </a:r>
          </a:p>
          <a:p>
            <a:endParaRPr lang="hr-H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649265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75D29E4-C792-602D-4CEC-B765509D4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Uvod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76C7DBF-399E-6A67-D82A-81F86AA63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hr-H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 živi mikroorganizmi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koji, kada se konzumiraju u odgovarajućim količinama, imaju </a:t>
            </a:r>
            <a:r>
              <a:rPr lang="hr-H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pozitivan učinak 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zdravlje.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Njihova prisutnost u crijevima igra ključnu ulogu </a:t>
            </a:r>
            <a:r>
              <a:rPr lang="hr-H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 održavanju ravnoteže crijevne </a:t>
            </a:r>
            <a:r>
              <a:rPr lang="hr-HR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mikrobiote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što je važno za različite aspekte zdravlja, uključujući </a:t>
            </a: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metabolizam i tjelesnu težinu.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Povezanost između crijevne </a:t>
            </a:r>
            <a:r>
              <a:rPr lang="hr-HR" sz="2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mikrobiote</a:t>
            </a:r>
            <a:r>
              <a:rPr lang="hr-HR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regulacije tjelesne težine predmet je intenzivnih </a:t>
            </a: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istraživanja</a:t>
            </a:r>
            <a:r>
              <a:rPr lang="hr-HR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posljednjih godina.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Uloga probiotika u regulaciji tjelesne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težine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postaje sve relevantnija s obzirom na porast pretilosti i s njom povezanih bolesti, poput dijabetesa tipa 2 i kardiovaskularnih bolesti.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24040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67D3C8-EBB0-6177-EC28-454B62E82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624110"/>
            <a:ext cx="9233316" cy="1280890"/>
          </a:xfrm>
        </p:spPr>
        <p:txBody>
          <a:bodyPr>
            <a:normAutofit fontScale="90000"/>
          </a:bodyPr>
          <a:lstStyle/>
          <a:p>
            <a:r>
              <a:rPr lang="hr-HR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Crijevna mikrobiota i njena uloga u metabolizmu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F3C4864-1FFF-BA08-F19C-9A015A8E95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35211" y="2133600"/>
            <a:ext cx="4602163" cy="44450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Crijevna </a:t>
            </a:r>
            <a:r>
              <a:rPr lang="hr-H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mikrobiota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sastoji se od </a:t>
            </a:r>
            <a:r>
              <a:rPr lang="hr-H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trilijuna mikroorganizama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uključujući </a:t>
            </a:r>
            <a:r>
              <a:rPr lang="hr-HR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bakterije, viruse, gljivice i </a:t>
            </a:r>
            <a:r>
              <a:rPr lang="hr-HR" sz="2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protozoe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od kojih mnogi igraju ključnu ulogu u </a:t>
            </a:r>
            <a:r>
              <a:rPr lang="hr-H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probavi hrane i apsorpciji nutrijenata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Zdrava crijevna </a:t>
            </a:r>
            <a:r>
              <a:rPr lang="hr-H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mikrobiota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pomaže u </a:t>
            </a: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razgradnji vlakana, sintezi vitamina i održavanju imunološkog sustava.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Mikrobiota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također utječe na </a:t>
            </a: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metabolizam i skladištenje masti, 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 posljedično može doprinijeti </a:t>
            </a: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pretilosti ili održavanju zdrave tjelesne težine.</a:t>
            </a:r>
            <a:b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2000" b="1" i="1" dirty="0"/>
          </a:p>
          <a:p>
            <a:endParaRPr lang="hr-HR" sz="2000" dirty="0"/>
          </a:p>
        </p:txBody>
      </p:sp>
      <p:pic>
        <p:nvPicPr>
          <p:cNvPr id="5" name="Picture 2" descr="Mikrobiom – Organ 21. stoljeća">
            <a:extLst>
              <a:ext uri="{FF2B5EF4-FFF2-40B4-BE49-F238E27FC236}">
                <a16:creationId xmlns:a16="http://schemas.microsoft.com/office/drawing/2014/main" id="{2190DEFE-90D4-A372-5D7D-C3B5E11D53F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4" y="3186236"/>
            <a:ext cx="4313238" cy="233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483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25A620E-2BB6-4255-F3D7-911278D1C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Crijevna mikrobiota i metabolički poremećaji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6C274FC-340D-DD65-3BEF-B5D175ADD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Dysbioza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odnosno </a:t>
            </a: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neravnoteža u </a:t>
            </a:r>
            <a:r>
              <a:rPr lang="hr-H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crijevnoj mikrobioti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povezana je s različitim metaboličkim poremećajima.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 su pokazala da </a:t>
            </a:r>
            <a:r>
              <a:rPr lang="hr-H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osobe s prekomjernom tjelesnom težinom i pretilošću 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često imaju </a:t>
            </a:r>
            <a:r>
              <a:rPr lang="hr-HR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različitu crijevnu </a:t>
            </a:r>
            <a:r>
              <a:rPr lang="hr-HR" sz="2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mikrobiotu</a:t>
            </a:r>
            <a:r>
              <a:rPr lang="hr-HR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odnosu na one s normalnom tjelesnom težinom.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Poremećena </a:t>
            </a:r>
            <a:r>
              <a:rPr lang="hr-H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mikrobiota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može pridonijeti </a:t>
            </a: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upalnim procesima, smanjenoj osjetljivosti na inzulin i povećanom skladištenju masti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što može dovesti do povećanja tjelesne težine.</a:t>
            </a:r>
            <a:b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sz="2000" dirty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1028" name="Picture 4" descr="Kako pretilost utječe na povećan rizik od upale debelog crije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647" y="4799920"/>
            <a:ext cx="3217833" cy="183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608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Crijevna mikrobiota i pretilost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4" y="1717040"/>
            <a:ext cx="9223156" cy="437896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pretilih ljudi </a:t>
            </a:r>
            <a:r>
              <a:rPr lang="hr-HR" sz="2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promijenjen je sastav crijevne mikrobiote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 postoji nekoliko mehanizama putem kojih crijevna mikrobiota utječe na metabolizam domaćina.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Bakterije roda </a:t>
            </a:r>
            <a:r>
              <a:rPr lang="hr-HR" sz="2000" b="1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Bacteroidetes</a:t>
            </a:r>
            <a:r>
              <a:rPr lang="hr-HR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hr-HR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Firmicutes</a:t>
            </a:r>
            <a:r>
              <a:rPr lang="hr-HR" sz="20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dominiraju u crijevima ljudi te ukupno čine </a:t>
            </a:r>
            <a:r>
              <a:rPr lang="hr-HR" sz="2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90 % svih mikroorganizama u crijevima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Ne postoji savršen omjer koji se povezuje sa zdravljem, ali je poznato da je </a:t>
            </a:r>
            <a:r>
              <a:rPr lang="hr-HR" sz="2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veći omjer Firmicutes nego Bacteroidetes u značajnoj mjeri povezan s jačom upalom i većom pretilošću.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033" y="3774440"/>
            <a:ext cx="5531134" cy="276874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24033" y="6553343"/>
            <a:ext cx="91113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Schnorr, S., Candela, M., Rampelli, S. et al. Gut microbiome of the Hadza hunter-gatherers. Nat Commun 5, 3654 (2014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de-D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728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Firmicutes i Bacteroides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2632" y="2099348"/>
            <a:ext cx="5884228" cy="3777622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9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Bakterije roda Firmicutes </a:t>
            </a:r>
            <a:r>
              <a:rPr lang="hr-HR" sz="19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povećavaju apsorpciju kalorija iz hrane 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 je samim time vjerojatnost povećanja tjelesne mase veća.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razliku od njih, </a:t>
            </a:r>
            <a:r>
              <a:rPr lang="hr-HR" sz="19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Bacteroidetes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 specijalizirane za </a:t>
            </a:r>
            <a:r>
              <a:rPr lang="hr-HR" sz="19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razgradnju voluminoznih škrobova i vlakana 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kraće molekule masnih kiselina, koje tijelo može upotrijebiti za energiju.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Studije su dokazale da kod pretilih osoba u usporedbi s onima normalne tjelesne mase, omjer Firmicutes/Bacteroidetes značajno u korist Firmicutes te je </a:t>
            </a:r>
            <a:r>
              <a:rPr lang="hr-HR" sz="19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raznolikost mikroorganizama u crijevima smanjena. </a:t>
            </a:r>
          </a:p>
          <a:p>
            <a:endParaRPr lang="hr-HR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60" y="2550160"/>
            <a:ext cx="3831064" cy="3051189"/>
          </a:xfrm>
          <a:prstGeom prst="rect">
            <a:avLst/>
          </a:prstGeom>
        </p:spPr>
      </p:pic>
      <p:pic>
        <p:nvPicPr>
          <p:cNvPr id="6" name="Grafik 4">
            <a:extLst>
              <a:ext uri="{FF2B5EF4-FFF2-40B4-BE49-F238E27FC236}">
                <a16:creationId xmlns:a16="http://schemas.microsoft.com/office/drawing/2014/main" id="{540E3A96-21CA-4AD0-A76E-F7688BA3E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853" y="2672080"/>
            <a:ext cx="889078" cy="6499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75840" y="6152590"/>
            <a:ext cx="79959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Ley RE, et al. Gordon JI, Obesity alters gut microbial ecology. Proc Natl Acad Sci U S A. 2005;102:11070–5.</a:t>
            </a:r>
          </a:p>
        </p:txBody>
      </p:sp>
    </p:spTree>
    <p:extLst>
      <p:ext uri="{BB962C8B-B14F-4D97-AF65-F5344CB8AC3E}">
        <p14:creationId xmlns:p14="http://schemas.microsoft.com/office/powerpoint/2010/main" val="3354166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4EF8123-C307-58EC-8B1A-BD57991B6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Kako </a:t>
            </a:r>
            <a:r>
              <a:rPr lang="hr-H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mogu pomoći u regulaciji tjelesne težine?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6AF7064-0D0A-81D0-218D-C64FE3BD3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5884228" cy="37776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Utjecaj na apsorpciju masti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2000" b="1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mogu smanjiti apsorpciju masti u probavnom sustavu, </a:t>
            </a:r>
            <a:r>
              <a:rPr lang="hr-HR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čime se </a:t>
            </a:r>
            <a:r>
              <a:rPr lang="hr-HR" sz="2000" b="1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smanjuje ukupna kalorijska apsorpcija.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Neki sojevi </a:t>
            </a:r>
            <a:r>
              <a:rPr lang="hr-H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probiotika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poput onih iz roda </a:t>
            </a:r>
            <a:r>
              <a:rPr lang="hr-HR" sz="2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Lactobacillus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pokazali su sposobnost da</a:t>
            </a:r>
            <a:r>
              <a:rPr lang="hr-HR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inhibiraju enzim </a:t>
            </a:r>
            <a:r>
              <a:rPr lang="hr-HR" sz="20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lipazu</a:t>
            </a:r>
            <a:r>
              <a:rPr lang="hr-HR" sz="2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hr-HR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koji je ključan za razgradnju masti.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Kao rezultat toga, </a:t>
            </a:r>
            <a:r>
              <a:rPr lang="hr-HR" sz="2000" b="1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manji dio unesenih masti apsorbira se u tijelo</a:t>
            </a:r>
            <a:r>
              <a:rPr lang="hr-HR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dok se </a:t>
            </a: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veći dio izlučuje putem stolice.</a:t>
            </a:r>
            <a:br>
              <a:rPr lang="hr-HR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b="1" i="1" dirty="0"/>
          </a:p>
          <a:p>
            <a:endParaRPr lang="hr-HR" dirty="0"/>
          </a:p>
        </p:txBody>
      </p:sp>
      <p:sp>
        <p:nvSpPr>
          <p:cNvPr id="4" name="Rectangle 3"/>
          <p:cNvSpPr/>
          <p:nvPr/>
        </p:nvSpPr>
        <p:spPr>
          <a:xfrm>
            <a:off x="2589212" y="5770490"/>
            <a:ext cx="90830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Perna S. et all,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Probiotic Supplementation Useful for the Management of Body Weight and Other Anthropometric Measures in Adults Affected by Overweight and Obesity with Metabolic Related Diseases? A Systematic Review and Meta-Analysis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Nutrients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2021, 13(2), 666;</a:t>
            </a:r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4289" y="2201932"/>
            <a:ext cx="3772097" cy="22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684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55BFA4-1342-9FF6-1617-996313EE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Smanjenje upale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94BAD41-C3F4-7785-C2D9-29533A44D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332" y="2044057"/>
            <a:ext cx="6530965" cy="3777622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Kronična upala niskog stupnja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koja je često prisutna kod osoba s prekomjernom tjelesnom težinom, može ometati metabolizam i pridonijeti </a:t>
            </a: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inzulinskoj rezistenciji.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mogu pomoći u smanjenju upale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čime se poboljšava metabolizam i olakšava kontrola tjelesne težine.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Oni </a:t>
            </a:r>
            <a:r>
              <a:rPr lang="hr-HR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potiču proizvodnju protuupalnih spojeva, kao što su kratkolančane masne kiseline (SCFA), 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 imaju pozitivan učinak na metabolizam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budući djeluju kao signalne molekule i igraju ključnu ulogu u </a:t>
            </a:r>
            <a:r>
              <a:rPr lang="hr-HR" sz="20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kontroli apetita.</a:t>
            </a:r>
            <a:endParaRPr lang="hr-HR" sz="20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 mogu djelovati kroz </a:t>
            </a:r>
            <a:r>
              <a:rPr lang="hr-HR" sz="2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metabolizam histamina </a:t>
            </a:r>
            <a:r>
              <a:rPr lang="hr-H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djelujući na H2-receptore stanica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 prezentiraju antigen i induciraju smanjenje proupalnih citokina poput TNF-</a:t>
            </a:r>
            <a:r>
              <a:rPr lang="el-G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α,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IL-12 i monocitnog kemotaktičkog proteina-1.</a:t>
            </a:r>
            <a:b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sz="2000" dirty="0"/>
          </a:p>
          <a:p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7028" y="1944259"/>
            <a:ext cx="3734117" cy="38168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37028" y="4737539"/>
            <a:ext cx="3734117" cy="102360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Rectangle 5"/>
          <p:cNvSpPr/>
          <p:nvPr/>
        </p:nvSpPr>
        <p:spPr>
          <a:xfrm>
            <a:off x="2197920" y="6205768"/>
            <a:ext cx="83342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Cristofori F. Et al.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Anti-Inflammatory and Immunomodulatory Effects of Probiotics in Gut Inflammation: A Door to the Body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Front Immunol. 2021 Feb 26;12:578386</a:t>
            </a:r>
          </a:p>
        </p:txBody>
      </p:sp>
    </p:spTree>
    <p:extLst>
      <p:ext uri="{BB962C8B-B14F-4D97-AF65-F5344CB8AC3E}">
        <p14:creationId xmlns:p14="http://schemas.microsoft.com/office/powerpoint/2010/main" val="1138814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Poboljšanje metabolizma glukoze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9112" y="1741714"/>
            <a:ext cx="6456817" cy="377762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reguliraju glukozu u krvi</a:t>
            </a:r>
            <a:r>
              <a:rPr lang="hr-H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reguliranjem </a:t>
            </a:r>
            <a:r>
              <a:rPr lang="hr-HR" sz="20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ravnoteže crijevne flore</a:t>
            </a:r>
            <a:r>
              <a:rPr lang="hr-H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crijevnog imuniteta, osovine mikrobi-crijeva-mozak, osovine mikrobi-crijeva-jetra i drugih puteva.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Neki sojevi probiotika mogu poboljšati metabolizam glukoze, </a:t>
            </a: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smanjujući rizik od inzulinske rezistencije i dijabetesa tipa 2.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Bolji metabolizam glukoze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može olakšati </a:t>
            </a: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održavanje zdrave tjelesne težine,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jer </a:t>
            </a:r>
            <a:r>
              <a:rPr lang="hr-HR" sz="20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tijelo učinkovitije koristi šećere kao izvor energije, umjesto da ih pohranjuje kao mast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929" y="1905000"/>
            <a:ext cx="3839793" cy="276324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42262" y="6113720"/>
            <a:ext cx="82880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Shen X. Et all, Foods 2024, 13(17), 2719; ,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Role and Mechanism of Probiotics Supplementation in Blood Glucose Regulation: A Review</a:t>
            </a:r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623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 i GLP 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3" y="2133600"/>
            <a:ext cx="4374924" cy="377762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mogu utjecati na </a:t>
            </a: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metabolite crijevne flore regulirajući strukturu crijevne flore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aktivirajući metabolički put u tijelu domaćina i </a:t>
            </a:r>
            <a:r>
              <a:rPr lang="hr-HR" sz="20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potičući izlučivanje GLP-1 od strane crijevnih L-stanica.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 poboljšavaju metabolizam glukoze stimulirajući lučenje GLP-1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092" y="2133600"/>
            <a:ext cx="5312908" cy="30000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09173" y="6038373"/>
            <a:ext cx="82880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Shen X. Et all, Foods 2024, 13(17), 2719; ,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Role and Mechanism of Probiotics Supplementation in Blood Glucose Regulation: A Review</a:t>
            </a:r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287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 u regulaciji dijabetesa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4" y="1757680"/>
            <a:ext cx="8911687" cy="415354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Kod </a:t>
            </a:r>
            <a:r>
              <a:rPr lang="hr-H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dijabetesa tip 1 koji se odnosi na nedostatak inzulina i dijabetesa tipa 2 koji se javlja zbog inzulinske rezistencije,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pojavljuju se specifične promjene u sastavu i funkciji crijevne mikrobiote - </a:t>
            </a: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crijevna disbioza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obnavljaju homeostaze crijevne mikrobiote- </a:t>
            </a:r>
            <a:r>
              <a:rPr lang="hr-H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poboljšanja sastava gastrointestinalnog (GI) trakta i smanjenja upale.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Sinbiotici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kombinacije probiotika i prebiotika  </a:t>
            </a: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kod dijabetesa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r-H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povećavaju rast i funkcije korisnih mikroorganizama prisutnih u GI traktu.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Probiotička i sinbiotička dopuna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povezana sa </a:t>
            </a: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značajnim poboljšanjima razine glukoze u plazmi na tašte, serumskog inzulina i HbA1C.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Terapijska učinkovitost probiotičkih intervencija za upravljanje dijabetesom može biti specifična za sojeve - </a:t>
            </a:r>
            <a:r>
              <a:rPr lang="hr-H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Lactobacillus i </a:t>
            </a:r>
            <a:r>
              <a:rPr lang="hr-HR" sz="20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Bifidobacterium</a:t>
            </a:r>
            <a:r>
              <a:rPr lang="hr-H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20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lactis</a:t>
            </a:r>
            <a:r>
              <a:rPr lang="hr-H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hr-H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26080" y="6207760"/>
            <a:ext cx="77317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Delić D, Upravljanje dijabetesom probioticima i sinbioticima, Clinical Nutrition, 2024</a:t>
            </a:r>
          </a:p>
        </p:txBody>
      </p:sp>
    </p:spTree>
    <p:extLst>
      <p:ext uri="{BB962C8B-B14F-4D97-AF65-F5344CB8AC3E}">
        <p14:creationId xmlns:p14="http://schemas.microsoft.com/office/powerpoint/2010/main" val="3402502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 u regulaciji T2DM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3117" y="1566719"/>
            <a:ext cx="7793277" cy="442529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96647" y="6151107"/>
            <a:ext cx="82880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Shen X. Et all, Foods 2024, 13(17), 2719; ,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Role and Mechanism of Probiotics Supplementation in Blood Glucose Regulation: A Review</a:t>
            </a:r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16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Regulacija apetita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4881" y="2133599"/>
            <a:ext cx="5288210" cy="3777622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 </a:t>
            </a:r>
            <a:r>
              <a:rPr lang="hr-H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mogu utjecati na razine hormona koji reguliraju apetit</a:t>
            </a: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poput </a:t>
            </a:r>
            <a:r>
              <a:rPr lang="hr-HR" sz="20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leptina i grelina</a:t>
            </a:r>
            <a:r>
              <a:rPr lang="hr-HR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Leptin ➡ signalizira sitost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Grelin ➡ potiče osjećaj gladi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Neravnoteža ovih hormona može dovesti do prejedanja i nakupljanja viška kilograma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Neki probiotici mogu pomoći u normalizaciji razine leptina, čime se smanjuje osjećaj gladi i olakšava kontrola unosa hrane.</a:t>
            </a:r>
            <a:b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zervirano mjesto sadržaja 2">
            <a:extLst>
              <a:ext uri="{FF2B5EF4-FFF2-40B4-BE49-F238E27FC236}">
                <a16:creationId xmlns:a16="http://schemas.microsoft.com/office/drawing/2014/main" id="{7EE9CC3C-9A67-779C-9351-1452C2D37332}"/>
              </a:ext>
            </a:extLst>
          </p:cNvPr>
          <p:cNvSpPr txBox="1">
            <a:spLocks/>
          </p:cNvSpPr>
          <p:nvPr/>
        </p:nvSpPr>
        <p:spPr>
          <a:xfrm>
            <a:off x="2214880" y="1668148"/>
            <a:ext cx="8229600" cy="4708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hr-H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r-H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1161" y="2133599"/>
            <a:ext cx="4460630" cy="377762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83381" y="6188860"/>
            <a:ext cx="88269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 Son, J. et all, The Role of the Gut Microbiota in the Gut-Brain Axis in Obesity: Mechanisms and Future Implications. Int. J. Mol. Sci. 2021, 22, 2993.</a:t>
            </a:r>
          </a:p>
        </p:txBody>
      </p:sp>
    </p:spTree>
    <p:extLst>
      <p:ext uri="{BB962C8B-B14F-4D97-AF65-F5344CB8AC3E}">
        <p14:creationId xmlns:p14="http://schemas.microsoft.com/office/powerpoint/2010/main" val="2239129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56E0E8-1795-5891-DF60-86CB1DFBD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Znanstvena istraživanja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041AA72-1110-7565-0CDD-E65391642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425629" cy="341586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Brojna istraživanja ukazuju na </a:t>
            </a: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pozitivan učinak </a:t>
            </a:r>
            <a:r>
              <a:rPr lang="hr-HR" sz="20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probiotika</a:t>
            </a: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regulaciju tjelesne težine.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primjer, istraživanje provedeno na miševima pokazalo je da su oni koji su primali </a:t>
            </a:r>
            <a:r>
              <a:rPr lang="hr-H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probiotike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imali manju količinu tjelesne masti u usporedbi s kontrolnom skupinom.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Također, neka istraživanja na ljudima pokazala su da određeni sojevi probiotika, poput </a:t>
            </a:r>
            <a:r>
              <a:rPr lang="hr-HR" sz="2000" b="1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Lactobacillus gasseri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mogu pomoći u </a:t>
            </a: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smanjenju trbušne masti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r-H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77067" y="6177290"/>
            <a:ext cx="80203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Álvarez-Arraño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 V. Et all,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Effects of Probiotics and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Synbiotics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Weight Loss in Subjects with Overweight or Obesity: A Systematic Review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,Nutrients 2021, 13(10), 3627</a:t>
            </a:r>
          </a:p>
        </p:txBody>
      </p:sp>
      <p:sp>
        <p:nvSpPr>
          <p:cNvPr id="6" name="Rectangle 5"/>
          <p:cNvSpPr/>
          <p:nvPr/>
        </p:nvSpPr>
        <p:spPr>
          <a:xfrm>
            <a:off x="2777068" y="5693658"/>
            <a:ext cx="7569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Fang-Shu C. Et all,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 mixture VSL#3: An overview of basic and clinical studies in chronic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diseasesWorld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Cases. 2020 Apr 26;8(8):1361–1384.</a:t>
            </a:r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871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418C581-0F0F-DA16-A6B0-2D1C7712A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Učinkovitost probiotika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301741E-F62C-5415-BDF3-4DD13E771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5126821" cy="377762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Važno je napomenuti da svi </a:t>
            </a:r>
            <a:r>
              <a:rPr lang="hr-HR" sz="2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 djeluju jednako.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Učinak </a:t>
            </a:r>
            <a:r>
              <a:rPr lang="hr-H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probiotika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tjelesnu težinu ovisi o </a:t>
            </a:r>
            <a:r>
              <a:rPr lang="hr-HR" sz="2000" b="1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vrsti soja, doziranju i individualnim razlikama u crijevnoj </a:t>
            </a:r>
            <a:r>
              <a:rPr lang="hr-HR" sz="2000" b="1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mikrobioti</a:t>
            </a:r>
            <a:r>
              <a:rPr lang="hr-HR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Također, </a:t>
            </a:r>
            <a:r>
              <a:rPr lang="hr-H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će vjerojatno biti najučinkovitiji kada se koriste kao dio sveobuhvatnog programa za kontrolu težine koji uključuje </a:t>
            </a:r>
            <a:r>
              <a:rPr lang="hr-HR" sz="20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zdravu prehranu i redovitu tjelesnu aktivnost.</a:t>
            </a:r>
            <a:endParaRPr lang="hr-HR" sz="2000" b="1" dirty="0">
              <a:solidFill>
                <a:schemeClr val="tx1"/>
              </a:solidFill>
            </a:endParaRPr>
          </a:p>
          <a:p>
            <a:endParaRPr lang="hr-H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6364" y="2308776"/>
            <a:ext cx="4135497" cy="24511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93720" y="5791778"/>
            <a:ext cx="9128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Danielsson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P. Et all,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Evaluating probiotic efficacy on weight loss in adults with overweight through a double-blind, placebo-controlled randomized trial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Scientific Reports volume 13, Article number: 18200 (2023)</a:t>
            </a:r>
          </a:p>
        </p:txBody>
      </p:sp>
    </p:spTree>
    <p:extLst>
      <p:ext uri="{BB962C8B-B14F-4D97-AF65-F5344CB8AC3E}">
        <p14:creationId xmlns:p14="http://schemas.microsoft.com/office/powerpoint/2010/main" val="4134637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32786AC-52F2-92AA-F299-B63E2A180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Sigurnost </a:t>
            </a:r>
            <a:r>
              <a:rPr lang="hr-H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probiotika</a:t>
            </a:r>
            <a:endParaRPr lang="hr-H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6019783-43D0-533E-BEC1-2E2628F5E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5830888" cy="410029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općenito smatraju sigurnima za većinu ljudi, a nuspojave su rijetke.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Međutim, kod osoba s oslabljenim imunološkim sustavom ili ozbiljnim zdravstvenim stanjima može doći do komplikacija, pa je važno konzultirati se s liječnikom prije uzimanja </a:t>
            </a:r>
            <a:r>
              <a:rPr lang="hr-H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probiotika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r-H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84953" y="5823270"/>
            <a:ext cx="7736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Zielińska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D. Et all,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Chapter 6 - Safety of Probiotics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Diet, Microbiome and Health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Handbook of Food Bioengineering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2018, Pages 131-161</a:t>
            </a:r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Slovenski zdravnik o učinkovitosti probiotikov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500" y="2207625"/>
            <a:ext cx="2976892" cy="226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748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2050A8F-EC77-F019-940C-80E9742A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Upotreba </a:t>
            </a:r>
            <a:r>
              <a:rPr lang="hr-H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probitoka</a:t>
            </a:r>
            <a:b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61F2655-01DB-D2DB-BC0E-DDDFDE846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5653088" cy="377762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 dostupni u različitim oblicima, uključujući jogurte, fermentirane namirnice, dodatke prehrani i kapsule.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Važno je odabrati proizvode koji sadrže dokazane sojeve, poput </a:t>
            </a: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Lactobacillus i </a:t>
            </a:r>
            <a:r>
              <a:rPr lang="hr-HR" sz="20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Bifidobacterium</a:t>
            </a:r>
            <a:r>
              <a:rPr lang="hr-H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koji su pokazali </a:t>
            </a:r>
            <a:r>
              <a:rPr lang="hr-HR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pozitivne učinke na regulaciju tjelesne težine.</a:t>
            </a:r>
            <a:b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sz="1800" dirty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Picture 2" descr="The Microbiome and Health: Probiotics Are Good For Your Gut | DEXA Scan  Near Me. VO2 Max Near Me. RMR Test Near Me.">
            <a:extLst>
              <a:ext uri="{FF2B5EF4-FFF2-40B4-BE49-F238E27FC236}">
                <a16:creationId xmlns:a16="http://schemas.microsoft.com/office/drawing/2014/main" id="{115B3AF6-1AAA-7956-2C8B-FDD7DEC97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600" y="2415923"/>
            <a:ext cx="3212976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89212" y="5911222"/>
            <a:ext cx="83585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Michael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D.R. Et all,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randomised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controlled study shows supplementation of overweight and obese adults with lactobacilli and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bifidobacteria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reduces bodyweight and improves well-being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Rep. 2020 Mar 6;10:4183.</a:t>
            </a:r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222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23C97D-0B10-680E-38DD-6ADFA7AAC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Zaključak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C8A1737-69CF-9192-33C2-9C369DB81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mogu igrati važnu ulogu u regulaciji tjelesne težine putem različitih mehanizama, uključujući </a:t>
            </a:r>
            <a:r>
              <a:rPr lang="hr-HR" sz="20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smanjenje apsorpcije masti, poboljšanje metabolizma glukoze, smanjenje upale i regulaciju apetita.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Iako </a:t>
            </a:r>
            <a:r>
              <a:rPr lang="hr-HR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sami po sebi </a:t>
            </a:r>
            <a:r>
              <a:rPr lang="hr-HR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nisu "čarobni" lijek za gubitak kilograma</a:t>
            </a:r>
            <a:r>
              <a:rPr lang="hr-H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oni mogu biti korisna podrška kao dio cjelokupnog pristupa zdravoj prehrani i načinu života.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Istraživanja na ovom polju i dalje se razvijaju, ali dosadašnji dokazi sugeriraju da </a:t>
            </a:r>
            <a:r>
              <a:rPr lang="hr-HR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mogu biti koristan alat u borbi </a:t>
            </a:r>
            <a:r>
              <a:rPr lang="hr-HR" sz="2000" i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protiv pretilosti i održavanju zdrave tjelesne mase.</a:t>
            </a:r>
            <a:endParaRPr lang="en-US" sz="2000" i="1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39418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0640" y="2377440"/>
            <a:ext cx="10373897" cy="359474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5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Hvala na pažnji!</a:t>
            </a:r>
          </a:p>
          <a:p>
            <a:pPr marL="0" indent="0">
              <a:buNone/>
            </a:pPr>
            <a:endParaRPr lang="hr-HR" sz="5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3315310194"/>
      </p:ext>
    </p:extLst>
  </p:cSld>
  <p:clrMapOvr>
    <a:masterClrMapping/>
  </p:clrMapOvr>
</p:sld>
</file>

<file path=ppt/theme/theme1.xml><?xml version="1.0" encoding="utf-8"?>
<a:theme xmlns:a="http://schemas.openxmlformats.org/drawingml/2006/main" name="Pramen">
  <a:themeElements>
    <a:clrScheme name="Pram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Pram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am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TM02892315[[fn=Pramen]]</Template>
  <TotalTime>492</TotalTime>
  <Words>1889</Words>
  <Application>Microsoft Macintosh PowerPoint</Application>
  <PresentationFormat>Widescreen</PresentationFormat>
  <Paragraphs>96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Century Gothic</vt:lpstr>
      <vt:lpstr>Wingdings 3</vt:lpstr>
      <vt:lpstr>Pramen</vt:lpstr>
      <vt:lpstr>Uloga probiotika u regulaciji tjelesne težine</vt:lpstr>
      <vt:lpstr>PowerPoint Presentation</vt:lpstr>
      <vt:lpstr>Uvod</vt:lpstr>
      <vt:lpstr>Crijevna mikrobiota i njena uloga u metabolizmu</vt:lpstr>
      <vt:lpstr>Crijevna mikrobiota i metabolički poremećaji</vt:lpstr>
      <vt:lpstr>Crijevna mikrobiota i pretilost </vt:lpstr>
      <vt:lpstr>Firmicutes i Bacteroides</vt:lpstr>
      <vt:lpstr>Kako probiotici mogu pomoći u regulaciji tjelesne težine?</vt:lpstr>
      <vt:lpstr>Smanjenje upale</vt:lpstr>
      <vt:lpstr>Poboljšanje metabolizma glukoze</vt:lpstr>
      <vt:lpstr>Probiotici i GLP -1</vt:lpstr>
      <vt:lpstr>Probiotici u regulaciji dijabetesa</vt:lpstr>
      <vt:lpstr>Probiotici u regulaciji T2DM </vt:lpstr>
      <vt:lpstr>Regulacija apetita</vt:lpstr>
      <vt:lpstr>Znanstvena istraživanja</vt:lpstr>
      <vt:lpstr>Učinkovitost probiotika</vt:lpstr>
      <vt:lpstr>Sigurnost probiotika</vt:lpstr>
      <vt:lpstr>Upotreba probitoka </vt:lpstr>
      <vt:lpstr>Zaključak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Uloga probiotika u regulaciji tjelesne težine</dc:title>
  <dc:creator>Domagoj Marić</dc:creator>
  <cp:lastModifiedBy>Sabine Ebert-Krnjak</cp:lastModifiedBy>
  <cp:revision>76</cp:revision>
  <dcterms:created xsi:type="dcterms:W3CDTF">2024-10-16T17:36:33Z</dcterms:created>
  <dcterms:modified xsi:type="dcterms:W3CDTF">2024-11-19T18:15:42Z</dcterms:modified>
</cp:coreProperties>
</file>