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Montserrat" pitchFamily="2" charset="77"/>
      <p:regular r:id="rId24"/>
      <p:bold r:id="rId25"/>
      <p:italic r:id="rId26"/>
      <p:boldItalic r:id="rId27"/>
    </p:embeddedFont>
    <p:embeddedFont>
      <p:font typeface="Montserrat Black" panose="020F0502020204030204" pitchFamily="34" charset="0"/>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ilLf931sr7oZTecNMPbRKH6Hi8U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60CDB00-D756-4DAA-A13D-DC7191E7E3C6}">
  <a:tblStyle styleId="{A60CDB00-D756-4DAA-A13D-DC7191E7E3C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5"/>
  </p:normalViewPr>
  <p:slideViewPr>
    <p:cSldViewPr snapToGrid="0">
      <p:cViewPr varScale="1">
        <p:scale>
          <a:sx n="148" d="100"/>
          <a:sy n="148" d="100"/>
        </p:scale>
        <p:origin x="60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 name="Google Shape;66;p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0cc6e4dae4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0cc6e4dae4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1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2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207939" y="1057884"/>
            <a:ext cx="5142274" cy="4085616"/>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5200"/>
              <a:buNone/>
            </a:pPr>
            <a:r>
              <a:rPr lang="en-GB" sz="3400" i="1">
                <a:solidFill>
                  <a:schemeClr val="dk1"/>
                </a:solidFill>
                <a:latin typeface="Montserrat Black"/>
                <a:ea typeface="Montserrat Black"/>
                <a:cs typeface="Montserrat Black"/>
                <a:sym typeface="Montserrat Black"/>
              </a:rPr>
              <a:t>CRIJEVNI MIKROBIOM I NJEGOVA ULOGA U ZDRAVOM STARENJU MOZGA</a:t>
            </a:r>
            <a:endParaRPr sz="3400" i="1">
              <a:solidFill>
                <a:schemeClr val="dk1"/>
              </a:solidFill>
              <a:latin typeface="Montserrat Black"/>
              <a:ea typeface="Montserrat Black"/>
              <a:cs typeface="Montserrat Black"/>
              <a:sym typeface="Montserrat Black"/>
            </a:endParaRPr>
          </a:p>
        </p:txBody>
      </p:sp>
      <p:sp>
        <p:nvSpPr>
          <p:cNvPr id="55" name="Google Shape;55;p1"/>
          <p:cNvSpPr txBox="1">
            <a:spLocks noGrp="1"/>
          </p:cNvSpPr>
          <p:nvPr>
            <p:ph type="subTitle" idx="1"/>
          </p:nvPr>
        </p:nvSpPr>
        <p:spPr>
          <a:xfrm>
            <a:off x="5441700" y="3914174"/>
            <a:ext cx="3702300" cy="522600"/>
          </a:xfrm>
          <a:prstGeom prst="rect">
            <a:avLst/>
          </a:prstGeom>
          <a:noFill/>
          <a:ln>
            <a:noFill/>
          </a:ln>
        </p:spPr>
        <p:txBody>
          <a:bodyPr spcFirstLastPara="1" wrap="square" lIns="91425" tIns="91425" rIns="91425" bIns="91425" anchor="t" anchorCtr="0">
            <a:normAutofit fontScale="55000" lnSpcReduction="20000"/>
          </a:bodyPr>
          <a:lstStyle/>
          <a:p>
            <a:pPr marL="0" lvl="0" indent="0" algn="ctr" rtl="0">
              <a:lnSpc>
                <a:spcPct val="100000"/>
              </a:lnSpc>
              <a:spcBef>
                <a:spcPts val="0"/>
              </a:spcBef>
              <a:spcAft>
                <a:spcPts val="0"/>
              </a:spcAft>
              <a:buSzPct val="181818"/>
              <a:buNone/>
            </a:pPr>
            <a:r>
              <a:rPr lang="en-GB">
                <a:latin typeface="Montserrat"/>
                <a:ea typeface="Montserrat"/>
                <a:cs typeface="Montserrat"/>
                <a:sym typeface="Montserrat"/>
              </a:rPr>
              <a:t>univ.mag.ing.biotechn. Ira Renko</a:t>
            </a:r>
            <a:endParaRPr>
              <a:latin typeface="Montserrat"/>
              <a:ea typeface="Montserrat"/>
              <a:cs typeface="Montserrat"/>
              <a:sym typeface="Montserrat"/>
            </a:endParaRPr>
          </a:p>
        </p:txBody>
      </p:sp>
      <p:pic>
        <p:nvPicPr>
          <p:cNvPr id="56" name="Google Shape;56;p1" descr="logo.png"/>
          <p:cNvPicPr preferRelativeResize="0"/>
          <p:nvPr/>
        </p:nvPicPr>
        <p:blipFill rotWithShape="1">
          <a:blip r:embed="rId3">
            <a:alphaModFix/>
          </a:blip>
          <a:srcRect/>
          <a:stretch/>
        </p:blipFill>
        <p:spPr>
          <a:xfrm>
            <a:off x="7503260" y="4445297"/>
            <a:ext cx="1533158" cy="620369"/>
          </a:xfrm>
          <a:prstGeom prst="rect">
            <a:avLst/>
          </a:prstGeom>
          <a:noFill/>
          <a:ln>
            <a:noFill/>
          </a:ln>
        </p:spPr>
      </p:pic>
      <p:pic>
        <p:nvPicPr>
          <p:cNvPr id="57" name="Google Shape;57;p1" descr="CCM2.jpg"/>
          <p:cNvPicPr preferRelativeResize="0"/>
          <p:nvPr/>
        </p:nvPicPr>
        <p:blipFill rotWithShape="1">
          <a:blip r:embed="rId4">
            <a:alphaModFix/>
          </a:blip>
          <a:srcRect/>
          <a:stretch/>
        </p:blipFill>
        <p:spPr>
          <a:xfrm>
            <a:off x="2985052" y="0"/>
            <a:ext cx="6158951" cy="2279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2"/>
          <p:cNvSpPr txBox="1">
            <a:spLocks noGrp="1"/>
          </p:cNvSpPr>
          <p:nvPr>
            <p:ph type="subTitle" idx="1"/>
          </p:nvPr>
        </p:nvSpPr>
        <p:spPr>
          <a:xfrm>
            <a:off x="0" y="2088150"/>
            <a:ext cx="5039700" cy="967200"/>
          </a:xfrm>
          <a:prstGeom prst="rect">
            <a:avLst/>
          </a:prstGeom>
          <a:noFill/>
          <a:ln>
            <a:noFill/>
          </a:ln>
        </p:spPr>
        <p:txBody>
          <a:bodyPr spcFirstLastPara="1" wrap="square" lIns="91425" tIns="91425" rIns="91425" bIns="91425" anchor="t" anchorCtr="0">
            <a:normAutofit fontScale="25000" lnSpcReduction="20000"/>
          </a:bodyPr>
          <a:lstStyle/>
          <a:p>
            <a:pPr marL="457200" lvl="0" indent="-315912" algn="l" rtl="0">
              <a:lnSpc>
                <a:spcPct val="100000"/>
              </a:lnSpc>
              <a:spcBef>
                <a:spcPts val="0"/>
              </a:spcBef>
              <a:spcAft>
                <a:spcPts val="0"/>
              </a:spcAft>
              <a:buClr>
                <a:schemeClr val="dk1"/>
              </a:buClr>
              <a:buSzPct val="100000"/>
              <a:buFont typeface="Montserrat"/>
              <a:buChar char="●"/>
            </a:pPr>
            <a:r>
              <a:rPr lang="en-GB" sz="5500">
                <a:solidFill>
                  <a:schemeClr val="dk1"/>
                </a:solidFill>
                <a:latin typeface="Montserrat"/>
                <a:ea typeface="Montserrat"/>
                <a:cs typeface="Montserrat"/>
                <a:sym typeface="Montserrat"/>
              </a:rPr>
              <a:t>Magistra inženjerka molekularne biotehnologije</a:t>
            </a:r>
            <a:endParaRPr sz="5500">
              <a:solidFill>
                <a:schemeClr val="dk1"/>
              </a:solidFill>
              <a:latin typeface="Montserrat"/>
              <a:ea typeface="Montserrat"/>
              <a:cs typeface="Montserrat"/>
              <a:sym typeface="Montserrat"/>
            </a:endParaRPr>
          </a:p>
          <a:p>
            <a:pPr marL="457200" lvl="0" indent="-315912" algn="l" rtl="0">
              <a:lnSpc>
                <a:spcPct val="100000"/>
              </a:lnSpc>
              <a:spcBef>
                <a:spcPts val="0"/>
              </a:spcBef>
              <a:spcAft>
                <a:spcPts val="0"/>
              </a:spcAft>
              <a:buClr>
                <a:schemeClr val="dk1"/>
              </a:buClr>
              <a:buSzPct val="100000"/>
              <a:buFont typeface="Montserrat"/>
              <a:buChar char="●"/>
            </a:pPr>
            <a:r>
              <a:rPr lang="en-GB" sz="5500">
                <a:solidFill>
                  <a:schemeClr val="dk1"/>
                </a:solidFill>
                <a:latin typeface="Montserrat"/>
                <a:ea typeface="Montserrat"/>
                <a:cs typeface="Montserrat"/>
                <a:sym typeface="Montserrat"/>
              </a:rPr>
              <a:t>Project Manager u Centru za crijevni mikrobiom (CCM)</a:t>
            </a:r>
            <a:endParaRPr sz="5500">
              <a:solidFill>
                <a:schemeClr val="dk1"/>
              </a:solidFill>
              <a:latin typeface="Montserrat"/>
              <a:ea typeface="Montserrat"/>
              <a:cs typeface="Montserrat"/>
              <a:sym typeface="Montserrat"/>
            </a:endParaRPr>
          </a:p>
          <a:p>
            <a:pPr marL="457200" lvl="0" indent="-315912" algn="l" rtl="0">
              <a:lnSpc>
                <a:spcPct val="100000"/>
              </a:lnSpc>
              <a:spcBef>
                <a:spcPts val="0"/>
              </a:spcBef>
              <a:spcAft>
                <a:spcPts val="0"/>
              </a:spcAft>
              <a:buClr>
                <a:schemeClr val="dk1"/>
              </a:buClr>
              <a:buSzPct val="100000"/>
              <a:buFont typeface="Montserrat"/>
              <a:buChar char="●"/>
            </a:pPr>
            <a:r>
              <a:rPr lang="en-GB" sz="5500">
                <a:solidFill>
                  <a:schemeClr val="dk1"/>
                </a:solidFill>
                <a:latin typeface="Montserrat"/>
                <a:ea typeface="Montserrat"/>
                <a:cs typeface="Montserrat"/>
                <a:sym typeface="Montserrat"/>
              </a:rPr>
              <a:t>Autor brojnih radova područje: mikrobiom, žensko zdravlje i zdravlje kože, prehrana i onkologija, personalizirana medicina</a:t>
            </a:r>
            <a:endParaRPr sz="5500">
              <a:solidFill>
                <a:schemeClr val="dk1"/>
              </a:solidFill>
              <a:latin typeface="Montserrat"/>
              <a:ea typeface="Montserrat"/>
              <a:cs typeface="Montserrat"/>
              <a:sym typeface="Montserrat"/>
            </a:endParaRPr>
          </a:p>
          <a:p>
            <a:pPr marL="457200" lvl="0" indent="-247650" algn="ctr" rtl="0">
              <a:lnSpc>
                <a:spcPct val="100000"/>
              </a:lnSpc>
              <a:spcBef>
                <a:spcPts val="0"/>
              </a:spcBef>
              <a:spcAft>
                <a:spcPts val="0"/>
              </a:spcAft>
              <a:buClr>
                <a:schemeClr val="dk1"/>
              </a:buClr>
              <a:buSzPct val="100000"/>
              <a:buChar char="-"/>
            </a:pPr>
            <a:endParaRPr sz="1200">
              <a:solidFill>
                <a:schemeClr val="dk1"/>
              </a:solidFill>
            </a:endParaRPr>
          </a:p>
        </p:txBody>
      </p:sp>
      <p:pic>
        <p:nvPicPr>
          <p:cNvPr id="63" name="Google Shape;63;p2"/>
          <p:cNvPicPr preferRelativeResize="0"/>
          <p:nvPr/>
        </p:nvPicPr>
        <p:blipFill>
          <a:blip r:embed="rId3">
            <a:alphaModFix/>
          </a:blip>
          <a:stretch>
            <a:fillRect/>
          </a:stretch>
        </p:blipFill>
        <p:spPr>
          <a:xfrm>
            <a:off x="5039700" y="1307088"/>
            <a:ext cx="3794913" cy="2529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3"/>
          <p:cNvSpPr txBox="1">
            <a:spLocks noGrp="1"/>
          </p:cNvSpPr>
          <p:nvPr>
            <p:ph type="title"/>
          </p:nvPr>
        </p:nvSpPr>
        <p:spPr>
          <a:xfrm>
            <a:off x="0" y="0"/>
            <a:ext cx="8910000" cy="9006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Kako su crijevni mikrobiom povezani?</a:t>
            </a:r>
            <a:endParaRPr>
              <a:latin typeface="Montserrat Black"/>
              <a:ea typeface="Montserrat Black"/>
              <a:cs typeface="Montserrat Black"/>
              <a:sym typeface="Montserrat Black"/>
            </a:endParaRPr>
          </a:p>
        </p:txBody>
      </p:sp>
      <p:pic>
        <p:nvPicPr>
          <p:cNvPr id="69" name="Google Shape;69;p3" descr="CCM1.jpg"/>
          <p:cNvPicPr preferRelativeResize="0"/>
          <p:nvPr/>
        </p:nvPicPr>
        <p:blipFill rotWithShape="1">
          <a:blip r:embed="rId3">
            <a:alphaModFix/>
          </a:blip>
          <a:srcRect/>
          <a:stretch/>
        </p:blipFill>
        <p:spPr>
          <a:xfrm>
            <a:off x="0" y="3026650"/>
            <a:ext cx="9144000" cy="4688599"/>
          </a:xfrm>
          <a:prstGeom prst="rect">
            <a:avLst/>
          </a:prstGeom>
          <a:noFill/>
          <a:ln>
            <a:noFill/>
          </a:ln>
        </p:spPr>
      </p:pic>
      <p:sp>
        <p:nvSpPr>
          <p:cNvPr id="70" name="Google Shape;70;p3"/>
          <p:cNvSpPr txBox="1"/>
          <p:nvPr/>
        </p:nvSpPr>
        <p:spPr>
          <a:xfrm>
            <a:off x="288250" y="1198050"/>
            <a:ext cx="7692600" cy="15222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GB" sz="1800">
                <a:solidFill>
                  <a:schemeClr val="dk1"/>
                </a:solidFill>
              </a:rPr>
              <a:t>Metaboliti i hormoni</a:t>
            </a:r>
            <a:endParaRPr sz="1800">
              <a:solidFill>
                <a:schemeClr val="dk1"/>
              </a:solidFill>
            </a:endParaRPr>
          </a:p>
          <a:p>
            <a:pPr marL="457200" lvl="0" indent="-342900" algn="l" rtl="0">
              <a:spcBef>
                <a:spcPts val="0"/>
              </a:spcBef>
              <a:spcAft>
                <a:spcPts val="0"/>
              </a:spcAft>
              <a:buClr>
                <a:schemeClr val="dk1"/>
              </a:buClr>
              <a:buSzPts val="1800"/>
              <a:buChar char="●"/>
            </a:pPr>
            <a:r>
              <a:rPr lang="en-GB" sz="1800">
                <a:solidFill>
                  <a:schemeClr val="dk1"/>
                </a:solidFill>
              </a:rPr>
              <a:t>Vagus živac</a:t>
            </a:r>
            <a:endParaRPr sz="1800">
              <a:solidFill>
                <a:schemeClr val="dk1"/>
              </a:solidFill>
            </a:endParaRPr>
          </a:p>
          <a:p>
            <a:pPr marL="457200" lvl="0" indent="-342900" algn="l" rtl="0">
              <a:spcBef>
                <a:spcPts val="0"/>
              </a:spcBef>
              <a:spcAft>
                <a:spcPts val="0"/>
              </a:spcAft>
              <a:buClr>
                <a:schemeClr val="dk1"/>
              </a:buClr>
              <a:buSzPts val="1800"/>
              <a:buChar char="●"/>
            </a:pPr>
            <a:r>
              <a:rPr lang="en-GB" sz="1800">
                <a:solidFill>
                  <a:schemeClr val="dk1"/>
                </a:solidFill>
              </a:rPr>
              <a:t>Os crijevo-mozak, crijevo-koža, crijevo- vagina,...</a:t>
            </a:r>
            <a:endParaRPr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600"/>
              <a:buNone/>
            </a:pPr>
            <a:r>
              <a:rPr lang="en-GB" sz="4000">
                <a:latin typeface="Montserrat Black"/>
                <a:ea typeface="Montserrat Black"/>
                <a:cs typeface="Montserrat Black"/>
                <a:sym typeface="Montserrat Black"/>
              </a:rPr>
              <a:t>OS CRIJEVO-MOZAK</a:t>
            </a:r>
            <a:endParaRPr sz="4000">
              <a:latin typeface="Montserrat Black"/>
              <a:ea typeface="Montserrat Black"/>
              <a:cs typeface="Montserrat Black"/>
              <a:sym typeface="Montserrat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5"/>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sz="3000">
                <a:latin typeface="Montserrat Black"/>
                <a:ea typeface="Montserrat Black"/>
                <a:cs typeface="Montserrat Black"/>
                <a:sym typeface="Montserrat Black"/>
              </a:rPr>
              <a:t>Os crijevo-mozak</a:t>
            </a:r>
            <a:endParaRPr sz="3000">
              <a:latin typeface="Montserrat Black"/>
              <a:ea typeface="Montserrat Black"/>
              <a:cs typeface="Montserrat Black"/>
              <a:sym typeface="Montserrat Black"/>
            </a:endParaRPr>
          </a:p>
        </p:txBody>
      </p:sp>
      <p:sp>
        <p:nvSpPr>
          <p:cNvPr id="81" name="Google Shape;81;p5"/>
          <p:cNvSpPr txBox="1">
            <a:spLocks noGrp="1"/>
          </p:cNvSpPr>
          <p:nvPr>
            <p:ph type="body" idx="1"/>
          </p:nvPr>
        </p:nvSpPr>
        <p:spPr>
          <a:xfrm>
            <a:off x="59500" y="999325"/>
            <a:ext cx="49668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Vagus živac</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Sekundarni metaboliti i hormoni</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kognitivno opadanje = disbioza</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neuroupala- napredovanje neurodegenerativnih bolesti</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proizvodnja neurotransmitera</a:t>
            </a:r>
            <a:endParaRPr sz="1400">
              <a:solidFill>
                <a:schemeClr val="dk1"/>
              </a:solidFill>
              <a:latin typeface="Montserrat"/>
              <a:ea typeface="Montserrat"/>
              <a:cs typeface="Montserrat"/>
              <a:sym typeface="Montserrat"/>
            </a:endParaRPr>
          </a:p>
        </p:txBody>
      </p:sp>
      <p:pic>
        <p:nvPicPr>
          <p:cNvPr id="82" name="Google Shape;82;p5" descr="prva slika prez updejt.png"/>
          <p:cNvPicPr preferRelativeResize="0"/>
          <p:nvPr/>
        </p:nvPicPr>
        <p:blipFill rotWithShape="1">
          <a:blip r:embed="rId3">
            <a:alphaModFix amt="82000"/>
          </a:blip>
          <a:srcRect l="26894" t="-920" r="-1476" b="918"/>
          <a:stretch/>
        </p:blipFill>
        <p:spPr>
          <a:xfrm>
            <a:off x="5401050" y="0"/>
            <a:ext cx="3807175" cy="3828350"/>
          </a:xfrm>
          <a:prstGeom prst="rect">
            <a:avLst/>
          </a:prstGeom>
          <a:noFill/>
          <a:ln>
            <a:noFill/>
          </a:ln>
        </p:spPr>
      </p:pic>
      <p:pic>
        <p:nvPicPr>
          <p:cNvPr id="83" name="Google Shape;83;p5" descr="logo.png"/>
          <p:cNvPicPr preferRelativeResize="0"/>
          <p:nvPr/>
        </p:nvPicPr>
        <p:blipFill rotWithShape="1">
          <a:blip r:embed="rId4">
            <a:alphaModFix/>
          </a:blip>
          <a:srcRect/>
          <a:stretch/>
        </p:blipFill>
        <p:spPr>
          <a:xfrm>
            <a:off x="7610842" y="4492269"/>
            <a:ext cx="1533158" cy="6203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6"/>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en-GB" sz="3020">
                <a:latin typeface="Montserrat Black"/>
                <a:ea typeface="Montserrat Black"/>
                <a:cs typeface="Montserrat Black"/>
                <a:sym typeface="Montserrat Black"/>
              </a:rPr>
              <a:t>STARI LI MOZAK?</a:t>
            </a:r>
            <a:endParaRPr sz="3020">
              <a:latin typeface="Montserrat Black"/>
              <a:ea typeface="Montserrat Black"/>
              <a:cs typeface="Montserrat Black"/>
              <a:sym typeface="Montserrat Black"/>
            </a:endParaRPr>
          </a:p>
        </p:txBody>
      </p:sp>
      <p:sp>
        <p:nvSpPr>
          <p:cNvPr id="89" name="Google Shape;89;p6"/>
          <p:cNvSpPr txBox="1">
            <a:spLocks noGrp="1"/>
          </p:cNvSpPr>
          <p:nvPr>
            <p:ph type="body" idx="1"/>
          </p:nvPr>
        </p:nvSpPr>
        <p:spPr>
          <a:xfrm>
            <a:off x="0" y="1649900"/>
            <a:ext cx="3826500" cy="2741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SzPts val="1400"/>
              <a:buFont typeface="Montserrat"/>
              <a:buChar char="●"/>
            </a:pPr>
            <a:r>
              <a:rPr lang="en-GB" sz="1400">
                <a:solidFill>
                  <a:schemeClr val="dk1"/>
                </a:solidFill>
                <a:latin typeface="Montserrat"/>
                <a:ea typeface="Montserrat"/>
                <a:cs typeface="Montserrat"/>
                <a:sym typeface="Montserrat"/>
              </a:rPr>
              <a:t>programska ili adaptivna teorija </a:t>
            </a:r>
            <a:endParaRPr/>
          </a:p>
          <a:p>
            <a:pPr marL="457200" lvl="0" indent="-317500" algn="l" rtl="0">
              <a:lnSpc>
                <a:spcPct val="115000"/>
              </a:lnSpc>
              <a:spcBef>
                <a:spcPts val="0"/>
              </a:spcBef>
              <a:spcAft>
                <a:spcPts val="0"/>
              </a:spcAft>
              <a:buSzPts val="1400"/>
              <a:buFont typeface="Montserrat"/>
              <a:buChar char="●"/>
            </a:pPr>
            <a:r>
              <a:rPr lang="en-GB" sz="1400">
                <a:solidFill>
                  <a:schemeClr val="dk1"/>
                </a:solidFill>
                <a:latin typeface="Montserrat"/>
                <a:ea typeface="Montserrat"/>
                <a:cs typeface="Montserrat"/>
                <a:sym typeface="Montserrat"/>
              </a:rPr>
              <a:t>Degenerativne bolesti mozga</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Utjecaj vanjskih i unutarnjih faktora</a:t>
            </a:r>
            <a:endParaRPr sz="14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1400">
              <a:solidFill>
                <a:schemeClr val="dk1"/>
              </a:solidFill>
              <a:latin typeface="Montserrat"/>
              <a:ea typeface="Montserrat"/>
              <a:cs typeface="Montserrat"/>
              <a:sym typeface="Montserrat"/>
            </a:endParaRPr>
          </a:p>
          <a:p>
            <a:pPr marL="457200" lvl="0" indent="0" algn="l" rtl="0">
              <a:lnSpc>
                <a:spcPct val="115000"/>
              </a:lnSpc>
              <a:spcBef>
                <a:spcPts val="1200"/>
              </a:spcBef>
              <a:spcAft>
                <a:spcPts val="0"/>
              </a:spcAft>
              <a:buSzPts val="1800"/>
              <a:buNone/>
            </a:pPr>
            <a:endParaRPr sz="1400">
              <a:solidFill>
                <a:schemeClr val="dk1"/>
              </a:solidFill>
              <a:latin typeface="Montserrat"/>
              <a:ea typeface="Montserrat"/>
              <a:cs typeface="Montserrat"/>
              <a:sym typeface="Montserrat"/>
            </a:endParaRPr>
          </a:p>
          <a:p>
            <a:pPr marL="0" lvl="0" indent="0" algn="l" rtl="0">
              <a:lnSpc>
                <a:spcPct val="115000"/>
              </a:lnSpc>
              <a:spcBef>
                <a:spcPts val="1200"/>
              </a:spcBef>
              <a:spcAft>
                <a:spcPts val="1200"/>
              </a:spcAft>
              <a:buSzPts val="1800"/>
              <a:buNone/>
            </a:pPr>
            <a:endParaRPr sz="1100">
              <a:solidFill>
                <a:schemeClr val="dk1"/>
              </a:solidFill>
            </a:endParaRPr>
          </a:p>
        </p:txBody>
      </p:sp>
      <p:pic>
        <p:nvPicPr>
          <p:cNvPr id="90" name="Google Shape;90;p6" descr="logo.png"/>
          <p:cNvPicPr preferRelativeResize="0"/>
          <p:nvPr/>
        </p:nvPicPr>
        <p:blipFill rotWithShape="1">
          <a:blip r:embed="rId3">
            <a:alphaModFix/>
          </a:blip>
          <a:srcRect/>
          <a:stretch/>
        </p:blipFill>
        <p:spPr>
          <a:xfrm>
            <a:off x="-8" y="4523119"/>
            <a:ext cx="1533158" cy="620369"/>
          </a:xfrm>
          <a:prstGeom prst="rect">
            <a:avLst/>
          </a:prstGeom>
          <a:noFill/>
          <a:ln>
            <a:noFill/>
          </a:ln>
        </p:spPr>
      </p:pic>
      <p:pic>
        <p:nvPicPr>
          <p:cNvPr id="91" name="Google Shape;91;p6"/>
          <p:cNvPicPr preferRelativeResize="0"/>
          <p:nvPr/>
        </p:nvPicPr>
        <p:blipFill>
          <a:blip r:embed="rId4">
            <a:alphaModFix/>
          </a:blip>
          <a:stretch>
            <a:fillRect/>
          </a:stretch>
        </p:blipFill>
        <p:spPr>
          <a:xfrm>
            <a:off x="4006697" y="974950"/>
            <a:ext cx="4742151" cy="2741450"/>
          </a:xfrm>
          <a:prstGeom prst="rect">
            <a:avLst/>
          </a:prstGeom>
          <a:noFill/>
          <a:ln>
            <a:noFill/>
          </a:ln>
        </p:spPr>
      </p:pic>
      <p:sp>
        <p:nvSpPr>
          <p:cNvPr id="92" name="Google Shape;92;p6"/>
          <p:cNvSpPr txBox="1"/>
          <p:nvPr/>
        </p:nvSpPr>
        <p:spPr>
          <a:xfrm>
            <a:off x="4006700" y="4221200"/>
            <a:ext cx="4821300" cy="6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chemeClr val="dk2"/>
                </a:solidFill>
                <a:latin typeface="Montserrat"/>
                <a:ea typeface="Montserrat"/>
                <a:cs typeface="Montserrat"/>
                <a:sym typeface="Montserrat"/>
              </a:rPr>
              <a:t>Izvor: </a:t>
            </a:r>
            <a:r>
              <a:rPr lang="en-GB" sz="1000">
                <a:solidFill>
                  <a:srgbClr val="222222"/>
                </a:solidFill>
                <a:highlight>
                  <a:srgbClr val="FFFFFF"/>
                </a:highlight>
                <a:latin typeface="Montserrat"/>
                <a:ea typeface="Montserrat"/>
                <a:cs typeface="Montserrat"/>
                <a:sym typeface="Montserrat"/>
              </a:rPr>
              <a:t>Wyss-Coray, T. Ageing, neurodegeneration and brain rejuvenation. </a:t>
            </a:r>
            <a:r>
              <a:rPr lang="en-GB" sz="1000" i="1">
                <a:solidFill>
                  <a:srgbClr val="222222"/>
                </a:solidFill>
                <a:highlight>
                  <a:srgbClr val="FFFFFF"/>
                </a:highlight>
                <a:latin typeface="Montserrat"/>
                <a:ea typeface="Montserrat"/>
                <a:cs typeface="Montserrat"/>
                <a:sym typeface="Montserrat"/>
              </a:rPr>
              <a:t>Nature</a:t>
            </a:r>
            <a:r>
              <a:rPr lang="en-GB" sz="1000">
                <a:solidFill>
                  <a:srgbClr val="222222"/>
                </a:solidFill>
                <a:highlight>
                  <a:srgbClr val="FFFFFF"/>
                </a:highlight>
                <a:latin typeface="Montserrat"/>
                <a:ea typeface="Montserrat"/>
                <a:cs typeface="Montserrat"/>
                <a:sym typeface="Montserrat"/>
              </a:rPr>
              <a:t> 539, 180–186 (2016). https://doi.org/10.1038/nature20411</a:t>
            </a:r>
            <a:endParaRPr sz="1000">
              <a:solidFill>
                <a:schemeClr val="dk2"/>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30cc6e4dae4_1_1"/>
          <p:cNvSpPr txBox="1">
            <a:spLocks noGrp="1"/>
          </p:cNvSpPr>
          <p:nvPr>
            <p:ph type="body" idx="1"/>
          </p:nvPr>
        </p:nvSpPr>
        <p:spPr>
          <a:xfrm>
            <a:off x="0" y="811175"/>
            <a:ext cx="4936800" cy="30531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Font typeface="Montserrat"/>
              <a:buChar char="●"/>
            </a:pPr>
            <a:r>
              <a:rPr lang="en-GB">
                <a:solidFill>
                  <a:schemeClr val="dk1"/>
                </a:solidFill>
                <a:latin typeface="Montserrat"/>
                <a:ea typeface="Montserrat"/>
                <a:cs typeface="Montserrat"/>
                <a:sym typeface="Montserrat"/>
              </a:rPr>
              <a:t>Disbioza- upalna stanja, neuroinflamacija</a:t>
            </a:r>
            <a:endParaRPr>
              <a:solidFill>
                <a:schemeClr val="dk1"/>
              </a:solidFill>
              <a:latin typeface="Montserrat"/>
              <a:ea typeface="Montserrat"/>
              <a:cs typeface="Montserrat"/>
              <a:sym typeface="Montserrat"/>
            </a:endParaRPr>
          </a:p>
          <a:p>
            <a:pPr marL="457200" lvl="0" indent="-342900" algn="l" rtl="0">
              <a:spcBef>
                <a:spcPts val="0"/>
              </a:spcBef>
              <a:spcAft>
                <a:spcPts val="0"/>
              </a:spcAft>
              <a:buClr>
                <a:schemeClr val="dk1"/>
              </a:buClr>
              <a:buSzPts val="1800"/>
              <a:buFont typeface="Montserrat"/>
              <a:buChar char="●"/>
            </a:pPr>
            <a:r>
              <a:rPr lang="en-GB">
                <a:solidFill>
                  <a:schemeClr val="dk1"/>
                </a:solidFill>
                <a:latin typeface="Montserrat"/>
                <a:ea typeface="Montserrat"/>
                <a:cs typeface="Montserrat"/>
                <a:sym typeface="Montserrat"/>
              </a:rPr>
              <a:t>Depresija, anksioznost, demencija</a:t>
            </a:r>
            <a:endParaRPr>
              <a:solidFill>
                <a:schemeClr val="dk1"/>
              </a:solidFill>
              <a:latin typeface="Montserrat"/>
              <a:ea typeface="Montserrat"/>
              <a:cs typeface="Montserrat"/>
              <a:sym typeface="Montserrat"/>
            </a:endParaRPr>
          </a:p>
          <a:p>
            <a:pPr marL="457200" lvl="0" indent="-342900" algn="l" rtl="0">
              <a:spcBef>
                <a:spcPts val="0"/>
              </a:spcBef>
              <a:spcAft>
                <a:spcPts val="0"/>
              </a:spcAft>
              <a:buClr>
                <a:schemeClr val="dk1"/>
              </a:buClr>
              <a:buSzPts val="1800"/>
              <a:buFont typeface="Montserrat"/>
              <a:buChar char="●"/>
            </a:pPr>
            <a:r>
              <a:rPr lang="en-GB" i="1">
                <a:solidFill>
                  <a:schemeClr val="dk1"/>
                </a:solidFill>
                <a:latin typeface="Montserrat"/>
                <a:ea typeface="Montserrat"/>
                <a:cs typeface="Montserrat"/>
                <a:sym typeface="Montserrat"/>
              </a:rPr>
              <a:t>Escherichia coli, Klebsiella pneumoniae, Clostridium difficile- </a:t>
            </a:r>
            <a:r>
              <a:rPr lang="en-GB">
                <a:solidFill>
                  <a:schemeClr val="dk1"/>
                </a:solidFill>
                <a:latin typeface="Montserrat"/>
                <a:ea typeface="Montserrat"/>
                <a:cs typeface="Montserrat"/>
                <a:sym typeface="Montserrat"/>
              </a:rPr>
              <a:t>lipopolisaharidi</a:t>
            </a:r>
            <a:endParaRPr>
              <a:solidFill>
                <a:schemeClr val="dk1"/>
              </a:solidFill>
              <a:latin typeface="Montserrat"/>
              <a:ea typeface="Montserrat"/>
              <a:cs typeface="Montserrat"/>
              <a:sym typeface="Montserrat"/>
            </a:endParaRPr>
          </a:p>
          <a:p>
            <a:pPr marL="457200" lvl="0" indent="-342900" algn="l" rtl="0">
              <a:spcBef>
                <a:spcPts val="0"/>
              </a:spcBef>
              <a:spcAft>
                <a:spcPts val="0"/>
              </a:spcAft>
              <a:buClr>
                <a:schemeClr val="dk1"/>
              </a:buClr>
              <a:buSzPts val="1800"/>
              <a:buChar char="●"/>
            </a:pPr>
            <a:r>
              <a:rPr lang="en-GB" i="1">
                <a:solidFill>
                  <a:schemeClr val="dk1"/>
                </a:solidFill>
                <a:latin typeface="Montserrat"/>
                <a:ea typeface="Montserrat"/>
                <a:cs typeface="Montserrat"/>
                <a:sym typeface="Montserrat"/>
              </a:rPr>
              <a:t>Bacteroides fragilis </a:t>
            </a:r>
            <a:r>
              <a:rPr lang="en-GB">
                <a:solidFill>
                  <a:schemeClr val="dk1"/>
                </a:solidFill>
                <a:latin typeface="Montserrat"/>
                <a:ea typeface="Montserrat"/>
                <a:cs typeface="Montserrat"/>
                <a:sym typeface="Montserrat"/>
              </a:rPr>
              <a:t>– može proizvesti pro-upalne tvari</a:t>
            </a:r>
            <a:endParaRPr>
              <a:solidFill>
                <a:schemeClr val="dk1"/>
              </a:solidFill>
              <a:latin typeface="Montserrat"/>
              <a:ea typeface="Montserrat"/>
              <a:cs typeface="Montserrat"/>
              <a:sym typeface="Montserrat"/>
            </a:endParaRPr>
          </a:p>
        </p:txBody>
      </p:sp>
      <p:pic>
        <p:nvPicPr>
          <p:cNvPr id="98" name="Google Shape;98;g30cc6e4dae4_1_1"/>
          <p:cNvPicPr preferRelativeResize="0"/>
          <p:nvPr/>
        </p:nvPicPr>
        <p:blipFill>
          <a:blip r:embed="rId3">
            <a:alphaModFix/>
          </a:blip>
          <a:stretch>
            <a:fillRect/>
          </a:stretch>
        </p:blipFill>
        <p:spPr>
          <a:xfrm>
            <a:off x="5663350" y="0"/>
            <a:ext cx="3480650" cy="5064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en-GB" sz="3020">
                <a:latin typeface="Montserrat Black"/>
                <a:ea typeface="Montserrat Black"/>
                <a:cs typeface="Montserrat Black"/>
                <a:sym typeface="Montserrat Black"/>
              </a:rPr>
              <a:t>MIKROBIOM KROZ GODINE</a:t>
            </a:r>
            <a:endParaRPr sz="3020">
              <a:latin typeface="Montserrat Black"/>
              <a:ea typeface="Montserrat Black"/>
              <a:cs typeface="Montserrat Black"/>
              <a:sym typeface="Montserrat Black"/>
            </a:endParaRPr>
          </a:p>
        </p:txBody>
      </p:sp>
      <p:sp>
        <p:nvSpPr>
          <p:cNvPr id="104" name="Google Shape;104;p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120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smanjenje probiotičkih bakterija </a:t>
            </a:r>
            <a:r>
              <a:rPr lang="en-GB" sz="1400" i="1">
                <a:solidFill>
                  <a:schemeClr val="dk1"/>
                </a:solidFill>
                <a:latin typeface="Montserrat"/>
                <a:ea typeface="Montserrat"/>
                <a:cs typeface="Montserrat"/>
                <a:sym typeface="Montserrat"/>
              </a:rPr>
              <a:t>Bifidobacterium</a:t>
            </a:r>
            <a:r>
              <a:rPr lang="en-GB" sz="1400">
                <a:solidFill>
                  <a:schemeClr val="dk1"/>
                </a:solidFill>
                <a:latin typeface="Montserrat"/>
                <a:ea typeface="Montserrat"/>
                <a:cs typeface="Montserrat"/>
                <a:sym typeface="Montserrat"/>
              </a:rPr>
              <a:t> i </a:t>
            </a:r>
            <a:r>
              <a:rPr lang="en-GB" sz="1400" i="1">
                <a:solidFill>
                  <a:schemeClr val="dk1"/>
                </a:solidFill>
                <a:latin typeface="Montserrat"/>
                <a:ea typeface="Montserrat"/>
                <a:cs typeface="Montserrat"/>
                <a:sym typeface="Montserrat"/>
              </a:rPr>
              <a:t>Lactobacillus</a:t>
            </a:r>
            <a:endParaRPr sz="1400" i="1">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porast pro-inflamatornih bakterija i oportunističkih patogena</a:t>
            </a:r>
            <a:endParaRPr sz="14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SzPts val="1800"/>
              <a:buNone/>
            </a:pPr>
            <a:endParaRPr sz="1100">
              <a:solidFill>
                <a:schemeClr val="dk1"/>
              </a:solidFill>
            </a:endParaRPr>
          </a:p>
          <a:p>
            <a:pPr marL="0" lvl="0" indent="0" algn="l" rtl="0">
              <a:lnSpc>
                <a:spcPct val="115000"/>
              </a:lnSpc>
              <a:spcBef>
                <a:spcPts val="1200"/>
              </a:spcBef>
              <a:spcAft>
                <a:spcPts val="1200"/>
              </a:spcAft>
              <a:buSzPts val="1800"/>
              <a:buNone/>
            </a:pPr>
            <a:endParaRPr/>
          </a:p>
        </p:txBody>
      </p:sp>
      <p:pic>
        <p:nvPicPr>
          <p:cNvPr id="105" name="Google Shape;105;p7" descr="logo.png"/>
          <p:cNvPicPr preferRelativeResize="0"/>
          <p:nvPr/>
        </p:nvPicPr>
        <p:blipFill rotWithShape="1">
          <a:blip r:embed="rId3">
            <a:alphaModFix/>
          </a:blip>
          <a:srcRect/>
          <a:stretch/>
        </p:blipFill>
        <p:spPr>
          <a:xfrm>
            <a:off x="7610842" y="4492269"/>
            <a:ext cx="1533158" cy="620369"/>
          </a:xfrm>
          <a:prstGeom prst="rect">
            <a:avLst/>
          </a:prstGeom>
          <a:noFill/>
          <a:ln>
            <a:noFill/>
          </a:ln>
        </p:spPr>
      </p:pic>
      <p:pic>
        <p:nvPicPr>
          <p:cNvPr id="106" name="Google Shape;106;p7"/>
          <p:cNvPicPr preferRelativeResize="0"/>
          <p:nvPr/>
        </p:nvPicPr>
        <p:blipFill rotWithShape="1">
          <a:blip r:embed="rId4">
            <a:alphaModFix/>
          </a:blip>
          <a:srcRect r="822" b="1545"/>
          <a:stretch/>
        </p:blipFill>
        <p:spPr>
          <a:xfrm>
            <a:off x="783675" y="2051400"/>
            <a:ext cx="4792201" cy="2821875"/>
          </a:xfrm>
          <a:prstGeom prst="rect">
            <a:avLst/>
          </a:prstGeom>
          <a:noFill/>
          <a:ln>
            <a:noFill/>
          </a:ln>
        </p:spPr>
      </p:pic>
      <p:sp>
        <p:nvSpPr>
          <p:cNvPr id="107" name="Google Shape;107;p7"/>
          <p:cNvSpPr txBox="1"/>
          <p:nvPr/>
        </p:nvSpPr>
        <p:spPr>
          <a:xfrm>
            <a:off x="5863750" y="2838950"/>
            <a:ext cx="3198000" cy="145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chemeClr val="dk2"/>
                </a:solidFill>
                <a:latin typeface="Montserrat"/>
                <a:ea typeface="Montserrat"/>
                <a:cs typeface="Montserrat"/>
                <a:sym typeface="Montserrat"/>
              </a:rPr>
              <a:t>Izvor: </a:t>
            </a:r>
            <a:r>
              <a:rPr lang="en-GB" sz="1000">
                <a:solidFill>
                  <a:schemeClr val="accent2"/>
                </a:solidFill>
                <a:highlight>
                  <a:srgbClr val="FFFFFF"/>
                </a:highlight>
                <a:latin typeface="Montserrat"/>
                <a:ea typeface="Montserrat"/>
                <a:cs typeface="Montserrat"/>
                <a:sym typeface="Montserrat"/>
              </a:rPr>
              <a:t>Nagpal R, Mainali R, Ahmadi S, Wang S, Singh R, Kavanagh K, Kitzman DW, Kushugulova A, Marotta F, Yadav H. Gut microbiome and aging: Physiological and mechanistic insights. Nutr Healthy Aging. 2018 Jun 15;4(4):267-285. doi: 10.3233/NHA-170030.</a:t>
            </a:r>
            <a:endParaRPr sz="1000">
              <a:solidFill>
                <a:schemeClr val="dk2"/>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8"/>
          <p:cNvSpPr txBox="1">
            <a:spLocks noGrp="1"/>
          </p:cNvSpPr>
          <p:nvPr>
            <p:ph type="title"/>
          </p:nvPr>
        </p:nvSpPr>
        <p:spPr>
          <a:xfrm>
            <a:off x="0" y="0"/>
            <a:ext cx="5120700" cy="876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Zašto se mikrobiom mijenja s godinama ?</a:t>
            </a:r>
            <a:endParaRPr>
              <a:latin typeface="Montserrat Black"/>
              <a:ea typeface="Montserrat Black"/>
              <a:cs typeface="Montserrat Black"/>
              <a:sym typeface="Montserrat Black"/>
            </a:endParaRPr>
          </a:p>
        </p:txBody>
      </p:sp>
      <p:sp>
        <p:nvSpPr>
          <p:cNvPr id="113" name="Google Shape;113;p8"/>
          <p:cNvSpPr txBox="1">
            <a:spLocks noGrp="1"/>
          </p:cNvSpPr>
          <p:nvPr>
            <p:ph type="body" idx="1"/>
          </p:nvPr>
        </p:nvSpPr>
        <p:spPr>
          <a:xfrm>
            <a:off x="77900" y="1436375"/>
            <a:ext cx="47088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Clr>
                <a:schemeClr val="dk1"/>
              </a:buClr>
              <a:buSzPts val="1400"/>
              <a:buFont typeface="Montserrat"/>
              <a:buChar char="●"/>
            </a:pPr>
            <a:r>
              <a:rPr lang="en-GB">
                <a:solidFill>
                  <a:schemeClr val="dk1"/>
                </a:solidFill>
                <a:latin typeface="Montserrat"/>
                <a:ea typeface="Montserrat"/>
                <a:cs typeface="Montserrat"/>
                <a:sym typeface="Montserrat"/>
              </a:rPr>
              <a:t>Faktori koji utječu na promjene crijevnog mikrobioma: </a:t>
            </a:r>
            <a:endParaRPr>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a:solidFill>
                  <a:schemeClr val="dk1"/>
                </a:solidFill>
                <a:latin typeface="Montserrat"/>
                <a:ea typeface="Montserrat"/>
                <a:cs typeface="Montserrat"/>
                <a:sym typeface="Montserrat"/>
              </a:rPr>
              <a:t>prehrana, smanjeni unos vlakana</a:t>
            </a:r>
            <a:endParaRPr>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a:solidFill>
                  <a:schemeClr val="dk1"/>
                </a:solidFill>
                <a:latin typeface="Montserrat"/>
                <a:ea typeface="Montserrat"/>
                <a:cs typeface="Montserrat"/>
                <a:sym typeface="Montserrat"/>
              </a:rPr>
              <a:t>smanjena fizička aktivnost</a:t>
            </a:r>
            <a:endParaRPr>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a:solidFill>
                  <a:schemeClr val="dk1"/>
                </a:solidFill>
                <a:latin typeface="Montserrat"/>
                <a:ea typeface="Montserrat"/>
                <a:cs typeface="Montserrat"/>
                <a:sym typeface="Montserrat"/>
              </a:rPr>
              <a:t>povećan unos lijekova (antibiotici, inhibitori protonske pumpe)</a:t>
            </a:r>
            <a:endParaRPr>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a:solidFill>
                  <a:schemeClr val="dk1"/>
                </a:solidFill>
                <a:latin typeface="Montserrat"/>
                <a:ea typeface="Montserrat"/>
                <a:cs typeface="Montserrat"/>
                <a:sym typeface="Montserrat"/>
              </a:rPr>
              <a:t>oslabljeli imunitet</a:t>
            </a:r>
            <a:endParaRPr>
              <a:solidFill>
                <a:schemeClr val="dk1"/>
              </a:solidFill>
              <a:latin typeface="Montserrat"/>
              <a:ea typeface="Montserrat"/>
              <a:cs typeface="Montserrat"/>
              <a:sym typeface="Montserrat"/>
            </a:endParaRPr>
          </a:p>
          <a:p>
            <a:pPr marL="457200" lvl="0" indent="-228600" algn="l" rtl="0">
              <a:lnSpc>
                <a:spcPct val="115000"/>
              </a:lnSpc>
              <a:spcBef>
                <a:spcPts val="0"/>
              </a:spcBef>
              <a:spcAft>
                <a:spcPts val="0"/>
              </a:spcAft>
              <a:buSzPts val="1800"/>
              <a:buNone/>
            </a:pPr>
            <a:endParaRPr/>
          </a:p>
        </p:txBody>
      </p:sp>
      <p:pic>
        <p:nvPicPr>
          <p:cNvPr id="114" name="Google Shape;114;p8"/>
          <p:cNvPicPr preferRelativeResize="0"/>
          <p:nvPr/>
        </p:nvPicPr>
        <p:blipFill>
          <a:blip r:embed="rId3">
            <a:alphaModFix/>
          </a:blip>
          <a:stretch>
            <a:fillRect/>
          </a:stretch>
        </p:blipFill>
        <p:spPr>
          <a:xfrm>
            <a:off x="5471300" y="0"/>
            <a:ext cx="3672699"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9"/>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en-GB" sz="3020">
                <a:latin typeface="Montserrat Black"/>
                <a:ea typeface="Montserrat Black"/>
                <a:cs typeface="Montserrat Black"/>
                <a:sym typeface="Montserrat Black"/>
              </a:rPr>
              <a:t>MEHANIZAM DJELOVANJA</a:t>
            </a:r>
            <a:endParaRPr sz="3020">
              <a:latin typeface="Montserrat Black"/>
              <a:ea typeface="Montserrat Black"/>
              <a:cs typeface="Montserrat Black"/>
              <a:sym typeface="Montserrat Black"/>
            </a:endParaRPr>
          </a:p>
        </p:txBody>
      </p:sp>
      <p:sp>
        <p:nvSpPr>
          <p:cNvPr id="120" name="Google Shape;120;p9"/>
          <p:cNvSpPr txBox="1">
            <a:spLocks noGrp="1"/>
          </p:cNvSpPr>
          <p:nvPr>
            <p:ph type="body" idx="1"/>
          </p:nvPr>
        </p:nvSpPr>
        <p:spPr>
          <a:xfrm>
            <a:off x="0" y="1130300"/>
            <a:ext cx="8520600" cy="3528900"/>
          </a:xfrm>
          <a:prstGeom prst="rect">
            <a:avLst/>
          </a:prstGeom>
          <a:noFill/>
          <a:ln>
            <a:noFill/>
          </a:ln>
        </p:spPr>
        <p:txBody>
          <a:bodyPr spcFirstLastPara="1" wrap="square" lIns="91425" tIns="91425" rIns="91425" bIns="91425" anchor="t" anchorCtr="0">
            <a:normAutofit lnSpcReduction="10000"/>
          </a:bodyPr>
          <a:lstStyle/>
          <a:p>
            <a:pPr marL="457200" lvl="0" indent="-317500" algn="l" rtl="0">
              <a:lnSpc>
                <a:spcPct val="115000"/>
              </a:lnSpc>
              <a:spcBef>
                <a:spcPts val="0"/>
              </a:spcBef>
              <a:spcAft>
                <a:spcPts val="0"/>
              </a:spcAft>
              <a:buSzPts val="1400"/>
              <a:buFont typeface="Montserrat"/>
              <a:buChar char="●"/>
            </a:pPr>
            <a:r>
              <a:rPr lang="en-GB" sz="1400">
                <a:solidFill>
                  <a:srgbClr val="1F1F1F"/>
                </a:solidFill>
                <a:latin typeface="Montserrat"/>
                <a:ea typeface="Montserrat"/>
                <a:cs typeface="Montserrat"/>
                <a:sym typeface="Montserrat"/>
              </a:rPr>
              <a:t>Imunološka regulacija</a:t>
            </a:r>
            <a:endParaRPr sz="1400">
              <a:solidFill>
                <a:srgbClr val="1F1F1F"/>
              </a:solidFill>
              <a:latin typeface="Montserrat"/>
              <a:ea typeface="Montserrat"/>
              <a:cs typeface="Montserrat"/>
              <a:sym typeface="Montserrat"/>
            </a:endParaRPr>
          </a:p>
          <a:p>
            <a:pPr marL="457200" lvl="0" indent="-317500" algn="l" rtl="0">
              <a:lnSpc>
                <a:spcPct val="115000"/>
              </a:lnSpc>
              <a:spcBef>
                <a:spcPts val="0"/>
              </a:spcBef>
              <a:spcAft>
                <a:spcPts val="0"/>
              </a:spcAft>
              <a:buClr>
                <a:srgbClr val="1F1F1F"/>
              </a:buClr>
              <a:buSzPts val="1400"/>
              <a:buFont typeface="Montserrat"/>
              <a:buChar char="●"/>
            </a:pPr>
            <a:r>
              <a:rPr lang="en-GB" sz="1400">
                <a:solidFill>
                  <a:schemeClr val="dk1"/>
                </a:solidFill>
                <a:latin typeface="Montserrat"/>
                <a:ea typeface="Montserrat"/>
                <a:cs typeface="Montserrat"/>
                <a:sym typeface="Montserrat"/>
              </a:rPr>
              <a:t>os hipotalamus-hipofiza-nadbubrežna žlijezda (HPA)</a:t>
            </a:r>
            <a:endParaRPr sz="1400">
              <a:solidFill>
                <a:srgbClr val="1F1F1F"/>
              </a:solidFill>
              <a:latin typeface="Montserrat"/>
              <a:ea typeface="Montserrat"/>
              <a:cs typeface="Montserrat"/>
              <a:sym typeface="Montserrat"/>
            </a:endParaRPr>
          </a:p>
          <a:p>
            <a:pPr marL="457200" lvl="0" indent="-317500" algn="l" rtl="0">
              <a:lnSpc>
                <a:spcPct val="115000"/>
              </a:lnSpc>
              <a:spcBef>
                <a:spcPts val="0"/>
              </a:spcBef>
              <a:spcAft>
                <a:spcPts val="0"/>
              </a:spcAft>
              <a:buSzPts val="1400"/>
              <a:buFont typeface="Montserrat"/>
              <a:buChar char="●"/>
            </a:pPr>
            <a:r>
              <a:rPr lang="en-GB" sz="1400">
                <a:solidFill>
                  <a:srgbClr val="1F1F1F"/>
                </a:solidFill>
                <a:latin typeface="Montserrat"/>
                <a:ea typeface="Montserrat"/>
                <a:cs typeface="Montserrat"/>
                <a:sym typeface="Montserrat"/>
              </a:rPr>
              <a:t>“Zdravi mikrobiom” = smanjena razina </a:t>
            </a:r>
            <a:r>
              <a:rPr lang="en-GB" sz="1400">
                <a:solidFill>
                  <a:schemeClr val="dk1"/>
                </a:solidFill>
                <a:latin typeface="Montserrat"/>
                <a:ea typeface="Montserrat"/>
                <a:cs typeface="Montserrat"/>
                <a:sym typeface="Montserrat"/>
              </a:rPr>
              <a:t>pro-upalnih tvari i proizvodnja protupalnih molekula</a:t>
            </a:r>
            <a:endParaRPr sz="1400">
              <a:solidFill>
                <a:srgbClr val="1F1F1F"/>
              </a:solidFill>
              <a:latin typeface="Montserrat"/>
              <a:ea typeface="Montserrat"/>
              <a:cs typeface="Montserrat"/>
              <a:sym typeface="Montserrat"/>
            </a:endParaRPr>
          </a:p>
          <a:p>
            <a:pPr marL="457200" lvl="0" indent="-317500" algn="l" rtl="0">
              <a:lnSpc>
                <a:spcPct val="115000"/>
              </a:lnSpc>
              <a:spcBef>
                <a:spcPts val="0"/>
              </a:spcBef>
              <a:spcAft>
                <a:spcPts val="0"/>
              </a:spcAft>
              <a:buSzPts val="1400"/>
              <a:buFont typeface="Montserrat"/>
              <a:buChar char="●"/>
            </a:pPr>
            <a:r>
              <a:rPr lang="en-GB" sz="1400">
                <a:solidFill>
                  <a:srgbClr val="1F1F1F"/>
                </a:solidFill>
                <a:latin typeface="Montserrat"/>
                <a:ea typeface="Montserrat"/>
                <a:cs typeface="Montserrat"/>
                <a:sym typeface="Montserrat"/>
              </a:rPr>
              <a:t>Proizvodnja kratkolančanih masnih kiselina (potpora krvno-moždane barijere, sinteza neurotransmitera)</a:t>
            </a:r>
            <a:endParaRPr sz="1400">
              <a:solidFill>
                <a:srgbClr val="1F1F1F"/>
              </a:solidFill>
              <a:latin typeface="Montserrat"/>
              <a:ea typeface="Montserrat"/>
              <a:cs typeface="Montserrat"/>
              <a:sym typeface="Montserrat"/>
            </a:endParaRPr>
          </a:p>
          <a:p>
            <a:pPr marL="457200" lvl="0" indent="-317500" algn="l" rtl="0">
              <a:lnSpc>
                <a:spcPct val="115000"/>
              </a:lnSpc>
              <a:spcBef>
                <a:spcPts val="0"/>
              </a:spcBef>
              <a:spcAft>
                <a:spcPts val="0"/>
              </a:spcAft>
              <a:buSzPts val="1400"/>
              <a:buFont typeface="Montserrat"/>
              <a:buChar char="●"/>
            </a:pPr>
            <a:r>
              <a:rPr lang="en-GB" sz="1400">
                <a:solidFill>
                  <a:srgbClr val="1F1F1F"/>
                </a:solidFill>
                <a:latin typeface="Montserrat"/>
                <a:ea typeface="Montserrat"/>
                <a:cs typeface="Montserrat"/>
                <a:sym typeface="Montserrat"/>
              </a:rPr>
              <a:t>Metaboliti crijevnih bakterija- serotonin, triptofan i dopamin</a:t>
            </a:r>
            <a:endParaRPr sz="1400">
              <a:solidFill>
                <a:srgbClr val="1F1F1F"/>
              </a:solidFill>
              <a:latin typeface="Montserrat"/>
              <a:ea typeface="Montserrat"/>
              <a:cs typeface="Montserrat"/>
              <a:sym typeface="Montserrat"/>
            </a:endParaRPr>
          </a:p>
          <a:p>
            <a:pPr marL="457200" lvl="0" indent="-317500" algn="l" rtl="0">
              <a:lnSpc>
                <a:spcPct val="115000"/>
              </a:lnSpc>
              <a:spcBef>
                <a:spcPts val="0"/>
              </a:spcBef>
              <a:spcAft>
                <a:spcPts val="0"/>
              </a:spcAft>
              <a:buSzPts val="1400"/>
              <a:buFont typeface="Montserrat"/>
              <a:buChar char="●"/>
            </a:pPr>
            <a:r>
              <a:rPr lang="en-GB" sz="1400">
                <a:solidFill>
                  <a:srgbClr val="1F1F1F"/>
                </a:solidFill>
                <a:latin typeface="Montserrat"/>
                <a:ea typeface="Montserrat"/>
                <a:cs typeface="Montserrat"/>
                <a:sym typeface="Montserrat"/>
              </a:rPr>
              <a:t>induciranje aktivnosti dendritičkih stanica</a:t>
            </a:r>
            <a:endParaRPr sz="1400">
              <a:solidFill>
                <a:srgbClr val="1F1F1F"/>
              </a:solidFill>
              <a:latin typeface="Montserrat"/>
              <a:ea typeface="Montserrat"/>
              <a:cs typeface="Montserrat"/>
              <a:sym typeface="Montserrat"/>
            </a:endParaRPr>
          </a:p>
          <a:p>
            <a:pPr marL="457200" marR="38100" lvl="0" indent="-317500" algn="l" rtl="0">
              <a:lnSpc>
                <a:spcPct val="128571"/>
              </a:lnSpc>
              <a:spcBef>
                <a:spcPts val="0"/>
              </a:spcBef>
              <a:spcAft>
                <a:spcPts val="0"/>
              </a:spcAft>
              <a:buClr>
                <a:srgbClr val="1F1F1F"/>
              </a:buClr>
              <a:buSzPts val="1400"/>
              <a:buFont typeface="Montserrat"/>
              <a:buChar char="●"/>
            </a:pPr>
            <a:r>
              <a:rPr lang="en-GB" sz="1400">
                <a:solidFill>
                  <a:srgbClr val="1F1F1F"/>
                </a:solidFill>
                <a:latin typeface="Montserrat"/>
                <a:ea typeface="Montserrat"/>
                <a:cs typeface="Montserrat"/>
                <a:sym typeface="Montserrat"/>
              </a:rPr>
              <a:t>aktivaciji Th1 i citotoksičnih T limfocita</a:t>
            </a:r>
            <a:endParaRPr sz="1400">
              <a:solidFill>
                <a:srgbClr val="1F1F1F"/>
              </a:solidFill>
              <a:latin typeface="Montserrat"/>
              <a:ea typeface="Montserrat"/>
              <a:cs typeface="Montserrat"/>
              <a:sym typeface="Montserrat"/>
            </a:endParaRPr>
          </a:p>
          <a:p>
            <a:pPr marL="457200" lvl="0" indent="-317500" algn="l" rtl="0">
              <a:lnSpc>
                <a:spcPct val="115000"/>
              </a:lnSpc>
              <a:spcBef>
                <a:spcPts val="0"/>
              </a:spcBef>
              <a:spcAft>
                <a:spcPts val="0"/>
              </a:spcAft>
              <a:buClr>
                <a:srgbClr val="1F1F1F"/>
              </a:buClr>
              <a:buSzPts val="1400"/>
              <a:buFont typeface="Montserrat"/>
              <a:buChar char="●"/>
            </a:pPr>
            <a:r>
              <a:rPr lang="en-GB" sz="1400">
                <a:solidFill>
                  <a:srgbClr val="1F1F1F"/>
                </a:solidFill>
                <a:latin typeface="Montserrat"/>
                <a:ea typeface="Montserrat"/>
                <a:cs typeface="Montserrat"/>
                <a:sym typeface="Montserrat"/>
              </a:rPr>
              <a:t>modulacija regrutacije neutrofila </a:t>
            </a:r>
            <a:r>
              <a:rPr lang="en-GB" sz="1400">
                <a:solidFill>
                  <a:srgbClr val="1B1B1B"/>
                </a:solidFill>
                <a:latin typeface="Montserrat"/>
                <a:ea typeface="Montserrat"/>
                <a:cs typeface="Montserrat"/>
                <a:sym typeface="Montserrat"/>
              </a:rPr>
              <a:t>Th17 stanicama= nezdravo starenje</a:t>
            </a:r>
            <a:endParaRPr sz="1400">
              <a:solidFill>
                <a:srgbClr val="1B1B1B"/>
              </a:solidFill>
              <a:latin typeface="Montserrat"/>
              <a:ea typeface="Montserrat"/>
              <a:cs typeface="Montserrat"/>
              <a:sym typeface="Montserrat"/>
            </a:endParaRPr>
          </a:p>
          <a:p>
            <a:pPr marL="457200" marR="38100" lvl="0" indent="-317500" algn="l" rtl="0">
              <a:lnSpc>
                <a:spcPct val="128571"/>
              </a:lnSpc>
              <a:spcBef>
                <a:spcPts val="0"/>
              </a:spcBef>
              <a:spcAft>
                <a:spcPts val="0"/>
              </a:spcAft>
              <a:buClr>
                <a:srgbClr val="1B1B1B"/>
              </a:buClr>
              <a:buSzPts val="1400"/>
              <a:buFont typeface="Montserrat"/>
              <a:buChar char="●"/>
            </a:pPr>
            <a:r>
              <a:rPr lang="en-GB" sz="1400">
                <a:solidFill>
                  <a:srgbClr val="1F1F1F"/>
                </a:solidFill>
                <a:latin typeface="Montserrat"/>
                <a:ea typeface="Montserrat"/>
                <a:cs typeface="Montserrat"/>
                <a:sym typeface="Montserrat"/>
              </a:rPr>
              <a:t>smanjena regulacija Sirtuina1 (Sirt1), Forkheag box O1 (FoxO1) i FoxO3 = bolje učenje i pamćenje</a:t>
            </a:r>
            <a:endParaRPr sz="1400">
              <a:solidFill>
                <a:srgbClr val="1F1F1F"/>
              </a:solidFill>
              <a:latin typeface="Montserrat"/>
              <a:ea typeface="Montserrat"/>
              <a:cs typeface="Montserrat"/>
              <a:sym typeface="Montserrat"/>
            </a:endParaRPr>
          </a:p>
          <a:p>
            <a:pPr marL="457200" marR="38100" lvl="0" indent="0" algn="l" rtl="0">
              <a:lnSpc>
                <a:spcPct val="128571"/>
              </a:lnSpc>
              <a:spcBef>
                <a:spcPts val="0"/>
              </a:spcBef>
              <a:spcAft>
                <a:spcPts val="0"/>
              </a:spcAft>
              <a:buNone/>
            </a:pPr>
            <a:endParaRPr sz="1400">
              <a:solidFill>
                <a:srgbClr val="1F1F1F"/>
              </a:solidFill>
              <a:latin typeface="Montserrat"/>
              <a:ea typeface="Montserrat"/>
              <a:cs typeface="Montserrat"/>
              <a:sym typeface="Montserrat"/>
            </a:endParaRPr>
          </a:p>
          <a:p>
            <a:pPr marL="457200" lvl="0" indent="0" algn="l" rtl="0">
              <a:lnSpc>
                <a:spcPct val="115000"/>
              </a:lnSpc>
              <a:spcBef>
                <a:spcPts val="0"/>
              </a:spcBef>
              <a:spcAft>
                <a:spcPts val="1200"/>
              </a:spcAft>
              <a:buSzPts val="1800"/>
              <a:buNone/>
            </a:pPr>
            <a:endParaRPr sz="1400">
              <a:solidFill>
                <a:srgbClr val="1B1B1B"/>
              </a:solidFill>
              <a:latin typeface="Montserrat"/>
              <a:ea typeface="Montserrat"/>
              <a:cs typeface="Montserrat"/>
              <a:sym typeface="Montserrat"/>
            </a:endParaRPr>
          </a:p>
        </p:txBody>
      </p:sp>
      <p:sp>
        <p:nvSpPr>
          <p:cNvPr id="121" name="Google Shape;121;p9"/>
          <p:cNvSpPr txBox="1"/>
          <p:nvPr/>
        </p:nvSpPr>
        <p:spPr>
          <a:xfrm>
            <a:off x="8368325" y="4810200"/>
            <a:ext cx="198300" cy="14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122" name="Google Shape;122;p9" descr="logo.png"/>
          <p:cNvPicPr preferRelativeResize="0"/>
          <p:nvPr/>
        </p:nvPicPr>
        <p:blipFill rotWithShape="1">
          <a:blip r:embed="rId3">
            <a:alphaModFix/>
          </a:blip>
          <a:srcRect/>
          <a:stretch/>
        </p:blipFill>
        <p:spPr>
          <a:xfrm>
            <a:off x="7610842" y="4492269"/>
            <a:ext cx="1533158" cy="62036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0"/>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t>Kako mozak stari kad je crijevni mikrobiom loš?</a:t>
            </a:r>
            <a:endParaRPr/>
          </a:p>
        </p:txBody>
      </p:sp>
      <p:sp>
        <p:nvSpPr>
          <p:cNvPr id="128" name="Google Shape;128;p10"/>
          <p:cNvSpPr txBox="1">
            <a:spLocks noGrp="1"/>
          </p:cNvSpPr>
          <p:nvPr>
            <p:ph type="body" idx="1"/>
          </p:nvPr>
        </p:nvSpPr>
        <p:spPr>
          <a:xfrm>
            <a:off x="253250" y="984425"/>
            <a:ext cx="35898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“Loš mikrobiom” = povećana proizvodnja slobodnih radikala, oštećenje stanica mozga</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smanjenje proizvodnje SCFA- smanjenje zaštite mozga od starenja i ubrzanje kognitivnog pada</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Narušavanje integriteta crijevne barijere (“</a:t>
            </a:r>
            <a:r>
              <a:rPr lang="en-GB" sz="1400" i="1">
                <a:solidFill>
                  <a:schemeClr val="dk1"/>
                </a:solidFill>
                <a:latin typeface="Montserrat"/>
                <a:ea typeface="Montserrat"/>
                <a:cs typeface="Montserrat"/>
                <a:sym typeface="Montserrat"/>
              </a:rPr>
              <a:t>leaky gut</a:t>
            </a:r>
            <a:r>
              <a:rPr lang="en-GB" sz="1400">
                <a:solidFill>
                  <a:schemeClr val="dk1"/>
                </a:solidFill>
                <a:latin typeface="Montserrat"/>
                <a:ea typeface="Montserrat"/>
                <a:cs typeface="Montserrat"/>
                <a:sym typeface="Montserrat"/>
              </a:rPr>
              <a:t>”), neuroinflamacija i oštećenje neurona</a:t>
            </a:r>
            <a:endParaRPr sz="1400">
              <a:solidFill>
                <a:schemeClr val="dk1"/>
              </a:solidFill>
              <a:latin typeface="Montserrat"/>
              <a:ea typeface="Montserrat"/>
              <a:cs typeface="Montserrat"/>
              <a:sym typeface="Montserrat"/>
            </a:endParaRPr>
          </a:p>
        </p:txBody>
      </p:sp>
      <p:pic>
        <p:nvPicPr>
          <p:cNvPr id="129" name="Google Shape;129;p10"/>
          <p:cNvPicPr preferRelativeResize="0"/>
          <p:nvPr/>
        </p:nvPicPr>
        <p:blipFill>
          <a:blip r:embed="rId3">
            <a:alphaModFix/>
          </a:blip>
          <a:stretch>
            <a:fillRect/>
          </a:stretch>
        </p:blipFill>
        <p:spPr>
          <a:xfrm>
            <a:off x="4145875" y="984425"/>
            <a:ext cx="4416449" cy="3174651"/>
          </a:xfrm>
          <a:prstGeom prst="rect">
            <a:avLst/>
          </a:prstGeom>
          <a:noFill/>
          <a:ln>
            <a:noFill/>
          </a:ln>
        </p:spPr>
      </p:pic>
      <p:sp>
        <p:nvSpPr>
          <p:cNvPr id="130" name="Google Shape;130;p10"/>
          <p:cNvSpPr txBox="1"/>
          <p:nvPr/>
        </p:nvSpPr>
        <p:spPr>
          <a:xfrm>
            <a:off x="4145875" y="4388200"/>
            <a:ext cx="4765500" cy="75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chemeClr val="dk2"/>
                </a:solidFill>
                <a:latin typeface="Montserrat"/>
                <a:ea typeface="Montserrat"/>
                <a:cs typeface="Montserrat"/>
                <a:sym typeface="Montserrat"/>
              </a:rPr>
              <a:t>Izvor: Böhme, Marcus &amp; Guzzetta, Katherine &amp; Wasén, Caroline &amp; Cox, Laura. (2022). The gut microbiota is an emerging target for improving brain health during ageing. Gut Microbiome. 4. 1-29. 10.1017/gmb.2022.11</a:t>
            </a:r>
            <a:endParaRPr sz="1000">
              <a:solidFill>
                <a:schemeClr val="dk2"/>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1"/>
          <p:cNvSpPr txBox="1">
            <a:spLocks noGrp="1"/>
          </p:cNvSpPr>
          <p:nvPr>
            <p:ph type="body" idx="1"/>
          </p:nvPr>
        </p:nvSpPr>
        <p:spPr>
          <a:xfrm>
            <a:off x="140550" y="863550"/>
            <a:ext cx="8520600" cy="3416400"/>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1200"/>
              </a:spcAft>
              <a:buSzPts val="1800"/>
              <a:buNone/>
            </a:pPr>
            <a:r>
              <a:rPr lang="en-GB" sz="3600">
                <a:solidFill>
                  <a:schemeClr val="dk1"/>
                </a:solidFill>
                <a:latin typeface="Montserrat Black"/>
                <a:ea typeface="Montserrat Black"/>
                <a:cs typeface="Montserrat Black"/>
                <a:sym typeface="Montserrat Black"/>
              </a:rPr>
              <a:t>ULOGA CRIJEVNOG MIKROBIOMA U BOLESTIMA MOZGA</a:t>
            </a:r>
            <a:endParaRPr sz="3600">
              <a:solidFill>
                <a:schemeClr val="dk1"/>
              </a:solidFill>
              <a:latin typeface="Montserrat Black"/>
              <a:ea typeface="Montserrat Black"/>
              <a:cs typeface="Montserrat Black"/>
              <a:sym typeface="Montserrat Blac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12" descr="logo.png"/>
          <p:cNvPicPr preferRelativeResize="0"/>
          <p:nvPr/>
        </p:nvPicPr>
        <p:blipFill rotWithShape="1">
          <a:blip r:embed="rId3">
            <a:alphaModFix/>
          </a:blip>
          <a:srcRect/>
          <a:stretch/>
        </p:blipFill>
        <p:spPr>
          <a:xfrm>
            <a:off x="7610842" y="4492269"/>
            <a:ext cx="1533158" cy="620369"/>
          </a:xfrm>
          <a:prstGeom prst="rect">
            <a:avLst/>
          </a:prstGeom>
          <a:noFill/>
          <a:ln>
            <a:noFill/>
          </a:ln>
        </p:spPr>
      </p:pic>
      <p:sp>
        <p:nvSpPr>
          <p:cNvPr id="141" name="Google Shape;141;p12"/>
          <p:cNvSpPr txBox="1"/>
          <p:nvPr/>
        </p:nvSpPr>
        <p:spPr>
          <a:xfrm>
            <a:off x="177500" y="63000"/>
            <a:ext cx="4650900" cy="5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500">
                <a:solidFill>
                  <a:schemeClr val="dk1"/>
                </a:solidFill>
                <a:latin typeface="Montserrat Black"/>
                <a:ea typeface="Montserrat Black"/>
                <a:cs typeface="Montserrat Black"/>
                <a:sym typeface="Montserrat Black"/>
              </a:rPr>
              <a:t>PARKINSONOVA BOLEST</a:t>
            </a:r>
            <a:endParaRPr sz="2500">
              <a:solidFill>
                <a:schemeClr val="dk1"/>
              </a:solidFill>
              <a:latin typeface="Montserrat Black"/>
              <a:ea typeface="Montserrat Black"/>
              <a:cs typeface="Montserrat Black"/>
              <a:sym typeface="Montserrat Black"/>
            </a:endParaRPr>
          </a:p>
        </p:txBody>
      </p:sp>
      <p:sp>
        <p:nvSpPr>
          <p:cNvPr id="142" name="Google Shape;142;p12"/>
          <p:cNvSpPr txBox="1"/>
          <p:nvPr/>
        </p:nvSpPr>
        <p:spPr>
          <a:xfrm>
            <a:off x="177500" y="1006525"/>
            <a:ext cx="8374800" cy="36405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en-GB">
                <a:solidFill>
                  <a:schemeClr val="dk1"/>
                </a:solidFill>
                <a:latin typeface="Montserrat"/>
                <a:ea typeface="Montserrat"/>
                <a:cs typeface="Montserrat"/>
                <a:sym typeface="Montserrat"/>
              </a:rPr>
              <a:t>neurodegenerativni poremećaj koji prvenstveno zahvaća motoričke funkcije</a:t>
            </a:r>
            <a:endParaRPr>
              <a:solidFill>
                <a:schemeClr val="dk1"/>
              </a:solidFill>
              <a:latin typeface="Montserrat"/>
              <a:ea typeface="Montserrat"/>
              <a:cs typeface="Montserrat"/>
              <a:sym typeface="Montserrat"/>
            </a:endParaRPr>
          </a:p>
          <a:p>
            <a:pPr marL="457200" lvl="0" indent="0" algn="l" rtl="0">
              <a:spcBef>
                <a:spcPts val="0"/>
              </a:spcBef>
              <a:spcAft>
                <a:spcPts val="0"/>
              </a:spcAft>
              <a:buNone/>
            </a:pPr>
            <a:endParaRPr>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Font typeface="Montserrat"/>
              <a:buChar char="●"/>
            </a:pPr>
            <a:r>
              <a:rPr lang="en-GB" b="1">
                <a:solidFill>
                  <a:schemeClr val="dk1"/>
                </a:solidFill>
                <a:latin typeface="Montserrat"/>
                <a:ea typeface="Montserrat"/>
                <a:cs typeface="Montserrat"/>
                <a:sym typeface="Montserrat"/>
              </a:rPr>
              <a:t>Obilježja bolesti:</a:t>
            </a:r>
            <a:endParaRPr b="1">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Char char="●"/>
            </a:pPr>
            <a:r>
              <a:rPr lang="en-GB">
                <a:solidFill>
                  <a:schemeClr val="dk1"/>
                </a:solidFill>
                <a:latin typeface="Montserrat"/>
                <a:ea typeface="Montserrat"/>
                <a:cs typeface="Montserrat"/>
                <a:sym typeface="Montserrat"/>
              </a:rPr>
              <a:t>Motorički simptomi: tremor, bradikinezija (usporeni pokreti), ukočenost i posturalna nestabilnost.</a:t>
            </a:r>
            <a:endParaRPr>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Char char="●"/>
            </a:pPr>
            <a:r>
              <a:rPr lang="en-GB">
                <a:solidFill>
                  <a:schemeClr val="dk1"/>
                </a:solidFill>
                <a:latin typeface="Montserrat"/>
                <a:ea typeface="Montserrat"/>
                <a:cs typeface="Montserrat"/>
                <a:sym typeface="Montserrat"/>
              </a:rPr>
              <a:t>Nemotorički simptomi: depresija, poremećaji spavanja, anksioznost, kognitivno opadanje</a:t>
            </a:r>
            <a:endParaRPr>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Char char="●"/>
            </a:pPr>
            <a:r>
              <a:rPr lang="en-GB">
                <a:solidFill>
                  <a:schemeClr val="dk1"/>
                </a:solidFill>
                <a:latin typeface="Montserrat"/>
                <a:ea typeface="Montserrat"/>
                <a:cs typeface="Montserrat"/>
                <a:sym typeface="Montserrat"/>
              </a:rPr>
              <a:t>Crijevni problemi</a:t>
            </a:r>
            <a:endParaRPr>
              <a:solidFill>
                <a:schemeClr val="dk1"/>
              </a:solidFill>
              <a:latin typeface="Montserrat"/>
              <a:ea typeface="Montserrat"/>
              <a:cs typeface="Montserrat"/>
              <a:sym typeface="Montserrat"/>
            </a:endParaRPr>
          </a:p>
          <a:p>
            <a:pPr marL="457200" lvl="0" indent="0" algn="l" rtl="0">
              <a:spcBef>
                <a:spcPts val="0"/>
              </a:spcBef>
              <a:spcAft>
                <a:spcPts val="0"/>
              </a:spcAft>
              <a:buNone/>
            </a:pPr>
            <a:endParaRPr>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Font typeface="Montserrat"/>
              <a:buChar char="●"/>
            </a:pPr>
            <a:r>
              <a:rPr lang="en-GB" b="1">
                <a:solidFill>
                  <a:schemeClr val="dk1"/>
                </a:solidFill>
                <a:latin typeface="Montserrat"/>
                <a:ea typeface="Montserrat"/>
                <a:cs typeface="Montserrat"/>
                <a:sym typeface="Montserrat"/>
              </a:rPr>
              <a:t>Tipičan crijevni mikrobiom:</a:t>
            </a:r>
            <a:endParaRPr b="1">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Char char="●"/>
            </a:pPr>
            <a:r>
              <a:rPr lang="en-GB">
                <a:solidFill>
                  <a:schemeClr val="dk1"/>
                </a:solidFill>
                <a:latin typeface="Montserrat"/>
                <a:ea typeface="Montserrat"/>
                <a:cs typeface="Montserrat"/>
                <a:sym typeface="Montserrat"/>
              </a:rPr>
              <a:t>Povećana prisutnost patogenih bakterija (npr. Enterobacteriaceae) koje mogu povećati upalnu aktivnost</a:t>
            </a:r>
            <a:endParaRPr>
              <a:solidFill>
                <a:schemeClr val="dk1"/>
              </a:solidFill>
              <a:latin typeface="Montserrat"/>
              <a:ea typeface="Montserrat"/>
              <a:cs typeface="Montserrat"/>
              <a:sym typeface="Montserrat"/>
            </a:endParaRPr>
          </a:p>
          <a:p>
            <a:pPr marL="457200" lvl="0" indent="-317500" algn="l" rtl="0">
              <a:spcBef>
                <a:spcPts val="0"/>
              </a:spcBef>
              <a:spcAft>
                <a:spcPts val="0"/>
              </a:spcAft>
              <a:buClr>
                <a:schemeClr val="dk1"/>
              </a:buClr>
              <a:buSzPts val="1400"/>
              <a:buChar char="●"/>
            </a:pPr>
            <a:r>
              <a:rPr lang="en-GB">
                <a:solidFill>
                  <a:schemeClr val="dk1"/>
                </a:solidFill>
                <a:latin typeface="Montserrat"/>
                <a:ea typeface="Montserrat"/>
                <a:cs typeface="Montserrat"/>
                <a:sym typeface="Montserrat"/>
              </a:rPr>
              <a:t>Smanjenje broja bakterija proizvođača kratkolančanih masnih kiselina (SCFA) npr </a:t>
            </a:r>
            <a:r>
              <a:rPr lang="en-GB" i="1">
                <a:solidFill>
                  <a:schemeClr val="dk1"/>
                </a:solidFill>
                <a:latin typeface="Montserrat"/>
                <a:ea typeface="Montserrat"/>
                <a:cs typeface="Montserrat"/>
                <a:sym typeface="Montserrat"/>
              </a:rPr>
              <a:t>Faecalibacterium prausnitzii</a:t>
            </a:r>
            <a:r>
              <a:rPr lang="en-GB">
                <a:solidFill>
                  <a:schemeClr val="dk1"/>
                </a:solidFill>
                <a:latin typeface="Montserrat"/>
                <a:ea typeface="Montserrat"/>
                <a:cs typeface="Montserrat"/>
                <a:sym typeface="Montserrat"/>
              </a:rPr>
              <a:t> i </a:t>
            </a:r>
            <a:r>
              <a:rPr lang="en-GB" i="1">
                <a:solidFill>
                  <a:schemeClr val="dk1"/>
                </a:solidFill>
                <a:latin typeface="Montserrat"/>
                <a:ea typeface="Montserrat"/>
                <a:cs typeface="Montserrat"/>
                <a:sym typeface="Montserrat"/>
              </a:rPr>
              <a:t>Roseburia spp</a:t>
            </a:r>
            <a:endParaRPr i="1">
              <a:solidFill>
                <a:schemeClr val="dk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3"/>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ALZHEIMER</a:t>
            </a:r>
            <a:endParaRPr>
              <a:latin typeface="Montserrat Black"/>
              <a:ea typeface="Montserrat Black"/>
              <a:cs typeface="Montserrat Black"/>
              <a:sym typeface="Montserrat Black"/>
            </a:endParaRPr>
          </a:p>
        </p:txBody>
      </p:sp>
      <p:sp>
        <p:nvSpPr>
          <p:cNvPr id="148" name="Google Shape;148;p13"/>
          <p:cNvSpPr txBox="1">
            <a:spLocks noGrp="1"/>
          </p:cNvSpPr>
          <p:nvPr>
            <p:ph type="body" idx="1"/>
          </p:nvPr>
        </p:nvSpPr>
        <p:spPr>
          <a:xfrm>
            <a:off x="311700" y="831175"/>
            <a:ext cx="8520600" cy="3737700"/>
          </a:xfrm>
          <a:prstGeom prst="rect">
            <a:avLst/>
          </a:prstGeom>
          <a:noFill/>
          <a:ln>
            <a:noFill/>
          </a:ln>
        </p:spPr>
        <p:txBody>
          <a:bodyPr spcFirstLastPara="1" wrap="square" lIns="91425" tIns="91425" rIns="0" bIns="91425" anchor="t" anchorCtr="0">
            <a:normAutofit lnSpcReduction="20000"/>
          </a:bodyPr>
          <a:lstStyle/>
          <a:p>
            <a:pPr marL="457200" marR="38100" lvl="0" indent="-317500" algn="l" rtl="0">
              <a:lnSpc>
                <a:spcPct val="128571"/>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neurodegenerativni poremećaj i najčešći oblik demencije</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Char char="●"/>
            </a:pPr>
            <a:r>
              <a:rPr lang="en-GB" sz="1400">
                <a:solidFill>
                  <a:schemeClr val="dk1"/>
                </a:solidFill>
                <a:latin typeface="Montserrat"/>
                <a:ea typeface="Montserrat"/>
                <a:cs typeface="Montserrat"/>
                <a:sym typeface="Montserrat"/>
              </a:rPr>
              <a:t>nakupljanjem beta-amiloidnih plakova i tau proteina u mozgu-  oštećenja neurona i sinapsi</a:t>
            </a:r>
            <a:endParaRPr sz="14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b="1">
                <a:solidFill>
                  <a:schemeClr val="dk1"/>
                </a:solidFill>
                <a:latin typeface="Montserrat"/>
                <a:ea typeface="Montserrat"/>
                <a:cs typeface="Montserrat"/>
                <a:sym typeface="Montserrat"/>
              </a:rPr>
              <a:t>Obilježja bolesti:</a:t>
            </a:r>
            <a:endParaRPr sz="1400" b="1">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Kognitivni simptomi: gubitak kratkoročnog pamćenja, konfuzija, problemi s govorom, orijentacijom i rasuđivanjem.</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Psihološki simptomi: depresija, anksioznost, halucinacije, promjene raspoloženja i osobnosti.</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Probavne tegobe</a:t>
            </a:r>
            <a:endParaRPr sz="1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b="1">
                <a:solidFill>
                  <a:schemeClr val="dk1"/>
                </a:solidFill>
                <a:latin typeface="Montserrat"/>
                <a:ea typeface="Montserrat"/>
                <a:cs typeface="Montserrat"/>
                <a:sym typeface="Montserrat"/>
              </a:rPr>
              <a:t>Tipičan crijevni mikrobiom:</a:t>
            </a:r>
            <a:endParaRPr sz="1400" b="1">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Povećana prisutnost pro-upalnih bakterija, npr. </a:t>
            </a:r>
            <a:r>
              <a:rPr lang="en-GB" sz="1400" i="1">
                <a:solidFill>
                  <a:schemeClr val="dk1"/>
                </a:solidFill>
                <a:latin typeface="Montserrat"/>
                <a:ea typeface="Montserrat"/>
                <a:cs typeface="Montserrat"/>
                <a:sym typeface="Montserrat"/>
              </a:rPr>
              <a:t>Escherichia coli </a:t>
            </a:r>
            <a:r>
              <a:rPr lang="en-GB" sz="1400">
                <a:solidFill>
                  <a:schemeClr val="dk1"/>
                </a:solidFill>
                <a:latin typeface="Montserrat"/>
                <a:ea typeface="Montserrat"/>
                <a:cs typeface="Montserrat"/>
                <a:sym typeface="Montserrat"/>
              </a:rPr>
              <a:t>i </a:t>
            </a:r>
            <a:r>
              <a:rPr lang="en-GB" sz="1400" i="1">
                <a:solidFill>
                  <a:schemeClr val="dk1"/>
                </a:solidFill>
                <a:latin typeface="Montserrat"/>
                <a:ea typeface="Montserrat"/>
                <a:cs typeface="Montserrat"/>
                <a:sym typeface="Montserrat"/>
              </a:rPr>
              <a:t>Shigella</a:t>
            </a:r>
            <a:endParaRPr sz="1400" i="1">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Povećana propusnost crijeva (</a:t>
            </a:r>
            <a:r>
              <a:rPr lang="en-GB" sz="1400" i="1">
                <a:solidFill>
                  <a:schemeClr val="dk1"/>
                </a:solidFill>
                <a:latin typeface="Montserrat"/>
                <a:ea typeface="Montserrat"/>
                <a:cs typeface="Montserrat"/>
                <a:sym typeface="Montserrat"/>
              </a:rPr>
              <a:t>leaky gut</a:t>
            </a:r>
            <a:r>
              <a:rPr lang="en-GB" sz="1400">
                <a:solidFill>
                  <a:schemeClr val="dk1"/>
                </a:solidFill>
                <a:latin typeface="Montserrat"/>
                <a:ea typeface="Montserrat"/>
                <a:cs typeface="Montserrat"/>
                <a:sym typeface="Montserrat"/>
              </a:rPr>
              <a:t>)- neuroinflamacija</a:t>
            </a:r>
            <a:endParaRPr sz="1400">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a:buChar char="●"/>
            </a:pPr>
            <a:r>
              <a:rPr lang="en-GB" sz="1400">
                <a:solidFill>
                  <a:schemeClr val="dk1"/>
                </a:solidFill>
                <a:latin typeface="Montserrat"/>
                <a:ea typeface="Montserrat"/>
                <a:cs typeface="Montserrat"/>
                <a:sym typeface="Montserrat"/>
              </a:rPr>
              <a:t>smanjenje broja bakterija koje proizvode SCFA (kratkolančane masne kiseline), posebno butirata</a:t>
            </a:r>
            <a:endParaRPr sz="1400">
              <a:solidFill>
                <a:schemeClr val="dk1"/>
              </a:solidFill>
              <a:latin typeface="Montserrat"/>
              <a:ea typeface="Montserrat"/>
              <a:cs typeface="Montserrat"/>
              <a:sym typeface="Montserrat"/>
            </a:endParaRPr>
          </a:p>
          <a:p>
            <a:pPr marL="0" lvl="0" indent="0" algn="l" rtl="0">
              <a:spcBef>
                <a:spcPts val="0"/>
              </a:spcBef>
              <a:spcAft>
                <a:spcPts val="0"/>
              </a:spcAft>
              <a:buNone/>
            </a:pPr>
            <a:endParaRPr sz="1100">
              <a:solidFill>
                <a:schemeClr val="dk1"/>
              </a:solidFill>
            </a:endParaRPr>
          </a:p>
        </p:txBody>
      </p:sp>
      <p:pic>
        <p:nvPicPr>
          <p:cNvPr id="149" name="Google Shape;149;p13" descr="logo.png"/>
          <p:cNvPicPr preferRelativeResize="0"/>
          <p:nvPr/>
        </p:nvPicPr>
        <p:blipFill rotWithShape="1">
          <a:blip r:embed="rId3">
            <a:alphaModFix/>
          </a:blip>
          <a:srcRect/>
          <a:stretch/>
        </p:blipFill>
        <p:spPr>
          <a:xfrm>
            <a:off x="7610842" y="4492269"/>
            <a:ext cx="1533158" cy="6203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4"/>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MOŽDANI UDAR</a:t>
            </a:r>
            <a:endParaRPr>
              <a:latin typeface="Montserrat Black"/>
              <a:ea typeface="Montserrat Black"/>
              <a:cs typeface="Montserrat Black"/>
              <a:sym typeface="Montserrat Black"/>
            </a:endParaRPr>
          </a:p>
        </p:txBody>
      </p:sp>
      <p:sp>
        <p:nvSpPr>
          <p:cNvPr id="155" name="Google Shape;155;p14"/>
          <p:cNvSpPr txBox="1">
            <a:spLocks noGrp="1"/>
          </p:cNvSpPr>
          <p:nvPr>
            <p:ph type="body" idx="1"/>
          </p:nvPr>
        </p:nvSpPr>
        <p:spPr>
          <a:xfrm>
            <a:off x="128000" y="572700"/>
            <a:ext cx="8817000" cy="4408200"/>
          </a:xfrm>
          <a:prstGeom prst="rect">
            <a:avLst/>
          </a:prstGeom>
          <a:noFill/>
          <a:ln>
            <a:noFill/>
          </a:ln>
        </p:spPr>
        <p:txBody>
          <a:bodyPr spcFirstLastPara="1" wrap="square" lIns="91425" tIns="91425" rIns="91425" bIns="91425" anchor="t" anchorCtr="0">
            <a:normAutofit fontScale="62500" lnSpcReduction="10000"/>
          </a:bodyPr>
          <a:lstStyle/>
          <a:p>
            <a:pPr marL="457200" lvl="0" indent="-315912" algn="l" rtl="0">
              <a:lnSpc>
                <a:spcPct val="115000"/>
              </a:lnSpc>
              <a:spcBef>
                <a:spcPts val="0"/>
              </a:spcBef>
              <a:spcAft>
                <a:spcPts val="0"/>
              </a:spcAft>
              <a:buClr>
                <a:schemeClr val="dk1"/>
              </a:buClr>
              <a:buSzPct val="100000"/>
              <a:buChar char="●"/>
            </a:pPr>
            <a:r>
              <a:rPr lang="en-GB" sz="2200">
                <a:solidFill>
                  <a:schemeClr val="dk1"/>
                </a:solidFill>
                <a:latin typeface="Montserrat"/>
                <a:ea typeface="Montserrat"/>
                <a:cs typeface="Montserrat"/>
                <a:sym typeface="Montserrat"/>
              </a:rPr>
              <a:t>dotok krvi u mozak prekinut ili smanjen, nedostatak kisika i hranjivih tvari u moždanom tkivu</a:t>
            </a:r>
            <a:endParaRPr sz="2200">
              <a:solidFill>
                <a:schemeClr val="dk1"/>
              </a:solidFill>
              <a:latin typeface="Montserrat"/>
              <a:ea typeface="Montserrat"/>
              <a:cs typeface="Montserrat"/>
              <a:sym typeface="Montserrat"/>
            </a:endParaRPr>
          </a:p>
          <a:p>
            <a:pPr marL="457200" lvl="0" indent="-315912" algn="l" rtl="0">
              <a:lnSpc>
                <a:spcPct val="115000"/>
              </a:lnSpc>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oštećenje ili smrti moždanih stanica</a:t>
            </a:r>
            <a:endParaRPr sz="2200">
              <a:solidFill>
                <a:schemeClr val="dk1"/>
              </a:solidFill>
              <a:latin typeface="Montserrat"/>
              <a:ea typeface="Montserrat"/>
              <a:cs typeface="Montserrat"/>
              <a:sym typeface="Montserrat"/>
            </a:endParaRPr>
          </a:p>
          <a:p>
            <a:pPr marL="457200" lvl="0" indent="-315912" algn="l" rtl="0">
              <a:lnSpc>
                <a:spcPct val="115000"/>
              </a:lnSpc>
              <a:spcBef>
                <a:spcPts val="0"/>
              </a:spcBef>
              <a:spcAft>
                <a:spcPts val="0"/>
              </a:spcAft>
              <a:buClr>
                <a:schemeClr val="dk1"/>
              </a:buClr>
              <a:buSzPct val="100000"/>
              <a:buChar char="●"/>
            </a:pPr>
            <a:r>
              <a:rPr lang="en-GB" sz="2200" b="1">
                <a:solidFill>
                  <a:schemeClr val="dk1"/>
                </a:solidFill>
                <a:latin typeface="Montserrat"/>
                <a:ea typeface="Montserrat"/>
                <a:cs typeface="Montserrat"/>
                <a:sym typeface="Montserrat"/>
              </a:rPr>
              <a:t>ishemičan</a:t>
            </a:r>
            <a:r>
              <a:rPr lang="en-GB" sz="2200">
                <a:solidFill>
                  <a:schemeClr val="dk1"/>
                </a:solidFill>
                <a:latin typeface="Montserrat"/>
                <a:ea typeface="Montserrat"/>
                <a:cs typeface="Montserrat"/>
                <a:sym typeface="Montserrat"/>
              </a:rPr>
              <a:t> ili </a:t>
            </a:r>
            <a:r>
              <a:rPr lang="en-GB" sz="2200" b="1">
                <a:solidFill>
                  <a:schemeClr val="dk1"/>
                </a:solidFill>
                <a:latin typeface="Montserrat"/>
                <a:ea typeface="Montserrat"/>
                <a:cs typeface="Montserrat"/>
                <a:sym typeface="Montserrat"/>
              </a:rPr>
              <a:t>hemoragijski</a:t>
            </a:r>
            <a:endParaRPr sz="2200" b="1">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15912" algn="l" rtl="0">
              <a:spcBef>
                <a:spcPts val="1200"/>
              </a:spcBef>
              <a:spcAft>
                <a:spcPts val="0"/>
              </a:spcAft>
              <a:buClr>
                <a:schemeClr val="dk1"/>
              </a:buClr>
              <a:buSzPct val="100000"/>
              <a:buFont typeface="Montserrat"/>
              <a:buChar char="●"/>
            </a:pPr>
            <a:r>
              <a:rPr lang="en-GB" sz="2200" b="1">
                <a:solidFill>
                  <a:schemeClr val="dk1"/>
                </a:solidFill>
                <a:latin typeface="Montserrat"/>
                <a:ea typeface="Montserrat"/>
                <a:cs typeface="Montserrat"/>
                <a:sym typeface="Montserrat"/>
              </a:rPr>
              <a:t>Obilježja bolesti:</a:t>
            </a:r>
            <a:endParaRPr sz="2200" b="1">
              <a:solidFill>
                <a:schemeClr val="dk1"/>
              </a:solidFill>
              <a:latin typeface="Montserrat"/>
              <a:ea typeface="Montserrat"/>
              <a:cs typeface="Montserrat"/>
              <a:sym typeface="Montserrat"/>
            </a:endParaRPr>
          </a:p>
          <a:p>
            <a:pPr marL="457200" lvl="0" indent="-315912" algn="l" rtl="0">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Motorički simptomi: iznenadna slabost ili utrnulost lica, ruku ili nogu, često na jednoj strani tijela.</a:t>
            </a:r>
            <a:endParaRPr sz="2200">
              <a:solidFill>
                <a:schemeClr val="dk1"/>
              </a:solidFill>
              <a:latin typeface="Montserrat"/>
              <a:ea typeface="Montserrat"/>
              <a:cs typeface="Montserrat"/>
              <a:sym typeface="Montserrat"/>
            </a:endParaRPr>
          </a:p>
          <a:p>
            <a:pPr marL="457200" lvl="0" indent="-315912" algn="l" rtl="0">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Kognitivni simptomi: gubitak svijesti, problemi s govorom i razumijevanjem, zbunjenost.</a:t>
            </a:r>
            <a:endParaRPr sz="2200">
              <a:solidFill>
                <a:schemeClr val="dk1"/>
              </a:solidFill>
              <a:latin typeface="Montserrat"/>
              <a:ea typeface="Montserrat"/>
              <a:cs typeface="Montserrat"/>
              <a:sym typeface="Montserrat"/>
            </a:endParaRPr>
          </a:p>
          <a:p>
            <a:pPr marL="457200" lvl="0" indent="-315912" algn="l" rtl="0">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Vizualni simptomi: zamagljen ili dvostruki vid.</a:t>
            </a:r>
            <a:endParaRPr sz="2200">
              <a:solidFill>
                <a:schemeClr val="dk1"/>
              </a:solidFill>
              <a:latin typeface="Montserrat"/>
              <a:ea typeface="Montserrat"/>
              <a:cs typeface="Montserrat"/>
              <a:sym typeface="Montserrat"/>
            </a:endParaRPr>
          </a:p>
          <a:p>
            <a:pPr marL="457200" lvl="0" indent="-315912" algn="l" rtl="0">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Rizik od dugotrajnih posljedica: paraliza, oštećenje govora, poteškoće s pamćenjem i kognitivnim funkcijama</a:t>
            </a:r>
            <a:endParaRPr sz="2200">
              <a:solidFill>
                <a:schemeClr val="dk1"/>
              </a:solidFill>
              <a:latin typeface="Montserrat"/>
              <a:ea typeface="Montserrat"/>
              <a:cs typeface="Montserrat"/>
              <a:sym typeface="Montserrat"/>
            </a:endParaRPr>
          </a:p>
          <a:p>
            <a:pPr marL="914400" lvl="0" indent="0" algn="l" rtl="0">
              <a:lnSpc>
                <a:spcPct val="115000"/>
              </a:lnSpc>
              <a:spcBef>
                <a:spcPts val="200"/>
              </a:spcBef>
              <a:spcAft>
                <a:spcPts val="0"/>
              </a:spcAft>
              <a:buNone/>
            </a:pPr>
            <a:endParaRPr sz="2200">
              <a:solidFill>
                <a:schemeClr val="dk1"/>
              </a:solidFill>
              <a:latin typeface="Montserrat"/>
              <a:ea typeface="Montserrat"/>
              <a:cs typeface="Montserrat"/>
              <a:sym typeface="Montserrat"/>
            </a:endParaRPr>
          </a:p>
          <a:p>
            <a:pPr marL="457200" lvl="0" indent="-315912" algn="l" rtl="0">
              <a:lnSpc>
                <a:spcPct val="115000"/>
              </a:lnSpc>
              <a:spcBef>
                <a:spcPts val="0"/>
              </a:spcBef>
              <a:spcAft>
                <a:spcPts val="0"/>
              </a:spcAft>
              <a:buClr>
                <a:schemeClr val="dk1"/>
              </a:buClr>
              <a:buSzPct val="100000"/>
              <a:buFont typeface="Montserrat"/>
              <a:buChar char="●"/>
            </a:pPr>
            <a:r>
              <a:rPr lang="en-GB" sz="2200" b="1">
                <a:solidFill>
                  <a:schemeClr val="dk1"/>
                </a:solidFill>
                <a:latin typeface="Montserrat"/>
                <a:ea typeface="Montserrat"/>
                <a:cs typeface="Montserrat"/>
                <a:sym typeface="Montserrat"/>
              </a:rPr>
              <a:t>Tipičan crijevni mikrobiom:</a:t>
            </a:r>
            <a:endParaRPr sz="2200" b="1">
              <a:solidFill>
                <a:schemeClr val="dk1"/>
              </a:solidFill>
              <a:latin typeface="Montserrat"/>
              <a:ea typeface="Montserrat"/>
              <a:cs typeface="Montserrat"/>
              <a:sym typeface="Montserrat"/>
            </a:endParaRPr>
          </a:p>
          <a:p>
            <a:pPr marL="457200" lvl="0" indent="-315912" algn="l" rtl="0">
              <a:lnSpc>
                <a:spcPct val="115000"/>
              </a:lnSpc>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Smanjenje bakterija proizvođača masnih kiselina (SCFA)</a:t>
            </a:r>
            <a:endParaRPr sz="2200">
              <a:solidFill>
                <a:schemeClr val="dk1"/>
              </a:solidFill>
              <a:latin typeface="Montserrat"/>
              <a:ea typeface="Montserrat"/>
              <a:cs typeface="Montserrat"/>
              <a:sym typeface="Montserrat"/>
            </a:endParaRPr>
          </a:p>
          <a:p>
            <a:pPr marL="457200" lvl="0" indent="-315912" algn="l" rtl="0">
              <a:lnSpc>
                <a:spcPct val="115000"/>
              </a:lnSpc>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Smanjenje </a:t>
            </a:r>
            <a:r>
              <a:rPr lang="en-GB" sz="2200" i="1">
                <a:solidFill>
                  <a:schemeClr val="dk1"/>
                </a:solidFill>
                <a:latin typeface="Montserrat"/>
                <a:ea typeface="Montserrat"/>
                <a:cs typeface="Montserrat"/>
                <a:sym typeface="Montserrat"/>
              </a:rPr>
              <a:t>Faecalibacterium prausnitzii, Roseburia spp, Bifidobacterium spp, Akkermansia muciniphila</a:t>
            </a:r>
            <a:endParaRPr sz="2200" i="1">
              <a:solidFill>
                <a:schemeClr val="dk1"/>
              </a:solidFill>
              <a:latin typeface="Montserrat"/>
              <a:ea typeface="Montserrat"/>
              <a:cs typeface="Montserrat"/>
              <a:sym typeface="Montserrat"/>
            </a:endParaRPr>
          </a:p>
          <a:p>
            <a:pPr marL="457200" lvl="0" indent="-315912" algn="l" rtl="0">
              <a:lnSpc>
                <a:spcPct val="115000"/>
              </a:lnSpc>
              <a:spcBef>
                <a:spcPts val="0"/>
              </a:spcBef>
              <a:spcAft>
                <a:spcPts val="0"/>
              </a:spcAft>
              <a:buClr>
                <a:schemeClr val="dk1"/>
              </a:buClr>
              <a:buSzPct val="100000"/>
              <a:buFont typeface="Montserrat"/>
              <a:buChar char="●"/>
            </a:pPr>
            <a:r>
              <a:rPr lang="en-GB" sz="2200">
                <a:solidFill>
                  <a:schemeClr val="dk1"/>
                </a:solidFill>
                <a:latin typeface="Montserrat"/>
                <a:ea typeface="Montserrat"/>
                <a:cs typeface="Montserrat"/>
                <a:sym typeface="Montserrat"/>
              </a:rPr>
              <a:t>Povećanje </a:t>
            </a:r>
            <a:r>
              <a:rPr lang="en-GB" sz="2200" i="1">
                <a:solidFill>
                  <a:schemeClr val="dk1"/>
                </a:solidFill>
                <a:latin typeface="Montserrat"/>
                <a:ea typeface="Montserrat"/>
                <a:cs typeface="Montserrat"/>
                <a:sym typeface="Montserrat"/>
              </a:rPr>
              <a:t>Proteobacteria,</a:t>
            </a:r>
            <a:r>
              <a:rPr lang="en-GB" sz="2200">
                <a:solidFill>
                  <a:schemeClr val="dk1"/>
                </a:solidFill>
                <a:latin typeface="Montserrat"/>
                <a:ea typeface="Montserrat"/>
                <a:cs typeface="Montserrat"/>
                <a:sym typeface="Montserrat"/>
              </a:rPr>
              <a:t> Enterobacteriaceae, </a:t>
            </a:r>
            <a:r>
              <a:rPr lang="en-GB" sz="2200" i="1">
                <a:solidFill>
                  <a:schemeClr val="dk1"/>
                </a:solidFill>
                <a:latin typeface="Montserrat"/>
                <a:ea typeface="Montserrat"/>
                <a:cs typeface="Montserrat"/>
                <a:sym typeface="Montserrat"/>
              </a:rPr>
              <a:t>Escherichia coli, Clostridium difficile</a:t>
            </a:r>
            <a:endParaRPr sz="2200" i="1">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11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5"/>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en-GB" sz="3020">
                <a:latin typeface="Montserrat Black"/>
                <a:ea typeface="Montserrat Black"/>
                <a:cs typeface="Montserrat Black"/>
                <a:sym typeface="Montserrat Black"/>
              </a:rPr>
              <a:t>KAKO USPORITI STARENJE MOZGA?</a:t>
            </a:r>
            <a:endParaRPr sz="3020">
              <a:latin typeface="Montserrat Black"/>
              <a:ea typeface="Montserrat Black"/>
              <a:cs typeface="Montserrat Black"/>
              <a:sym typeface="Montserrat Black"/>
            </a:endParaRPr>
          </a:p>
        </p:txBody>
      </p:sp>
      <p:pic>
        <p:nvPicPr>
          <p:cNvPr id="161" name="Google Shape;161;p15"/>
          <p:cNvPicPr preferRelativeResize="0"/>
          <p:nvPr/>
        </p:nvPicPr>
        <p:blipFill rotWithShape="1">
          <a:blip r:embed="rId3">
            <a:alphaModFix/>
          </a:blip>
          <a:srcRect/>
          <a:stretch/>
        </p:blipFill>
        <p:spPr>
          <a:xfrm>
            <a:off x="5683975" y="2525525"/>
            <a:ext cx="3460025" cy="2617975"/>
          </a:xfrm>
          <a:prstGeom prst="rect">
            <a:avLst/>
          </a:prstGeom>
          <a:noFill/>
          <a:ln>
            <a:noFill/>
          </a:ln>
        </p:spPr>
      </p:pic>
      <p:pic>
        <p:nvPicPr>
          <p:cNvPr id="162" name="Google Shape;162;p15" descr="logo.png"/>
          <p:cNvPicPr preferRelativeResize="0"/>
          <p:nvPr/>
        </p:nvPicPr>
        <p:blipFill rotWithShape="1">
          <a:blip r:embed="rId4">
            <a:alphaModFix/>
          </a:blip>
          <a:srcRect/>
          <a:stretch/>
        </p:blipFill>
        <p:spPr>
          <a:xfrm>
            <a:off x="-8" y="4523119"/>
            <a:ext cx="1533158" cy="620369"/>
          </a:xfrm>
          <a:prstGeom prst="rect">
            <a:avLst/>
          </a:prstGeom>
          <a:noFill/>
          <a:ln>
            <a:noFill/>
          </a:ln>
        </p:spPr>
      </p:pic>
      <p:sp>
        <p:nvSpPr>
          <p:cNvPr id="163" name="Google Shape;163;p15"/>
          <p:cNvSpPr txBox="1"/>
          <p:nvPr/>
        </p:nvSpPr>
        <p:spPr>
          <a:xfrm>
            <a:off x="94000" y="1504213"/>
            <a:ext cx="4191600" cy="2087400"/>
          </a:xfrm>
          <a:prstGeom prst="rect">
            <a:avLst/>
          </a:prstGeom>
          <a:noFill/>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chemeClr val="dk1"/>
              </a:buClr>
              <a:buSzPts val="1800"/>
              <a:buFont typeface="Montserrat"/>
              <a:buChar char="●"/>
            </a:pPr>
            <a:r>
              <a:rPr lang="en-GB" sz="1800">
                <a:solidFill>
                  <a:schemeClr val="dk1"/>
                </a:solidFill>
                <a:latin typeface="Montserrat"/>
                <a:ea typeface="Montserrat"/>
                <a:cs typeface="Montserrat"/>
                <a:sym typeface="Montserrat"/>
              </a:rPr>
              <a:t>Prehrana</a:t>
            </a:r>
            <a:endParaRPr sz="1800">
              <a:solidFill>
                <a:schemeClr val="dk1"/>
              </a:solidFill>
              <a:latin typeface="Montserrat"/>
              <a:ea typeface="Montserrat"/>
              <a:cs typeface="Montserrat"/>
              <a:sym typeface="Montserrat"/>
            </a:endParaRPr>
          </a:p>
          <a:p>
            <a:pPr marL="457200" lvl="0" indent="-342900" algn="l" rtl="0">
              <a:lnSpc>
                <a:spcPct val="150000"/>
              </a:lnSpc>
              <a:spcBef>
                <a:spcPts val="0"/>
              </a:spcBef>
              <a:spcAft>
                <a:spcPts val="0"/>
              </a:spcAft>
              <a:buClr>
                <a:schemeClr val="dk1"/>
              </a:buClr>
              <a:buSzPts val="1800"/>
              <a:buFont typeface="Montserrat"/>
              <a:buChar char="●"/>
            </a:pPr>
            <a:r>
              <a:rPr lang="en-GB" sz="1800">
                <a:solidFill>
                  <a:schemeClr val="dk1"/>
                </a:solidFill>
                <a:latin typeface="Montserrat"/>
                <a:ea typeface="Montserrat"/>
                <a:cs typeface="Montserrat"/>
                <a:sym typeface="Montserrat"/>
              </a:rPr>
              <a:t>Probiotici</a:t>
            </a:r>
            <a:endParaRPr sz="1800">
              <a:solidFill>
                <a:schemeClr val="dk1"/>
              </a:solidFill>
              <a:latin typeface="Montserrat"/>
              <a:ea typeface="Montserrat"/>
              <a:cs typeface="Montserrat"/>
              <a:sym typeface="Montserrat"/>
            </a:endParaRPr>
          </a:p>
          <a:p>
            <a:pPr marL="457200" lvl="0" indent="-342900" algn="l" rtl="0">
              <a:lnSpc>
                <a:spcPct val="150000"/>
              </a:lnSpc>
              <a:spcBef>
                <a:spcPts val="0"/>
              </a:spcBef>
              <a:spcAft>
                <a:spcPts val="0"/>
              </a:spcAft>
              <a:buClr>
                <a:schemeClr val="dk1"/>
              </a:buClr>
              <a:buSzPts val="1800"/>
              <a:buFont typeface="Montserrat"/>
              <a:buChar char="●"/>
            </a:pPr>
            <a:r>
              <a:rPr lang="en-GB" sz="1800">
                <a:solidFill>
                  <a:schemeClr val="dk1"/>
                </a:solidFill>
                <a:latin typeface="Montserrat"/>
                <a:ea typeface="Montserrat"/>
                <a:cs typeface="Montserrat"/>
                <a:sym typeface="Montserrat"/>
              </a:rPr>
              <a:t>Prebiotici</a:t>
            </a:r>
            <a:endParaRPr sz="1800">
              <a:solidFill>
                <a:schemeClr val="dk1"/>
              </a:solidFill>
              <a:latin typeface="Montserrat"/>
              <a:ea typeface="Montserrat"/>
              <a:cs typeface="Montserrat"/>
              <a:sym typeface="Montserrat"/>
            </a:endParaRPr>
          </a:p>
          <a:p>
            <a:pPr marL="457200" lvl="0" indent="-342900" algn="l" rtl="0">
              <a:lnSpc>
                <a:spcPct val="150000"/>
              </a:lnSpc>
              <a:spcBef>
                <a:spcPts val="0"/>
              </a:spcBef>
              <a:spcAft>
                <a:spcPts val="0"/>
              </a:spcAft>
              <a:buClr>
                <a:schemeClr val="dk1"/>
              </a:buClr>
              <a:buSzPts val="1800"/>
              <a:buFont typeface="Montserrat"/>
              <a:buChar char="●"/>
            </a:pPr>
            <a:r>
              <a:rPr lang="en-GB" sz="1800">
                <a:solidFill>
                  <a:schemeClr val="dk1"/>
                </a:solidFill>
                <a:latin typeface="Montserrat"/>
                <a:ea typeface="Montserrat"/>
                <a:cs typeface="Montserrat"/>
                <a:sym typeface="Montserrat"/>
              </a:rPr>
              <a:t>Regulacija metabolizma</a:t>
            </a:r>
            <a:endParaRPr sz="1800">
              <a:solidFill>
                <a:schemeClr val="dk1"/>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graphicFrame>
        <p:nvGraphicFramePr>
          <p:cNvPr id="168" name="Google Shape;168;p16"/>
          <p:cNvGraphicFramePr/>
          <p:nvPr/>
        </p:nvGraphicFramePr>
        <p:xfrm>
          <a:off x="53175" y="734800"/>
          <a:ext cx="3000000" cy="3000000"/>
        </p:xfrm>
        <a:graphic>
          <a:graphicData uri="http://schemas.openxmlformats.org/drawingml/2006/table">
            <a:tbl>
              <a:tblPr>
                <a:noFill/>
                <a:tableStyleId>{A60CDB00-D756-4DAA-A13D-DC7191E7E3C6}</a:tableStyleId>
              </a:tblPr>
              <a:tblGrid>
                <a:gridCol w="1450275">
                  <a:extLst>
                    <a:ext uri="{9D8B030D-6E8A-4147-A177-3AD203B41FA5}">
                      <a16:colId xmlns:a16="http://schemas.microsoft.com/office/drawing/2014/main" val="20000"/>
                    </a:ext>
                  </a:extLst>
                </a:gridCol>
                <a:gridCol w="2661025">
                  <a:extLst>
                    <a:ext uri="{9D8B030D-6E8A-4147-A177-3AD203B41FA5}">
                      <a16:colId xmlns:a16="http://schemas.microsoft.com/office/drawing/2014/main" val="20001"/>
                    </a:ext>
                  </a:extLst>
                </a:gridCol>
                <a:gridCol w="2569175">
                  <a:extLst>
                    <a:ext uri="{9D8B030D-6E8A-4147-A177-3AD203B41FA5}">
                      <a16:colId xmlns:a16="http://schemas.microsoft.com/office/drawing/2014/main" val="20002"/>
                    </a:ext>
                  </a:extLst>
                </a:gridCol>
                <a:gridCol w="2226825">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900"/>
                        <a:buFont typeface="Arial"/>
                        <a:buNone/>
                      </a:pPr>
                      <a:r>
                        <a:rPr lang="en-GB" sz="900" b="1">
                          <a:solidFill>
                            <a:srgbClr val="1B1B1B"/>
                          </a:solidFill>
                          <a:latin typeface="Montserrat"/>
                          <a:ea typeface="Montserrat"/>
                          <a:cs typeface="Montserrat"/>
                          <a:sym typeface="Montserrat"/>
                        </a:rPr>
                        <a:t>CILJANA SKUPINA</a:t>
                      </a:r>
                      <a:endParaRPr sz="900" b="1"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900"/>
                        <a:buFont typeface="Arial"/>
                        <a:buNone/>
                      </a:pPr>
                      <a:r>
                        <a:rPr lang="en-GB" sz="900" b="1" u="none" strike="noStrike" cap="none">
                          <a:solidFill>
                            <a:srgbClr val="1B1B1B"/>
                          </a:solidFill>
                          <a:latin typeface="Montserrat"/>
                          <a:ea typeface="Montserrat"/>
                          <a:cs typeface="Montserrat"/>
                          <a:sym typeface="Montserrat"/>
                        </a:rPr>
                        <a:t>APLIKACIJA</a:t>
                      </a:r>
                      <a:endParaRPr sz="900" b="1"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GB" sz="900" b="1">
                          <a:solidFill>
                            <a:srgbClr val="1B1B1B"/>
                          </a:solidFill>
                          <a:latin typeface="Montserrat"/>
                          <a:ea typeface="Montserrat"/>
                          <a:cs typeface="Montserrat"/>
                          <a:sym typeface="Montserrat"/>
                        </a:rPr>
                        <a:t>REZULTATI</a:t>
                      </a:r>
                      <a:endParaRPr sz="900" b="1"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GB" sz="900" b="1">
                          <a:solidFill>
                            <a:srgbClr val="1B1B1B"/>
                          </a:solidFill>
                          <a:latin typeface="Montserrat"/>
                          <a:ea typeface="Montserrat"/>
                          <a:cs typeface="Montserrat"/>
                          <a:sym typeface="Montserrat"/>
                        </a:rPr>
                        <a:t>STUDIJA</a:t>
                      </a:r>
                      <a:endParaRPr sz="900" b="1"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extLst>
                  <a:ext uri="{0D108BD9-81ED-4DB2-BD59-A6C34878D82A}">
                    <a16:rowId xmlns:a16="http://schemas.microsoft.com/office/drawing/2014/main" val="10000"/>
                  </a:ext>
                </a:extLst>
              </a:tr>
              <a:tr h="679050">
                <a:tc>
                  <a:txBody>
                    <a:bodyPr/>
                    <a:lstStyle/>
                    <a:p>
                      <a:pPr marL="0" marR="0" lvl="0" indent="0" algn="ctr" rtl="0">
                        <a:lnSpc>
                          <a:spcPct val="115000"/>
                        </a:lnSpc>
                        <a:spcBef>
                          <a:spcPts val="0"/>
                        </a:spcBef>
                        <a:spcAft>
                          <a:spcPts val="0"/>
                        </a:spcAft>
                        <a:buClr>
                          <a:srgbClr val="000000"/>
                        </a:buClr>
                        <a:buSzPts val="900"/>
                        <a:buFont typeface="Arial"/>
                        <a:buNone/>
                      </a:pPr>
                      <a:r>
                        <a:rPr lang="en-GB" sz="900" u="none" strike="noStrike" cap="none">
                          <a:solidFill>
                            <a:srgbClr val="1B1B1B"/>
                          </a:solidFill>
                          <a:latin typeface="Montserrat"/>
                          <a:ea typeface="Montserrat"/>
                          <a:cs typeface="Montserrat"/>
                          <a:sym typeface="Montserrat"/>
                        </a:rPr>
                        <a:t>Alzheimer, 2 grupe po 20 miševa</a:t>
                      </a:r>
                      <a:endParaRPr sz="900"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lvl="0" indent="0" algn="ctr" rtl="0">
                        <a:lnSpc>
                          <a:spcPct val="115000"/>
                        </a:lnSpc>
                        <a:spcBef>
                          <a:spcPts val="0"/>
                        </a:spcBef>
                        <a:spcAft>
                          <a:spcPts val="0"/>
                        </a:spcAft>
                        <a:buClr>
                          <a:schemeClr val="dk1"/>
                        </a:buClr>
                        <a:buSzPts val="1100"/>
                        <a:buFont typeface="Arial"/>
                        <a:buNone/>
                      </a:pPr>
                      <a:r>
                        <a:rPr lang="en-GB" sz="900">
                          <a:solidFill>
                            <a:schemeClr val="dk1"/>
                          </a:solidFill>
                          <a:latin typeface="Montserrat"/>
                          <a:ea typeface="Montserrat"/>
                          <a:cs typeface="Montserrat"/>
                          <a:sym typeface="Montserrat"/>
                        </a:rPr>
                        <a:t>Grupa A: standardna prehrana bez dodatka frukto-oligosaharida.</a:t>
                      </a:r>
                      <a:endParaRPr sz="9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GB" sz="900">
                          <a:solidFill>
                            <a:schemeClr val="dk1"/>
                          </a:solidFill>
                          <a:latin typeface="Montserrat"/>
                          <a:ea typeface="Montserrat"/>
                          <a:cs typeface="Montserrat"/>
                          <a:sym typeface="Montserrat"/>
                        </a:rPr>
                        <a:t>Grupa B: standardna prehranu s dodatkom 10% frukto-oligosaharida</a:t>
                      </a:r>
                      <a:endParaRPr sz="900">
                        <a:solidFill>
                          <a:schemeClr val="dk1"/>
                        </a:solidFill>
                        <a:latin typeface="Montserrat"/>
                        <a:ea typeface="Montserrat"/>
                        <a:cs typeface="Montserrat"/>
                        <a:sym typeface="Montserrat"/>
                      </a:endParaRPr>
                    </a:p>
                    <a:p>
                      <a:pPr marL="0" marR="0" lvl="0" indent="0" algn="ctr" rtl="0">
                        <a:lnSpc>
                          <a:spcPct val="115000"/>
                        </a:lnSpc>
                        <a:spcBef>
                          <a:spcPts val="0"/>
                        </a:spcBef>
                        <a:spcAft>
                          <a:spcPts val="0"/>
                        </a:spcAft>
                        <a:buClr>
                          <a:srgbClr val="000000"/>
                        </a:buClr>
                        <a:buSzPts val="900"/>
                        <a:buFont typeface="Arial"/>
                        <a:buNone/>
                      </a:pPr>
                      <a:endParaRPr sz="900">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38100" lvl="0" indent="0" algn="l" rtl="0">
                        <a:lnSpc>
                          <a:spcPct val="128571"/>
                        </a:lnSpc>
                        <a:spcBef>
                          <a:spcPts val="0"/>
                        </a:spcBef>
                        <a:spcAft>
                          <a:spcPts val="0"/>
                        </a:spcAft>
                        <a:buNone/>
                      </a:pPr>
                      <a:r>
                        <a:rPr lang="en-GB" sz="900">
                          <a:solidFill>
                            <a:srgbClr val="1F1F1F"/>
                          </a:solidFill>
                          <a:latin typeface="Montserrat"/>
                          <a:ea typeface="Montserrat"/>
                          <a:cs typeface="Montserrat"/>
                          <a:sym typeface="Montserrat"/>
                        </a:rPr>
                        <a:t>-značajno poboljšanje u testovima pamćenja (Morris Water Maze) grupe A</a:t>
                      </a:r>
                      <a:endParaRPr sz="900">
                        <a:solidFill>
                          <a:srgbClr val="1F1F1F"/>
                        </a:solidFill>
                        <a:latin typeface="Montserrat"/>
                        <a:ea typeface="Montserrat"/>
                        <a:cs typeface="Montserrat"/>
                        <a:sym typeface="Montserrat"/>
                      </a:endParaRPr>
                    </a:p>
                    <a:p>
                      <a:pPr marL="0" marR="38100" lvl="0" indent="0" algn="l" rtl="0">
                        <a:lnSpc>
                          <a:spcPct val="128571"/>
                        </a:lnSpc>
                        <a:spcBef>
                          <a:spcPts val="0"/>
                        </a:spcBef>
                        <a:spcAft>
                          <a:spcPts val="0"/>
                        </a:spcAft>
                        <a:buNone/>
                      </a:pPr>
                      <a:r>
                        <a:rPr lang="en-GB" sz="900">
                          <a:solidFill>
                            <a:srgbClr val="1F1F1F"/>
                          </a:solidFill>
                          <a:latin typeface="Montserrat"/>
                          <a:ea typeface="Montserrat"/>
                          <a:cs typeface="Montserrat"/>
                          <a:sym typeface="Montserrat"/>
                        </a:rPr>
                        <a:t>-manja neurodegeneracija i upala grupe A</a:t>
                      </a:r>
                      <a:endParaRPr sz="900">
                        <a:solidFill>
                          <a:srgbClr val="1F1F1F"/>
                        </a:solidFill>
                        <a:latin typeface="Montserrat"/>
                        <a:ea typeface="Montserrat"/>
                        <a:cs typeface="Montserrat"/>
                        <a:sym typeface="Montserrat"/>
                      </a:endParaRPr>
                    </a:p>
                    <a:p>
                      <a:pPr marL="0" marR="38100" lvl="0" indent="0" algn="l" rtl="0">
                        <a:lnSpc>
                          <a:spcPct val="128571"/>
                        </a:lnSpc>
                        <a:spcBef>
                          <a:spcPts val="0"/>
                        </a:spcBef>
                        <a:spcAft>
                          <a:spcPts val="0"/>
                        </a:spcAft>
                        <a:buNone/>
                      </a:pPr>
                      <a:r>
                        <a:rPr lang="en-GB" sz="900">
                          <a:solidFill>
                            <a:srgbClr val="1F1F1F"/>
                          </a:solidFill>
                          <a:latin typeface="Montserrat"/>
                          <a:ea typeface="Montserrat"/>
                          <a:cs typeface="Montserrat"/>
                          <a:sym typeface="Montserrat"/>
                        </a:rPr>
                        <a:t>-grupa A- porast korisnih bakterija (</a:t>
                      </a:r>
                      <a:r>
                        <a:rPr lang="en-GB" sz="900" i="1">
                          <a:solidFill>
                            <a:srgbClr val="1F1F1F"/>
                          </a:solidFill>
                          <a:latin typeface="Montserrat"/>
                          <a:ea typeface="Montserrat"/>
                          <a:cs typeface="Montserrat"/>
                          <a:sym typeface="Montserrat"/>
                        </a:rPr>
                        <a:t>Bifidobacterium</a:t>
                      </a:r>
                      <a:r>
                        <a:rPr lang="en-GB" sz="900">
                          <a:solidFill>
                            <a:srgbClr val="1F1F1F"/>
                          </a:solidFill>
                          <a:latin typeface="Montserrat"/>
                          <a:ea typeface="Montserrat"/>
                          <a:cs typeface="Montserrat"/>
                          <a:sym typeface="Montserrat"/>
                        </a:rPr>
                        <a:t> i </a:t>
                      </a:r>
                      <a:r>
                        <a:rPr lang="en-GB" sz="900" i="1">
                          <a:solidFill>
                            <a:srgbClr val="1F1F1F"/>
                          </a:solidFill>
                          <a:latin typeface="Montserrat"/>
                          <a:ea typeface="Montserrat"/>
                          <a:cs typeface="Montserrat"/>
                          <a:sym typeface="Montserrat"/>
                        </a:rPr>
                        <a:t>Lactobacillus</a:t>
                      </a:r>
                      <a:r>
                        <a:rPr lang="en-GB" sz="900">
                          <a:solidFill>
                            <a:srgbClr val="1F1F1F"/>
                          </a:solidFill>
                          <a:latin typeface="Montserrat"/>
                          <a:ea typeface="Montserrat"/>
                          <a:cs typeface="Montserrat"/>
                          <a:sym typeface="Montserrat"/>
                        </a:rPr>
                        <a:t>) i povećanje razine SCFA</a:t>
                      </a:r>
                      <a:endParaRPr sz="900" u="none" strike="noStrike" cap="none">
                        <a:solidFill>
                          <a:srgbClr val="1F1F1F"/>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GB" sz="900">
                          <a:solidFill>
                            <a:schemeClr val="accent2"/>
                          </a:solidFill>
                          <a:latin typeface="Montserrat"/>
                          <a:ea typeface="Montserrat"/>
                          <a:cs typeface="Montserrat"/>
                          <a:sym typeface="Montserrat"/>
                        </a:rPr>
                        <a:t> Fructooligosaccharides Ameliorating Cognitive Deficits and Neurodegeneration in APP/PS1 Transgenic Mice through Modulating Gut Microbiota</a:t>
                      </a:r>
                      <a:endParaRPr sz="900" u="none" strike="noStrike" cap="none">
                        <a:solidFill>
                          <a:srgbClr val="1F1F1F"/>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ctr" rtl="0">
                        <a:lnSpc>
                          <a:spcPct val="115000"/>
                        </a:lnSpc>
                        <a:spcBef>
                          <a:spcPts val="0"/>
                        </a:spcBef>
                        <a:spcAft>
                          <a:spcPts val="0"/>
                        </a:spcAft>
                        <a:buClr>
                          <a:srgbClr val="000000"/>
                        </a:buClr>
                        <a:buSzPts val="900"/>
                        <a:buFont typeface="Arial"/>
                        <a:buNone/>
                      </a:pPr>
                      <a:r>
                        <a:rPr lang="en-GB" sz="900" u="none" strike="noStrike" cap="none">
                          <a:solidFill>
                            <a:srgbClr val="1B1B1B"/>
                          </a:solidFill>
                          <a:latin typeface="Montserrat"/>
                          <a:ea typeface="Montserrat"/>
                          <a:cs typeface="Montserrat"/>
                          <a:sym typeface="Montserrat"/>
                        </a:rPr>
                        <a:t>Moždani udar, Bolesnici s dijagnosticiranim ishemijskim moždanim udarom</a:t>
                      </a:r>
                      <a:r>
                        <a:rPr lang="en-GB" sz="900">
                          <a:solidFill>
                            <a:srgbClr val="1B1B1B"/>
                          </a:solidFill>
                          <a:latin typeface="Montserrat"/>
                          <a:ea typeface="Montserrat"/>
                          <a:cs typeface="Montserrat"/>
                          <a:sym typeface="Montserrat"/>
                        </a:rPr>
                        <a:t>, 100 ispitanika</a:t>
                      </a:r>
                      <a:endParaRPr sz="900"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38100" lvl="0" indent="0" algn="ctr" rtl="0">
                        <a:lnSpc>
                          <a:spcPct val="128571"/>
                        </a:lnSpc>
                        <a:spcBef>
                          <a:spcPts val="0"/>
                        </a:spcBef>
                        <a:spcAft>
                          <a:spcPts val="0"/>
                        </a:spcAft>
                        <a:buClr>
                          <a:schemeClr val="dk1"/>
                        </a:buClr>
                        <a:buSzPts val="1100"/>
                        <a:buFont typeface="Arial"/>
                        <a:buNone/>
                      </a:pPr>
                      <a:r>
                        <a:rPr lang="en-GB" sz="900">
                          <a:solidFill>
                            <a:schemeClr val="dk1"/>
                          </a:solidFill>
                          <a:latin typeface="Montserrat"/>
                          <a:ea typeface="Montserrat"/>
                          <a:cs typeface="Montserrat"/>
                          <a:sym typeface="Montserrat"/>
                        </a:rPr>
                        <a:t>Grupa A (ishemijski moždani udar): 50 ispitanika</a:t>
                      </a:r>
                      <a:endParaRPr sz="900">
                        <a:solidFill>
                          <a:schemeClr val="dk1"/>
                        </a:solidFill>
                        <a:latin typeface="Montserrat"/>
                        <a:ea typeface="Montserrat"/>
                        <a:cs typeface="Montserrat"/>
                        <a:sym typeface="Montserrat"/>
                      </a:endParaRPr>
                    </a:p>
                    <a:p>
                      <a:pPr marL="0" marR="38100" lvl="0" indent="0" algn="ctr" rtl="0">
                        <a:lnSpc>
                          <a:spcPct val="128571"/>
                        </a:lnSpc>
                        <a:spcBef>
                          <a:spcPts val="0"/>
                        </a:spcBef>
                        <a:spcAft>
                          <a:spcPts val="0"/>
                        </a:spcAft>
                        <a:buClr>
                          <a:schemeClr val="dk1"/>
                        </a:buClr>
                        <a:buSzPts val="1100"/>
                        <a:buFont typeface="Arial"/>
                        <a:buNone/>
                      </a:pPr>
                      <a:r>
                        <a:rPr lang="en-GB" sz="900">
                          <a:solidFill>
                            <a:schemeClr val="dk1"/>
                          </a:solidFill>
                          <a:latin typeface="Montserrat"/>
                          <a:ea typeface="Montserrat"/>
                          <a:cs typeface="Montserrat"/>
                          <a:sym typeface="Montserrat"/>
                        </a:rPr>
                        <a:t>Grupa B (kontrolna): 50 ispitanika</a:t>
                      </a:r>
                      <a:endParaRPr sz="900">
                        <a:solidFill>
                          <a:schemeClr val="dk1"/>
                        </a:solidFill>
                        <a:latin typeface="Montserrat"/>
                        <a:ea typeface="Montserrat"/>
                        <a:cs typeface="Montserrat"/>
                        <a:sym typeface="Montserrat"/>
                      </a:endParaRPr>
                    </a:p>
                    <a:p>
                      <a:pPr marL="0" marR="38100" lvl="0" indent="0" algn="ctr" rtl="0">
                        <a:lnSpc>
                          <a:spcPct val="128571"/>
                        </a:lnSpc>
                        <a:spcBef>
                          <a:spcPts val="0"/>
                        </a:spcBef>
                        <a:spcAft>
                          <a:spcPts val="0"/>
                        </a:spcAft>
                        <a:buClr>
                          <a:schemeClr val="dk1"/>
                        </a:buClr>
                        <a:buSzPts val="1100"/>
                        <a:buFont typeface="Arial"/>
                        <a:buNone/>
                      </a:pPr>
                      <a:endParaRPr sz="900">
                        <a:solidFill>
                          <a:srgbClr val="1F1F1F"/>
                        </a:solidFill>
                        <a:latin typeface="Montserrat"/>
                        <a:ea typeface="Montserrat"/>
                        <a:cs typeface="Montserrat"/>
                        <a:sym typeface="Montserrat"/>
                      </a:endParaRPr>
                    </a:p>
                    <a:p>
                      <a:pPr marL="0" marR="0" lvl="0" indent="0" algn="ctr" rtl="0">
                        <a:lnSpc>
                          <a:spcPct val="115000"/>
                        </a:lnSpc>
                        <a:spcBef>
                          <a:spcPts val="0"/>
                        </a:spcBef>
                        <a:spcAft>
                          <a:spcPts val="0"/>
                        </a:spcAft>
                        <a:buClr>
                          <a:srgbClr val="000000"/>
                        </a:buClr>
                        <a:buSzPts val="900"/>
                        <a:buFont typeface="Arial"/>
                        <a:buNone/>
                      </a:pPr>
                      <a:endParaRPr sz="900"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38100" lvl="0" indent="0" algn="ctr" rtl="0">
                        <a:lnSpc>
                          <a:spcPct val="128571"/>
                        </a:lnSpc>
                        <a:spcBef>
                          <a:spcPts val="0"/>
                        </a:spcBef>
                        <a:spcAft>
                          <a:spcPts val="0"/>
                        </a:spcAft>
                        <a:buNone/>
                      </a:pPr>
                      <a:r>
                        <a:rPr lang="en-GB" sz="900">
                          <a:solidFill>
                            <a:srgbClr val="1F1F1F"/>
                          </a:solidFill>
                          <a:latin typeface="Montserrat"/>
                          <a:ea typeface="Montserrat"/>
                          <a:cs typeface="Montserrat"/>
                          <a:sym typeface="Montserrat"/>
                        </a:rPr>
                        <a:t>-Grupa A-značajno niži unos voća, povrća i vlakana u odnosu na grupu B</a:t>
                      </a:r>
                      <a:endParaRPr sz="900">
                        <a:solidFill>
                          <a:srgbClr val="1F1F1F"/>
                        </a:solidFill>
                        <a:latin typeface="Montserrat"/>
                        <a:ea typeface="Montserrat"/>
                        <a:cs typeface="Montserrat"/>
                        <a:sym typeface="Montserrat"/>
                      </a:endParaRPr>
                    </a:p>
                    <a:p>
                      <a:pPr marL="0" marR="38100" lvl="0" indent="0" algn="ctr" rtl="0">
                        <a:lnSpc>
                          <a:spcPct val="128571"/>
                        </a:lnSpc>
                        <a:spcBef>
                          <a:spcPts val="0"/>
                        </a:spcBef>
                        <a:spcAft>
                          <a:spcPts val="0"/>
                        </a:spcAft>
                        <a:buNone/>
                      </a:pPr>
                      <a:r>
                        <a:rPr lang="en-GB" sz="900">
                          <a:solidFill>
                            <a:srgbClr val="1F1F1F"/>
                          </a:solidFill>
                          <a:latin typeface="Montserrat"/>
                          <a:ea typeface="Montserrat"/>
                          <a:cs typeface="Montserrat"/>
                          <a:sym typeface="Montserrat"/>
                        </a:rPr>
                        <a:t>-U grupi A- zabilježen veći postotak pacijenata s lošim ishodima </a:t>
                      </a:r>
                      <a:endParaRPr sz="900">
                        <a:solidFill>
                          <a:srgbClr val="1F1F1F"/>
                        </a:solidFill>
                        <a:latin typeface="Montserrat"/>
                        <a:ea typeface="Montserrat"/>
                        <a:cs typeface="Montserrat"/>
                        <a:sym typeface="Montserrat"/>
                      </a:endParaRPr>
                    </a:p>
                    <a:p>
                      <a:pPr marL="0" marR="38100" lvl="0" indent="0" algn="ctr" rtl="0">
                        <a:lnSpc>
                          <a:spcPct val="128571"/>
                        </a:lnSpc>
                        <a:spcBef>
                          <a:spcPts val="0"/>
                        </a:spcBef>
                        <a:spcAft>
                          <a:spcPts val="0"/>
                        </a:spcAft>
                        <a:buNone/>
                      </a:pPr>
                      <a:r>
                        <a:rPr lang="en-GB" sz="900">
                          <a:solidFill>
                            <a:srgbClr val="1F1F1F"/>
                          </a:solidFill>
                          <a:latin typeface="Montserrat"/>
                          <a:ea typeface="Montserrat"/>
                          <a:cs typeface="Montserrat"/>
                          <a:sym typeface="Montserrat"/>
                        </a:rPr>
                        <a:t>-Grupa A - značajno smanjenje raznolikosti crijevne mikrobiote i povećana prisutnost pro-upalnih bakterija</a:t>
                      </a:r>
                      <a:endParaRPr sz="900">
                        <a:solidFill>
                          <a:srgbClr val="1F1F1F"/>
                        </a:solidFill>
                        <a:latin typeface="Montserrat"/>
                        <a:ea typeface="Montserrat"/>
                        <a:cs typeface="Montserrat"/>
                        <a:sym typeface="Montserrat"/>
                      </a:endParaRPr>
                    </a:p>
                    <a:p>
                      <a:pPr marL="0" marR="38100" lvl="0" indent="0" algn="ctr" rtl="0">
                        <a:lnSpc>
                          <a:spcPct val="128571"/>
                        </a:lnSpc>
                        <a:spcBef>
                          <a:spcPts val="0"/>
                        </a:spcBef>
                        <a:spcAft>
                          <a:spcPts val="0"/>
                        </a:spcAft>
                        <a:buNone/>
                      </a:pPr>
                      <a:endParaRPr sz="900">
                        <a:solidFill>
                          <a:srgbClr val="1F1F1F"/>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GB" sz="900">
                          <a:solidFill>
                            <a:srgbClr val="1B1B1B"/>
                          </a:solidFill>
                          <a:latin typeface="Montserrat"/>
                          <a:ea typeface="Montserrat"/>
                          <a:cs typeface="Montserrat"/>
                          <a:sym typeface="Montserrat"/>
                        </a:rPr>
                        <a:t>Dietary habits in patients with ischemic stroke: a case-control study</a:t>
                      </a:r>
                      <a:endParaRPr sz="900" u="none" strike="noStrike" cap="none">
                        <a:solidFill>
                          <a:srgbClr val="1F1F1F"/>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ctr" rtl="0">
                        <a:lnSpc>
                          <a:spcPct val="115000"/>
                        </a:lnSpc>
                        <a:spcBef>
                          <a:spcPts val="0"/>
                        </a:spcBef>
                        <a:spcAft>
                          <a:spcPts val="0"/>
                        </a:spcAft>
                        <a:buClr>
                          <a:srgbClr val="000000"/>
                        </a:buClr>
                        <a:buSzPts val="900"/>
                        <a:buFont typeface="Arial"/>
                        <a:buNone/>
                      </a:pPr>
                      <a:r>
                        <a:rPr lang="en-GB" sz="900">
                          <a:solidFill>
                            <a:srgbClr val="1B1B1B"/>
                          </a:solidFill>
                          <a:latin typeface="Montserrat"/>
                          <a:ea typeface="Montserrat"/>
                          <a:cs typeface="Montserrat"/>
                          <a:sym typeface="Montserrat"/>
                        </a:rPr>
                        <a:t>Parkinsonova bolest, 74 ispitanika (38 probiotik) </a:t>
                      </a:r>
                      <a:endParaRPr sz="900" u="none" strike="noStrike" cap="none">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38100" lvl="0" indent="0" algn="ctr" rtl="0">
                        <a:lnSpc>
                          <a:spcPct val="128571"/>
                        </a:lnSpc>
                        <a:spcBef>
                          <a:spcPts val="0"/>
                        </a:spcBef>
                        <a:spcAft>
                          <a:spcPts val="0"/>
                        </a:spcAft>
                        <a:buClr>
                          <a:schemeClr val="dk1"/>
                        </a:buClr>
                        <a:buSzPts val="1100"/>
                        <a:buFont typeface="Arial"/>
                        <a:buNone/>
                      </a:pPr>
                      <a:r>
                        <a:rPr lang="en-GB" sz="900">
                          <a:solidFill>
                            <a:schemeClr val="dk1"/>
                          </a:solidFill>
                          <a:latin typeface="Montserrat"/>
                          <a:ea typeface="Montserrat"/>
                          <a:cs typeface="Montserrat"/>
                          <a:sym typeface="Montserrat"/>
                        </a:rPr>
                        <a:t>Grupa probiotik- </a:t>
                      </a:r>
                      <a:r>
                        <a:rPr lang="en-GB" sz="900" i="1">
                          <a:solidFill>
                            <a:srgbClr val="333333"/>
                          </a:solidFill>
                          <a:latin typeface="Montserrat"/>
                          <a:ea typeface="Montserrat"/>
                          <a:cs typeface="Montserrat"/>
                          <a:sym typeface="Montserrat"/>
                        </a:rPr>
                        <a:t>Lacticaseibacillus rhamnosus, Enterococcus faecium, Lactobacillus acidophilus, Lactiplantibacillus plantarum, </a:t>
                      </a:r>
                      <a:r>
                        <a:rPr lang="en-GB" sz="900">
                          <a:solidFill>
                            <a:srgbClr val="333333"/>
                          </a:solidFill>
                          <a:latin typeface="Montserrat"/>
                          <a:ea typeface="Montserrat"/>
                          <a:cs typeface="Montserrat"/>
                          <a:sym typeface="Montserrat"/>
                        </a:rPr>
                        <a:t>druga skupina je bila placebo</a:t>
                      </a:r>
                      <a:endParaRPr sz="900">
                        <a:solidFill>
                          <a:schemeClr val="dk1"/>
                        </a:solidFill>
                        <a:latin typeface="Montserrat"/>
                        <a:ea typeface="Montserrat"/>
                        <a:cs typeface="Montserrat"/>
                        <a:sym typeface="Montserrat"/>
                      </a:endParaRPr>
                    </a:p>
                    <a:p>
                      <a:pPr marL="0" marR="38100" lvl="0" indent="0" algn="ctr" rtl="0">
                        <a:lnSpc>
                          <a:spcPct val="128571"/>
                        </a:lnSpc>
                        <a:spcBef>
                          <a:spcPts val="0"/>
                        </a:spcBef>
                        <a:spcAft>
                          <a:spcPts val="0"/>
                        </a:spcAft>
                        <a:buClr>
                          <a:srgbClr val="000000"/>
                        </a:buClr>
                        <a:buSzPts val="900"/>
                        <a:buFont typeface="Arial"/>
                        <a:buNone/>
                      </a:pPr>
                      <a:endParaRPr sz="900">
                        <a:solidFill>
                          <a:srgbClr val="1B1B1B"/>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marR="38100" lvl="0" indent="0" algn="ctr" rtl="0">
                        <a:lnSpc>
                          <a:spcPct val="128571"/>
                        </a:lnSpc>
                        <a:spcBef>
                          <a:spcPts val="0"/>
                        </a:spcBef>
                        <a:spcAft>
                          <a:spcPts val="0"/>
                        </a:spcAft>
                        <a:buNone/>
                      </a:pPr>
                      <a:r>
                        <a:rPr lang="en-GB" sz="900">
                          <a:solidFill>
                            <a:schemeClr val="dk1"/>
                          </a:solidFill>
                          <a:latin typeface="Montserrat"/>
                          <a:ea typeface="Montserrat"/>
                          <a:cs typeface="Montserrat"/>
                          <a:sym typeface="Montserrat"/>
                        </a:rPr>
                        <a:t> </a:t>
                      </a:r>
                      <a:r>
                        <a:rPr lang="en-GB" sz="900">
                          <a:solidFill>
                            <a:srgbClr val="1F1F1F"/>
                          </a:solidFill>
                          <a:latin typeface="Montserrat"/>
                          <a:ea typeface="Montserrat"/>
                          <a:cs typeface="Montserrat"/>
                          <a:sym typeface="Montserrat"/>
                        </a:rPr>
                        <a:t>skupina probiotika pokazala je značajno obogaćivanje crijevnih bakterija sa svojstvima korisnim za zdravlje (Odoribacteraceae, </a:t>
                      </a:r>
                      <a:r>
                        <a:rPr lang="en-GB" sz="900" i="1">
                          <a:solidFill>
                            <a:srgbClr val="1F1F1F"/>
                          </a:solidFill>
                          <a:latin typeface="Montserrat"/>
                          <a:ea typeface="Montserrat"/>
                          <a:cs typeface="Montserrat"/>
                          <a:sym typeface="Montserrat"/>
                        </a:rPr>
                        <a:t>Veillonella</a:t>
                      </a:r>
                      <a:r>
                        <a:rPr lang="en-GB" sz="900">
                          <a:solidFill>
                            <a:srgbClr val="1F1F1F"/>
                          </a:solidFill>
                          <a:latin typeface="Montserrat"/>
                          <a:ea typeface="Montserrat"/>
                          <a:cs typeface="Montserrat"/>
                          <a:sym typeface="Montserrat"/>
                        </a:rPr>
                        <a:t> i </a:t>
                      </a:r>
                      <a:r>
                        <a:rPr lang="en-GB" sz="900" i="1">
                          <a:solidFill>
                            <a:srgbClr val="1F1F1F"/>
                          </a:solidFill>
                          <a:latin typeface="Montserrat"/>
                          <a:ea typeface="Montserrat"/>
                          <a:cs typeface="Montserrat"/>
                          <a:sym typeface="Montserrat"/>
                        </a:rPr>
                        <a:t>Blautia faecicola</a:t>
                      </a:r>
                      <a:r>
                        <a:rPr lang="en-GB" sz="900">
                          <a:solidFill>
                            <a:srgbClr val="1F1F1F"/>
                          </a:solidFill>
                          <a:latin typeface="Montserrat"/>
                          <a:ea typeface="Montserrat"/>
                          <a:cs typeface="Montserrat"/>
                          <a:sym typeface="Montserrat"/>
                        </a:rPr>
                        <a:t>)</a:t>
                      </a:r>
                      <a:endParaRPr sz="900">
                        <a:solidFill>
                          <a:srgbClr val="1F1F1F"/>
                        </a:solidFill>
                        <a:latin typeface="Montserrat"/>
                        <a:ea typeface="Montserrat"/>
                        <a:cs typeface="Montserrat"/>
                        <a:sym typeface="Montserrat"/>
                      </a:endParaRPr>
                    </a:p>
                    <a:p>
                      <a:pPr marL="0" marR="38100" lvl="0" indent="0" algn="ctr" rtl="0">
                        <a:lnSpc>
                          <a:spcPct val="128571"/>
                        </a:lnSpc>
                        <a:spcBef>
                          <a:spcPts val="0"/>
                        </a:spcBef>
                        <a:spcAft>
                          <a:spcPts val="0"/>
                        </a:spcAft>
                        <a:buNone/>
                      </a:pPr>
                      <a:endParaRPr sz="900">
                        <a:solidFill>
                          <a:schemeClr val="dk1"/>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tc>
                  <a:txBody>
                    <a:bodyPr/>
                    <a:lstStyle/>
                    <a:p>
                      <a:pPr marL="0" lvl="0" indent="0" algn="ctr" rtl="0">
                        <a:spcBef>
                          <a:spcPts val="0"/>
                        </a:spcBef>
                        <a:spcAft>
                          <a:spcPts val="0"/>
                        </a:spcAft>
                        <a:buNone/>
                      </a:pPr>
                      <a:r>
                        <a:rPr lang="en-GB" sz="900">
                          <a:solidFill>
                            <a:srgbClr val="1B1B1B"/>
                          </a:solidFill>
                          <a:latin typeface="Montserrat"/>
                          <a:ea typeface="Montserrat"/>
                          <a:cs typeface="Montserrat"/>
                          <a:sym typeface="Montserrat"/>
                        </a:rPr>
                        <a:t>Effects of a four-strain probiotic on inflammatory markers in Parkinson’s disease: a multicentre randomised controlled trial (the SymPD study) </a:t>
                      </a:r>
                      <a:endParaRPr sz="900" u="none" strike="noStrike" cap="none">
                        <a:solidFill>
                          <a:srgbClr val="1F1F1F"/>
                        </a:solidFill>
                        <a:latin typeface="Montserrat"/>
                        <a:ea typeface="Montserrat"/>
                        <a:cs typeface="Montserrat"/>
                        <a:sym typeface="Montserrat"/>
                      </a:endParaRPr>
                    </a:p>
                  </a:txBody>
                  <a:tcPr marL="35725" marR="35725" marT="35725" marB="35725">
                    <a:lnL w="9525" cap="flat" cmpd="sng">
                      <a:solidFill>
                        <a:srgbClr val="808080"/>
                      </a:solidFill>
                      <a:prstDash val="solid"/>
                      <a:round/>
                      <a:headEnd type="none" w="sm" len="sm"/>
                      <a:tailEnd type="none" w="sm" len="sm"/>
                    </a:lnL>
                    <a:lnR w="9525" cap="flat" cmpd="sng">
                      <a:solidFill>
                        <a:srgbClr val="808080"/>
                      </a:solidFill>
                      <a:prstDash val="solid"/>
                      <a:round/>
                      <a:headEnd type="none" w="sm" len="sm"/>
                      <a:tailEnd type="none" w="sm" len="sm"/>
                    </a:lnR>
                    <a:lnT w="9525" cap="flat" cmpd="sng">
                      <a:solidFill>
                        <a:srgbClr val="808080"/>
                      </a:solidFill>
                      <a:prstDash val="solid"/>
                      <a:round/>
                      <a:headEnd type="none" w="sm" len="sm"/>
                      <a:tailEnd type="none" w="sm" len="sm"/>
                    </a:lnT>
                    <a:lnB w="9525" cap="flat" cmpd="sng">
                      <a:solidFill>
                        <a:srgbClr val="80808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69" name="Google Shape;169;p16"/>
          <p:cNvSpPr txBox="1"/>
          <p:nvPr/>
        </p:nvSpPr>
        <p:spPr>
          <a:xfrm>
            <a:off x="0" y="0"/>
            <a:ext cx="6861000" cy="60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2500" i="0" u="none" strike="noStrike" cap="none">
                <a:solidFill>
                  <a:schemeClr val="dk1"/>
                </a:solidFill>
                <a:latin typeface="Montserrat Black"/>
                <a:ea typeface="Montserrat Black"/>
                <a:cs typeface="Montserrat Black"/>
                <a:sym typeface="Montserrat Black"/>
              </a:rPr>
              <a:t>PREHRANA I STARENJE MOZ</a:t>
            </a:r>
            <a:r>
              <a:rPr lang="en-GB" sz="2500">
                <a:solidFill>
                  <a:schemeClr val="dk1"/>
                </a:solidFill>
                <a:latin typeface="Montserrat Black"/>
                <a:ea typeface="Montserrat Black"/>
                <a:cs typeface="Montserrat Black"/>
                <a:sym typeface="Montserrat Black"/>
              </a:rPr>
              <a:t>GA</a:t>
            </a:r>
            <a:endParaRPr sz="2500" i="0" u="none" strike="noStrike" cap="none">
              <a:solidFill>
                <a:schemeClr val="dk1"/>
              </a:solidFill>
              <a:latin typeface="Montserrat Black"/>
              <a:ea typeface="Montserrat Black"/>
              <a:cs typeface="Montserrat Black"/>
              <a:sym typeface="Montserrat Black"/>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7"/>
          <p:cNvSpPr txBox="1">
            <a:spLocks noGrp="1"/>
          </p:cNvSpPr>
          <p:nvPr>
            <p:ph type="title"/>
          </p:nvPr>
        </p:nvSpPr>
        <p:spPr>
          <a:xfrm>
            <a:off x="41750" y="3340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PROBIOTICI I STARENJE MOZGA</a:t>
            </a:r>
            <a:endParaRPr>
              <a:latin typeface="Montserrat Black"/>
              <a:ea typeface="Montserrat Black"/>
              <a:cs typeface="Montserrat Black"/>
              <a:sym typeface="Montserrat Black"/>
            </a:endParaRPr>
          </a:p>
        </p:txBody>
      </p:sp>
      <p:sp>
        <p:nvSpPr>
          <p:cNvPr id="175" name="Google Shape;175;p17"/>
          <p:cNvSpPr txBox="1">
            <a:spLocks noGrp="1"/>
          </p:cNvSpPr>
          <p:nvPr>
            <p:ph type="body" idx="1"/>
          </p:nvPr>
        </p:nvSpPr>
        <p:spPr>
          <a:xfrm>
            <a:off x="311700" y="739325"/>
            <a:ext cx="8832300" cy="3829500"/>
          </a:xfrm>
          <a:prstGeom prst="rect">
            <a:avLst/>
          </a:prstGeom>
          <a:noFill/>
          <a:ln>
            <a:noFill/>
          </a:ln>
        </p:spPr>
        <p:txBody>
          <a:bodyPr spcFirstLastPara="1" wrap="square" lIns="91425" tIns="91425" rIns="91425" bIns="91425" anchor="t" anchorCtr="0">
            <a:normAutofit fontScale="70000" lnSpcReduction="20000"/>
          </a:bodyPr>
          <a:lstStyle/>
          <a:p>
            <a:pPr marL="457200" lvl="0" indent="-299720" algn="l" rtl="0">
              <a:spcBef>
                <a:spcPts val="0"/>
              </a:spcBef>
              <a:spcAft>
                <a:spcPts val="0"/>
              </a:spcAft>
              <a:buClr>
                <a:srgbClr val="333333"/>
              </a:buClr>
              <a:buSzPct val="100000"/>
              <a:buFont typeface="Montserrat"/>
              <a:buAutoNum type="arabicParenR"/>
            </a:pPr>
            <a:r>
              <a:rPr lang="en-GB" sz="1600">
                <a:solidFill>
                  <a:srgbClr val="333333"/>
                </a:solidFill>
                <a:latin typeface="Montserrat"/>
                <a:ea typeface="Montserrat"/>
                <a:cs typeface="Montserrat"/>
                <a:sym typeface="Montserrat"/>
              </a:rPr>
              <a:t>Markowiak P., Ślizewska K. Effects of probiotics, prebiotics, and synbiotics on human health. Nutrients. 2017;9:1021. doi: 10.3390/nu9091021</a:t>
            </a:r>
            <a:endParaRPr sz="1600">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ct val="68750"/>
              <a:buFont typeface="Arial"/>
              <a:buNone/>
            </a:pPr>
            <a:r>
              <a:rPr lang="en-GB" sz="1600">
                <a:solidFill>
                  <a:schemeClr val="dk1"/>
                </a:solidFill>
                <a:latin typeface="Montserrat"/>
                <a:ea typeface="Montserrat"/>
                <a:cs typeface="Montserrat"/>
                <a:sym typeface="Montserrat"/>
              </a:rPr>
              <a:t>             </a:t>
            </a:r>
            <a:r>
              <a:rPr lang="en-GB" sz="1600" i="1">
                <a:solidFill>
                  <a:schemeClr val="dk1"/>
                </a:solidFill>
                <a:latin typeface="Montserrat"/>
                <a:ea typeface="Montserrat"/>
                <a:cs typeface="Montserrat"/>
                <a:sym typeface="Montserrat"/>
              </a:rPr>
              <a:t>Lactobacillus </a:t>
            </a:r>
            <a:r>
              <a:rPr lang="en-GB" sz="1600">
                <a:solidFill>
                  <a:schemeClr val="dk1"/>
                </a:solidFill>
                <a:latin typeface="Montserrat"/>
                <a:ea typeface="Montserrat"/>
                <a:cs typeface="Montserrat"/>
                <a:sym typeface="Montserrat"/>
              </a:rPr>
              <a:t>i </a:t>
            </a:r>
            <a:r>
              <a:rPr lang="en-GB" sz="1600" i="1">
                <a:solidFill>
                  <a:schemeClr val="dk1"/>
                </a:solidFill>
                <a:latin typeface="Montserrat"/>
                <a:ea typeface="Montserrat"/>
                <a:cs typeface="Montserrat"/>
                <a:sym typeface="Montserrat"/>
              </a:rPr>
              <a:t>Bifidobacterium</a:t>
            </a:r>
            <a:r>
              <a:rPr lang="en-GB" sz="1600">
                <a:solidFill>
                  <a:schemeClr val="dk1"/>
                </a:solidFill>
                <a:latin typeface="Montserrat"/>
                <a:ea typeface="Montserrat"/>
                <a:cs typeface="Montserrat"/>
                <a:sym typeface="Montserrat"/>
              </a:rPr>
              <a:t>- poboljšanje razine neurotransmitera poput GABA i serotonina- regulacija raspoloženja, pamćenja i smanjenje upale      </a:t>
            </a:r>
            <a:endParaRPr sz="1600">
              <a:solidFill>
                <a:schemeClr val="dk1"/>
              </a:solidFill>
              <a:latin typeface="Montserrat"/>
              <a:ea typeface="Montserrat"/>
              <a:cs typeface="Montserrat"/>
              <a:sym typeface="Montserrat"/>
            </a:endParaRPr>
          </a:p>
          <a:p>
            <a:pPr marL="457200" lvl="0" indent="-299720" algn="l" rtl="0">
              <a:spcBef>
                <a:spcPts val="0"/>
              </a:spcBef>
              <a:spcAft>
                <a:spcPts val="0"/>
              </a:spcAft>
              <a:buClr>
                <a:schemeClr val="dk1"/>
              </a:buClr>
              <a:buSzPct val="100000"/>
              <a:buFont typeface="Montserrat"/>
              <a:buChar char="-"/>
            </a:pPr>
            <a:r>
              <a:rPr lang="en-GB" sz="1600">
                <a:solidFill>
                  <a:schemeClr val="dk1"/>
                </a:solidFill>
                <a:latin typeface="Montserrat"/>
                <a:ea typeface="Montserrat"/>
                <a:cs typeface="Montserrat"/>
                <a:sym typeface="Montserrat"/>
              </a:rPr>
              <a:t> Smanjenje propusnost crijeva i ulaska upalnih molekula (npr. lipopolisaharide) da uđu u krvotok i uzrokuju neuroinflamaciju.</a:t>
            </a:r>
            <a:endParaRPr sz="1600">
              <a:solidFill>
                <a:schemeClr val="dk1"/>
              </a:solidFill>
              <a:latin typeface="Montserrat"/>
              <a:ea typeface="Montserrat"/>
              <a:cs typeface="Montserrat"/>
              <a:sym typeface="Montserrat"/>
            </a:endParaRPr>
          </a:p>
          <a:p>
            <a:pPr marL="457200" lvl="0" indent="-299720" algn="l" rtl="0">
              <a:spcBef>
                <a:spcPts val="0"/>
              </a:spcBef>
              <a:spcAft>
                <a:spcPts val="0"/>
              </a:spcAft>
              <a:buClr>
                <a:schemeClr val="dk1"/>
              </a:buClr>
              <a:buSzPct val="100000"/>
              <a:buFont typeface="Montserrat"/>
              <a:buChar char="-"/>
            </a:pPr>
            <a:r>
              <a:rPr lang="en-GB" sz="1600">
                <a:solidFill>
                  <a:schemeClr val="dk1"/>
                </a:solidFill>
                <a:latin typeface="Montserrat"/>
                <a:ea typeface="Montserrat"/>
                <a:cs typeface="Montserrat"/>
                <a:sym typeface="Montserrat"/>
              </a:rPr>
              <a:t>Poboljšanje kognitivne funkcije i smanjenje rizika od neurodegenerativnih bolesti, uključujući Alzheimerovu i Parkinsonovu bolest.</a:t>
            </a:r>
            <a:endParaRPr sz="1600">
              <a:solidFill>
                <a:schemeClr val="dk1"/>
              </a:solidFill>
              <a:latin typeface="Montserrat"/>
              <a:ea typeface="Montserrat"/>
              <a:cs typeface="Montserrat"/>
              <a:sym typeface="Montserrat"/>
            </a:endParaRPr>
          </a:p>
          <a:p>
            <a:pPr marL="457200" lvl="0" indent="-299720" algn="l" rtl="0">
              <a:spcBef>
                <a:spcPts val="0"/>
              </a:spcBef>
              <a:spcAft>
                <a:spcPts val="0"/>
              </a:spcAft>
              <a:buClr>
                <a:schemeClr val="dk1"/>
              </a:buClr>
              <a:buSzPct val="100000"/>
              <a:buFont typeface="Montserrat"/>
              <a:buAutoNum type="arabicParenR"/>
            </a:pPr>
            <a:r>
              <a:rPr lang="en-GB" sz="1600">
                <a:solidFill>
                  <a:schemeClr val="accent2"/>
                </a:solidFill>
                <a:latin typeface="Montserrat"/>
                <a:ea typeface="Montserrat"/>
                <a:cs typeface="Montserrat"/>
                <a:sym typeface="Montserrat"/>
              </a:rPr>
              <a:t>Akhgarjand C, Vahabi Z, Shab-Bidar S, Etesam F, Djafarian K. Effects of probiotic supplements on cognition, anxiety, and physical activity in subjects with mild and moderate Alzheimer's disease: A randomized, double-blind, and placebo-controlled study. Front Aging Neurosci. 2022 Oct 31;14:1032494. doi: 10.3389/fnagi.2022.1032494.</a:t>
            </a:r>
            <a:endParaRPr sz="1600">
              <a:solidFill>
                <a:schemeClr val="dk1"/>
              </a:solidFill>
              <a:latin typeface="Montserrat"/>
              <a:ea typeface="Montserrat"/>
              <a:cs typeface="Montserrat"/>
              <a:sym typeface="Montserrat"/>
            </a:endParaRPr>
          </a:p>
          <a:p>
            <a:pPr marL="457200" lvl="0" indent="0" algn="l" rtl="0">
              <a:spcBef>
                <a:spcPts val="0"/>
              </a:spcBef>
              <a:spcAft>
                <a:spcPts val="0"/>
              </a:spcAft>
              <a:buNone/>
            </a:pPr>
            <a:r>
              <a:rPr lang="en-GB" sz="1600">
                <a:solidFill>
                  <a:srgbClr val="282828"/>
                </a:solidFill>
                <a:latin typeface="Montserrat"/>
                <a:ea typeface="Montserrat"/>
                <a:cs typeface="Montserrat"/>
                <a:sym typeface="Montserrat"/>
              </a:rPr>
              <a:t> </a:t>
            </a:r>
            <a:r>
              <a:rPr lang="en-GB" sz="1600" i="1">
                <a:solidFill>
                  <a:srgbClr val="282828"/>
                </a:solidFill>
                <a:latin typeface="Montserrat"/>
                <a:ea typeface="Montserrat"/>
                <a:cs typeface="Montserrat"/>
                <a:sym typeface="Montserrat"/>
              </a:rPr>
              <a:t>Lactobacillus rhamnosus</a:t>
            </a:r>
            <a:r>
              <a:rPr lang="en-GB" sz="1600">
                <a:solidFill>
                  <a:srgbClr val="282828"/>
                </a:solidFill>
                <a:latin typeface="Montserrat"/>
                <a:ea typeface="Montserrat"/>
                <a:cs typeface="Montserrat"/>
                <a:sym typeface="Montserrat"/>
              </a:rPr>
              <a:t> HA-114 (10</a:t>
            </a:r>
            <a:r>
              <a:rPr lang="en-GB" sz="1600" baseline="30000">
                <a:solidFill>
                  <a:srgbClr val="282828"/>
                </a:solidFill>
                <a:latin typeface="Montserrat"/>
                <a:ea typeface="Montserrat"/>
                <a:cs typeface="Montserrat"/>
                <a:sym typeface="Montserrat"/>
              </a:rPr>
              <a:t>15</a:t>
            </a:r>
            <a:r>
              <a:rPr lang="en-GB" sz="1600">
                <a:solidFill>
                  <a:srgbClr val="282828"/>
                </a:solidFill>
                <a:latin typeface="Montserrat"/>
                <a:ea typeface="Montserrat"/>
                <a:cs typeface="Montserrat"/>
                <a:sym typeface="Montserrat"/>
              </a:rPr>
              <a:t> CFU) or </a:t>
            </a:r>
            <a:r>
              <a:rPr lang="en-GB" sz="1600" i="1">
                <a:solidFill>
                  <a:srgbClr val="282828"/>
                </a:solidFill>
                <a:latin typeface="Montserrat"/>
                <a:ea typeface="Montserrat"/>
                <a:cs typeface="Montserrat"/>
                <a:sym typeface="Montserrat"/>
              </a:rPr>
              <a:t>Bifidobacterium longum</a:t>
            </a:r>
            <a:r>
              <a:rPr lang="en-GB" sz="1600">
                <a:solidFill>
                  <a:srgbClr val="282828"/>
                </a:solidFill>
                <a:latin typeface="Montserrat"/>
                <a:ea typeface="Montserrat"/>
                <a:cs typeface="Montserrat"/>
                <a:sym typeface="Montserrat"/>
              </a:rPr>
              <a:t> R0175 (10</a:t>
            </a:r>
            <a:r>
              <a:rPr lang="en-GB" sz="1600" baseline="30000">
                <a:solidFill>
                  <a:srgbClr val="282828"/>
                </a:solidFill>
                <a:latin typeface="Montserrat"/>
                <a:ea typeface="Montserrat"/>
                <a:cs typeface="Montserrat"/>
                <a:sym typeface="Montserrat"/>
              </a:rPr>
              <a:t>15</a:t>
            </a:r>
            <a:r>
              <a:rPr lang="en-GB" sz="1600">
                <a:solidFill>
                  <a:srgbClr val="282828"/>
                </a:solidFill>
                <a:latin typeface="Montserrat"/>
                <a:ea typeface="Montserrat"/>
                <a:cs typeface="Montserrat"/>
                <a:sym typeface="Montserrat"/>
              </a:rPr>
              <a:t> CFU)- bolji rezultati na “Mini-Mental State Examination” s </a:t>
            </a:r>
            <a:r>
              <a:rPr lang="en-GB" sz="1600" i="1">
                <a:solidFill>
                  <a:srgbClr val="282828"/>
                </a:solidFill>
                <a:latin typeface="Montserrat"/>
                <a:ea typeface="Montserrat"/>
                <a:cs typeface="Montserrat"/>
                <a:sym typeface="Montserrat"/>
              </a:rPr>
              <a:t>B.longum</a:t>
            </a:r>
            <a:endParaRPr sz="1600" i="1">
              <a:solidFill>
                <a:srgbClr val="282828"/>
              </a:solidFill>
              <a:latin typeface="Montserrat"/>
              <a:ea typeface="Montserrat"/>
              <a:cs typeface="Montserrat"/>
              <a:sym typeface="Montserrat"/>
            </a:endParaRPr>
          </a:p>
          <a:p>
            <a:pPr marL="457200" lvl="0" indent="-299720" algn="l" rtl="0">
              <a:spcBef>
                <a:spcPts val="0"/>
              </a:spcBef>
              <a:spcAft>
                <a:spcPts val="0"/>
              </a:spcAft>
              <a:buClr>
                <a:srgbClr val="282828"/>
              </a:buClr>
              <a:buSzPct val="100000"/>
              <a:buFont typeface="Montserrat"/>
              <a:buAutoNum type="arabicParenR"/>
            </a:pPr>
            <a:r>
              <a:rPr lang="en-GB" sz="1600">
                <a:solidFill>
                  <a:srgbClr val="333333"/>
                </a:solidFill>
                <a:latin typeface="Montserrat"/>
                <a:ea typeface="Montserrat"/>
                <a:cs typeface="Montserrat"/>
                <a:sym typeface="Montserrat"/>
              </a:rPr>
              <a:t> Castelli V, d'Angelo M, Lombardi F </a:t>
            </a:r>
            <a:r>
              <a:rPr lang="en-GB" sz="1600" i="1">
                <a:solidFill>
                  <a:srgbClr val="333333"/>
                </a:solidFill>
                <a:latin typeface="Montserrat"/>
                <a:ea typeface="Montserrat"/>
                <a:cs typeface="Montserrat"/>
                <a:sym typeface="Montserrat"/>
              </a:rPr>
              <a:t>et al</a:t>
            </a:r>
            <a:r>
              <a:rPr lang="en-GB" sz="1600">
                <a:solidFill>
                  <a:srgbClr val="333333"/>
                </a:solidFill>
                <a:latin typeface="Montserrat"/>
                <a:ea typeface="Montserrat"/>
                <a:cs typeface="Montserrat"/>
                <a:sym typeface="Montserrat"/>
              </a:rPr>
              <a:t>. Effects of the probiotic formulation SLAB51 in in vitro and in vivo Parkinson's disease models. Aging (Albany NY). 2020; 12: 4641–59</a:t>
            </a:r>
            <a:endParaRPr sz="1600">
              <a:solidFill>
                <a:srgbClr val="1B1B1B"/>
              </a:solidFill>
              <a:latin typeface="Montserrat"/>
              <a:ea typeface="Montserrat"/>
              <a:cs typeface="Montserrat"/>
              <a:sym typeface="Montserrat"/>
            </a:endParaRPr>
          </a:p>
          <a:p>
            <a:pPr marL="457200" lvl="0" indent="0" algn="l" rtl="0">
              <a:spcBef>
                <a:spcPts val="0"/>
              </a:spcBef>
              <a:spcAft>
                <a:spcPts val="0"/>
              </a:spcAft>
              <a:buNone/>
            </a:pP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L. rhamnosus</a:t>
            </a:r>
            <a:r>
              <a:rPr lang="en-GB" sz="1600">
                <a:solidFill>
                  <a:srgbClr val="1B1B1B"/>
                </a:solidFill>
                <a:latin typeface="Montserrat"/>
                <a:ea typeface="Montserrat"/>
                <a:cs typeface="Montserrat"/>
                <a:sym typeface="Montserrat"/>
              </a:rPr>
              <a:t> GG, </a:t>
            </a:r>
            <a:r>
              <a:rPr lang="en-GB" sz="1600" i="1">
                <a:solidFill>
                  <a:srgbClr val="1B1B1B"/>
                </a:solidFill>
                <a:latin typeface="Montserrat"/>
                <a:ea typeface="Montserrat"/>
                <a:cs typeface="Montserrat"/>
                <a:sym typeface="Montserrat"/>
              </a:rPr>
              <a:t>Bifidobacterium animalis lactis</a:t>
            </a:r>
            <a:r>
              <a:rPr lang="en-GB" sz="1600">
                <a:solidFill>
                  <a:srgbClr val="1B1B1B"/>
                </a:solidFill>
                <a:latin typeface="Montserrat"/>
                <a:ea typeface="Montserrat"/>
                <a:cs typeface="Montserrat"/>
                <a:sym typeface="Montserrat"/>
              </a:rPr>
              <a:t> i </a:t>
            </a:r>
            <a:r>
              <a:rPr lang="en-GB" sz="1600" i="1">
                <a:solidFill>
                  <a:srgbClr val="1B1B1B"/>
                </a:solidFill>
                <a:latin typeface="Montserrat"/>
                <a:ea typeface="Montserrat"/>
                <a:cs typeface="Montserrat"/>
                <a:sym typeface="Montserrat"/>
              </a:rPr>
              <a:t>Lactobacillus acidophilus- povećana proizvodnja butirata</a:t>
            </a:r>
            <a:endParaRPr sz="1600" i="1">
              <a:solidFill>
                <a:srgbClr val="1B1B1B"/>
              </a:solidFill>
              <a:latin typeface="Montserrat"/>
              <a:ea typeface="Montserrat"/>
              <a:cs typeface="Montserrat"/>
              <a:sym typeface="Montserrat"/>
            </a:endParaRPr>
          </a:p>
          <a:p>
            <a:pPr marL="457200" lvl="0" indent="0" algn="l" rtl="0">
              <a:spcBef>
                <a:spcPts val="0"/>
              </a:spcBef>
              <a:spcAft>
                <a:spcPts val="0"/>
              </a:spcAft>
              <a:buNone/>
            </a:pPr>
            <a:r>
              <a:rPr lang="en-GB" sz="1600" i="1">
                <a:solidFill>
                  <a:srgbClr val="1B1B1B"/>
                </a:solidFill>
                <a:latin typeface="Montserrat"/>
                <a:ea typeface="Montserrat"/>
                <a:cs typeface="Montserrat"/>
                <a:sym typeface="Montserrat"/>
              </a:rPr>
              <a:t>Streptococcus thermophilus</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B. longum</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Bifidobacterium breve</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Bifidobacterium infantis</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L. acidophilus</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L. plantarum</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Lactobacillus paracasei</a:t>
            </a:r>
            <a:r>
              <a:rPr lang="en-GB" sz="1600">
                <a:solidFill>
                  <a:srgbClr val="1B1B1B"/>
                </a:solidFill>
                <a:latin typeface="Montserrat"/>
                <a:ea typeface="Montserrat"/>
                <a:cs typeface="Montserrat"/>
                <a:sym typeface="Montserrat"/>
              </a:rPr>
              <a:t>, </a:t>
            </a:r>
            <a:r>
              <a:rPr lang="en-GB" sz="1600" i="1">
                <a:solidFill>
                  <a:srgbClr val="1B1B1B"/>
                </a:solidFill>
                <a:latin typeface="Montserrat"/>
                <a:ea typeface="Montserrat"/>
                <a:cs typeface="Montserrat"/>
                <a:sym typeface="Montserrat"/>
              </a:rPr>
              <a:t>Lactobacillus delbrueckii</a:t>
            </a:r>
            <a:r>
              <a:rPr lang="en-GB" sz="1600">
                <a:solidFill>
                  <a:srgbClr val="1B1B1B"/>
                </a:solidFill>
                <a:latin typeface="Montserrat"/>
                <a:ea typeface="Montserrat"/>
                <a:cs typeface="Montserrat"/>
                <a:sym typeface="Montserrat"/>
              </a:rPr>
              <a:t> subsp. </a:t>
            </a:r>
            <a:r>
              <a:rPr lang="en-GB" sz="1600" i="1">
                <a:solidFill>
                  <a:srgbClr val="1B1B1B"/>
                </a:solidFill>
                <a:latin typeface="Montserrat"/>
                <a:ea typeface="Montserrat"/>
                <a:cs typeface="Montserrat"/>
                <a:sym typeface="Montserrat"/>
              </a:rPr>
              <a:t>Bulgaricus</a:t>
            </a:r>
            <a:r>
              <a:rPr lang="en-GB" sz="1600">
                <a:solidFill>
                  <a:srgbClr val="1B1B1B"/>
                </a:solidFill>
                <a:latin typeface="Montserrat"/>
                <a:ea typeface="Montserrat"/>
                <a:cs typeface="Montserrat"/>
                <a:sym typeface="Montserrat"/>
              </a:rPr>
              <a:t>, and </a:t>
            </a:r>
            <a:r>
              <a:rPr lang="en-GB" sz="1600" i="1">
                <a:solidFill>
                  <a:srgbClr val="1B1B1B"/>
                </a:solidFill>
                <a:latin typeface="Montserrat"/>
                <a:ea typeface="Montserrat"/>
                <a:cs typeface="Montserrat"/>
                <a:sym typeface="Montserrat"/>
              </a:rPr>
              <a:t>Lactobacillus. brevis</a:t>
            </a:r>
            <a:r>
              <a:rPr lang="en-GB" sz="1600">
                <a:solidFill>
                  <a:srgbClr val="1B1B1B"/>
                </a:solidFill>
                <a:latin typeface="Montserrat"/>
                <a:ea typeface="Montserrat"/>
                <a:cs typeface="Montserrat"/>
                <a:sym typeface="Montserrat"/>
              </a:rPr>
              <a:t>, formulation SLAB51- neuroprotektivna uloga</a:t>
            </a:r>
            <a:endParaRPr sz="1600">
              <a:solidFill>
                <a:srgbClr val="1B1B1B"/>
              </a:solidFill>
              <a:latin typeface="Montserrat"/>
              <a:ea typeface="Montserrat"/>
              <a:cs typeface="Montserrat"/>
              <a:sym typeface="Montserrat"/>
            </a:endParaRPr>
          </a:p>
          <a:p>
            <a:pPr marL="457200" lvl="0" indent="-228600" algn="l" rtl="0">
              <a:spcBef>
                <a:spcPts val="0"/>
              </a:spcBef>
              <a:spcAft>
                <a:spcPts val="0"/>
              </a:spcAft>
              <a:buClr>
                <a:schemeClr val="dk1"/>
              </a:buClr>
              <a:buSzPct val="100000"/>
              <a:buFont typeface="Arial"/>
              <a:buNone/>
            </a:pPr>
            <a:endParaRPr sz="1100">
              <a:solidFill>
                <a:schemeClr val="dk1"/>
              </a:solidFill>
            </a:endParaRPr>
          </a:p>
          <a:p>
            <a:pPr marL="457200" lvl="0" indent="-228600" algn="l" rtl="0">
              <a:lnSpc>
                <a:spcPct val="115000"/>
              </a:lnSpc>
              <a:spcBef>
                <a:spcPts val="0"/>
              </a:spcBef>
              <a:spcAft>
                <a:spcPts val="0"/>
              </a:spcAft>
              <a:buSzPct val="1000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8"/>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PREBIOTICI I STARENJE MOZGA</a:t>
            </a:r>
            <a:endParaRPr>
              <a:latin typeface="Montserrat Black"/>
              <a:ea typeface="Montserrat Black"/>
              <a:cs typeface="Montserrat Black"/>
              <a:sym typeface="Montserrat Black"/>
            </a:endParaRPr>
          </a:p>
        </p:txBody>
      </p:sp>
      <p:sp>
        <p:nvSpPr>
          <p:cNvPr id="181" name="Google Shape;181;p18"/>
          <p:cNvSpPr txBox="1">
            <a:spLocks noGrp="1"/>
          </p:cNvSpPr>
          <p:nvPr>
            <p:ph type="body" idx="1"/>
          </p:nvPr>
        </p:nvSpPr>
        <p:spPr>
          <a:xfrm>
            <a:off x="278300" y="625825"/>
            <a:ext cx="8520600" cy="4141500"/>
          </a:xfrm>
          <a:prstGeom prst="rect">
            <a:avLst/>
          </a:prstGeom>
          <a:noFill/>
          <a:ln>
            <a:noFill/>
          </a:ln>
        </p:spPr>
        <p:txBody>
          <a:bodyPr spcFirstLastPara="1" wrap="square" lIns="91425" tIns="91425" rIns="91425" bIns="91425" anchor="t" anchorCtr="0">
            <a:normAutofit fontScale="32500" lnSpcReduction="20000"/>
          </a:bodyPr>
          <a:lstStyle/>
          <a:p>
            <a:pPr marL="457200" lvl="0" indent="-300831" algn="l" rtl="0">
              <a:spcBef>
                <a:spcPts val="0"/>
              </a:spcBef>
              <a:spcAft>
                <a:spcPts val="0"/>
              </a:spcAft>
              <a:buClr>
                <a:schemeClr val="dk1"/>
              </a:buClr>
              <a:buSzPct val="100000"/>
              <a:buChar char="-"/>
            </a:pPr>
            <a:r>
              <a:rPr lang="en-GB" sz="3500">
                <a:solidFill>
                  <a:schemeClr val="dk1"/>
                </a:solidFill>
                <a:latin typeface="Montserrat"/>
                <a:ea typeface="Montserrat"/>
                <a:cs typeface="Montserrat"/>
                <a:sym typeface="Montserrat"/>
              </a:rPr>
              <a:t>Fruktooligosaharidi (FOS) i galaktooligosaharidi (GOS)- rast </a:t>
            </a:r>
            <a:r>
              <a:rPr lang="en-GB" sz="3500" i="1">
                <a:solidFill>
                  <a:schemeClr val="dk1"/>
                </a:solidFill>
                <a:latin typeface="Montserrat"/>
                <a:ea typeface="Montserrat"/>
                <a:cs typeface="Montserrat"/>
                <a:sym typeface="Montserrat"/>
              </a:rPr>
              <a:t>Bifidobacterium </a:t>
            </a:r>
            <a:r>
              <a:rPr lang="en-GB" sz="3500">
                <a:solidFill>
                  <a:schemeClr val="dk1"/>
                </a:solidFill>
                <a:latin typeface="Montserrat"/>
                <a:ea typeface="Montserrat"/>
                <a:cs typeface="Montserrat"/>
                <a:sym typeface="Montserrat"/>
              </a:rPr>
              <a:t>i </a:t>
            </a:r>
            <a:r>
              <a:rPr lang="en-GB" sz="3500" i="1">
                <a:solidFill>
                  <a:schemeClr val="dk1"/>
                </a:solidFill>
                <a:latin typeface="Montserrat"/>
                <a:ea typeface="Montserrat"/>
                <a:cs typeface="Montserrat"/>
                <a:sym typeface="Montserrat"/>
              </a:rPr>
              <a:t>Lactobacillus</a:t>
            </a:r>
            <a:r>
              <a:rPr lang="en-GB" sz="3500">
                <a:solidFill>
                  <a:schemeClr val="dk1"/>
                </a:solidFill>
                <a:latin typeface="Montserrat"/>
                <a:ea typeface="Montserrat"/>
                <a:cs typeface="Montserrat"/>
                <a:sym typeface="Montserrat"/>
              </a:rPr>
              <a:t>- neuroprotektivni učinak</a:t>
            </a:r>
            <a:endParaRPr sz="3500">
              <a:solidFill>
                <a:schemeClr val="dk1"/>
              </a:solidFill>
              <a:latin typeface="Montserrat"/>
              <a:ea typeface="Montserrat"/>
              <a:cs typeface="Montserrat"/>
              <a:sym typeface="Montserrat"/>
            </a:endParaRPr>
          </a:p>
          <a:p>
            <a:pPr marL="457200" lvl="0" indent="-300831" algn="l" rtl="0">
              <a:spcBef>
                <a:spcPts val="0"/>
              </a:spcBef>
              <a:spcAft>
                <a:spcPts val="0"/>
              </a:spcAft>
              <a:buClr>
                <a:schemeClr val="dk1"/>
              </a:buClr>
              <a:buSzPct val="100000"/>
              <a:buChar char="-"/>
            </a:pPr>
            <a:r>
              <a:rPr lang="en-GB" sz="3500">
                <a:solidFill>
                  <a:schemeClr val="dk1"/>
                </a:solidFill>
                <a:latin typeface="Montserrat"/>
                <a:ea typeface="Montserrat"/>
                <a:cs typeface="Montserrat"/>
                <a:sym typeface="Montserrat"/>
              </a:rPr>
              <a:t>Inulin- poboljšanje crijevne barijere</a:t>
            </a:r>
            <a:endParaRPr sz="3500">
              <a:solidFill>
                <a:schemeClr val="dk1"/>
              </a:solidFill>
              <a:latin typeface="Montserrat"/>
              <a:ea typeface="Montserrat"/>
              <a:cs typeface="Montserrat"/>
              <a:sym typeface="Montserrat"/>
            </a:endParaRPr>
          </a:p>
          <a:p>
            <a:pPr marL="457200" lvl="0" indent="-300831" algn="l" rtl="0">
              <a:spcBef>
                <a:spcPts val="0"/>
              </a:spcBef>
              <a:spcAft>
                <a:spcPts val="0"/>
              </a:spcAft>
              <a:buClr>
                <a:schemeClr val="dk1"/>
              </a:buClr>
              <a:buSzPct val="100000"/>
              <a:buFont typeface="Montserrat"/>
              <a:buChar char="-"/>
            </a:pPr>
            <a:r>
              <a:rPr lang="en-GB" sz="3500">
                <a:solidFill>
                  <a:schemeClr val="dk1"/>
                </a:solidFill>
                <a:latin typeface="Montserrat"/>
                <a:ea typeface="Montserrat"/>
                <a:cs typeface="Montserrat"/>
                <a:sym typeface="Montserrat"/>
              </a:rPr>
              <a:t>Redovita konzumacija prebiotika bolja cirkulacija SCFA do mozga, smanjenje oksidativnog stresa i održavanje funkcije neurona</a:t>
            </a:r>
            <a:endParaRPr sz="3500">
              <a:solidFill>
                <a:schemeClr val="dk1"/>
              </a:solidFill>
              <a:latin typeface="Montserrat"/>
              <a:ea typeface="Montserrat"/>
              <a:cs typeface="Montserrat"/>
              <a:sym typeface="Montserrat"/>
            </a:endParaRPr>
          </a:p>
          <a:p>
            <a:pPr marL="457200" lvl="0" indent="-228600" algn="l" rtl="0">
              <a:spcBef>
                <a:spcPts val="0"/>
              </a:spcBef>
              <a:spcAft>
                <a:spcPts val="0"/>
              </a:spcAft>
              <a:buSzPct val="31428"/>
              <a:buNone/>
            </a:pPr>
            <a:endParaRPr sz="3500">
              <a:solidFill>
                <a:schemeClr val="dk1"/>
              </a:solidFill>
              <a:latin typeface="Montserrat"/>
              <a:ea typeface="Montserrat"/>
              <a:cs typeface="Montserrat"/>
              <a:sym typeface="Montserrat"/>
            </a:endParaRPr>
          </a:p>
          <a:p>
            <a:pPr marL="457200" lvl="0" indent="-300831" algn="l" rtl="0">
              <a:spcBef>
                <a:spcPts val="0"/>
              </a:spcBef>
              <a:spcAft>
                <a:spcPts val="0"/>
              </a:spcAft>
              <a:buClr>
                <a:schemeClr val="dk1"/>
              </a:buClr>
              <a:buSzPct val="100000"/>
              <a:buFont typeface="Montserrat"/>
              <a:buAutoNum type="arabicParenR"/>
            </a:pPr>
            <a:r>
              <a:rPr lang="en-GB" sz="3500">
                <a:solidFill>
                  <a:schemeClr val="dk1"/>
                </a:solidFill>
                <a:latin typeface="Montserrat"/>
                <a:ea typeface="Montserrat"/>
                <a:cs typeface="Montserrat"/>
                <a:sym typeface="Montserrat"/>
              </a:rPr>
              <a:t>Hall DA, Voigt RM, Cantu-Jungles TM, Hamaker B, Engen PA, Shaikh M, Raeisi S, Green SJ, Naqib A, Forsyth CB, Chen T, Manfready R, Ouyang B, Rasmussen HE, Sedghi S, Goetz CG, Keshavarzian A. An open label, non-randomized study assessing a prebiotic fiber intervention in a small cohort of Parkinson's disease participants. Nat Commun. 2023 Feb 18;14(1):926. doi: 10.1038/s41467-023-36497-x</a:t>
            </a:r>
            <a:endParaRPr sz="3500">
              <a:solidFill>
                <a:schemeClr val="dk1"/>
              </a:solidFill>
              <a:latin typeface="Montserrat"/>
              <a:ea typeface="Montserrat"/>
              <a:cs typeface="Montserrat"/>
              <a:sym typeface="Montserrat"/>
            </a:endParaRPr>
          </a:p>
          <a:p>
            <a:pPr marL="0" marR="38100" lvl="0" indent="0" algn="l" rtl="0">
              <a:lnSpc>
                <a:spcPct val="128571"/>
              </a:lnSpc>
              <a:spcBef>
                <a:spcPts val="0"/>
              </a:spcBef>
              <a:spcAft>
                <a:spcPts val="0"/>
              </a:spcAft>
              <a:buNone/>
            </a:pPr>
            <a:r>
              <a:rPr lang="en-GB" sz="3500">
                <a:solidFill>
                  <a:schemeClr val="dk1"/>
                </a:solidFill>
                <a:latin typeface="Montserrat"/>
                <a:ea typeface="Montserrat"/>
                <a:cs typeface="Montserrat"/>
                <a:sym typeface="Montserrat"/>
              </a:rPr>
              <a:t>inulin, rezistentni škrob, rezistentni maltodekstrin, rižine mekinje- veća proizvodnja SCFA, bolji integritet crijevne barijere</a:t>
            </a:r>
            <a:endParaRPr sz="3500">
              <a:solidFill>
                <a:schemeClr val="dk1"/>
              </a:solidFill>
              <a:latin typeface="Montserrat"/>
              <a:ea typeface="Montserrat"/>
              <a:cs typeface="Montserrat"/>
              <a:sym typeface="Montserrat"/>
            </a:endParaRPr>
          </a:p>
          <a:p>
            <a:pPr marL="457200" lvl="0" indent="-300831" algn="l" rtl="0">
              <a:lnSpc>
                <a:spcPct val="92529"/>
              </a:lnSpc>
              <a:spcBef>
                <a:spcPts val="0"/>
              </a:spcBef>
              <a:spcAft>
                <a:spcPts val="0"/>
              </a:spcAft>
              <a:buClr>
                <a:schemeClr val="dk1"/>
              </a:buClr>
              <a:buSzPct val="100000"/>
              <a:buFont typeface="Montserrat"/>
              <a:buAutoNum type="arabicParenR"/>
            </a:pPr>
            <a:r>
              <a:rPr lang="en-GB" sz="3500">
                <a:solidFill>
                  <a:schemeClr val="dk1"/>
                </a:solidFill>
                <a:latin typeface="Montserrat"/>
                <a:ea typeface="Montserrat"/>
                <a:cs typeface="Montserrat"/>
                <a:sym typeface="Montserrat"/>
              </a:rPr>
              <a:t>Savignac HM, Corona G, Mills H, Chen L, Spencer JPE, Tzortzis G, et al. Prebiotic feeding elevates central brain derived neurotrophic factor, N-methyl-d-aspartate receptor subunits and d-serine. Neurochem Int Elsevier Ltd 2013;63:756–6</a:t>
            </a:r>
            <a:endParaRPr sz="3500">
              <a:solidFill>
                <a:schemeClr val="dk1"/>
              </a:solidFill>
              <a:latin typeface="Montserrat"/>
              <a:ea typeface="Montserrat"/>
              <a:cs typeface="Montserrat"/>
              <a:sym typeface="Montserrat"/>
            </a:endParaRPr>
          </a:p>
          <a:p>
            <a:pPr marL="457200" marR="38100" lvl="0" indent="0" algn="l" rtl="0">
              <a:lnSpc>
                <a:spcPct val="128571"/>
              </a:lnSpc>
              <a:spcBef>
                <a:spcPts val="0"/>
              </a:spcBef>
              <a:spcAft>
                <a:spcPts val="0"/>
              </a:spcAft>
              <a:buNone/>
            </a:pPr>
            <a:r>
              <a:rPr lang="en-GB" sz="3500">
                <a:solidFill>
                  <a:schemeClr val="dk1"/>
                </a:solidFill>
                <a:latin typeface="Montserrat"/>
                <a:ea typeface="Montserrat"/>
                <a:cs typeface="Montserrat"/>
                <a:sym typeface="Montserrat"/>
              </a:rPr>
              <a:t>Fruktooligosaharidi i galaktooligosaharidi- veća zastupljenost probiotičkih bakterija, porast Neurotrofičnog faktor proteina koji potiče iz mozga (BDNF)</a:t>
            </a:r>
            <a:endParaRPr sz="3500">
              <a:solidFill>
                <a:schemeClr val="dk1"/>
              </a:solidFill>
              <a:latin typeface="Montserrat"/>
              <a:ea typeface="Montserrat"/>
              <a:cs typeface="Montserrat"/>
              <a:sym typeface="Montserrat"/>
            </a:endParaRPr>
          </a:p>
          <a:p>
            <a:pPr marL="457200" lvl="0" indent="-300831" algn="l" rtl="0">
              <a:lnSpc>
                <a:spcPct val="92529"/>
              </a:lnSpc>
              <a:spcBef>
                <a:spcPts val="0"/>
              </a:spcBef>
              <a:spcAft>
                <a:spcPts val="0"/>
              </a:spcAft>
              <a:buClr>
                <a:schemeClr val="dk1"/>
              </a:buClr>
              <a:buSzPct val="100000"/>
              <a:buFont typeface="Montserrat"/>
              <a:buAutoNum type="arabicParenR"/>
            </a:pPr>
            <a:r>
              <a:rPr lang="en-GB" sz="3500">
                <a:solidFill>
                  <a:schemeClr val="dk1"/>
                </a:solidFill>
                <a:latin typeface="Montserrat"/>
                <a:ea typeface="Montserrat"/>
                <a:cs typeface="Montserrat"/>
                <a:sym typeface="Montserrat"/>
              </a:rPr>
              <a:t>Hoffman JD, Yanckello LM, Chlipala G, Hammond TC, McCulloch SD, Parikh I, et al. Dietary inulin alters the gut microbiome, enhances systemic metabolism and reduces neuroinflammation in an APOE4 mouse model. PLoS One 2019;14:1–22. </a:t>
            </a:r>
            <a:endParaRPr sz="3500">
              <a:solidFill>
                <a:schemeClr val="dk1"/>
              </a:solidFill>
              <a:latin typeface="Montserrat"/>
              <a:ea typeface="Montserrat"/>
              <a:cs typeface="Montserrat"/>
              <a:sym typeface="Montserrat"/>
            </a:endParaRPr>
          </a:p>
          <a:p>
            <a:pPr marL="0" marR="38100" lvl="0" indent="0" algn="l" rtl="0">
              <a:lnSpc>
                <a:spcPct val="128571"/>
              </a:lnSpc>
              <a:spcBef>
                <a:spcPts val="0"/>
              </a:spcBef>
              <a:spcAft>
                <a:spcPts val="0"/>
              </a:spcAft>
              <a:buNone/>
            </a:pPr>
            <a:r>
              <a:rPr lang="en-GB" sz="3500">
                <a:solidFill>
                  <a:schemeClr val="dk1"/>
                </a:solidFill>
                <a:latin typeface="Montserrat"/>
                <a:ea typeface="Montserrat"/>
                <a:cs typeface="Montserrat"/>
                <a:sym typeface="Montserrat"/>
              </a:rPr>
              <a:t> Inulin smanjuje ekspresiju inflamatornih gena hipokampusa </a:t>
            </a:r>
            <a:endParaRPr sz="3500">
              <a:solidFill>
                <a:schemeClr val="dk1"/>
              </a:solidFill>
              <a:latin typeface="Montserrat"/>
              <a:ea typeface="Montserrat"/>
              <a:cs typeface="Montserrat"/>
              <a:sym typeface="Montserrat"/>
            </a:endParaRPr>
          </a:p>
          <a:p>
            <a:pPr marL="457200" marR="38100" lvl="0" indent="-300831" algn="l" rtl="0">
              <a:lnSpc>
                <a:spcPct val="128571"/>
              </a:lnSpc>
              <a:spcBef>
                <a:spcPts val="0"/>
              </a:spcBef>
              <a:spcAft>
                <a:spcPts val="0"/>
              </a:spcAft>
              <a:buClr>
                <a:schemeClr val="dk1"/>
              </a:buClr>
              <a:buSzPct val="100000"/>
              <a:buFont typeface="Montserrat"/>
              <a:buChar char="-"/>
            </a:pPr>
            <a:r>
              <a:rPr lang="en-GB" sz="3500">
                <a:solidFill>
                  <a:schemeClr val="dk1"/>
                </a:solidFill>
                <a:latin typeface="Montserrat"/>
                <a:ea typeface="Montserrat"/>
                <a:cs typeface="Montserrat"/>
                <a:sym typeface="Montserrat"/>
              </a:rPr>
              <a:t>Povećana zastupljenost probiotičkih i manja zastupljenost patogenih bakterija</a:t>
            </a:r>
            <a:endParaRPr sz="3500">
              <a:solidFill>
                <a:schemeClr val="dk1"/>
              </a:solidFill>
              <a:latin typeface="Montserrat"/>
              <a:ea typeface="Montserrat"/>
              <a:cs typeface="Montserrat"/>
              <a:sym typeface="Montserrat"/>
            </a:endParaRPr>
          </a:p>
          <a:p>
            <a:pPr marL="457200" marR="38100" lvl="0" indent="0" algn="l" rtl="0">
              <a:lnSpc>
                <a:spcPct val="128571"/>
              </a:lnSpc>
              <a:spcBef>
                <a:spcPts val="0"/>
              </a:spcBef>
              <a:spcAft>
                <a:spcPts val="0"/>
              </a:spcAft>
              <a:buNone/>
            </a:pPr>
            <a:endParaRPr sz="2100">
              <a:solidFill>
                <a:srgbClr val="1F1F1F"/>
              </a:solidFill>
              <a:highlight>
                <a:srgbClr val="F8F9FA"/>
              </a:highlight>
            </a:endParaRPr>
          </a:p>
          <a:p>
            <a:pPr marL="457200" lvl="0" indent="0" algn="l" rtl="0">
              <a:spcBef>
                <a:spcPts val="0"/>
              </a:spcBef>
              <a:spcAft>
                <a:spcPts val="0"/>
              </a:spcAft>
              <a:buNone/>
            </a:pPr>
            <a:endParaRPr sz="1200">
              <a:solidFill>
                <a:srgbClr val="1B1B1B"/>
              </a:solidFill>
              <a:highlight>
                <a:srgbClr val="FFFFFF"/>
              </a:highlight>
              <a:latin typeface="Courier New"/>
              <a:ea typeface="Courier New"/>
              <a:cs typeface="Courier New"/>
              <a:sym typeface="Courier Ne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9"/>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en-GB" sz="2820">
                <a:latin typeface="Montserrat Black"/>
                <a:ea typeface="Montserrat Black"/>
                <a:cs typeface="Montserrat Black"/>
                <a:sym typeface="Montserrat Black"/>
              </a:rPr>
              <a:t>ZAKLJUČAK</a:t>
            </a:r>
            <a:endParaRPr sz="2820">
              <a:latin typeface="Montserrat Black"/>
              <a:ea typeface="Montserrat Black"/>
              <a:cs typeface="Montserrat Black"/>
              <a:sym typeface="Montserrat Black"/>
            </a:endParaRPr>
          </a:p>
        </p:txBody>
      </p:sp>
      <p:sp>
        <p:nvSpPr>
          <p:cNvPr id="187" name="Google Shape;187;p19"/>
          <p:cNvSpPr txBox="1">
            <a:spLocks noGrp="1"/>
          </p:cNvSpPr>
          <p:nvPr>
            <p:ph type="body" idx="1"/>
          </p:nvPr>
        </p:nvSpPr>
        <p:spPr>
          <a:xfrm>
            <a:off x="0" y="968775"/>
            <a:ext cx="8520600" cy="9228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1200"/>
              </a:spcBef>
              <a:spcAft>
                <a:spcPts val="0"/>
              </a:spcAft>
              <a:buClr>
                <a:schemeClr val="dk1"/>
              </a:buClr>
              <a:buSzPts val="1800"/>
              <a:buFont typeface="Montserrat"/>
              <a:buChar char="●"/>
            </a:pPr>
            <a:r>
              <a:rPr lang="en-GB">
                <a:solidFill>
                  <a:schemeClr val="dk1"/>
                </a:solidFill>
                <a:latin typeface="Montserrat"/>
                <a:ea typeface="Montserrat"/>
                <a:cs typeface="Montserrat"/>
                <a:sym typeface="Montserrat"/>
              </a:rPr>
              <a:t>crijevni mikrobiom mijenja se s godinama</a:t>
            </a:r>
            <a:endParaRPr>
              <a:solidFill>
                <a:schemeClr val="dk1"/>
              </a:solidFill>
              <a:latin typeface="Montserrat"/>
              <a:ea typeface="Montserrat"/>
              <a:cs typeface="Montserrat"/>
              <a:sym typeface="Montserrat"/>
            </a:endParaRPr>
          </a:p>
          <a:p>
            <a:pPr marL="457200" lvl="0" indent="-342900" algn="l" rtl="0">
              <a:lnSpc>
                <a:spcPct val="115000"/>
              </a:lnSpc>
              <a:spcBef>
                <a:spcPts val="0"/>
              </a:spcBef>
              <a:spcAft>
                <a:spcPts val="0"/>
              </a:spcAft>
              <a:buClr>
                <a:schemeClr val="dk1"/>
              </a:buClr>
              <a:buSzPts val="1800"/>
              <a:buFont typeface="Montserrat"/>
              <a:buChar char="●"/>
            </a:pPr>
            <a:r>
              <a:rPr lang="en-GB">
                <a:solidFill>
                  <a:schemeClr val="dk1"/>
                </a:solidFill>
                <a:latin typeface="Montserrat"/>
                <a:ea typeface="Montserrat"/>
                <a:cs typeface="Montserrat"/>
                <a:sym typeface="Montserrat"/>
              </a:rPr>
              <a:t>promjene su povezane s neurodegenerativnim bolestima</a:t>
            </a:r>
            <a:endParaRPr>
              <a:solidFill>
                <a:schemeClr val="dk1"/>
              </a:solidFill>
              <a:latin typeface="Montserrat"/>
              <a:ea typeface="Montserrat"/>
              <a:cs typeface="Montserrat"/>
              <a:sym typeface="Montserrat"/>
            </a:endParaRPr>
          </a:p>
          <a:p>
            <a:pPr marL="457200" marR="38100" lvl="0" indent="-342900" algn="l" rtl="0">
              <a:lnSpc>
                <a:spcPct val="128571"/>
              </a:lnSpc>
              <a:spcBef>
                <a:spcPts val="0"/>
              </a:spcBef>
              <a:spcAft>
                <a:spcPts val="0"/>
              </a:spcAft>
              <a:buClr>
                <a:srgbClr val="1F1F1F"/>
              </a:buClr>
              <a:buSzPts val="1800"/>
              <a:buFont typeface="Montserrat"/>
              <a:buChar char="●"/>
            </a:pPr>
            <a:r>
              <a:rPr lang="en-GB">
                <a:solidFill>
                  <a:schemeClr val="dk1"/>
                </a:solidFill>
                <a:latin typeface="Montserrat"/>
                <a:ea typeface="Montserrat"/>
                <a:cs typeface="Montserrat"/>
                <a:sym typeface="Montserrat"/>
              </a:rPr>
              <a:t>Radom na mikrobiomu može se utjecati na starenje mozg</a:t>
            </a:r>
            <a:r>
              <a:rPr lang="en-GB">
                <a:solidFill>
                  <a:srgbClr val="1F1F1F"/>
                </a:solidFill>
                <a:latin typeface="Montserrat"/>
                <a:ea typeface="Montserrat"/>
                <a:cs typeface="Montserrat"/>
                <a:sym typeface="Montserrat"/>
              </a:rPr>
              <a:t>a</a:t>
            </a:r>
            <a:endParaRPr>
              <a:solidFill>
                <a:schemeClr val="dk1"/>
              </a:solidFill>
              <a:latin typeface="Montserrat"/>
              <a:ea typeface="Montserrat"/>
              <a:cs typeface="Montserrat"/>
              <a:sym typeface="Montserrat"/>
            </a:endParaRPr>
          </a:p>
          <a:p>
            <a:pPr marL="0" lvl="0" indent="0" algn="l" rtl="0">
              <a:lnSpc>
                <a:spcPct val="115000"/>
              </a:lnSpc>
              <a:spcBef>
                <a:spcPts val="1200"/>
              </a:spcBef>
              <a:spcAft>
                <a:spcPts val="1200"/>
              </a:spcAft>
              <a:buSzPts val="1800"/>
              <a:buNone/>
            </a:pPr>
            <a:endParaRPr/>
          </a:p>
        </p:txBody>
      </p:sp>
      <p:pic>
        <p:nvPicPr>
          <p:cNvPr id="188" name="Google Shape;188;p19" descr="logo.png"/>
          <p:cNvPicPr preferRelativeResize="0"/>
          <p:nvPr/>
        </p:nvPicPr>
        <p:blipFill rotWithShape="1">
          <a:blip r:embed="rId3">
            <a:alphaModFix/>
          </a:blip>
          <a:srcRect/>
          <a:stretch/>
        </p:blipFill>
        <p:spPr>
          <a:xfrm>
            <a:off x="7610842" y="4644669"/>
            <a:ext cx="1533158" cy="620369"/>
          </a:xfrm>
          <a:prstGeom prst="rect">
            <a:avLst/>
          </a:prstGeom>
          <a:noFill/>
          <a:ln>
            <a:noFill/>
          </a:ln>
        </p:spPr>
      </p:pic>
      <p:pic>
        <p:nvPicPr>
          <p:cNvPr id="189" name="Google Shape;189;p19"/>
          <p:cNvPicPr preferRelativeResize="0"/>
          <p:nvPr/>
        </p:nvPicPr>
        <p:blipFill>
          <a:blip r:embed="rId4">
            <a:alphaModFix/>
          </a:blip>
          <a:stretch>
            <a:fillRect/>
          </a:stretch>
        </p:blipFill>
        <p:spPr>
          <a:xfrm>
            <a:off x="0" y="2479200"/>
            <a:ext cx="4736524" cy="26642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0"/>
          <p:cNvSpPr txBox="1">
            <a:spLocks noGrp="1"/>
          </p:cNvSpPr>
          <p:nvPr>
            <p:ph type="title"/>
          </p:nvPr>
        </p:nvSpPr>
        <p:spPr>
          <a:xfrm>
            <a:off x="0" y="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a:latin typeface="Montserrat Black"/>
                <a:ea typeface="Montserrat Black"/>
                <a:cs typeface="Montserrat Black"/>
                <a:sym typeface="Montserrat Black"/>
              </a:rPr>
              <a:t>LITERATURA</a:t>
            </a:r>
            <a:endParaRPr>
              <a:latin typeface="Montserrat Black"/>
              <a:ea typeface="Montserrat Black"/>
              <a:cs typeface="Montserrat Black"/>
              <a:sym typeface="Montserrat Black"/>
            </a:endParaRPr>
          </a:p>
        </p:txBody>
      </p:sp>
      <p:sp>
        <p:nvSpPr>
          <p:cNvPr id="195" name="Google Shape;195;p20"/>
          <p:cNvSpPr txBox="1">
            <a:spLocks noGrp="1"/>
          </p:cNvSpPr>
          <p:nvPr>
            <p:ph type="body" idx="1"/>
          </p:nvPr>
        </p:nvSpPr>
        <p:spPr>
          <a:xfrm>
            <a:off x="94600" y="572700"/>
            <a:ext cx="8520600" cy="4570800"/>
          </a:xfrm>
          <a:prstGeom prst="rect">
            <a:avLst/>
          </a:prstGeom>
          <a:noFill/>
          <a:ln>
            <a:noFill/>
          </a:ln>
        </p:spPr>
        <p:txBody>
          <a:bodyPr spcFirstLastPara="1" wrap="square" lIns="91425" tIns="91425" rIns="91425" bIns="91425" anchor="t" anchorCtr="0">
            <a:normAutofit fontScale="32500" lnSpcReduction="20000"/>
          </a:bodyPr>
          <a:lstStyle/>
          <a:p>
            <a:pPr marL="0" lvl="0" indent="0" algn="l" rtl="0">
              <a:lnSpc>
                <a:spcPct val="100000"/>
              </a:lnSpc>
              <a:spcBef>
                <a:spcPts val="0"/>
              </a:spcBef>
              <a:spcAft>
                <a:spcPts val="0"/>
              </a:spcAft>
              <a:buSzPct val="36065"/>
              <a:buNone/>
            </a:pPr>
            <a:r>
              <a:rPr lang="en-GB" sz="3050">
                <a:solidFill>
                  <a:schemeClr val="dk1"/>
                </a:solidFill>
                <a:highlight>
                  <a:srgbClr val="FFFFFF"/>
                </a:highlight>
                <a:latin typeface="Montserrat"/>
                <a:ea typeface="Montserrat"/>
                <a:cs typeface="Montserrat"/>
                <a:sym typeface="Montserrat"/>
              </a:rPr>
              <a:t>Nagpal R, Mainali R, Ahmadi S, Wang S, Singh R, Kavanagh K, Kitzman DW, Kushugulova A, Marotta F, Yadav H. Gut microbiome and aging: Physiological and mechanistic insights. Nutr Healthy Aging. 2018 Jun 15;4(4):267-285. doi: 10.3233/NHA-170030.</a:t>
            </a:r>
            <a:endParaRPr sz="3050">
              <a:solidFill>
                <a:schemeClr val="dk1"/>
              </a:solidFill>
              <a:highlight>
                <a:srgbClr val="FFFFFF"/>
              </a:highlight>
              <a:latin typeface="Montserrat"/>
              <a:ea typeface="Montserrat"/>
              <a:cs typeface="Montserrat"/>
              <a:sym typeface="Montserrat"/>
            </a:endParaRPr>
          </a:p>
          <a:p>
            <a:pPr marL="0" lvl="0" indent="0" algn="l" rtl="0">
              <a:lnSpc>
                <a:spcPct val="100000"/>
              </a:lnSpc>
              <a:spcBef>
                <a:spcPts val="0"/>
              </a:spcBef>
              <a:spcAft>
                <a:spcPts val="0"/>
              </a:spcAft>
              <a:buSzPct val="36065"/>
              <a:buNone/>
            </a:pPr>
            <a:r>
              <a:rPr lang="en-GB" sz="3050">
                <a:solidFill>
                  <a:schemeClr val="dk1"/>
                </a:solidFill>
                <a:latin typeface="Montserrat"/>
                <a:ea typeface="Montserrat"/>
                <a:cs typeface="Montserrat"/>
                <a:sym typeface="Montserrat"/>
              </a:rPr>
              <a:t>Böhme, Marcus &amp; Guzzetta, Katherine &amp; Wasén, Caroline &amp; Cox, Laura. (2022). The gut microbiota is an emerging target for improving brain health during ageing. Gut Microbiome. 4. 1-29. 10.1017/gmb.2022.11</a:t>
            </a:r>
            <a:endParaRPr sz="3050">
              <a:solidFill>
                <a:schemeClr val="dk1"/>
              </a:solidFill>
              <a:highlight>
                <a:srgbClr val="FFFFFF"/>
              </a:highlight>
              <a:latin typeface="Montserrat"/>
              <a:ea typeface="Montserrat"/>
              <a:cs typeface="Montserrat"/>
              <a:sym typeface="Montserrat"/>
            </a:endParaRPr>
          </a:p>
          <a:p>
            <a:pPr marL="0" lvl="0" indent="0" algn="l" rtl="0">
              <a:lnSpc>
                <a:spcPct val="100000"/>
              </a:lnSpc>
              <a:spcBef>
                <a:spcPts val="0"/>
              </a:spcBef>
              <a:spcAft>
                <a:spcPts val="0"/>
              </a:spcAft>
              <a:buClr>
                <a:schemeClr val="dk1"/>
              </a:buClr>
              <a:buSzPct val="36065"/>
              <a:buFont typeface="Arial"/>
              <a:buNone/>
            </a:pPr>
            <a:r>
              <a:rPr lang="en-GB" sz="3050">
                <a:solidFill>
                  <a:schemeClr val="dk1"/>
                </a:solidFill>
                <a:highlight>
                  <a:srgbClr val="FFFFFF"/>
                </a:highlight>
                <a:latin typeface="Montserrat"/>
                <a:ea typeface="Montserrat"/>
                <a:cs typeface="Montserrat"/>
                <a:sym typeface="Montserrat"/>
              </a:rPr>
              <a:t>Sun J, Liu S, Ling Z, Wang F, Ling Y, Gong T, Fang N, Ye S, Si J, Liu J. Fructooligosaccharides Ameliorating Cognitive Deficits and Neurodegeneration in APP/PS1 Transgenic Mice through Modulating Gut Microbiota. J Agric Food Chem. 2019 Mar 13;67(10):3006-3017. doi: 10.1021/acs.jafc.8b07313.</a:t>
            </a:r>
            <a:endParaRPr sz="3050">
              <a:solidFill>
                <a:schemeClr val="dk1"/>
              </a:solidFill>
              <a:highlight>
                <a:srgbClr val="FFFFFF"/>
              </a:highlight>
              <a:latin typeface="Montserrat"/>
              <a:ea typeface="Montserrat"/>
              <a:cs typeface="Montserrat"/>
              <a:sym typeface="Montserrat"/>
            </a:endParaRPr>
          </a:p>
          <a:p>
            <a:pPr marL="0" lvl="0" indent="0" algn="l" rtl="0">
              <a:lnSpc>
                <a:spcPct val="100000"/>
              </a:lnSpc>
              <a:spcBef>
                <a:spcPts val="0"/>
              </a:spcBef>
              <a:spcAft>
                <a:spcPts val="0"/>
              </a:spcAft>
              <a:buClr>
                <a:schemeClr val="dk1"/>
              </a:buClr>
              <a:buSzPct val="36065"/>
              <a:buFont typeface="Arial"/>
              <a:buNone/>
            </a:pPr>
            <a:r>
              <a:rPr lang="en-GB" sz="3050">
                <a:solidFill>
                  <a:schemeClr val="dk1"/>
                </a:solidFill>
                <a:highlight>
                  <a:srgbClr val="FFFFFF"/>
                </a:highlight>
                <a:latin typeface="Montserrat"/>
                <a:ea typeface="Montserrat"/>
                <a:cs typeface="Montserrat"/>
                <a:sym typeface="Montserrat"/>
              </a:rPr>
              <a:t>Rodríguez-Campello A, Jiménez-Conde J, Ois Á, Cuadrado-Godia E, Giralt-Steinhauer E, Schroeder H, Romeral G, Llop M, Soriano-Tárraga C, Garralda-Anaya M, Roquer J. Dietary habits in patients with ischemic stroke: a case-control study. PLoS One. 2014 Dec 15;9(12):e114716. doi: 10.1371/journal.pone.0114716.</a:t>
            </a:r>
            <a:endParaRPr sz="3050">
              <a:solidFill>
                <a:schemeClr val="dk1"/>
              </a:solidFill>
              <a:highlight>
                <a:srgbClr val="FFFFFF"/>
              </a:highlight>
              <a:latin typeface="Montserrat"/>
              <a:ea typeface="Montserrat"/>
              <a:cs typeface="Montserrat"/>
              <a:sym typeface="Montserrat"/>
            </a:endParaRPr>
          </a:p>
          <a:p>
            <a:pPr marL="0" lvl="0" indent="0" algn="l" rtl="0">
              <a:lnSpc>
                <a:spcPct val="100000"/>
              </a:lnSpc>
              <a:spcBef>
                <a:spcPts val="0"/>
              </a:spcBef>
              <a:spcAft>
                <a:spcPts val="0"/>
              </a:spcAft>
              <a:buClr>
                <a:schemeClr val="dk1"/>
              </a:buClr>
              <a:buSzPct val="36065"/>
              <a:buFont typeface="Arial"/>
              <a:buNone/>
            </a:pPr>
            <a:r>
              <a:rPr lang="en-GB" sz="3050">
                <a:solidFill>
                  <a:schemeClr val="dk1"/>
                </a:solidFill>
                <a:highlight>
                  <a:srgbClr val="FFFFFF"/>
                </a:highlight>
                <a:latin typeface="Montserrat"/>
                <a:ea typeface="Montserrat"/>
                <a:cs typeface="Montserrat"/>
                <a:sym typeface="Montserrat"/>
              </a:rPr>
              <a:t>Park JM, Lee SC, Ham C, Kim YW. Effect of probiotic supplementation on gastrointestinal motility, inflammation, motor, non-motor symptoms and mental health in Parkinson's disease: a meta-analysis of randomized controlled trials. Gut Pathog. 2023 Mar 6;15(1):9. doi: 10.1186/s13099-023-00536-1.</a:t>
            </a:r>
            <a:endParaRPr sz="3050">
              <a:solidFill>
                <a:schemeClr val="dk1"/>
              </a:solidFill>
              <a:highlight>
                <a:srgbClr val="FFFFFF"/>
              </a:highlight>
              <a:latin typeface="Montserrat"/>
              <a:ea typeface="Montserrat"/>
              <a:cs typeface="Montserrat"/>
              <a:sym typeface="Montserrat"/>
            </a:endParaRPr>
          </a:p>
          <a:p>
            <a:pPr marL="0" lvl="0" indent="0" algn="l" rtl="0">
              <a:lnSpc>
                <a:spcPct val="100000"/>
              </a:lnSpc>
              <a:spcBef>
                <a:spcPts val="0"/>
              </a:spcBef>
              <a:spcAft>
                <a:spcPts val="0"/>
              </a:spcAft>
              <a:buClr>
                <a:schemeClr val="dk1"/>
              </a:buClr>
              <a:buSzPct val="36065"/>
              <a:buFont typeface="Arial"/>
              <a:buNone/>
            </a:pPr>
            <a:r>
              <a:rPr lang="en-GB" sz="3050">
                <a:solidFill>
                  <a:schemeClr val="dk1"/>
                </a:solidFill>
                <a:highlight>
                  <a:srgbClr val="FFFFFF"/>
                </a:highlight>
                <a:latin typeface="Montserrat"/>
                <a:ea typeface="Montserrat"/>
                <a:cs typeface="Montserrat"/>
                <a:sym typeface="Montserrat"/>
              </a:rPr>
              <a:t>Leta, Valentina &amp; Mandal, Gargi &amp; Zinzalias, Pavlos &amp; Staunton, Juliet &amp; Batzu, Lucia &amp; Trivedi, Dhavalbhai &amp; Rosqvist, Kristina &amp; Timpka, Jonathan &amp; Vliet, Trinette &amp; Podlewska, Aleksandra &amp; Parry, Miriam &amp; van Wamelen, Daniel &amp; Rizos, Alexandra &amp; Chung-Faye, Guy &amp; Odin, Per &amp; Pariante, Carmine &amp; Borsini, Alessandra &amp; Ray Chaudhuri, Kallol. (2024). Effects of a four-strain probiotic on inflammatory markers in Parkinson’s disease: a multicentre randomised controlled trial (the SymPD study) (N5.001). Neurology. 102. 10.1212/WNL.0000000000205490. </a:t>
            </a:r>
            <a:endParaRPr sz="3050">
              <a:solidFill>
                <a:schemeClr val="dk1"/>
              </a:solidFill>
              <a:highlight>
                <a:srgbClr val="FFFFFF"/>
              </a:highlight>
              <a:latin typeface="Montserrat"/>
              <a:ea typeface="Montserrat"/>
              <a:cs typeface="Montserrat"/>
              <a:sym typeface="Montserrat"/>
            </a:endParaRPr>
          </a:p>
          <a:p>
            <a:pPr marL="0" lvl="0" indent="0" algn="l" rtl="0">
              <a:spcBef>
                <a:spcPts val="0"/>
              </a:spcBef>
              <a:spcAft>
                <a:spcPts val="0"/>
              </a:spcAft>
              <a:buNone/>
            </a:pPr>
            <a:r>
              <a:rPr lang="en-GB" sz="3050">
                <a:solidFill>
                  <a:schemeClr val="dk1"/>
                </a:solidFill>
                <a:latin typeface="Montserrat"/>
                <a:ea typeface="Montserrat"/>
                <a:cs typeface="Montserrat"/>
                <a:sym typeface="Montserrat"/>
              </a:rPr>
              <a:t>Markowiak P., Ślizewska K. Effects of probiotics, prebiotics, and synbiotics on human health. Nutrients. 2017;9:1021. doi: 10.3390/nu9091021</a:t>
            </a:r>
            <a:endParaRPr sz="3050">
              <a:solidFill>
                <a:schemeClr val="dk1"/>
              </a:solidFill>
              <a:latin typeface="Montserrat"/>
              <a:ea typeface="Montserrat"/>
              <a:cs typeface="Montserrat"/>
              <a:sym typeface="Montserrat"/>
            </a:endParaRPr>
          </a:p>
          <a:p>
            <a:pPr marL="0" lvl="0" indent="0" algn="l" rtl="0">
              <a:spcBef>
                <a:spcPts val="0"/>
              </a:spcBef>
              <a:spcAft>
                <a:spcPts val="0"/>
              </a:spcAft>
              <a:buNone/>
            </a:pPr>
            <a:r>
              <a:rPr lang="en-GB" sz="3050">
                <a:solidFill>
                  <a:schemeClr val="dk1"/>
                </a:solidFill>
                <a:latin typeface="Montserrat"/>
                <a:ea typeface="Montserrat"/>
                <a:cs typeface="Montserrat"/>
                <a:sym typeface="Montserrat"/>
              </a:rPr>
              <a:t>Akhgarjand C, Vahabi Z, Shab-Bidar S, Etesam F, Djafarian K. Effects of probiotic supplements on cognition, anxiety, and physical activity in subjects with mild and moderate Alzheimer's disease: A randomized, double-blind, and placebo-controlled study. Front Aging Neurosci. 2022 Oct 31;14:1032494. doi: 10.3389/fnagi.2022.1032494.</a:t>
            </a:r>
            <a:endParaRPr sz="3050">
              <a:solidFill>
                <a:schemeClr val="dk1"/>
              </a:solidFill>
              <a:latin typeface="Montserrat"/>
              <a:ea typeface="Montserrat"/>
              <a:cs typeface="Montserrat"/>
              <a:sym typeface="Montserrat"/>
            </a:endParaRPr>
          </a:p>
          <a:p>
            <a:pPr marL="0" lvl="0" indent="0" algn="l" rtl="0">
              <a:spcBef>
                <a:spcPts val="0"/>
              </a:spcBef>
              <a:spcAft>
                <a:spcPts val="0"/>
              </a:spcAft>
              <a:buNone/>
            </a:pPr>
            <a:r>
              <a:rPr lang="en-GB" sz="3050">
                <a:solidFill>
                  <a:schemeClr val="dk1"/>
                </a:solidFill>
                <a:latin typeface="Montserrat"/>
                <a:ea typeface="Montserrat"/>
                <a:cs typeface="Montserrat"/>
                <a:sym typeface="Montserrat"/>
              </a:rPr>
              <a:t> Castelli V, d'Angelo M, Lombardi F </a:t>
            </a:r>
            <a:r>
              <a:rPr lang="en-GB" sz="3050" i="1">
                <a:solidFill>
                  <a:schemeClr val="dk1"/>
                </a:solidFill>
                <a:latin typeface="Montserrat"/>
                <a:ea typeface="Montserrat"/>
                <a:cs typeface="Montserrat"/>
                <a:sym typeface="Montserrat"/>
              </a:rPr>
              <a:t>et al</a:t>
            </a:r>
            <a:r>
              <a:rPr lang="en-GB" sz="3050">
                <a:solidFill>
                  <a:schemeClr val="dk1"/>
                </a:solidFill>
                <a:latin typeface="Montserrat"/>
                <a:ea typeface="Montserrat"/>
                <a:cs typeface="Montserrat"/>
                <a:sym typeface="Montserrat"/>
              </a:rPr>
              <a:t>. Effects of the probiotic formulation SLAB51 in in vitro and in vivo Parkinson's disease models. Aging (Albany NY). 2020; 12: 4641–59</a:t>
            </a:r>
            <a:endParaRPr sz="3050">
              <a:solidFill>
                <a:schemeClr val="dk1"/>
              </a:solidFill>
              <a:latin typeface="Montserrat"/>
              <a:ea typeface="Montserrat"/>
              <a:cs typeface="Montserrat"/>
              <a:sym typeface="Montserrat"/>
            </a:endParaRPr>
          </a:p>
          <a:p>
            <a:pPr marL="0" lvl="0" indent="0" algn="l" rtl="0">
              <a:spcBef>
                <a:spcPts val="0"/>
              </a:spcBef>
              <a:spcAft>
                <a:spcPts val="0"/>
              </a:spcAft>
              <a:buNone/>
            </a:pPr>
            <a:r>
              <a:rPr lang="en-GB" sz="3050">
                <a:solidFill>
                  <a:schemeClr val="dk1"/>
                </a:solidFill>
                <a:latin typeface="Montserrat"/>
                <a:ea typeface="Montserrat"/>
                <a:cs typeface="Montserrat"/>
                <a:sym typeface="Montserrat"/>
              </a:rPr>
              <a:t>Hall DA, Voigt RM, Cantu-Jungles TM, Hamaker B, Engen PA, Shaikh M, Raeisi S, Green SJ, Naqib A, Forsyth CB, Chen T, Manfready R, Ouyang B, Rasmussen HE, Sedghi S, Goetz CG, Keshavarzian A. An open label, non-randomized study assessing a prebiotic fiber intervention in a small cohort of Parkinson's disease participants. Nat Commun. 2023 Feb 18;14(1):926. doi: 10.1038/s41467-023-36497-x</a:t>
            </a:r>
            <a:endParaRPr sz="3050">
              <a:solidFill>
                <a:schemeClr val="dk1"/>
              </a:solidFill>
              <a:latin typeface="Montserrat"/>
              <a:ea typeface="Montserrat"/>
              <a:cs typeface="Montserrat"/>
              <a:sym typeface="Montserrat"/>
            </a:endParaRPr>
          </a:p>
          <a:p>
            <a:pPr marL="0" lvl="0" indent="0" algn="l" rtl="0">
              <a:lnSpc>
                <a:spcPct val="92529"/>
              </a:lnSpc>
              <a:spcBef>
                <a:spcPts val="0"/>
              </a:spcBef>
              <a:spcAft>
                <a:spcPts val="0"/>
              </a:spcAft>
              <a:buNone/>
            </a:pPr>
            <a:r>
              <a:rPr lang="en-GB" sz="3050">
                <a:solidFill>
                  <a:schemeClr val="dk1"/>
                </a:solidFill>
                <a:latin typeface="Montserrat"/>
                <a:ea typeface="Montserrat"/>
                <a:cs typeface="Montserrat"/>
                <a:sym typeface="Montserrat"/>
              </a:rPr>
              <a:t>Savignac HM, Corona G, Mills H, Chen L, Spencer JPE, Tzortzis G, et al. Prebiotic feeding elevates central brain derived neurotrophic factor, N-methyl-d-aspartate receptor subunits and d-serine. Neurochem Int Elsevier Ltd 2013;63:756–6</a:t>
            </a:r>
            <a:endParaRPr sz="3050">
              <a:solidFill>
                <a:schemeClr val="dk1"/>
              </a:solidFill>
              <a:latin typeface="Montserrat"/>
              <a:ea typeface="Montserrat"/>
              <a:cs typeface="Montserrat"/>
              <a:sym typeface="Montserrat"/>
            </a:endParaRPr>
          </a:p>
          <a:p>
            <a:pPr marL="0" lvl="0" indent="0" algn="l" rtl="0">
              <a:lnSpc>
                <a:spcPct val="92529"/>
              </a:lnSpc>
              <a:spcBef>
                <a:spcPts val="0"/>
              </a:spcBef>
              <a:spcAft>
                <a:spcPts val="0"/>
              </a:spcAft>
              <a:buNone/>
            </a:pPr>
            <a:r>
              <a:rPr lang="en-GB" sz="3050">
                <a:solidFill>
                  <a:schemeClr val="dk1"/>
                </a:solidFill>
                <a:latin typeface="Montserrat"/>
                <a:ea typeface="Montserrat"/>
                <a:cs typeface="Montserrat"/>
                <a:sym typeface="Montserrat"/>
              </a:rPr>
              <a:t>Hoffman JD, Yanckello LM, Chlipala G, Hammond TC, McCulloch SD, Parikh I, et al. Dietary inulin alters the gut microbiome, enhances systemic metabolism and reduces neuroinflammation in an APOE4 mouse model. PLoS One 2019;14:1–22. </a:t>
            </a:r>
            <a:endParaRPr sz="1600">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2230</Words>
  <Application>Microsoft Macintosh PowerPoint</Application>
  <PresentationFormat>On-screen Show (16:9)</PresentationFormat>
  <Paragraphs>158</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Montserrat Black</vt:lpstr>
      <vt:lpstr>Montserrat</vt:lpstr>
      <vt:lpstr>Arial</vt:lpstr>
      <vt:lpstr>Courier New</vt:lpstr>
      <vt:lpstr>Simple Light</vt:lpstr>
      <vt:lpstr>CRIJEVNI MIKROBIOM I NJEGOVA ULOGA U ZDRAVOM STARENJU MOZGA</vt:lpstr>
      <vt:lpstr>PowerPoint Presentation</vt:lpstr>
      <vt:lpstr>Kako su crijevni mikrobiom povezani?</vt:lpstr>
      <vt:lpstr>OS CRIJEVO-MOZAK</vt:lpstr>
      <vt:lpstr>Os crijevo-mozak</vt:lpstr>
      <vt:lpstr>STARI LI MOZAK?</vt:lpstr>
      <vt:lpstr>PowerPoint Presentation</vt:lpstr>
      <vt:lpstr>MIKROBIOM KROZ GODINE</vt:lpstr>
      <vt:lpstr>Zašto se mikrobiom mijenja s godinama ?</vt:lpstr>
      <vt:lpstr>MEHANIZAM DJELOVANJA</vt:lpstr>
      <vt:lpstr>Kako mozak stari kad je crijevni mikrobiom loš?</vt:lpstr>
      <vt:lpstr>PowerPoint Presentation</vt:lpstr>
      <vt:lpstr>PowerPoint Presentation</vt:lpstr>
      <vt:lpstr>ALZHEIMER</vt:lpstr>
      <vt:lpstr>MOŽDANI UDAR</vt:lpstr>
      <vt:lpstr>KAKO USPORITI STARENJE MOZGA?</vt:lpstr>
      <vt:lpstr>PowerPoint Presentation</vt:lpstr>
      <vt:lpstr>PROBIOTICI I STARENJE MOZGA</vt:lpstr>
      <vt:lpstr>PREBIOTICI I STARENJE MOZGA</vt:lpstr>
      <vt:lpstr>ZAKLJUČAK</vt:lpstr>
      <vt:lpstr>LITERATURA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CRIJEVNI MIKROBIOM I NJEGOVA ULOGA U ZDRAVOM STARENJU MOZGA</dc:title>
  <dc:creator>korisnik</dc:creator>
  <cp:lastModifiedBy>Sabine Ebert-Krnjak</cp:lastModifiedBy>
  <cp:revision>1</cp:revision>
  <dcterms:modified xsi:type="dcterms:W3CDTF">2024-11-20T17:06:42Z</dcterms:modified>
</cp:coreProperties>
</file>