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34"/>
  </p:notesMasterIdLst>
  <p:sldIdLst>
    <p:sldId id="277" r:id="rId5"/>
    <p:sldId id="335" r:id="rId6"/>
    <p:sldId id="336" r:id="rId7"/>
    <p:sldId id="331" r:id="rId8"/>
    <p:sldId id="333" r:id="rId9"/>
    <p:sldId id="317" r:id="rId10"/>
    <p:sldId id="334" r:id="rId11"/>
    <p:sldId id="337" r:id="rId12"/>
    <p:sldId id="338" r:id="rId13"/>
    <p:sldId id="265" r:id="rId14"/>
    <p:sldId id="267" r:id="rId15"/>
    <p:sldId id="320" r:id="rId16"/>
    <p:sldId id="322" r:id="rId17"/>
    <p:sldId id="325" r:id="rId18"/>
    <p:sldId id="321" r:id="rId19"/>
    <p:sldId id="264" r:id="rId20"/>
    <p:sldId id="274" r:id="rId21"/>
    <p:sldId id="319" r:id="rId22"/>
    <p:sldId id="318" r:id="rId23"/>
    <p:sldId id="324" r:id="rId24"/>
    <p:sldId id="327" r:id="rId25"/>
    <p:sldId id="303" r:id="rId26"/>
    <p:sldId id="341" r:id="rId27"/>
    <p:sldId id="305" r:id="rId28"/>
    <p:sldId id="306" r:id="rId29"/>
    <p:sldId id="307" r:id="rId30"/>
    <p:sldId id="340" r:id="rId31"/>
    <p:sldId id="339" r:id="rId32"/>
    <p:sldId id="31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3" autoAdjust="0"/>
    <p:restoredTop sz="89053" autoAdjust="0"/>
  </p:normalViewPr>
  <p:slideViewPr>
    <p:cSldViewPr snapToGrid="0">
      <p:cViewPr varScale="1">
        <p:scale>
          <a:sx n="104" d="100"/>
          <a:sy n="104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13896782257825E-2"/>
          <c:y val="2.5229256548009865E-2"/>
          <c:w val="0.844695756779962"/>
          <c:h val="0.86625539346452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rgbClr val="B6185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618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65-46F1-BCC2-2AC9F9E86090}"/>
              </c:ext>
            </c:extLst>
          </c:dPt>
          <c:dPt>
            <c:idx val="1"/>
            <c:invertIfNegative val="0"/>
            <c:bubble3D val="0"/>
            <c:spPr>
              <a:solidFill>
                <a:srgbClr val="B618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65-46F1-BCC2-2AC9F9E86090}"/>
              </c:ext>
            </c:extLst>
          </c:dPt>
          <c:dPt>
            <c:idx val="2"/>
            <c:invertIfNegative val="0"/>
            <c:bubble3D val="0"/>
            <c:spPr>
              <a:solidFill>
                <a:srgbClr val="B618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E69-4511-A311-ADD1C637D6F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F7714D2-2312-41F6-B753-63C38D015EF9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A65-46F1-BCC2-2AC9F9E8609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B1FB26B-205C-46FA-B5CF-89CF69B96D3B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A65-46F1-BCC2-2AC9F9E8609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9C29031-E181-4CDB-8F35-416BAF401906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E69-4511-A311-ADD1C637D6F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4B46819-7DD5-41A0-876B-94BA4A8CB4ED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640-4432-BF39-EEC07FE894E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C2C9B85-86E7-4C70-82ED-BE6A74382937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640-4432-BF39-EEC07FE894E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7F000B19-25DF-4D7E-B55C-65288E816FEF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640-4432-BF39-EEC07FE894E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3397210C-BF6B-4AD6-AA56-E92C21928CB7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640-4432-BF39-EEC07FE894E1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H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Tabelle1!$A$2:$A$9</c:f>
              <c:strCache>
                <c:ptCount val="8"/>
                <c:pt idx="0">
                  <c:v>Endotoxinlevel</c:v>
                </c:pt>
                <c:pt idx="1">
                  <c:v>Triglyceride</c:v>
                </c:pt>
                <c:pt idx="2">
                  <c:v>Gesamt-Cholesterin</c:v>
                </c:pt>
                <c:pt idx="3">
                  <c:v>ges./HDL Verhältnis</c:v>
                </c:pt>
                <c:pt idx="4">
                  <c:v>TNF-alpha</c:v>
                </c:pt>
                <c:pt idx="5">
                  <c:v>IL-6</c:v>
                </c:pt>
                <c:pt idx="6">
                  <c:v>CRP</c:v>
                </c:pt>
                <c:pt idx="7">
                  <c:v>Resistin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-70</c:v>
                </c:pt>
                <c:pt idx="1">
                  <c:v>-48</c:v>
                </c:pt>
                <c:pt idx="2">
                  <c:v>-19</c:v>
                </c:pt>
                <c:pt idx="3">
                  <c:v>-19</c:v>
                </c:pt>
                <c:pt idx="4">
                  <c:v>-67</c:v>
                </c:pt>
                <c:pt idx="5" formatCode="0%">
                  <c:v>-77</c:v>
                </c:pt>
                <c:pt idx="6">
                  <c:v>-53</c:v>
                </c:pt>
                <c:pt idx="7">
                  <c:v>-53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65-46F1-BCC2-2AC9F9E86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-27"/>
        <c:axId val="450558920"/>
        <c:axId val="450556952"/>
      </c:barChart>
      <c:catAx>
        <c:axId val="45055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450556952"/>
        <c:crosses val="autoZero"/>
        <c:auto val="1"/>
        <c:lblAlgn val="ctr"/>
        <c:lblOffset val="100"/>
        <c:noMultiLvlLbl val="0"/>
      </c:catAx>
      <c:valAx>
        <c:axId val="45055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450558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75433832752508"/>
          <c:y val="4.2669426221838364E-2"/>
          <c:w val="0.69045034965340002"/>
          <c:h val="0.78319726608895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EF-4CA9-A7CC-34B99D2EB6CF}"/>
              </c:ext>
            </c:extLst>
          </c:dPt>
          <c:dPt>
            <c:idx val="1"/>
            <c:invertIfNegative val="0"/>
            <c:bubble3D val="0"/>
            <c:spPr>
              <a:solidFill>
                <a:srgbClr val="D5578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EF-4CA9-A7CC-34B99D2EB6CF}"/>
              </c:ext>
            </c:extLst>
          </c:dPt>
          <c:dPt>
            <c:idx val="2"/>
            <c:invertIfNegative val="0"/>
            <c:bubble3D val="0"/>
            <c:spPr>
              <a:solidFill>
                <a:srgbClr val="B618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EF-4CA9-A7CC-34B99D2EB6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H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vor</c:v>
                </c:pt>
                <c:pt idx="1">
                  <c:v>3 Monate</c:v>
                </c:pt>
                <c:pt idx="2">
                  <c:v>6 Monate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8.5</c:v>
                </c:pt>
                <c:pt idx="1">
                  <c:v>10.4</c:v>
                </c:pt>
                <c:pt idx="2">
                  <c:v>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EF-4CA9-A7CC-34B99D2EB6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2"/>
        <c:overlap val="-27"/>
        <c:axId val="450558920"/>
        <c:axId val="450556952"/>
      </c:barChart>
      <c:catAx>
        <c:axId val="45055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450556952"/>
        <c:crosses val="autoZero"/>
        <c:auto val="1"/>
        <c:lblAlgn val="ctr"/>
        <c:lblOffset val="100"/>
        <c:noMultiLvlLbl val="0"/>
      </c:catAx>
      <c:valAx>
        <c:axId val="45055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 err="1"/>
                  <a:t>Adiponektin</a:t>
                </a:r>
                <a:r>
                  <a:rPr lang="de-AT" baseline="0" dirty="0"/>
                  <a:t> [µg/</a:t>
                </a:r>
                <a:r>
                  <a:rPr lang="de-AT" baseline="0" dirty="0" err="1"/>
                  <a:t>mL</a:t>
                </a:r>
                <a:r>
                  <a:rPr lang="de-AT" baseline="0" dirty="0"/>
                  <a:t>]</a:t>
                </a:r>
                <a:endParaRPr lang="de-AT" dirty="0"/>
              </a:p>
            </c:rich>
          </c:tx>
          <c:layout>
            <c:manualLayout>
              <c:xMode val="edge"/>
              <c:yMode val="edge"/>
              <c:x val="4.4507279602380946E-3"/>
              <c:y val="0.32502635273684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H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450558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75433832752508"/>
          <c:y val="4.2669426221838364E-2"/>
          <c:w val="0.69045034965340002"/>
          <c:h val="0.78319726608895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E7F-4B48-ADD4-64CCA92FE9D9}"/>
              </c:ext>
            </c:extLst>
          </c:dPt>
          <c:dPt>
            <c:idx val="1"/>
            <c:invertIfNegative val="0"/>
            <c:bubble3D val="0"/>
            <c:spPr>
              <a:solidFill>
                <a:srgbClr val="B618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7F-4B48-ADD4-64CCA92FE9D9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7F-4B48-ADD4-64CCA92FE9D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0,0%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E7F-4B48-ADD4-64CCA92FE9D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F8FB6BC-EDFD-47A2-B416-21B95AEC20A5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E7F-4B48-ADD4-64CCA92FE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H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Placebo</c:v>
                </c:pt>
                <c:pt idx="1">
                  <c:v>OMNi-BiOTiC® METAtox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0.5</c:v>
                </c:pt>
                <c:pt idx="1">
                  <c:v>-60.4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7F-4B48-ADD4-64CCA92FE9D9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DC1-4965-A40C-3B4E241F111E}"/>
              </c:ext>
            </c:extLst>
          </c:dPt>
          <c:dPt>
            <c:idx val="1"/>
            <c:invertIfNegative val="0"/>
            <c:bubble3D val="0"/>
            <c:spPr>
              <a:solidFill>
                <a:srgbClr val="B6185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DC1-4965-A40C-3B4E241F111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3A3B76A-C2B6-4B8D-ABD4-BA893206AB7F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0DC1-4965-A40C-3B4E241F111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E797209-24F0-4F0F-AB8B-389D2A795701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DC1-4965-A40C-3B4E241F11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H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Placebo</c:v>
                </c:pt>
                <c:pt idx="1">
                  <c:v>OMNi-BiOTiC® METAtox</c:v>
                </c:pt>
              </c:strCache>
            </c:strRef>
          </c:cat>
          <c:val>
            <c:numRef>
              <c:f>Tabelle1!$C$2:$C$3</c:f>
              <c:numCache>
                <c:formatCode>General</c:formatCode>
                <c:ptCount val="2"/>
                <c:pt idx="0">
                  <c:v>20.5</c:v>
                </c:pt>
                <c:pt idx="1">
                  <c:v>-64.2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C1-4965-A40C-3B4E241F11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2"/>
        <c:overlap val="-27"/>
        <c:axId val="450558920"/>
        <c:axId val="450556952"/>
      </c:barChart>
      <c:catAx>
        <c:axId val="45055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450556952"/>
        <c:crosses val="autoZero"/>
        <c:auto val="1"/>
        <c:lblAlgn val="ctr"/>
        <c:lblOffset val="700"/>
        <c:noMultiLvlLbl val="0"/>
      </c:catAx>
      <c:valAx>
        <c:axId val="45055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Δ</a:t>
                </a:r>
                <a:r>
                  <a:rPr lang="de-AT"/>
                  <a:t> HOMA-IR</a:t>
                </a:r>
                <a:r>
                  <a:rPr lang="de-AT" baseline="0"/>
                  <a:t> [%]</a:t>
                </a:r>
                <a:endParaRPr lang="de-AT"/>
              </a:p>
            </c:rich>
          </c:tx>
          <c:layout>
            <c:manualLayout>
              <c:xMode val="edge"/>
              <c:yMode val="edge"/>
              <c:x val="4.4507279602380946E-3"/>
              <c:y val="0.32502635273684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H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450558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D4C3F-4F0A-48E6-99D6-B5677C0DE3F8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C4784-4A3F-41B4-B6DD-33E107868A1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718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862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 err="1"/>
              <a:t>Endotoksini</a:t>
            </a:r>
            <a:r>
              <a:rPr lang="hr-HR" dirty="0"/>
              <a:t> sve više ulaze u krvotok i posljedično uzrokuju upalne reakcije koje, primjerice, potiču inzulinsku rezistenciju ili pretilost.</a:t>
            </a:r>
          </a:p>
          <a:p>
            <a:pPr marL="0" indent="0">
              <a:buNone/>
            </a:pPr>
            <a:r>
              <a:rPr lang="hr-HR" sz="1200" b="1" dirty="0"/>
              <a:t>l</a:t>
            </a:r>
            <a:r>
              <a:rPr lang="de-DE" sz="1200" b="1" dirty="0" err="1"/>
              <a:t>eaky</a:t>
            </a:r>
            <a:r>
              <a:rPr lang="de-DE" sz="1200" b="1" dirty="0"/>
              <a:t> </a:t>
            </a:r>
            <a:r>
              <a:rPr lang="hr-HR" sz="1200" b="1" dirty="0"/>
              <a:t>g</a:t>
            </a:r>
            <a:r>
              <a:rPr lang="de-DE" sz="1200" b="1" dirty="0" err="1"/>
              <a:t>ut</a:t>
            </a:r>
            <a:r>
              <a:rPr lang="hr-HR" sz="1200" b="1" dirty="0"/>
              <a:t> – „propusna” crijeva - </a:t>
            </a:r>
            <a:r>
              <a:rPr lang="hr-HR" sz="1200" dirty="0"/>
              <a:t>bakterije</a:t>
            </a:r>
            <a:r>
              <a:rPr lang="de-DE" sz="1200" dirty="0"/>
              <a:t> </a:t>
            </a:r>
            <a:r>
              <a:rPr lang="hr-HR" sz="1200" dirty="0"/>
              <a:t>i toksini</a:t>
            </a:r>
            <a:r>
              <a:rPr lang="de-DE" sz="1200" dirty="0"/>
              <a:t> </a:t>
            </a:r>
            <a:r>
              <a:rPr lang="hr-HR" sz="1200" dirty="0"/>
              <a:t>prolaze</a:t>
            </a:r>
            <a:r>
              <a:rPr lang="de-DE" sz="1200" dirty="0"/>
              <a:t> </a:t>
            </a:r>
            <a:r>
              <a:rPr lang="hr-HR" sz="1200" b="1" dirty="0"/>
              <a:t>kroz</a:t>
            </a:r>
            <a:r>
              <a:rPr lang="de-DE" sz="1200" b="1" dirty="0"/>
              <a:t>  „</a:t>
            </a:r>
            <a:r>
              <a:rPr lang="hr-HR" sz="1200" b="1" dirty="0"/>
              <a:t>propusnu</a:t>
            </a:r>
            <a:r>
              <a:rPr lang="de-DE" sz="1200" b="1" dirty="0"/>
              <a:t>“ </a:t>
            </a:r>
            <a:r>
              <a:rPr lang="hr-HR" sz="1200" b="1" dirty="0"/>
              <a:t>crijevnu barijeru</a:t>
            </a:r>
            <a:r>
              <a:rPr lang="de-DE" sz="1200" dirty="0"/>
              <a:t> </a:t>
            </a:r>
            <a:r>
              <a:rPr lang="hr-HR" sz="1200" dirty="0"/>
              <a:t>, preopterećuju</a:t>
            </a:r>
            <a:r>
              <a:rPr lang="de-AT" sz="1200" dirty="0"/>
              <a:t> </a:t>
            </a:r>
            <a:r>
              <a:rPr lang="hr-HR" sz="1200" dirty="0"/>
              <a:t>jetru, štetne tvari</a:t>
            </a:r>
            <a:r>
              <a:rPr lang="de-AT" sz="1200" dirty="0"/>
              <a:t> </a:t>
            </a:r>
            <a:r>
              <a:rPr lang="hr-HR" sz="1200" dirty="0"/>
              <a:t>ulaze u</a:t>
            </a:r>
            <a:r>
              <a:rPr lang="de-AT" sz="1200" dirty="0"/>
              <a:t> </a:t>
            </a:r>
            <a:r>
              <a:rPr lang="hr-HR" sz="1200" b="1" dirty="0"/>
              <a:t>cijeli organizam</a:t>
            </a:r>
            <a:endParaRPr lang="de-AT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0540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Zbog "propusnih crijeva" (propusna crijevna barijera), tvari mogu sve više prodrijeti u krvotok i otrovati tijelo. To se naziva </a:t>
            </a:r>
            <a:r>
              <a:rPr lang="hr-HR" dirty="0" err="1"/>
              <a:t>endotoksemija</a:t>
            </a:r>
            <a:r>
              <a:rPr lang="hr-HR" dirty="0"/>
              <a:t>. Organizam na to reagira upalom, što dovodi do poremećaja u metabolizmu šećera i masti i pokreće negativnu spiralu koja dovodi do sve većeg debljanja.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8057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Pleme koje živi u Tanzaniji. Ne uzgaja hranu, ne uzgaja stoku. Žive kao prije 10.000 godina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1C4784-4A3F-41B4-B6DD-33E107868A10}" type="slidenum">
              <a:rPr lang="hr-HR" smtClean="0"/>
              <a:t>15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8263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/>
              <a:t>Endotoksini</a:t>
            </a:r>
            <a:r>
              <a:rPr lang="hr-HR" dirty="0"/>
              <a:t> sve više ulaze u krvotok i posljedično uzrokuju upalne reakcije koje, primjerice, potiču inzulinsku rezistenciju ili pretilost.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5091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6293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286DD-A7BF-458D-B2AD-FAF44860C77E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389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24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9202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6943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8448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ECA51-5C4A-9707-686B-801D14165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7AD6A93-18AB-545F-954B-42E918411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D0C8AD3-BDA4-3562-225F-500B158EC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B8937D8-8ABC-5CC6-A4F9-AE70837281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286DD-A7BF-458D-B2AD-FAF44860C77E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860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de-DE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286DD-A7BF-458D-B2AD-FAF44860C77E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33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7A03-103C-E698-357E-C5DC874BB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88B66E-558D-B37B-F67B-9B53BA0C8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2584F-9E40-100F-509C-86F98441E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066D7-3939-9ABF-6C28-70480848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792C-39C1-5B91-FF72-EB2081DA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5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86EAF-656F-F994-86C0-41C1DD6E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ABAE9-832F-8692-132B-425ACD5A7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993C7-B799-59FC-8097-C50863FCC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E79A8-D798-8584-BF81-68EA73F3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EC749-05BA-4B62-5F89-19669ACF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3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FBDB-D462-417F-9736-DB13EA9B1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02B71C-A777-7107-53E8-3D31E7336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FE364-729D-45DF-0D43-68F7D78C1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E6B0D-8A23-9D26-0700-2932BBC88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10BA-F8A8-B653-EE9F-458949C3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2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DDF99-37B9-B9CA-5169-E3964747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6E4F3-A129-7706-1CF0-D0FADD3A9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CF1A2-5626-9AF3-8907-B7730462A3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D5447E-5EE8-6D99-5BE4-F613BE647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6ED03-8FEB-6F53-7A78-3C649178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D2953-E3A8-7B1F-C9B5-7DE21FEBA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1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345E0-81DB-1E8C-C6E0-076434F27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C2932-1953-4DED-2083-6E8AA6790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3F668-1DA9-0CFF-0F4E-104F6B5FE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61A06-3A27-6059-9F41-00F1CC9EEF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D5A5CC-D7BA-430F-4903-EC0231831E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485FF6-5AE6-1BF8-56C4-799962053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1DA721-A1B9-3B88-E587-AD4E04C5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C79B09-4887-EC9F-FD93-C0625947E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9ECF6-21FE-F167-521F-A3E88393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FE56B2-5D93-62AC-E633-FFDA84F25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0FF357-0D64-10BC-9C1E-52C151168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ED82C1-365E-0E59-246C-A0FDDD17A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3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1DEB4-80FD-40D8-B8FB-2144C6490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B735F6-4A14-6B74-36C7-EABD16DE4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8A4BE-D131-D7DD-99B1-31C9854C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809-C01B-E73D-DCAE-A627E91FE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A7BBC-2577-F08F-105D-BAC2DCC3C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28763-9DFD-AFB8-B7B6-2ABFE176B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58AE15-AEC5-E7C0-6078-9D290090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164DD-CCD2-E07E-98C0-215F17FEC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C3458F-C5C7-856E-5DCE-0022B813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8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8F99C-EBAD-CF61-691C-360C09400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4C9E5E-1738-578C-358D-06FCBC1A7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7B757-4615-0A5F-02D1-E5D33C31C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C3ED9-8A2B-CA79-C471-7D3C1FE43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C87BF-F455-CBA8-5ED0-EE59C354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803C2-A7A0-D2BF-A533-790FE1787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7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3CCB-101B-FBF4-82EE-8224626F7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6E59E-2BD4-2EC7-2ECD-BC03BB144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7CF42-34BA-AF12-2F56-47BBB828B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DEBB7-11A3-51B9-5E45-EC4974240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24749-420A-CDAC-37A4-BBFA29A8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3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B1D3A2-232D-A5AF-5982-AEBB3FC48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50BCA-3319-87C8-1FAE-84F6BB460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32D32-EE52-A63C-FD64-24FFE74A9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F17F2-908B-2A29-8E33-840A891DF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FF80A-01B7-4D18-88F5-B6847200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29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395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850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FDD95-3A1A-AAE8-09AD-C791E8330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DB0F0-B906-2A73-8DB0-36A0CE4D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7700C-FDF2-9E5E-6C13-F56759579B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87FB6-AE2E-E207-A419-126462FDE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C8488-1F70-5036-F1DA-7D3887F9C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9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67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frane.herenda@panace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1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B661A0-3968-771E-1FBC-A2430CC5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86" y="1915174"/>
            <a:ext cx="10972800" cy="1143000"/>
          </a:xfrm>
        </p:spPr>
        <p:txBody>
          <a:bodyPr>
            <a:noAutofit/>
          </a:bodyPr>
          <a:lstStyle/>
          <a:p>
            <a:r>
              <a:rPr lang="hr-HR" sz="5400" dirty="0"/>
              <a:t>Povezanost jetre i crijeva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8B31BE82-BC92-5077-12A6-829B64B08878}"/>
              </a:ext>
            </a:extLst>
          </p:cNvPr>
          <p:cNvSpPr txBox="1"/>
          <p:nvPr/>
        </p:nvSpPr>
        <p:spPr>
          <a:xfrm>
            <a:off x="3886200" y="3543336"/>
            <a:ext cx="7619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</a:rPr>
              <a:t>Frane Herenda, mag.pharm. fitoaromaterapeut</a:t>
            </a:r>
          </a:p>
          <a:p>
            <a:r>
              <a:rPr lang="pl-PL" sz="2800" dirty="0"/>
              <a:t>Panacea fitoaromaterapija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65652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BFD93-A1DB-6BAC-2732-9B1AAB7B0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Česti pacijenti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AC2FD-AD5E-299E-14C1-0BC60F1BC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96" y="1690688"/>
            <a:ext cx="7430311" cy="4351338"/>
          </a:xfrm>
        </p:spPr>
        <p:txBody>
          <a:bodyPr/>
          <a:lstStyle/>
          <a:p>
            <a:r>
              <a:rPr lang="hr-HR" dirty="0"/>
              <a:t>Masna jetra</a:t>
            </a:r>
          </a:p>
          <a:p>
            <a:r>
              <a:rPr lang="hr-HR" dirty="0"/>
              <a:t>Inzulinska rezistencija ili metabolički sindrom</a:t>
            </a:r>
          </a:p>
          <a:p>
            <a:r>
              <a:rPr lang="hr-HR" dirty="0"/>
              <a:t>Povećan kardiovaskularni rizik</a:t>
            </a:r>
          </a:p>
          <a:p>
            <a:r>
              <a:rPr lang="hr-HR" dirty="0"/>
              <a:t>Probavne smetnje, nadutost, IBS, SIBO, zatvor.</a:t>
            </a:r>
          </a:p>
          <a:p>
            <a:r>
              <a:rPr lang="hr-HR" dirty="0"/>
              <a:t>Pretilost</a:t>
            </a:r>
          </a:p>
          <a:p>
            <a:endParaRPr lang="hr-HR" dirty="0"/>
          </a:p>
          <a:p>
            <a:r>
              <a:rPr lang="hr-HR" dirty="0"/>
              <a:t>Alergije i autoimune bolesti</a:t>
            </a:r>
          </a:p>
          <a:p>
            <a:r>
              <a:rPr lang="hr-HR" dirty="0" err="1"/>
              <a:t>Atopijski</a:t>
            </a:r>
            <a:r>
              <a:rPr lang="hr-HR" dirty="0"/>
              <a:t> dermatitis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A32AD5-D5DF-ED2E-1444-A670115BA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412" y="1050588"/>
            <a:ext cx="4646596" cy="464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7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E3C3-ED13-0ABB-CDB4-A1C7EDDC5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Kronični stres i prehrana?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9F280-8058-FCA4-E18B-74AB6CA46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59485" cy="4351338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KRONIČNO POVIŠENI KORTIZOL</a:t>
            </a:r>
          </a:p>
          <a:p>
            <a:r>
              <a:rPr lang="hr-HR" dirty="0" err="1"/>
              <a:t>Glukoneogeneza</a:t>
            </a:r>
            <a:endParaRPr lang="hr-HR" dirty="0"/>
          </a:p>
          <a:p>
            <a:r>
              <a:rPr lang="hr-HR" dirty="0"/>
              <a:t>Povišenje kolesterola</a:t>
            </a:r>
          </a:p>
          <a:p>
            <a:r>
              <a:rPr lang="hr-HR" dirty="0"/>
              <a:t>Povišenje tlaka</a:t>
            </a:r>
          </a:p>
          <a:p>
            <a:r>
              <a:rPr lang="hr-HR" dirty="0"/>
              <a:t>Smanjena </a:t>
            </a:r>
            <a:r>
              <a:rPr lang="hr-HR" dirty="0" err="1"/>
              <a:t>perfuzija</a:t>
            </a:r>
            <a:r>
              <a:rPr lang="hr-HR" dirty="0"/>
              <a:t> u crijevima</a:t>
            </a:r>
          </a:p>
          <a:p>
            <a:r>
              <a:rPr lang="hr-HR" dirty="0"/>
              <a:t>Opće stanje tihe upale</a:t>
            </a:r>
          </a:p>
          <a:p>
            <a:r>
              <a:rPr lang="hr-HR" dirty="0"/>
              <a:t>Pad imuniteta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D68C60-B02D-BD00-C62E-0160817AE6F2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49594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dirty="0"/>
              <a:t>PREHRANA</a:t>
            </a:r>
          </a:p>
          <a:p>
            <a:r>
              <a:rPr lang="hr-HR" dirty="0"/>
              <a:t>Preveliki unos ugljikohidrata</a:t>
            </a:r>
          </a:p>
          <a:p>
            <a:r>
              <a:rPr lang="hr-HR" dirty="0"/>
              <a:t>Premalo proteina</a:t>
            </a:r>
          </a:p>
          <a:p>
            <a:r>
              <a:rPr lang="hr-HR" dirty="0"/>
              <a:t>Preskakanje doručka</a:t>
            </a:r>
          </a:p>
          <a:p>
            <a:r>
              <a:rPr lang="hr-HR" dirty="0"/>
              <a:t>Nedovoljno– omege 3, vitamina D, polifenola</a:t>
            </a:r>
          </a:p>
          <a:p>
            <a:r>
              <a:rPr lang="hr-HR" dirty="0"/>
              <a:t>Unos alkohola – i dalje kulturološki prihvatljiv</a:t>
            </a:r>
          </a:p>
          <a:p>
            <a:endParaRPr lang="hr-H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08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37CFD-E77A-2752-4766-04E13BE90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Podsjetimo se uloge jetre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63C270-6626-62C1-2E34-262E65F6E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16" y="1942357"/>
            <a:ext cx="4351338" cy="435133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FD1A6BA-7E81-8C40-AC77-7DD9169CEE9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61657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Detoksikacija</a:t>
            </a:r>
          </a:p>
          <a:p>
            <a:r>
              <a:rPr lang="hr-HR" dirty="0"/>
              <a:t>Proizvodnja žuči</a:t>
            </a:r>
          </a:p>
          <a:p>
            <a:r>
              <a:rPr lang="hr-HR" dirty="0"/>
              <a:t>Regulacija GUK</a:t>
            </a:r>
          </a:p>
          <a:p>
            <a:r>
              <a:rPr lang="hr-HR" dirty="0"/>
              <a:t>Sinteza proteina</a:t>
            </a:r>
          </a:p>
          <a:p>
            <a:r>
              <a:rPr lang="hr-HR" dirty="0"/>
              <a:t>Kolesterol – proizvodnja i eliminacija</a:t>
            </a:r>
          </a:p>
          <a:p>
            <a:r>
              <a:rPr lang="hr-HR" b="1" dirty="0"/>
              <a:t>Organ imuniteta i regulacija upale (</a:t>
            </a:r>
            <a:r>
              <a:rPr lang="hr-HR" dirty="0" err="1"/>
              <a:t>Kupfferove</a:t>
            </a:r>
            <a:r>
              <a:rPr lang="hr-HR" dirty="0"/>
              <a:t> stanice, komplementi, NK stanice, </a:t>
            </a:r>
            <a:r>
              <a:rPr lang="hr-HR" dirty="0" err="1"/>
              <a:t>protuuplani</a:t>
            </a:r>
            <a:r>
              <a:rPr lang="hr-HR" dirty="0"/>
              <a:t> </a:t>
            </a:r>
            <a:r>
              <a:rPr lang="hr-HR" dirty="0" err="1"/>
              <a:t>citokini</a:t>
            </a:r>
            <a:r>
              <a:rPr lang="hr-HR" dirty="0"/>
              <a:t>…)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95368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F7DA6-B3BA-FFB5-7FD2-36DF00AA6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D84EE-48AE-DF66-6104-EA3B21099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Jetra – odgoj imunoloških stanica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756EDA-5B1B-A05D-A0D8-65B000C72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016" y="1942357"/>
            <a:ext cx="4351338" cy="435133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2AE254-009A-8FD9-A45E-A7D2B875707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61657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err="1"/>
              <a:t>Kupfferove</a:t>
            </a:r>
            <a:r>
              <a:rPr lang="hr-HR" b="1" dirty="0"/>
              <a:t> i </a:t>
            </a:r>
            <a:r>
              <a:rPr lang="hr-HR" b="1" dirty="0" err="1"/>
              <a:t>dendritičke</a:t>
            </a:r>
            <a:r>
              <a:rPr lang="hr-HR" b="1" dirty="0"/>
              <a:t> stanice</a:t>
            </a:r>
            <a:r>
              <a:rPr lang="hr-HR" dirty="0"/>
              <a:t>:</a:t>
            </a:r>
          </a:p>
          <a:p>
            <a:r>
              <a:rPr lang="hr-HR" dirty="0"/>
              <a:t>Prezentacija T- stanicama</a:t>
            </a:r>
          </a:p>
          <a:p>
            <a:r>
              <a:rPr lang="hr-HR" dirty="0"/>
              <a:t>Inhibicija T- stanica (</a:t>
            </a:r>
            <a:r>
              <a:rPr lang="hr-HR" dirty="0" err="1"/>
              <a:t>toleragenost</a:t>
            </a:r>
            <a:r>
              <a:rPr lang="hr-HR" dirty="0"/>
              <a:t>)</a:t>
            </a:r>
          </a:p>
          <a:p>
            <a:r>
              <a:rPr lang="hr-HR" dirty="0"/>
              <a:t>Potiču transformaciju u T-</a:t>
            </a:r>
            <a:r>
              <a:rPr lang="hr-HR" dirty="0" err="1"/>
              <a:t>reg</a:t>
            </a:r>
            <a:r>
              <a:rPr lang="hr-HR" dirty="0"/>
              <a:t> limfocite</a:t>
            </a:r>
          </a:p>
          <a:p>
            <a:r>
              <a:rPr lang="hr-HR" dirty="0"/>
              <a:t>Proizvodanja </a:t>
            </a:r>
            <a:r>
              <a:rPr lang="en-US" dirty="0" err="1"/>
              <a:t>protuupaln</a:t>
            </a:r>
            <a:r>
              <a:rPr lang="hr-HR" dirty="0"/>
              <a:t>ih</a:t>
            </a:r>
            <a:r>
              <a:rPr lang="en-US" dirty="0"/>
              <a:t> </a:t>
            </a:r>
            <a:r>
              <a:rPr lang="en-US" dirty="0" err="1"/>
              <a:t>citokin</a:t>
            </a:r>
            <a:r>
              <a:rPr lang="hr-HR" dirty="0"/>
              <a:t>a</a:t>
            </a:r>
            <a:r>
              <a:rPr lang="en-US" dirty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b="1" dirty="0"/>
              <a:t>IL-10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b="1" dirty="0"/>
              <a:t>TGF-</a:t>
            </a:r>
            <a:r>
              <a:rPr lang="el-GR" b="1" dirty="0"/>
              <a:t>β</a:t>
            </a:r>
            <a:r>
              <a:rPr lang="hr-HR" b="1" dirty="0"/>
              <a:t> (stimulacija T-</a:t>
            </a:r>
            <a:r>
              <a:rPr lang="hr-HR" b="1" dirty="0" err="1"/>
              <a:t>reg</a:t>
            </a:r>
            <a:r>
              <a:rPr lang="hr-HR" b="1" dirty="0"/>
              <a:t>)</a:t>
            </a:r>
            <a:endParaRPr lang="hr-HR" dirty="0"/>
          </a:p>
          <a:p>
            <a:r>
              <a:rPr lang="hr-HR" dirty="0"/>
              <a:t>T- </a:t>
            </a:r>
            <a:r>
              <a:rPr lang="hr-HR" dirty="0" err="1"/>
              <a:t>reg</a:t>
            </a:r>
            <a:r>
              <a:rPr lang="hr-HR" dirty="0"/>
              <a:t>: </a:t>
            </a:r>
            <a:r>
              <a:rPr lang="hr-HR" b="1" dirty="0"/>
              <a:t>suzbijanje nepotrebnog imunološkog odgovora</a:t>
            </a:r>
          </a:p>
        </p:txBody>
      </p:sp>
    </p:spTree>
    <p:extLst>
      <p:ext uri="{BB962C8B-B14F-4D97-AF65-F5344CB8AC3E}">
        <p14:creationId xmlns:p14="http://schemas.microsoft.com/office/powerpoint/2010/main" val="1517967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B350F-D685-5AE8-B921-B9DED13C8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Postoji li veza?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30673-8B81-B746-8CF9-DFCABE5BD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Masna jetra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Pretilost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Inzulinska rezistencija i dijabetes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Funkcionalni poremećaji crijeva - IBS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Autoimune bolesti, alergije, intolerancije na hranu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SIBO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151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0CAC-E765-95F6-DBB0-A9E448B03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Nealkoholna masna jetra (NAFLD)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C9AAD-8819-17FA-6117-E94E5BD6B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hr-HR" dirty="0" err="1"/>
              <a:t>Komorbiditeti</a:t>
            </a:r>
            <a:r>
              <a:rPr lang="hr-HR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/>
              <a:t>Pretilost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/>
              <a:t>Inzulinska rezistencija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/>
              <a:t>Dijabetes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/>
              <a:t>Metabolički sindrom</a:t>
            </a:r>
          </a:p>
          <a:p>
            <a:pPr marL="514350" indent="-514350">
              <a:buFont typeface="+mj-lt"/>
              <a:buAutoNum type="arabicPeriod"/>
            </a:pPr>
            <a:r>
              <a:rPr lang="hr-HR" dirty="0"/>
              <a:t>Razvoj u </a:t>
            </a:r>
            <a:r>
              <a:rPr lang="hr-HR" b="1" dirty="0"/>
              <a:t>nealkoholni </a:t>
            </a:r>
            <a:r>
              <a:rPr lang="hr-HR" b="1" dirty="0" err="1"/>
              <a:t>stetaohepatis</a:t>
            </a:r>
            <a:r>
              <a:rPr lang="hr-HR" b="1" dirty="0"/>
              <a:t> (i daljnju progresiju).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B152E4-9F06-7D70-1FAD-1F58C6F42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286" y="1517514"/>
            <a:ext cx="4748718" cy="474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87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4B105-8C9B-FCD5-3A79-C9DDDC7A7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Podsjetimo se uloge probave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57A73-084C-0C68-5D9C-664445014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Usta – važnost polaganog žvakanja i gledanja hrane</a:t>
            </a:r>
          </a:p>
          <a:p>
            <a:r>
              <a:rPr lang="hr-HR" dirty="0"/>
              <a:t>Želudac – koliko pacijenata uzima </a:t>
            </a:r>
            <a:r>
              <a:rPr lang="hr-HR" dirty="0" err="1"/>
              <a:t>antacide</a:t>
            </a:r>
            <a:r>
              <a:rPr lang="hr-HR" dirty="0"/>
              <a:t> i IPP-e?</a:t>
            </a:r>
          </a:p>
          <a:p>
            <a:r>
              <a:rPr lang="hr-HR" dirty="0"/>
              <a:t>Žuč i enzimi gušterače – insuficijencija žuči i </a:t>
            </a:r>
            <a:r>
              <a:rPr lang="hr-HR" dirty="0" err="1"/>
              <a:t>kolecistektomija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54626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6E0D-DF2D-7246-1BE2-946910AB1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Ako ne…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DF2A-7C25-B5D3-7802-EB8C84CF9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/>
              <a:t>Žvačemo hranu</a:t>
            </a:r>
          </a:p>
          <a:p>
            <a:r>
              <a:rPr lang="hr-HR" dirty="0"/>
              <a:t>Nemamo dovoljno želučane kiseline (</a:t>
            </a:r>
            <a:r>
              <a:rPr lang="hr-HR" dirty="0" err="1"/>
              <a:t>IPPi</a:t>
            </a:r>
            <a:r>
              <a:rPr lang="hr-HR" dirty="0"/>
              <a:t>, </a:t>
            </a:r>
            <a:r>
              <a:rPr lang="hr-HR" dirty="0" err="1"/>
              <a:t>antacidi</a:t>
            </a:r>
            <a:r>
              <a:rPr lang="hr-HR" dirty="0"/>
              <a:t>)</a:t>
            </a:r>
          </a:p>
          <a:p>
            <a:r>
              <a:rPr lang="hr-HR" dirty="0"/>
              <a:t>Ne potičemo stvaranje i lučenje žuči…</a:t>
            </a:r>
          </a:p>
          <a:p>
            <a:endParaRPr lang="hr-HR" dirty="0"/>
          </a:p>
          <a:p>
            <a:pPr marL="0" indent="0">
              <a:buNone/>
            </a:pPr>
            <a:r>
              <a:rPr lang="hr-HR" dirty="0"/>
              <a:t>MOŽEMO OČEKIVATI:</a:t>
            </a:r>
          </a:p>
          <a:p>
            <a:r>
              <a:rPr lang="hr-HR" dirty="0"/>
              <a:t>Nedovoljna probava proteina, masnoća, ugljikohidrata i NADZORA NAD BAKTERIJAMA</a:t>
            </a:r>
          </a:p>
          <a:p>
            <a:r>
              <a:rPr lang="hr-HR" dirty="0"/>
              <a:t>Funkcionalni poremećaji</a:t>
            </a:r>
          </a:p>
          <a:p>
            <a:r>
              <a:rPr lang="hr-HR" dirty="0"/>
              <a:t>Promjena </a:t>
            </a:r>
            <a:r>
              <a:rPr lang="hr-HR" dirty="0" err="1"/>
              <a:t>mikrobioma</a:t>
            </a:r>
            <a:r>
              <a:rPr lang="hr-HR" dirty="0"/>
              <a:t>, SIBO, IBS, funkcionalna dispepsija</a:t>
            </a:r>
          </a:p>
          <a:p>
            <a:r>
              <a:rPr lang="hr-HR" b="1" dirty="0"/>
              <a:t>OPTEREĆENJE FUNKCIJE JETRE!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40022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38B8BC-38F9-432E-A34D-7E9537E9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AT" dirty="0"/>
              <a:t>D</a:t>
            </a:r>
            <a:r>
              <a:rPr lang="hr-HR" dirty="0" err="1"/>
              <a:t>isbioza</a:t>
            </a:r>
            <a:r>
              <a:rPr lang="de-AT" dirty="0"/>
              <a:t> </a:t>
            </a:r>
            <a:r>
              <a:rPr lang="hr-HR" dirty="0"/>
              <a:t>i</a:t>
            </a:r>
            <a:r>
              <a:rPr lang="de-AT" dirty="0"/>
              <a:t> </a:t>
            </a:r>
            <a:r>
              <a:rPr lang="hr-HR" dirty="0"/>
              <a:t>povećana propusnost crijeva</a:t>
            </a:r>
            <a:endParaRPr lang="de-AT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08C0958-66F2-474C-9967-3AAF503B8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3946" r="25231" b="21824"/>
          <a:stretch/>
        </p:blipFill>
        <p:spPr>
          <a:xfrm>
            <a:off x="3169233" y="1484784"/>
            <a:ext cx="5153890" cy="2799860"/>
          </a:xfrm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6AB4B42A-E11B-47DC-BB18-83B89F4C2B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23" r="51023"/>
          <a:stretch/>
        </p:blipFill>
        <p:spPr>
          <a:xfrm>
            <a:off x="5678571" y="3933056"/>
            <a:ext cx="3452377" cy="3134480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C640F2B-9399-4ACD-99CF-737631729AF5}"/>
              </a:ext>
            </a:extLst>
          </p:cNvPr>
          <p:cNvGrpSpPr/>
          <p:nvPr/>
        </p:nvGrpSpPr>
        <p:grpSpPr>
          <a:xfrm>
            <a:off x="3411100" y="3179074"/>
            <a:ext cx="247345" cy="249927"/>
            <a:chOff x="1919667" y="3745239"/>
            <a:chExt cx="914400" cy="914400"/>
          </a:xfrm>
        </p:grpSpPr>
        <p:sp>
          <p:nvSpPr>
            <p:cNvPr id="7" name="Gleichschenkliges Dreieck 6">
              <a:extLst>
                <a:ext uri="{FF2B5EF4-FFF2-40B4-BE49-F238E27FC236}">
                  <a16:creationId xmlns:a16="http://schemas.microsoft.com/office/drawing/2014/main" id="{76D0776D-D55C-4DCB-A03C-98443960FEE4}"/>
                </a:ext>
              </a:extLst>
            </p:cNvPr>
            <p:cNvSpPr/>
            <p:nvPr/>
          </p:nvSpPr>
          <p:spPr>
            <a:xfrm>
              <a:off x="1976817" y="3880099"/>
              <a:ext cx="781075" cy="656514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>
                <a:solidFill>
                  <a:srgbClr val="FFFF00"/>
                </a:solidFill>
              </a:endParaRPr>
            </a:p>
          </p:txBody>
        </p:sp>
        <p:pic>
          <p:nvPicPr>
            <p:cNvPr id="8" name="Grafik 7" descr="Biogefährdung">
              <a:extLst>
                <a:ext uri="{FF2B5EF4-FFF2-40B4-BE49-F238E27FC236}">
                  <a16:creationId xmlns:a16="http://schemas.microsoft.com/office/drawing/2014/main" id="{93FD74A0-F931-47D2-B6E7-F27F138A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19667" y="3745239"/>
              <a:ext cx="914400" cy="914400"/>
            </a:xfrm>
            <a:prstGeom prst="rect">
              <a:avLst/>
            </a:prstGeom>
          </p:spPr>
        </p:pic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305BC574-07B2-49B9-8130-E632608E460F}"/>
              </a:ext>
            </a:extLst>
          </p:cNvPr>
          <p:cNvGrpSpPr/>
          <p:nvPr/>
        </p:nvGrpSpPr>
        <p:grpSpPr>
          <a:xfrm>
            <a:off x="4439817" y="1877886"/>
            <a:ext cx="247345" cy="249927"/>
            <a:chOff x="1919667" y="3745239"/>
            <a:chExt cx="914400" cy="914400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FF159BE6-6BAA-4384-96F9-0F20CFD5BBC0}"/>
                </a:ext>
              </a:extLst>
            </p:cNvPr>
            <p:cNvSpPr/>
            <p:nvPr/>
          </p:nvSpPr>
          <p:spPr>
            <a:xfrm>
              <a:off x="1976817" y="3880099"/>
              <a:ext cx="781075" cy="656514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>
                <a:solidFill>
                  <a:srgbClr val="FFFF00"/>
                </a:solidFill>
              </a:endParaRPr>
            </a:p>
          </p:txBody>
        </p:sp>
        <p:pic>
          <p:nvPicPr>
            <p:cNvPr id="32" name="Grafik 31" descr="Biogefährdung">
              <a:extLst>
                <a:ext uri="{FF2B5EF4-FFF2-40B4-BE49-F238E27FC236}">
                  <a16:creationId xmlns:a16="http://schemas.microsoft.com/office/drawing/2014/main" id="{C68FE9ED-13AC-4074-9EE2-DB03701FA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19667" y="3745239"/>
              <a:ext cx="914400" cy="914400"/>
            </a:xfrm>
            <a:prstGeom prst="rect">
              <a:avLst/>
            </a:prstGeom>
          </p:spPr>
        </p:pic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8F5539C0-9FE3-4771-BFC8-0858CDDB3D61}"/>
              </a:ext>
            </a:extLst>
          </p:cNvPr>
          <p:cNvGrpSpPr/>
          <p:nvPr/>
        </p:nvGrpSpPr>
        <p:grpSpPr>
          <a:xfrm>
            <a:off x="3666393" y="2593369"/>
            <a:ext cx="247345" cy="249927"/>
            <a:chOff x="1919667" y="3745239"/>
            <a:chExt cx="914400" cy="914400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CB6EF746-4571-475B-B4EA-B3FFD1079227}"/>
                </a:ext>
              </a:extLst>
            </p:cNvPr>
            <p:cNvSpPr/>
            <p:nvPr/>
          </p:nvSpPr>
          <p:spPr>
            <a:xfrm>
              <a:off x="1976817" y="3880099"/>
              <a:ext cx="781075" cy="656514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>
                <a:solidFill>
                  <a:srgbClr val="FFFF00"/>
                </a:solidFill>
              </a:endParaRPr>
            </a:p>
          </p:txBody>
        </p:sp>
        <p:pic>
          <p:nvPicPr>
            <p:cNvPr id="35" name="Grafik 34" descr="Biogefährdung">
              <a:extLst>
                <a:ext uri="{FF2B5EF4-FFF2-40B4-BE49-F238E27FC236}">
                  <a16:creationId xmlns:a16="http://schemas.microsoft.com/office/drawing/2014/main" id="{37F291A7-93C7-4714-ADDD-D7AB6EDED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19667" y="3745239"/>
              <a:ext cx="914400" cy="914400"/>
            </a:xfrm>
            <a:prstGeom prst="rect">
              <a:avLst/>
            </a:prstGeom>
          </p:spPr>
        </p:pic>
      </p:grpSp>
      <p:pic>
        <p:nvPicPr>
          <p:cNvPr id="37" name="Grafik 36" descr="Ein Bild, das Raum, Hocker, Tisch, Uhr enthält.&#10;&#10;Automatisch generierte Beschreibung">
            <a:extLst>
              <a:ext uri="{FF2B5EF4-FFF2-40B4-BE49-F238E27FC236}">
                <a16:creationId xmlns:a16="http://schemas.microsoft.com/office/drawing/2014/main" id="{2E9BACE2-EC82-4DDB-95C3-E767CA3137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12"/>
          <a:stretch/>
        </p:blipFill>
        <p:spPr>
          <a:xfrm>
            <a:off x="1524001" y="3461042"/>
            <a:ext cx="3452377" cy="3770728"/>
          </a:xfrm>
          <a:prstGeom prst="rect">
            <a:avLst/>
          </a:prstGeom>
        </p:spPr>
      </p:pic>
      <p:pic>
        <p:nvPicPr>
          <p:cNvPr id="41" name="Grafik 40" descr="Pfeil: Kurve im Uhrzeigersinn">
            <a:extLst>
              <a:ext uri="{FF2B5EF4-FFF2-40B4-BE49-F238E27FC236}">
                <a16:creationId xmlns:a16="http://schemas.microsoft.com/office/drawing/2014/main" id="{0F8AB538-FD74-4DF0-BFB5-A1D99F1184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3592822">
            <a:off x="4609972" y="3817167"/>
            <a:ext cx="1435005" cy="1435005"/>
          </a:xfrm>
          <a:prstGeom prst="rect">
            <a:avLst/>
          </a:prstGeom>
        </p:spPr>
      </p:pic>
      <p:pic>
        <p:nvPicPr>
          <p:cNvPr id="42" name="Grafik 41" descr="Pfeil: Kurve im Uhrzeigersinn">
            <a:extLst>
              <a:ext uri="{FF2B5EF4-FFF2-40B4-BE49-F238E27FC236}">
                <a16:creationId xmlns:a16="http://schemas.microsoft.com/office/drawing/2014/main" id="{26FB4D05-B62F-4F82-9B9D-13B4E58301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8007178" flipH="1">
            <a:off x="5595493" y="3817166"/>
            <a:ext cx="1435005" cy="1435005"/>
          </a:xfrm>
          <a:prstGeom prst="rect">
            <a:avLst/>
          </a:prstGeom>
        </p:spPr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FFF78B0-A79F-498E-BFA2-C1DEF2097C85}"/>
              </a:ext>
            </a:extLst>
          </p:cNvPr>
          <p:cNvGrpSpPr/>
          <p:nvPr/>
        </p:nvGrpSpPr>
        <p:grpSpPr>
          <a:xfrm>
            <a:off x="6960097" y="1865788"/>
            <a:ext cx="247345" cy="249927"/>
            <a:chOff x="1919667" y="3745239"/>
            <a:chExt cx="914400" cy="914400"/>
          </a:xfrm>
        </p:grpSpPr>
        <p:sp>
          <p:nvSpPr>
            <p:cNvPr id="13" name="Gleichschenkliges Dreieck 12">
              <a:extLst>
                <a:ext uri="{FF2B5EF4-FFF2-40B4-BE49-F238E27FC236}">
                  <a16:creationId xmlns:a16="http://schemas.microsoft.com/office/drawing/2014/main" id="{B329D2E4-D6BA-4FAC-A22D-ADA98D631C4B}"/>
                </a:ext>
              </a:extLst>
            </p:cNvPr>
            <p:cNvSpPr/>
            <p:nvPr/>
          </p:nvSpPr>
          <p:spPr>
            <a:xfrm>
              <a:off x="1976817" y="3880099"/>
              <a:ext cx="781075" cy="656514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>
                <a:solidFill>
                  <a:srgbClr val="FFFF00"/>
                </a:solidFill>
              </a:endParaRPr>
            </a:p>
          </p:txBody>
        </p:sp>
        <p:pic>
          <p:nvPicPr>
            <p:cNvPr id="14" name="Grafik 13" descr="Biogefährdung">
              <a:extLst>
                <a:ext uri="{FF2B5EF4-FFF2-40B4-BE49-F238E27FC236}">
                  <a16:creationId xmlns:a16="http://schemas.microsoft.com/office/drawing/2014/main" id="{FD30B19D-1D18-463D-AB4F-8F60E7982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19667" y="3745239"/>
              <a:ext cx="914400" cy="914400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BAB5FAB-ED99-4884-BBBB-4CBECDE741B7}"/>
              </a:ext>
            </a:extLst>
          </p:cNvPr>
          <p:cNvGrpSpPr/>
          <p:nvPr/>
        </p:nvGrpSpPr>
        <p:grpSpPr>
          <a:xfrm>
            <a:off x="7536161" y="2457749"/>
            <a:ext cx="247345" cy="249927"/>
            <a:chOff x="1919667" y="3745239"/>
            <a:chExt cx="914400" cy="914400"/>
          </a:xfrm>
        </p:grpSpPr>
        <p:sp>
          <p:nvSpPr>
            <p:cNvPr id="16" name="Gleichschenkliges Dreieck 15">
              <a:extLst>
                <a:ext uri="{FF2B5EF4-FFF2-40B4-BE49-F238E27FC236}">
                  <a16:creationId xmlns:a16="http://schemas.microsoft.com/office/drawing/2014/main" id="{632BC115-D2F2-43A1-A82B-E848661E3480}"/>
                </a:ext>
              </a:extLst>
            </p:cNvPr>
            <p:cNvSpPr/>
            <p:nvPr/>
          </p:nvSpPr>
          <p:spPr>
            <a:xfrm>
              <a:off x="1976817" y="3880099"/>
              <a:ext cx="781075" cy="656514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>
                <a:solidFill>
                  <a:srgbClr val="FFFF00"/>
                </a:solidFill>
              </a:endParaRPr>
            </a:p>
          </p:txBody>
        </p:sp>
        <p:pic>
          <p:nvPicPr>
            <p:cNvPr id="17" name="Grafik 16" descr="Biogefährdung">
              <a:extLst>
                <a:ext uri="{FF2B5EF4-FFF2-40B4-BE49-F238E27FC236}">
                  <a16:creationId xmlns:a16="http://schemas.microsoft.com/office/drawing/2014/main" id="{164881D5-CCC6-4C6E-80B8-1C7EF15C3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19667" y="3745239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4110CC4-29FC-4A0E-92FA-1B40DB657FBF}"/>
              </a:ext>
            </a:extLst>
          </p:cNvPr>
          <p:cNvGrpSpPr/>
          <p:nvPr/>
        </p:nvGrpSpPr>
        <p:grpSpPr>
          <a:xfrm>
            <a:off x="7962409" y="3304037"/>
            <a:ext cx="247345" cy="249927"/>
            <a:chOff x="1919667" y="3745239"/>
            <a:chExt cx="914400" cy="914400"/>
          </a:xfrm>
        </p:grpSpPr>
        <p:sp>
          <p:nvSpPr>
            <p:cNvPr id="19" name="Gleichschenkliges Dreieck 18">
              <a:extLst>
                <a:ext uri="{FF2B5EF4-FFF2-40B4-BE49-F238E27FC236}">
                  <a16:creationId xmlns:a16="http://schemas.microsoft.com/office/drawing/2014/main" id="{3BE9BFDE-1DBC-444E-A9BA-55C7A8AFC74C}"/>
                </a:ext>
              </a:extLst>
            </p:cNvPr>
            <p:cNvSpPr/>
            <p:nvPr/>
          </p:nvSpPr>
          <p:spPr>
            <a:xfrm>
              <a:off x="1976817" y="3880099"/>
              <a:ext cx="781075" cy="656514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>
                <a:solidFill>
                  <a:srgbClr val="FFFF00"/>
                </a:solidFill>
              </a:endParaRPr>
            </a:p>
          </p:txBody>
        </p:sp>
        <p:pic>
          <p:nvPicPr>
            <p:cNvPr id="20" name="Grafik 19" descr="Biogefährdung">
              <a:extLst>
                <a:ext uri="{FF2B5EF4-FFF2-40B4-BE49-F238E27FC236}">
                  <a16:creationId xmlns:a16="http://schemas.microsoft.com/office/drawing/2014/main" id="{23DF0CE8-94C1-4DFB-8AB5-82F2A02E7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19667" y="3745239"/>
              <a:ext cx="914400" cy="914400"/>
            </a:xfrm>
            <a:prstGeom prst="rect">
              <a:avLst/>
            </a:prstGeom>
          </p:spPr>
        </p:pic>
      </p:grpSp>
      <p:sp>
        <p:nvSpPr>
          <p:cNvPr id="44" name="Textfeld 43">
            <a:extLst>
              <a:ext uri="{FF2B5EF4-FFF2-40B4-BE49-F238E27FC236}">
                <a16:creationId xmlns:a16="http://schemas.microsoft.com/office/drawing/2014/main" id="{3493C23C-C777-492A-932F-C5E841EF011E}"/>
              </a:ext>
            </a:extLst>
          </p:cNvPr>
          <p:cNvSpPr txBox="1"/>
          <p:nvPr/>
        </p:nvSpPr>
        <p:spPr>
          <a:xfrm>
            <a:off x="1885880" y="1758922"/>
            <a:ext cx="1307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800" dirty="0"/>
              <a:t>nepropusna</a:t>
            </a:r>
            <a:endParaRPr lang="de-AT" sz="1800" dirty="0"/>
          </a:p>
          <a:p>
            <a:r>
              <a:rPr lang="hr-HR" sz="1800" dirty="0"/>
              <a:t>crijevna</a:t>
            </a:r>
            <a:r>
              <a:rPr lang="de-AT" sz="1800" dirty="0"/>
              <a:t> </a:t>
            </a:r>
          </a:p>
          <a:p>
            <a:r>
              <a:rPr lang="de-AT" sz="1800" dirty="0"/>
              <a:t>bar</a:t>
            </a:r>
            <a:r>
              <a:rPr lang="hr-HR" sz="1800" dirty="0" err="1"/>
              <a:t>ijera</a:t>
            </a:r>
            <a:endParaRPr lang="de-AT" sz="18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0A9322EE-8E0D-49B2-BBD8-028D6BEA5387}"/>
              </a:ext>
            </a:extLst>
          </p:cNvPr>
          <p:cNvSpPr txBox="1"/>
          <p:nvPr/>
        </p:nvSpPr>
        <p:spPr>
          <a:xfrm>
            <a:off x="8859282" y="1758922"/>
            <a:ext cx="1734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sz="1800" dirty="0" err="1"/>
              <a:t>disbioza</a:t>
            </a:r>
            <a:r>
              <a:rPr lang="hr-HR" sz="1800" dirty="0"/>
              <a:t> i</a:t>
            </a:r>
            <a:br>
              <a:rPr lang="de-AT" sz="1800" dirty="0"/>
            </a:br>
            <a:r>
              <a:rPr lang="hr-HR" sz="1800" dirty="0"/>
              <a:t>propusna crijeva</a:t>
            </a:r>
            <a:endParaRPr lang="de-AT" sz="1800" dirty="0"/>
          </a:p>
        </p:txBody>
      </p:sp>
      <p:pic>
        <p:nvPicPr>
          <p:cNvPr id="3" name="Inhaltsplatzhalter 4" descr="Ein Bild, das Tier enthält.&#10;&#10;Automatisch generierte Beschreibung">
            <a:extLst>
              <a:ext uri="{FF2B5EF4-FFF2-40B4-BE49-F238E27FC236}">
                <a16:creationId xmlns:a16="http://schemas.microsoft.com/office/drawing/2014/main" id="{C4A23850-CB8B-5EAC-A327-B5056806643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3" t="3131" r="15956" b="3329"/>
          <a:stretch/>
        </p:blipFill>
        <p:spPr>
          <a:xfrm rot="1044776" flipH="1">
            <a:off x="9733568" y="3340030"/>
            <a:ext cx="1751991" cy="18072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61CC98-F2AD-D066-0462-21D666052A45}"/>
              </a:ext>
            </a:extLst>
          </p:cNvPr>
          <p:cNvSpPr txBox="1"/>
          <p:nvPr/>
        </p:nvSpPr>
        <p:spPr>
          <a:xfrm>
            <a:off x="9726539" y="4746241"/>
            <a:ext cx="19892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800" b="1" dirty="0">
                <a:solidFill>
                  <a:srgbClr val="CC0066"/>
                </a:solidFill>
              </a:rPr>
              <a:t>ENDOTO</a:t>
            </a:r>
            <a:r>
              <a:rPr lang="hr-HR" sz="1800" b="1" dirty="0">
                <a:solidFill>
                  <a:srgbClr val="CC0066"/>
                </a:solidFill>
              </a:rPr>
              <a:t>KS</a:t>
            </a:r>
            <a:r>
              <a:rPr lang="de-AT" sz="1800" b="1" dirty="0">
                <a:solidFill>
                  <a:srgbClr val="CC0066"/>
                </a:solidFill>
              </a:rPr>
              <a:t>IN</a:t>
            </a:r>
          </a:p>
          <a:p>
            <a:r>
              <a:rPr lang="de-AT" sz="1800" b="1" dirty="0">
                <a:solidFill>
                  <a:srgbClr val="CC0066"/>
                </a:solidFill>
              </a:rPr>
              <a:t>= LPS</a:t>
            </a:r>
            <a:br>
              <a:rPr lang="de-AT" sz="1800" b="1" dirty="0">
                <a:solidFill>
                  <a:srgbClr val="CC0066"/>
                </a:solidFill>
              </a:rPr>
            </a:br>
            <a:r>
              <a:rPr lang="hr-HR" sz="1800" dirty="0"/>
              <a:t>prisutan u</a:t>
            </a:r>
            <a:br>
              <a:rPr lang="en-US" sz="1800" dirty="0"/>
            </a:br>
            <a:r>
              <a:rPr lang="hr-HR" sz="1800" dirty="0"/>
              <a:t>vanjskoj</a:t>
            </a:r>
            <a:r>
              <a:rPr lang="en-US" sz="1800" dirty="0"/>
              <a:t> </a:t>
            </a:r>
            <a:r>
              <a:rPr lang="en-US" sz="1800" dirty="0" err="1"/>
              <a:t>membran</a:t>
            </a:r>
            <a:r>
              <a:rPr lang="hr-HR" sz="1800" dirty="0"/>
              <a:t>i</a:t>
            </a: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315396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59259E-6 L 0.04427 0.01551 C 0.05469 0.01782 0.06198 0.01504 0.06614 0.01041 C 0.07014 0.00139 0.07014 -0.0081 0.0651 -0.01991 L 0.0441 -0.07454 " pathEditMode="relative" rAng="18480000" ptsTypes="AAA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7" y="-14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03177 -0.00764 C 0.03889 -0.00903 0.0441 -0.01436 0.04636 -0.02107 C 0.04879 -0.02963 0.04775 -0.03727 0.04341 -0.04561 L 0.02414 -0.08056 " pathEditMode="relative" rAng="17520000" ptsTypes="AAA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310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0.03073 0.03866 C 0.03698 0.04746 0.0441 0.05 0.04896 0.04769 C 0.05556 0.04352 0.05833 0.03588 0.05833 0.02269 L 0.06042 -0.0331 " pathEditMode="relative" rAng="20280000" ptsTypes="AAAA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6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22222E-6 L -0.10799 0.2363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99" y="11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-0.15521 0.175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60" y="87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 L -0.18611 0.0840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06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198 0.24305 L -0.11007 0.2456 C -0.10799 0.24884 -0.10573 0.25162 -0.104 0.25509 C -0.1033 0.25625 -0.10348 0.25787 -0.10296 0.25903 C -0.10243 0.26065 -0.10157 0.2618 -0.10105 0.26319 C -0.1007 0.26528 -0.10035 0.26759 -0.1 0.26991 C -0.09966 0.27129 -0.09914 0.27245 -0.09896 0.27384 C -0.09844 0.27616 -0.09827 0.27847 -0.09792 0.28055 C -0.09757 0.29051 -0.0974 0.30046 -0.09688 0.31018 C -0.09618 0.32639 -0.09705 0.32176 -0.09497 0.33055 C -0.09462 0.33356 -0.09427 0.3368 -0.09393 0.34004 C -0.09375 0.34143 -0.09323 0.34259 -0.09289 0.34398 C -0.09219 0.34745 -0.09167 0.35116 -0.0908 0.35486 C -0.09046 0.35602 -0.09011 0.35741 -0.08993 0.35879 C -0.08681 0.37315 -0.09167 0.35301 -0.08681 0.37222 C -0.08646 0.37361 -0.08646 0.37523 -0.08577 0.37639 L -0.08386 0.38032 C -0.08351 0.38171 -0.08334 0.3831 -0.08282 0.38449 C -0.07778 0.39791 -0.08403 0.37731 -0.07882 0.39375 C -0.0783 0.39514 -0.07813 0.39653 -0.07778 0.39791 C -0.07709 0.39953 -0.07327 0.40648 -0.07275 0.40717 C -0.07171 0.40879 -0.07049 0.40995 -0.06962 0.41134 C -0.06893 0.4125 -0.06858 0.41435 -0.06771 0.41528 C -0.0658 0.41759 -0.06355 0.41875 -0.06164 0.42083 C -0.06025 0.42199 -0.05903 0.42384 -0.05747 0.42477 C -0.05625 0.42569 -0.05486 0.42569 -0.05348 0.42616 C -0.0448 0.43379 -0.05573 0.42453 -0.0474 0.43009 C -0.04636 0.43102 -0.04549 0.43217 -0.04445 0.43287 C -0.04167 0.43472 -0.04115 0.43426 -0.03837 0.43426 L -0.01806 0.43703 " pathEditMode="relative" ptsTypes="AAAAAAAAAAAAAAAAAAAAAAAAAAAAAA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295 0.18102 L -0.15295 0.18102 C -0.1533 0.19028 -0.1533 0.19977 -0.154 0.20926 C -0.154 0.21111 -0.15486 0.21273 -0.15486 0.21458 C -0.15486 0.22176 -0.15417 0.22894 -0.154 0.23611 C -0.15191 0.28426 -0.15504 0.25 -0.15191 0.26574 C -0.15122 0.26921 -0.15052 0.27292 -0.14983 0.27639 C -0.14948 0.27894 -0.14896 0.28449 -0.14792 0.28727 C -0.1474 0.28866 -0.14653 0.28982 -0.14584 0.2912 C -0.14549 0.29352 -0.14549 0.29583 -0.14479 0.29792 C -0.14393 0.30093 -0.14219 0.30347 -0.1408 0.30602 C -0.13837 0.31088 -0.13681 0.31458 -0.13264 0.31829 C -0.12535 0.32477 -0.13455 0.31667 -0.1257 0.32361 C -0.12466 0.32431 -0.12379 0.32569 -0.12257 0.32616 C -0.11962 0.32801 -0.11129 0.3287 -0.10955 0.32894 C -0.10816 0.3294 -0.10677 0.33009 -0.10538 0.33032 C -0.09098 0.33333 -0.08577 0.33125 -0.06702 0.33032 L -0.06094 0.32755 C -0.0599 0.32708 -0.05886 0.32685 -0.05799 0.32616 C -0.04809 0.31968 -0.05278 0.32153 -0.04375 0.31944 L -0.03473 0.31551 L -0.0316 0.31412 C -0.03091 0.31273 -0.03056 0.31111 -0.02969 0.31019 C -0.01667 0.29769 -0.03073 0.31482 -0.02153 0.30463 C -0.02049 0.30347 -0.01962 0.30185 -0.01858 0.30069 C -0.01424 0.29583 -0.0165 0.30046 -0.0125 0.29398 C -0.00903 0.28843 -0.01216 0.29097 -0.00834 0.28866 " pathEditMode="relative" ptsTypes="AAAAAAAAAAAAAAAAAAAAAAAAA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28 0.08981 L -0.18628 0.08981 C -0.18888 0.08796 -0.19166 0.08634 -0.19427 0.08449 C -0.19652 0.08287 -0.20034 0.07917 -0.20034 0.07917 C -0.20138 0.07986 -0.2026 0.08056 -0.20347 0.08171 C -0.20503 0.08426 -0.20746 0.08981 -0.20746 0.08981 C -0.20781 0.09167 -0.20815 0.09329 -0.2085 0.09514 C -0.21111 0.11065 -0.20798 0.09421 -0.21041 0.10741 C -0.21024 0.11319 -0.21006 0.11898 -0.20954 0.12477 C -0.20902 0.13102 -0.20815 0.12986 -0.20642 0.13565 C -0.20572 0.13819 -0.20555 0.1412 -0.20451 0.14375 C -0.20381 0.14491 -0.20295 0.1463 -0.20243 0.14769 C -0.2019 0.14884 -0.2019 0.15046 -0.20138 0.15162 C -0.20086 0.15347 -0.2 0.15532 -0.19947 0.15718 C -0.19895 0.15833 -0.19895 0.15995 -0.19843 0.16111 C -0.19756 0.16319 -0.19635 0.16481 -0.19531 0.16644 C -0.19496 0.16782 -0.19479 0.16921 -0.19427 0.1706 C -0.1934 0.17292 -0.19236 0.175 -0.19131 0.17731 C -0.19062 0.1787 -0.18993 0.17986 -0.18923 0.18125 C -0.18767 0.18565 -0.18923 0.18565 -0.18628 0.18935 C -0.18541 0.19051 -0.18402 0.19097 -0.18315 0.19213 C -0.18211 0.19375 -0.18159 0.19606 -0.1802 0.19745 C -0.17395 0.20417 -0.17343 0.20278 -0.16805 0.20694 C -0.16701 0.20764 -0.16614 0.20903 -0.1651 0.20949 C -0.16371 0.21042 -0.16232 0.21042 -0.16111 0.21088 C -0.15173 0.21921 -0.16597 0.20718 -0.15295 0.21505 C -0.15138 0.21597 -0.15034 0.21782 -0.14895 0.21898 C -0.14253 0.22384 -0.14583 0.22014 -0.14079 0.22315 C -0.13802 0.22477 -0.13489 0.22569 -0.13281 0.22847 C -0.13055 0.23148 -0.12951 0.23333 -0.12673 0.23519 C -0.1243 0.23681 -0.12118 0.23796 -0.11857 0.23912 C -0.11753 0.24051 -0.11684 0.24213 -0.11562 0.24329 C -0.11475 0.24398 -0.11354 0.24421 -0.1125 0.24468 C -0.10989 0.2456 -0.10711 0.2463 -0.10451 0.24722 C -0.10208 0.24815 -0.09982 0.24954 -0.09739 0.25 C -0.09375 0.25069 -0.0901 0.25069 -0.08628 0.25139 C -0.08368 0.25162 -0.0809 0.25231 -0.07829 0.25278 C -0.05833 0.25231 -0.03854 0.25255 -0.01875 0.25139 C -0.01649 0.25116 -0.01475 0.24907 -0.01267 0.24861 L -0.00659 0.24722 C -0.00416 0.24676 -0.0019 0.24653 0.00053 0.24583 C 0.01823 0.2419 -0.01041 0.24769 0.01268 0.24329 C 0.01372 0.24236 0.01459 0.2412 0.01563 0.24051 C 0.01858 0.23889 0.02171 0.23796 0.02466 0.23657 C 0.0257 0.23611 0.02674 0.23588 0.02778 0.23519 C 0.03403 0.23102 0.02969 0.23426 0.03577 0.22847 C 0.03681 0.22755 0.03803 0.22685 0.03889 0.22569 C 0.04132 0.22269 0.04358 0.21944 0.04601 0.21644 L 0.05 0.21088 C 0.05105 0.20648 0.05 0.20694 0.05209 0.20694 " pathEditMode="relative" ptsTypes="AAAAAAAAAAAAAAAAAAAAAAAAAAAAAAAAAAAAAAAAAAAAAAAAAA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749259E2-9564-428D-87FA-E2ECA216ECAD}"/>
              </a:ext>
            </a:extLst>
          </p:cNvPr>
          <p:cNvGrpSpPr/>
          <p:nvPr/>
        </p:nvGrpSpPr>
        <p:grpSpPr>
          <a:xfrm>
            <a:off x="366307" y="667876"/>
            <a:ext cx="9726419" cy="2713535"/>
            <a:chOff x="-3599336" y="1602838"/>
            <a:chExt cx="9726419" cy="2713535"/>
          </a:xfrm>
        </p:grpSpPr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46D04B3E-569D-412A-887A-7B466A0F5299}"/>
                </a:ext>
              </a:extLst>
            </p:cNvPr>
            <p:cNvGrpSpPr/>
            <p:nvPr/>
          </p:nvGrpSpPr>
          <p:grpSpPr>
            <a:xfrm rot="12637040">
              <a:off x="4609434" y="1602838"/>
              <a:ext cx="1517649" cy="549275"/>
              <a:chOff x="2628048" y="3007519"/>
              <a:chExt cx="1517649" cy="549275"/>
            </a:xfrm>
          </p:grpSpPr>
          <p:pic>
            <p:nvPicPr>
              <p:cNvPr id="14" name="Ink 22">
                <a:extLst>
                  <a:ext uri="{FF2B5EF4-FFF2-40B4-BE49-F238E27FC236}">
                    <a16:creationId xmlns:a16="http://schemas.microsoft.com/office/drawing/2014/main" id="{143C4D88-E52A-4B87-B748-42A6756ECC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</a:blip>
              <a:srcRect/>
              <a:stretch>
                <a:fillRect/>
              </a:stretch>
            </p:blipFill>
            <p:spPr bwMode="auto">
              <a:xfrm rot="-1382562">
                <a:off x="3821847" y="3007519"/>
                <a:ext cx="323850" cy="201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Ink 21">
                <a:extLst>
                  <a:ext uri="{FF2B5EF4-FFF2-40B4-BE49-F238E27FC236}">
                    <a16:creationId xmlns:a16="http://schemas.microsoft.com/office/drawing/2014/main" id="{DFAE4A25-26B4-468D-8DB5-E755D647F2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grayscl/>
              </a:blip>
              <a:srcRect/>
              <a:stretch>
                <a:fillRect/>
              </a:stretch>
            </p:blipFill>
            <p:spPr bwMode="auto">
              <a:xfrm rot="-1185427">
                <a:off x="2628048" y="3301206"/>
                <a:ext cx="1463675" cy="255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F950AA1E-9BCC-46DF-8C18-F0D180178E23}"/>
                </a:ext>
              </a:extLst>
            </p:cNvPr>
            <p:cNvSpPr txBox="1"/>
            <p:nvPr/>
          </p:nvSpPr>
          <p:spPr>
            <a:xfrm>
              <a:off x="-3599336" y="3116044"/>
              <a:ext cx="34682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 err="1"/>
                <a:t>Endoto</a:t>
              </a:r>
              <a:r>
                <a:rPr lang="hr-HR" sz="2400" dirty="0" err="1"/>
                <a:t>ks</a:t>
              </a:r>
              <a:r>
                <a:rPr lang="en-GB" sz="2400" dirty="0"/>
                <a:t>in</a:t>
              </a:r>
              <a:r>
                <a:rPr lang="hr-HR" sz="2400" dirty="0"/>
                <a:t>i</a:t>
              </a:r>
              <a:r>
                <a:rPr lang="en-GB" sz="2400" dirty="0"/>
                <a:t> </a:t>
              </a:r>
              <a:r>
                <a:rPr lang="en-GB" sz="2400" dirty="0" err="1"/>
                <a:t>transloc</a:t>
              </a:r>
              <a:r>
                <a:rPr lang="hr-HR" sz="2400" dirty="0" err="1"/>
                <a:t>iraju</a:t>
              </a:r>
              <a:r>
                <a:rPr lang="en-GB" sz="2400" dirty="0"/>
                <a:t> </a:t>
              </a:r>
              <a:r>
                <a:rPr lang="hr-HR" sz="2400" dirty="0"/>
                <a:t>u </a:t>
              </a:r>
              <a:r>
                <a:rPr lang="en-GB" sz="2400" dirty="0"/>
                <a:t> </a:t>
              </a:r>
              <a:r>
                <a:rPr lang="hr-HR" sz="2400" dirty="0"/>
                <a:t>krvotok</a:t>
              </a:r>
              <a:endParaRPr lang="en-GB" sz="2400" dirty="0"/>
            </a:p>
            <a:p>
              <a:r>
                <a:rPr lang="en-GB" sz="2400" dirty="0"/>
                <a:t>(</a:t>
              </a:r>
              <a:r>
                <a:rPr lang="en-GB" sz="2400" dirty="0" err="1"/>
                <a:t>endoto</a:t>
              </a:r>
              <a:r>
                <a:rPr lang="hr-HR" sz="2400" dirty="0" err="1"/>
                <a:t>ks</a:t>
              </a:r>
              <a:r>
                <a:rPr lang="en-GB" sz="2400" dirty="0" err="1"/>
                <a:t>emi</a:t>
              </a:r>
              <a:r>
                <a:rPr lang="hr-HR" sz="2400" dirty="0"/>
                <a:t>j</a:t>
              </a:r>
              <a:r>
                <a:rPr lang="en-GB" sz="2400" dirty="0"/>
                <a:t>a)</a:t>
              </a:r>
              <a:endParaRPr lang="hr-HR" sz="2400" dirty="0"/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6715EAC9-CB83-4DEF-858F-DB93304EDBAD}"/>
              </a:ext>
            </a:extLst>
          </p:cNvPr>
          <p:cNvGrpSpPr/>
          <p:nvPr/>
        </p:nvGrpSpPr>
        <p:grpSpPr>
          <a:xfrm>
            <a:off x="776607" y="3523708"/>
            <a:ext cx="4914813" cy="2546887"/>
            <a:chOff x="626559" y="2904028"/>
            <a:chExt cx="4914813" cy="2546887"/>
          </a:xfrm>
        </p:grpSpPr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4F06544D-7512-4520-A188-65122B649B24}"/>
                </a:ext>
              </a:extLst>
            </p:cNvPr>
            <p:cNvGrpSpPr/>
            <p:nvPr/>
          </p:nvGrpSpPr>
          <p:grpSpPr>
            <a:xfrm rot="11183030">
              <a:off x="3980224" y="2904028"/>
              <a:ext cx="1561148" cy="598699"/>
              <a:chOff x="2727943" y="3221551"/>
              <a:chExt cx="1561148" cy="598699"/>
            </a:xfrm>
          </p:grpSpPr>
          <p:pic>
            <p:nvPicPr>
              <p:cNvPr id="17" name="Ink 22">
                <a:extLst>
                  <a:ext uri="{FF2B5EF4-FFF2-40B4-BE49-F238E27FC236}">
                    <a16:creationId xmlns:a16="http://schemas.microsoft.com/office/drawing/2014/main" id="{5A127464-9ECB-4288-998B-FC35E02D02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</a:blip>
              <a:srcRect/>
              <a:stretch>
                <a:fillRect/>
              </a:stretch>
            </p:blipFill>
            <p:spPr bwMode="auto">
              <a:xfrm rot="20217438">
                <a:off x="3965241" y="3221551"/>
                <a:ext cx="323850" cy="201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Ink 21">
                <a:extLst>
                  <a:ext uri="{FF2B5EF4-FFF2-40B4-BE49-F238E27FC236}">
                    <a16:creationId xmlns:a16="http://schemas.microsoft.com/office/drawing/2014/main" id="{7AF94E61-EE83-47BF-9B6C-887B283AFF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grayscl/>
              </a:blip>
              <a:srcRect/>
              <a:stretch>
                <a:fillRect/>
              </a:stretch>
            </p:blipFill>
            <p:spPr bwMode="auto">
              <a:xfrm rot="20414573">
                <a:off x="2727943" y="3564662"/>
                <a:ext cx="1463675" cy="255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DACE358A-4F19-4516-A730-FC1AB5A6C43F}"/>
                </a:ext>
              </a:extLst>
            </p:cNvPr>
            <p:cNvSpPr txBox="1"/>
            <p:nvPr/>
          </p:nvSpPr>
          <p:spPr>
            <a:xfrm>
              <a:off x="626559" y="3511923"/>
              <a:ext cx="420174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400" b="1" dirty="0"/>
                <a:t>→ </a:t>
              </a:r>
              <a:r>
                <a:rPr lang="hr-HR" sz="2400" b="1" dirty="0"/>
                <a:t>upalna reakcija</a:t>
              </a:r>
              <a:endParaRPr lang="en-US" sz="2400" b="1" dirty="0"/>
            </a:p>
            <a:p>
              <a:endParaRPr lang="en-US" sz="2400" b="1" dirty="0"/>
            </a:p>
            <a:p>
              <a:r>
                <a:rPr lang="hr-HR" sz="2400" dirty="0"/>
                <a:t>izaziva</a:t>
              </a:r>
              <a:endParaRPr lang="en-US" sz="24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hr-HR" sz="2400" b="1" dirty="0"/>
                <a:t>i</a:t>
              </a:r>
              <a:r>
                <a:rPr lang="en-US" sz="2400" b="1" dirty="0"/>
                <a:t>n</a:t>
              </a:r>
              <a:r>
                <a:rPr lang="hr-HR" sz="2400" b="1" dirty="0"/>
                <a:t>z</a:t>
              </a:r>
              <a:r>
                <a:rPr lang="en-US" sz="2400" b="1" dirty="0" err="1"/>
                <a:t>ulin</a:t>
              </a:r>
              <a:r>
                <a:rPr lang="hr-HR" sz="2400" b="1" dirty="0" err="1"/>
                <a:t>sku</a:t>
              </a:r>
              <a:r>
                <a:rPr lang="en-US" sz="2400" b="1" dirty="0"/>
                <a:t> re</a:t>
              </a:r>
              <a:r>
                <a:rPr lang="hr-HR" sz="2400" b="1" dirty="0"/>
                <a:t>z</a:t>
              </a:r>
              <a:r>
                <a:rPr lang="en-US" sz="2400" b="1" dirty="0" err="1"/>
                <a:t>ist</a:t>
              </a:r>
              <a:r>
                <a:rPr lang="hr-HR" sz="2400" b="1" dirty="0" err="1"/>
                <a:t>enciju</a:t>
              </a:r>
              <a:r>
                <a:rPr lang="en-US" sz="2400" b="1" dirty="0"/>
                <a:t>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hr-HR" sz="2400" b="1" dirty="0"/>
                <a:t> adipozu</a:t>
              </a:r>
              <a:endParaRPr lang="en-US" sz="2400" b="1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308E9AB-729F-3745-1DAF-49DF148B304D}"/>
              </a:ext>
            </a:extLst>
          </p:cNvPr>
          <p:cNvSpPr txBox="1"/>
          <p:nvPr/>
        </p:nvSpPr>
        <p:spPr>
          <a:xfrm>
            <a:off x="162692" y="556321"/>
            <a:ext cx="60943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Kupfferove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stanice inaktiviraju 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endotoksine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bez izazivanja upale.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Kod propusnih crijeva - preopterećenje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218" name="Picture 2" descr="Leaky Gut Syndrome Symptoms, Causes, Tests and Treamtenets">
            <a:extLst>
              <a:ext uri="{FF2B5EF4-FFF2-40B4-BE49-F238E27FC236}">
                <a16:creationId xmlns:a16="http://schemas.microsoft.com/office/drawing/2014/main" id="{771E9CDC-E5BF-E767-E1F4-5D4EEC586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223" y="2013626"/>
            <a:ext cx="8090777" cy="484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18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EE67-BEE9-6FB3-268D-051662E5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Poljoprivredna reforma – najveća zdravstvena </a:t>
            </a:r>
            <a:r>
              <a:rPr lang="hr-HR" dirty="0" err="1"/>
              <a:t>prjevara</a:t>
            </a:r>
            <a:r>
              <a:rPr lang="hr-HR" dirty="0"/>
              <a:t> </a:t>
            </a:r>
            <a:r>
              <a:rPr lang="hr-HR" dirty="0" err="1"/>
              <a:t>homo</a:t>
            </a:r>
            <a:r>
              <a:rPr lang="hr-HR" dirty="0"/>
              <a:t> sapiensa?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2950B8E-FFEE-960B-0EC2-724CD452B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00" y="1656787"/>
            <a:ext cx="6215873" cy="46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83E71C9-38A7-3351-F159-7C22FB859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073" y="3003516"/>
            <a:ext cx="5809694" cy="326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 Moon Landing">
            <a:extLst>
              <a:ext uri="{FF2B5EF4-FFF2-40B4-BE49-F238E27FC236}">
                <a16:creationId xmlns:a16="http://schemas.microsoft.com/office/drawing/2014/main" id="{28C7318A-028F-83F2-D282-E70A1F327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425" y="8461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n Scholar's Work on Michelangelo, Insight into the Renaissance Mind">
            <a:extLst>
              <a:ext uri="{FF2B5EF4-FFF2-40B4-BE49-F238E27FC236}">
                <a16:creationId xmlns:a16="http://schemas.microsoft.com/office/drawing/2014/main" id="{39757FE5-23AD-33D5-389D-5BF2C49D7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753" y="979487"/>
            <a:ext cx="3095625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791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9B4D-431A-BC35-694D-AE40AD089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Hadza</a:t>
            </a:r>
            <a:r>
              <a:rPr lang="hr-HR" dirty="0"/>
              <a:t> pleme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01304-AD79-4836-D5B2-1BC519097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7007157" cy="3792375"/>
          </a:xfrm>
        </p:spPr>
        <p:txBody>
          <a:bodyPr>
            <a:normAutofit/>
          </a:bodyPr>
          <a:lstStyle/>
          <a:p>
            <a:r>
              <a:rPr lang="hr-HR" dirty="0"/>
              <a:t>Bez tehnologije, suhe savane na istoku Afrike</a:t>
            </a:r>
          </a:p>
          <a:p>
            <a:r>
              <a:rPr lang="hr-HR" dirty="0"/>
              <a:t>Žene prelaze kilometre brdovitog terena u potrazi za bobicama, korijenjem, zeljastim jestivim biljkama, često noseći bebe, drvo i vodu.</a:t>
            </a:r>
          </a:p>
          <a:p>
            <a:r>
              <a:rPr lang="hr-HR" dirty="0"/>
              <a:t>Muškarci dnevno prelaze 15 do 20km skupljajući med i loveći s lukom i otrovnim strijelama.</a:t>
            </a:r>
          </a:p>
        </p:txBody>
      </p:sp>
      <p:pic>
        <p:nvPicPr>
          <p:cNvPr id="4098" name="Picture 2" descr="HADZABE THE VINTAGE TRIBE – Medienbüro Afrika">
            <a:extLst>
              <a:ext uri="{FF2B5EF4-FFF2-40B4-BE49-F238E27FC236}">
                <a16:creationId xmlns:a16="http://schemas.microsoft.com/office/drawing/2014/main" id="{8F6BE3CD-755E-FA8C-7410-49F2C024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323" y="1032545"/>
            <a:ext cx="3714244" cy="379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392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9B4D-431A-BC35-694D-AE40AD089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Hadza</a:t>
            </a:r>
            <a:r>
              <a:rPr lang="hr-HR" dirty="0"/>
              <a:t> pleme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01304-AD79-4836-D5B2-1BC519097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NEMA RAZLIKE U POTROŠENIM KALORIJAMA U ODNOSU NA PROSJEČNOG SUVREMENOG ČOVJEKA U EUROPI ILI SAD-u!</a:t>
            </a:r>
          </a:p>
          <a:p>
            <a:r>
              <a:rPr lang="hr-HR" dirty="0"/>
              <a:t>Troše jednako kalorija u aktivnosti, kao i u odmaranju kao mi.</a:t>
            </a:r>
          </a:p>
          <a:p>
            <a:r>
              <a:rPr lang="hr-HR" b="1" dirty="0"/>
              <a:t>Pretilost i CV bolesti ne postoje ni kod starijih.</a:t>
            </a:r>
          </a:p>
        </p:txBody>
      </p:sp>
      <p:pic>
        <p:nvPicPr>
          <p:cNvPr id="5122" name="Picture 2" descr="430+ Hadza People Stock Photos, Pictures &amp; Royalty-Free Images - iStock">
            <a:extLst>
              <a:ext uri="{FF2B5EF4-FFF2-40B4-BE49-F238E27FC236}">
                <a16:creationId xmlns:a16="http://schemas.microsoft.com/office/drawing/2014/main" id="{4FDFE06B-18C2-2E52-35D5-9BFF6A865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320" y="3739034"/>
            <a:ext cx="4425275" cy="295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043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CE5E7-A678-4275-8F12-6919469D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4000" b="1" dirty="0" err="1"/>
              <a:t>Mikrobiom</a:t>
            </a:r>
            <a:r>
              <a:rPr lang="hr-HR" sz="4000" b="1" dirty="0"/>
              <a:t> lovaca sakupljača</a:t>
            </a:r>
            <a:endParaRPr lang="de-DE" sz="4000" b="1" dirty="0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0B134668-3CE6-41B7-A3C1-788D90C88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6571" y="1281002"/>
            <a:ext cx="8229600" cy="379542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861F0065-EE93-432B-A3D4-3ACC1B833518}"/>
              </a:ext>
            </a:extLst>
          </p:cNvPr>
          <p:cNvSpPr/>
          <p:nvPr/>
        </p:nvSpPr>
        <p:spPr>
          <a:xfrm>
            <a:off x="1981200" y="6352530"/>
            <a:ext cx="7830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FF0000"/>
                </a:solidFill>
                <a:latin typeface="-apple-system"/>
              </a:rPr>
              <a:t>Schnorr, S., Candela, M., </a:t>
            </a:r>
            <a:r>
              <a:rPr lang="de-DE" sz="1200" dirty="0" err="1">
                <a:solidFill>
                  <a:srgbClr val="FF0000"/>
                </a:solidFill>
                <a:latin typeface="-apple-system"/>
              </a:rPr>
              <a:t>Rampelli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, S. </a:t>
            </a:r>
            <a:r>
              <a:rPr lang="de-DE" sz="1200" i="1" dirty="0">
                <a:solidFill>
                  <a:srgbClr val="FF0000"/>
                </a:solidFill>
                <a:latin typeface="-apple-system"/>
              </a:rPr>
              <a:t>et al.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 Gut </a:t>
            </a:r>
            <a:r>
              <a:rPr lang="de-DE" sz="1200" dirty="0" err="1">
                <a:solidFill>
                  <a:srgbClr val="FF0000"/>
                </a:solidFill>
                <a:latin typeface="-apple-system"/>
              </a:rPr>
              <a:t>microbiome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-apple-system"/>
              </a:rPr>
              <a:t>of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-apple-system"/>
              </a:rPr>
              <a:t>the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-apple-system"/>
              </a:rPr>
              <a:t>Hadza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-apple-system"/>
              </a:rPr>
              <a:t>hunter-gatherers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. </a:t>
            </a:r>
            <a:r>
              <a:rPr lang="de-DE" sz="1200" i="1" dirty="0">
                <a:solidFill>
                  <a:srgbClr val="FF0000"/>
                </a:solidFill>
                <a:latin typeface="-apple-system"/>
              </a:rPr>
              <a:t>Nat Commun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 </a:t>
            </a:r>
            <a:r>
              <a:rPr lang="de-DE" sz="1200" b="1" dirty="0">
                <a:solidFill>
                  <a:srgbClr val="FF0000"/>
                </a:solidFill>
                <a:latin typeface="-apple-system"/>
              </a:rPr>
              <a:t>5, </a:t>
            </a:r>
            <a:r>
              <a:rPr lang="de-DE" sz="1200" dirty="0">
                <a:solidFill>
                  <a:srgbClr val="FF0000"/>
                </a:solidFill>
                <a:latin typeface="-apple-system"/>
              </a:rPr>
              <a:t>3654 (2014). https://doi.org/10.1038/ncomms4654</a:t>
            </a:r>
            <a:endParaRPr lang="de-DE" sz="1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160ADF-ED44-2E60-4BD8-9B4A150AC747}"/>
              </a:ext>
            </a:extLst>
          </p:cNvPr>
          <p:cNvSpPr txBox="1"/>
          <p:nvPr/>
        </p:nvSpPr>
        <p:spPr>
          <a:xfrm>
            <a:off x="702822" y="5253832"/>
            <a:ext cx="108795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b="1" dirty="0"/>
              <a:t>ZAKLJUČAK AUTORA: Debljamo se jer unosimo previše (pogrešnih) kalorija, ne jer živimo sjedilačkim životom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34688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7CFAD2A-AB7A-4822-80EF-D5F751F905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63" t="19201" r="22437" b="9401"/>
          <a:stretch/>
        </p:blipFill>
        <p:spPr>
          <a:xfrm>
            <a:off x="1631504" y="1556792"/>
            <a:ext cx="6404476" cy="453650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A2BAC78-E73B-4006-A052-5B52818ED3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64" t="20601" r="24800" b="10801"/>
          <a:stretch/>
        </p:blipFill>
        <p:spPr>
          <a:xfrm>
            <a:off x="4367809" y="1700808"/>
            <a:ext cx="6103641" cy="433447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A5BFE0F-6E37-41A5-918B-8DA3E9FC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1498178"/>
          </a:xfrm>
        </p:spPr>
        <p:txBody>
          <a:bodyPr>
            <a:noAutofit/>
          </a:bodyPr>
          <a:lstStyle/>
          <a:p>
            <a:r>
              <a:rPr lang="hr-HR" sz="3600" dirty="0"/>
              <a:t>Kod pacijenata s</a:t>
            </a:r>
            <a:r>
              <a:rPr lang="en-GB" sz="3600" b="1" dirty="0"/>
              <a:t> </a:t>
            </a:r>
            <a:r>
              <a:rPr lang="hr-HR" sz="3600" b="1" dirty="0"/>
              <a:t>m</a:t>
            </a:r>
            <a:r>
              <a:rPr lang="en-GB" sz="3600" b="1" dirty="0" err="1"/>
              <a:t>etaboli</a:t>
            </a:r>
            <a:r>
              <a:rPr lang="hr-HR" sz="3600" b="1" dirty="0" err="1"/>
              <a:t>čkim</a:t>
            </a:r>
            <a:r>
              <a:rPr lang="en-GB" sz="3600" b="1" dirty="0"/>
              <a:t> </a:t>
            </a:r>
            <a:r>
              <a:rPr lang="hr-HR" sz="3600" b="1" dirty="0"/>
              <a:t>si</a:t>
            </a:r>
            <a:r>
              <a:rPr lang="en-GB" sz="3600" b="1" dirty="0" err="1"/>
              <a:t>ndrom</a:t>
            </a:r>
            <a:r>
              <a:rPr lang="hr-HR" sz="3600" b="1" dirty="0"/>
              <a:t>om</a:t>
            </a:r>
            <a:r>
              <a:rPr lang="en-GB" sz="3600" b="1" dirty="0"/>
              <a:t> </a:t>
            </a:r>
            <a:r>
              <a:rPr lang="hr-HR" sz="3600" b="1" dirty="0"/>
              <a:t>uočena je</a:t>
            </a:r>
            <a:r>
              <a:rPr lang="en-GB" sz="3600" b="1" dirty="0"/>
              <a:t> </a:t>
            </a:r>
            <a:r>
              <a:rPr lang="hr-HR" sz="3600" b="1" dirty="0"/>
              <a:t>povećana</a:t>
            </a:r>
            <a:r>
              <a:rPr lang="en-GB" sz="3600" b="1" dirty="0"/>
              <a:t> </a:t>
            </a:r>
            <a:r>
              <a:rPr lang="hr-HR" sz="3600" dirty="0"/>
              <a:t>propusnost</a:t>
            </a:r>
            <a:r>
              <a:rPr lang="en-GB" sz="3600" b="1" dirty="0"/>
              <a:t> </a:t>
            </a:r>
            <a:r>
              <a:rPr lang="hr-HR" sz="3600" b="1" dirty="0"/>
              <a:t>crijeva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82666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8CD27FBD-745E-4F73-99BF-979EA1428157}"/>
              </a:ext>
            </a:extLst>
          </p:cNvPr>
          <p:cNvSpPr/>
          <p:nvPr/>
        </p:nvSpPr>
        <p:spPr>
          <a:xfrm>
            <a:off x="6885172" y="59646"/>
            <a:ext cx="2163156" cy="1281410"/>
          </a:xfrm>
          <a:custGeom>
            <a:avLst/>
            <a:gdLst>
              <a:gd name="connsiteX0" fmla="*/ 0 w 1281410"/>
              <a:gd name="connsiteY0" fmla="*/ 0 h 1281410"/>
              <a:gd name="connsiteX1" fmla="*/ 1281410 w 1281410"/>
              <a:gd name="connsiteY1" fmla="*/ 0 h 1281410"/>
              <a:gd name="connsiteX2" fmla="*/ 1281410 w 1281410"/>
              <a:gd name="connsiteY2" fmla="*/ 1281410 h 1281410"/>
              <a:gd name="connsiteX3" fmla="*/ 0 w 1281410"/>
              <a:gd name="connsiteY3" fmla="*/ 1281410 h 1281410"/>
              <a:gd name="connsiteX4" fmla="*/ 0 w 1281410"/>
              <a:gd name="connsiteY4" fmla="*/ 0 h 128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1410" h="1281410">
                <a:moveTo>
                  <a:pt x="0" y="0"/>
                </a:moveTo>
                <a:lnTo>
                  <a:pt x="1281410" y="0"/>
                </a:lnTo>
                <a:lnTo>
                  <a:pt x="1281410" y="1281410"/>
                </a:lnTo>
                <a:lnTo>
                  <a:pt x="0" y="12814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2400" dirty="0">
                <a:solidFill>
                  <a:srgbClr val="B6185C"/>
                </a:solidFill>
              </a:rPr>
              <a:t>v</a:t>
            </a:r>
            <a:r>
              <a:rPr lang="hr-HR" sz="2400" kern="1200" dirty="0">
                <a:solidFill>
                  <a:srgbClr val="B6185C"/>
                </a:solidFill>
              </a:rPr>
              <a:t>isoki krvni tlak</a:t>
            </a:r>
            <a:endParaRPr lang="en-GB" sz="2400" kern="1200" dirty="0">
              <a:solidFill>
                <a:srgbClr val="B6185C"/>
              </a:solidFill>
            </a:endParaRPr>
          </a:p>
        </p:txBody>
      </p:sp>
      <p:sp>
        <p:nvSpPr>
          <p:cNvPr id="7" name="Pfeil: gebogen 6">
            <a:extLst>
              <a:ext uri="{FF2B5EF4-FFF2-40B4-BE49-F238E27FC236}">
                <a16:creationId xmlns:a16="http://schemas.microsoft.com/office/drawing/2014/main" id="{7A6EC3C4-09F7-484C-8C39-7A68B97B9BBE}"/>
              </a:ext>
            </a:extLst>
          </p:cNvPr>
          <p:cNvSpPr/>
          <p:nvPr/>
        </p:nvSpPr>
        <p:spPr>
          <a:xfrm>
            <a:off x="2965546" y="46518"/>
            <a:ext cx="6260906" cy="6260906"/>
          </a:xfrm>
          <a:prstGeom prst="circularArrow">
            <a:avLst>
              <a:gd name="adj1" fmla="val 3991"/>
              <a:gd name="adj2" fmla="val 250370"/>
              <a:gd name="adj3" fmla="val 20572837"/>
              <a:gd name="adj4" fmla="val 18983352"/>
              <a:gd name="adj5" fmla="val 4656"/>
            </a:avLst>
          </a:prstGeom>
          <a:solidFill>
            <a:srgbClr val="B6185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DDABD8A1-2221-4F24-9F1C-EFDFCE64A4AB}"/>
              </a:ext>
            </a:extLst>
          </p:cNvPr>
          <p:cNvSpPr/>
          <p:nvPr/>
        </p:nvSpPr>
        <p:spPr>
          <a:xfrm>
            <a:off x="8315050" y="2536266"/>
            <a:ext cx="1885406" cy="1281410"/>
          </a:xfrm>
          <a:custGeom>
            <a:avLst/>
            <a:gdLst>
              <a:gd name="connsiteX0" fmla="*/ 0 w 1281410"/>
              <a:gd name="connsiteY0" fmla="*/ 0 h 1281410"/>
              <a:gd name="connsiteX1" fmla="*/ 1281410 w 1281410"/>
              <a:gd name="connsiteY1" fmla="*/ 0 h 1281410"/>
              <a:gd name="connsiteX2" fmla="*/ 1281410 w 1281410"/>
              <a:gd name="connsiteY2" fmla="*/ 1281410 h 1281410"/>
              <a:gd name="connsiteX3" fmla="*/ 0 w 1281410"/>
              <a:gd name="connsiteY3" fmla="*/ 1281410 h 1281410"/>
              <a:gd name="connsiteX4" fmla="*/ 0 w 1281410"/>
              <a:gd name="connsiteY4" fmla="*/ 0 h 128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1410" h="1281410">
                <a:moveTo>
                  <a:pt x="0" y="0"/>
                </a:moveTo>
                <a:lnTo>
                  <a:pt x="1281410" y="0"/>
                </a:lnTo>
                <a:lnTo>
                  <a:pt x="1281410" y="1281410"/>
                </a:lnTo>
                <a:lnTo>
                  <a:pt x="0" y="12814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2400" dirty="0">
                <a:solidFill>
                  <a:srgbClr val="B6185C"/>
                </a:solidFill>
              </a:rPr>
              <a:t>životne navike</a:t>
            </a:r>
            <a:endParaRPr lang="de-AT" sz="2400" kern="1200" dirty="0">
              <a:solidFill>
                <a:srgbClr val="B6185C"/>
              </a:solidFill>
            </a:endParaRP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1600" dirty="0">
                <a:solidFill>
                  <a:schemeClr val="tx1"/>
                </a:solidFill>
              </a:rPr>
              <a:t>prehrana</a:t>
            </a:r>
            <a:r>
              <a:rPr lang="de-AT" sz="1600" dirty="0">
                <a:solidFill>
                  <a:schemeClr val="tx1"/>
                </a:solidFill>
              </a:rPr>
              <a:t>, </a:t>
            </a:r>
            <a:br>
              <a:rPr lang="hr-HR" sz="1600" dirty="0">
                <a:solidFill>
                  <a:schemeClr val="tx1"/>
                </a:solidFill>
              </a:rPr>
            </a:br>
            <a:r>
              <a:rPr lang="hr-HR" sz="1600" dirty="0">
                <a:solidFill>
                  <a:schemeClr val="tx1"/>
                </a:solidFill>
              </a:rPr>
              <a:t>tjelovježba</a:t>
            </a:r>
            <a:r>
              <a:rPr lang="de-AT" sz="1600" dirty="0">
                <a:solidFill>
                  <a:schemeClr val="tx1"/>
                </a:solidFill>
              </a:rPr>
              <a:t>, </a:t>
            </a:r>
            <a:br>
              <a:rPr lang="hr-HR" sz="1600" dirty="0">
                <a:solidFill>
                  <a:schemeClr val="tx1"/>
                </a:solidFill>
              </a:rPr>
            </a:br>
            <a:r>
              <a:rPr lang="hr-HR" sz="1600" dirty="0">
                <a:solidFill>
                  <a:schemeClr val="tx1"/>
                </a:solidFill>
              </a:rPr>
              <a:t>dobrobit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" name="Pfeil: gebogen 8">
            <a:extLst>
              <a:ext uri="{FF2B5EF4-FFF2-40B4-BE49-F238E27FC236}">
                <a16:creationId xmlns:a16="http://schemas.microsoft.com/office/drawing/2014/main" id="{24EFAF1A-13C1-4374-84DF-8EB0C22092B5}"/>
              </a:ext>
            </a:extLst>
          </p:cNvPr>
          <p:cNvSpPr/>
          <p:nvPr/>
        </p:nvSpPr>
        <p:spPr>
          <a:xfrm>
            <a:off x="2965546" y="46518"/>
            <a:ext cx="6260906" cy="6260906"/>
          </a:xfrm>
          <a:prstGeom prst="circularArrow">
            <a:avLst>
              <a:gd name="adj1" fmla="val 3991"/>
              <a:gd name="adj2" fmla="val 250370"/>
              <a:gd name="adj3" fmla="val 2366278"/>
              <a:gd name="adj4" fmla="val 776793"/>
              <a:gd name="adj5" fmla="val 4656"/>
            </a:avLst>
          </a:prstGeom>
          <a:solidFill>
            <a:srgbClr val="B6185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AD568FE0-EC4A-4CE6-8D9D-157CDE2982D2}"/>
              </a:ext>
            </a:extLst>
          </p:cNvPr>
          <p:cNvSpPr/>
          <p:nvPr/>
        </p:nvSpPr>
        <p:spPr>
          <a:xfrm>
            <a:off x="6960096" y="5012887"/>
            <a:ext cx="2695486" cy="1281410"/>
          </a:xfrm>
          <a:custGeom>
            <a:avLst/>
            <a:gdLst>
              <a:gd name="connsiteX0" fmla="*/ 0 w 1281410"/>
              <a:gd name="connsiteY0" fmla="*/ 0 h 1281410"/>
              <a:gd name="connsiteX1" fmla="*/ 1281410 w 1281410"/>
              <a:gd name="connsiteY1" fmla="*/ 0 h 1281410"/>
              <a:gd name="connsiteX2" fmla="*/ 1281410 w 1281410"/>
              <a:gd name="connsiteY2" fmla="*/ 1281410 h 1281410"/>
              <a:gd name="connsiteX3" fmla="*/ 0 w 1281410"/>
              <a:gd name="connsiteY3" fmla="*/ 1281410 h 1281410"/>
              <a:gd name="connsiteX4" fmla="*/ 0 w 1281410"/>
              <a:gd name="connsiteY4" fmla="*/ 0 h 128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1410" h="1281410">
                <a:moveTo>
                  <a:pt x="0" y="0"/>
                </a:moveTo>
                <a:lnTo>
                  <a:pt x="1281410" y="0"/>
                </a:lnTo>
                <a:lnTo>
                  <a:pt x="1281410" y="1281410"/>
                </a:lnTo>
                <a:lnTo>
                  <a:pt x="0" y="12814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2400" dirty="0">
                <a:solidFill>
                  <a:srgbClr val="B6185C"/>
                </a:solidFill>
              </a:rPr>
              <a:t>prekomjerna težina</a:t>
            </a:r>
            <a:r>
              <a:rPr lang="de-AT" sz="2400" kern="1200" dirty="0">
                <a:solidFill>
                  <a:srgbClr val="B6185C"/>
                </a:solidFill>
              </a:rPr>
              <a:t> / </a:t>
            </a:r>
            <a:r>
              <a:rPr lang="hr-HR" sz="2400" dirty="0">
                <a:solidFill>
                  <a:srgbClr val="B6185C"/>
                </a:solidFill>
              </a:rPr>
              <a:t>pretilost</a:t>
            </a:r>
            <a:endParaRPr lang="de-AT" sz="2400" kern="1200" dirty="0">
              <a:solidFill>
                <a:srgbClr val="B6185C"/>
              </a:solidFill>
            </a:endParaRP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1600" dirty="0">
                <a:solidFill>
                  <a:schemeClr val="tx1"/>
                </a:solidFill>
              </a:rPr>
              <a:t>abdominalna mast</a:t>
            </a:r>
            <a:r>
              <a:rPr lang="de-AT" sz="1600" dirty="0">
                <a:solidFill>
                  <a:schemeClr val="tx1"/>
                </a:solidFill>
              </a:rPr>
              <a:t> (</a:t>
            </a:r>
            <a:r>
              <a:rPr lang="hr-HR" sz="1600" dirty="0">
                <a:solidFill>
                  <a:schemeClr val="tx1"/>
                </a:solidFill>
              </a:rPr>
              <a:t>trbušna</a:t>
            </a:r>
            <a:r>
              <a:rPr lang="de-AT" sz="1600" dirty="0">
                <a:solidFill>
                  <a:schemeClr val="tx1"/>
                </a:solidFill>
              </a:rPr>
              <a:t>)</a:t>
            </a:r>
            <a:endParaRPr lang="en-GB" sz="1600" kern="1200" dirty="0">
              <a:solidFill>
                <a:schemeClr val="tx1"/>
              </a:solidFill>
            </a:endParaRPr>
          </a:p>
        </p:txBody>
      </p:sp>
      <p:sp>
        <p:nvSpPr>
          <p:cNvPr id="11" name="Pfeil: gebogen 10">
            <a:extLst>
              <a:ext uri="{FF2B5EF4-FFF2-40B4-BE49-F238E27FC236}">
                <a16:creationId xmlns:a16="http://schemas.microsoft.com/office/drawing/2014/main" id="{737A5CA1-C891-406F-A78D-D480BAB917A6}"/>
              </a:ext>
            </a:extLst>
          </p:cNvPr>
          <p:cNvSpPr/>
          <p:nvPr/>
        </p:nvSpPr>
        <p:spPr>
          <a:xfrm>
            <a:off x="2780715" y="-3497"/>
            <a:ext cx="6260906" cy="6260906"/>
          </a:xfrm>
          <a:prstGeom prst="circularArrow">
            <a:avLst>
              <a:gd name="adj1" fmla="val 3991"/>
              <a:gd name="adj2" fmla="val 250370"/>
              <a:gd name="adj3" fmla="val 6110777"/>
              <a:gd name="adj4" fmla="val 4438853"/>
              <a:gd name="adj5" fmla="val 4656"/>
            </a:avLst>
          </a:prstGeom>
          <a:solidFill>
            <a:srgbClr val="B6185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789D79D0-A294-4CDF-B118-4480EA02F3AC}"/>
              </a:ext>
            </a:extLst>
          </p:cNvPr>
          <p:cNvSpPr/>
          <p:nvPr/>
        </p:nvSpPr>
        <p:spPr>
          <a:xfrm>
            <a:off x="2351585" y="5049279"/>
            <a:ext cx="3168353" cy="1281410"/>
          </a:xfrm>
          <a:custGeom>
            <a:avLst/>
            <a:gdLst>
              <a:gd name="connsiteX0" fmla="*/ 0 w 1281410"/>
              <a:gd name="connsiteY0" fmla="*/ 0 h 1281410"/>
              <a:gd name="connsiteX1" fmla="*/ 1281410 w 1281410"/>
              <a:gd name="connsiteY1" fmla="*/ 0 h 1281410"/>
              <a:gd name="connsiteX2" fmla="*/ 1281410 w 1281410"/>
              <a:gd name="connsiteY2" fmla="*/ 1281410 h 1281410"/>
              <a:gd name="connsiteX3" fmla="*/ 0 w 1281410"/>
              <a:gd name="connsiteY3" fmla="*/ 1281410 h 1281410"/>
              <a:gd name="connsiteX4" fmla="*/ 0 w 1281410"/>
              <a:gd name="connsiteY4" fmla="*/ 0 h 128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1410" h="1281410">
                <a:moveTo>
                  <a:pt x="0" y="0"/>
                </a:moveTo>
                <a:lnTo>
                  <a:pt x="1281410" y="0"/>
                </a:lnTo>
                <a:lnTo>
                  <a:pt x="1281410" y="1281410"/>
                </a:lnTo>
                <a:lnTo>
                  <a:pt x="0" y="12814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2400" b="1" u="sng" dirty="0" err="1">
                <a:solidFill>
                  <a:srgbClr val="B6185C"/>
                </a:solidFill>
              </a:rPr>
              <a:t>dislipidemija</a:t>
            </a:r>
            <a:endParaRPr lang="de-AT" sz="2400" b="1" u="sng" kern="1200" dirty="0">
              <a:solidFill>
                <a:srgbClr val="B6185C"/>
              </a:solidFill>
            </a:endParaRPr>
          </a:p>
          <a:p>
            <a:r>
              <a:rPr lang="hr-HR" sz="1600" dirty="0"/>
              <a:t>t</a:t>
            </a:r>
            <a:r>
              <a:rPr lang="de-AT" sz="1600" dirty="0" err="1"/>
              <a:t>rig</a:t>
            </a:r>
            <a:r>
              <a:rPr lang="hr-HR" sz="1600" dirty="0"/>
              <a:t>li</a:t>
            </a:r>
            <a:r>
              <a:rPr lang="de-AT" sz="1600" dirty="0" err="1"/>
              <a:t>cerid</a:t>
            </a:r>
            <a:r>
              <a:rPr lang="hr-HR" sz="1600" dirty="0"/>
              <a:t>i</a:t>
            </a:r>
            <a:r>
              <a:rPr lang="de-AT" sz="1600" dirty="0"/>
              <a:t> ↑</a:t>
            </a:r>
            <a:br>
              <a:rPr lang="de-AT" sz="1600" dirty="0"/>
            </a:br>
            <a:r>
              <a:rPr lang="de-AT" sz="1600" dirty="0"/>
              <a:t> HDL-</a:t>
            </a:r>
            <a:r>
              <a:rPr lang="hr-HR" sz="1600" dirty="0"/>
              <a:t>kolesterol</a:t>
            </a:r>
            <a:r>
              <a:rPr lang="de-AT" sz="1600" dirty="0"/>
              <a:t> ↓</a:t>
            </a:r>
          </a:p>
        </p:txBody>
      </p:sp>
      <p:sp>
        <p:nvSpPr>
          <p:cNvPr id="13" name="Pfeil: gebogen 12">
            <a:extLst>
              <a:ext uri="{FF2B5EF4-FFF2-40B4-BE49-F238E27FC236}">
                <a16:creationId xmlns:a16="http://schemas.microsoft.com/office/drawing/2014/main" id="{688BD815-E1D8-40E6-9560-6CE7AC35B60B}"/>
              </a:ext>
            </a:extLst>
          </p:cNvPr>
          <p:cNvSpPr/>
          <p:nvPr/>
        </p:nvSpPr>
        <p:spPr>
          <a:xfrm>
            <a:off x="2965546" y="46518"/>
            <a:ext cx="6260906" cy="6260906"/>
          </a:xfrm>
          <a:prstGeom prst="circularArrow">
            <a:avLst>
              <a:gd name="adj1" fmla="val 3991"/>
              <a:gd name="adj2" fmla="val 250370"/>
              <a:gd name="adj3" fmla="val 9772837"/>
              <a:gd name="adj4" fmla="val 8183352"/>
              <a:gd name="adj5" fmla="val 4656"/>
            </a:avLst>
          </a:prstGeom>
          <a:solidFill>
            <a:srgbClr val="B6185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3F6F7A2F-9AC5-4C36-9939-AE86168FBE05}"/>
              </a:ext>
            </a:extLst>
          </p:cNvPr>
          <p:cNvSpPr/>
          <p:nvPr/>
        </p:nvSpPr>
        <p:spPr>
          <a:xfrm>
            <a:off x="1110343" y="2559531"/>
            <a:ext cx="3795620" cy="1281410"/>
          </a:xfrm>
          <a:custGeom>
            <a:avLst/>
            <a:gdLst>
              <a:gd name="connsiteX0" fmla="*/ 0 w 1281410"/>
              <a:gd name="connsiteY0" fmla="*/ 0 h 1281410"/>
              <a:gd name="connsiteX1" fmla="*/ 1281410 w 1281410"/>
              <a:gd name="connsiteY1" fmla="*/ 0 h 1281410"/>
              <a:gd name="connsiteX2" fmla="*/ 1281410 w 1281410"/>
              <a:gd name="connsiteY2" fmla="*/ 1281410 h 1281410"/>
              <a:gd name="connsiteX3" fmla="*/ 0 w 1281410"/>
              <a:gd name="connsiteY3" fmla="*/ 1281410 h 1281410"/>
              <a:gd name="connsiteX4" fmla="*/ 0 w 1281410"/>
              <a:gd name="connsiteY4" fmla="*/ 0 h 128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1410" h="1281410">
                <a:moveTo>
                  <a:pt x="0" y="0"/>
                </a:moveTo>
                <a:lnTo>
                  <a:pt x="1281410" y="0"/>
                </a:lnTo>
                <a:lnTo>
                  <a:pt x="1281410" y="1281410"/>
                </a:lnTo>
                <a:lnTo>
                  <a:pt x="0" y="12814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2400" b="1" u="sng" dirty="0">
                <a:solidFill>
                  <a:srgbClr val="B6185C"/>
                </a:solidFill>
              </a:rPr>
              <a:t>poremećaj</a:t>
            </a:r>
            <a:endParaRPr lang="de-AT" sz="2400" b="1" u="sng" kern="1200" dirty="0">
              <a:solidFill>
                <a:srgbClr val="B6185C"/>
              </a:solidFill>
            </a:endParaRP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2400" b="1" u="sng" dirty="0">
                <a:solidFill>
                  <a:srgbClr val="B6185C"/>
                </a:solidFill>
              </a:rPr>
              <a:t>metabolizma šećera</a:t>
            </a:r>
            <a:endParaRPr lang="de-AT" sz="2400" b="1" u="sng" kern="1200" dirty="0">
              <a:solidFill>
                <a:srgbClr val="B6185C"/>
              </a:solidFill>
            </a:endParaRP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1600" dirty="0">
                <a:solidFill>
                  <a:schemeClr val="tx1"/>
                </a:solidFill>
              </a:rPr>
              <a:t>inzulinska rezistencija</a:t>
            </a:r>
            <a:r>
              <a:rPr lang="de-AT" sz="1600" dirty="0">
                <a:solidFill>
                  <a:schemeClr val="tx1"/>
                </a:solidFill>
              </a:rPr>
              <a:t>, </a:t>
            </a:r>
            <a:r>
              <a:rPr lang="hr-HR" sz="1600" dirty="0">
                <a:solidFill>
                  <a:schemeClr val="tx1"/>
                </a:solidFill>
              </a:rPr>
              <a:t>povišene vrijednosti</a:t>
            </a:r>
            <a:r>
              <a:rPr lang="de-AT" sz="1600" dirty="0">
                <a:solidFill>
                  <a:schemeClr val="tx1"/>
                </a:solidFill>
              </a:rPr>
              <a:t> </a:t>
            </a:r>
            <a:r>
              <a:rPr lang="hr-HR" sz="1600" dirty="0">
                <a:solidFill>
                  <a:schemeClr val="tx1"/>
                </a:solidFill>
              </a:rPr>
              <a:t>šećera u krvi</a:t>
            </a:r>
            <a:r>
              <a:rPr lang="de-AT" sz="1600" dirty="0">
                <a:solidFill>
                  <a:schemeClr val="tx1"/>
                </a:solidFill>
              </a:rPr>
              <a:t>, </a:t>
            </a:r>
            <a:r>
              <a:rPr lang="hr-HR" sz="1600" dirty="0">
                <a:solidFill>
                  <a:schemeClr val="tx1"/>
                </a:solidFill>
              </a:rPr>
              <a:t>šećerna bolest tip 2</a:t>
            </a:r>
            <a:endParaRPr lang="en-GB" sz="1600" kern="1200" dirty="0">
              <a:solidFill>
                <a:schemeClr val="tx1"/>
              </a:solidFill>
            </a:endParaRPr>
          </a:p>
        </p:txBody>
      </p:sp>
      <p:sp>
        <p:nvSpPr>
          <p:cNvPr id="16" name="Pfeil: gebogen 15">
            <a:extLst>
              <a:ext uri="{FF2B5EF4-FFF2-40B4-BE49-F238E27FC236}">
                <a16:creationId xmlns:a16="http://schemas.microsoft.com/office/drawing/2014/main" id="{BDBAFBFF-23E3-41DB-A76F-B8DB9EF2FB11}"/>
              </a:ext>
            </a:extLst>
          </p:cNvPr>
          <p:cNvSpPr/>
          <p:nvPr/>
        </p:nvSpPr>
        <p:spPr>
          <a:xfrm>
            <a:off x="2965546" y="46518"/>
            <a:ext cx="6260906" cy="6260906"/>
          </a:xfrm>
          <a:prstGeom prst="circularArrow">
            <a:avLst>
              <a:gd name="adj1" fmla="val 3991"/>
              <a:gd name="adj2" fmla="val 250370"/>
              <a:gd name="adj3" fmla="val 13166278"/>
              <a:gd name="adj4" fmla="val 11576793"/>
              <a:gd name="adj5" fmla="val 4656"/>
            </a:avLst>
          </a:prstGeom>
          <a:solidFill>
            <a:srgbClr val="B6185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C7E1B0AA-DBC0-4368-96F8-ACAE5CC37267}"/>
              </a:ext>
            </a:extLst>
          </p:cNvPr>
          <p:cNvSpPr/>
          <p:nvPr/>
        </p:nvSpPr>
        <p:spPr>
          <a:xfrm>
            <a:off x="2639617" y="410830"/>
            <a:ext cx="3027251" cy="1065098"/>
          </a:xfrm>
          <a:custGeom>
            <a:avLst/>
            <a:gdLst>
              <a:gd name="connsiteX0" fmla="*/ 0 w 1281410"/>
              <a:gd name="connsiteY0" fmla="*/ 0 h 1281410"/>
              <a:gd name="connsiteX1" fmla="*/ 1281410 w 1281410"/>
              <a:gd name="connsiteY1" fmla="*/ 0 h 1281410"/>
              <a:gd name="connsiteX2" fmla="*/ 1281410 w 1281410"/>
              <a:gd name="connsiteY2" fmla="*/ 1281410 h 1281410"/>
              <a:gd name="connsiteX3" fmla="*/ 0 w 1281410"/>
              <a:gd name="connsiteY3" fmla="*/ 1281410 h 1281410"/>
              <a:gd name="connsiteX4" fmla="*/ 0 w 1281410"/>
              <a:gd name="connsiteY4" fmla="*/ 0 h 128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1410" h="1281410">
                <a:moveTo>
                  <a:pt x="0" y="0"/>
                </a:moveTo>
                <a:lnTo>
                  <a:pt x="1281410" y="0"/>
                </a:lnTo>
                <a:lnTo>
                  <a:pt x="1281410" y="1281410"/>
                </a:lnTo>
                <a:lnTo>
                  <a:pt x="0" y="12814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2400" dirty="0">
                <a:solidFill>
                  <a:srgbClr val="B6185C"/>
                </a:solidFill>
              </a:rPr>
              <a:t>m</a:t>
            </a:r>
            <a:r>
              <a:rPr lang="de-AT" sz="2400" dirty="0" err="1">
                <a:solidFill>
                  <a:srgbClr val="B6185C"/>
                </a:solidFill>
              </a:rPr>
              <a:t>etaboli</a:t>
            </a:r>
            <a:r>
              <a:rPr lang="hr-HR" sz="2400" dirty="0" err="1">
                <a:solidFill>
                  <a:srgbClr val="B6185C"/>
                </a:solidFill>
              </a:rPr>
              <a:t>čki</a:t>
            </a:r>
            <a:r>
              <a:rPr lang="de-AT" sz="2400" dirty="0">
                <a:solidFill>
                  <a:srgbClr val="B6185C"/>
                </a:solidFill>
              </a:rPr>
              <a:t> </a:t>
            </a: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r-HR" sz="2400" dirty="0">
                <a:solidFill>
                  <a:srgbClr val="B6185C"/>
                </a:solidFill>
              </a:rPr>
              <a:t>si</a:t>
            </a:r>
            <a:r>
              <a:rPr lang="de-AT" sz="2400" dirty="0" err="1">
                <a:solidFill>
                  <a:srgbClr val="B6185C"/>
                </a:solidFill>
              </a:rPr>
              <a:t>ndrom</a:t>
            </a:r>
            <a:endParaRPr lang="de-AT" sz="2400" kern="1200" dirty="0">
              <a:solidFill>
                <a:srgbClr val="B6185C"/>
              </a:solidFill>
            </a:endParaRP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2800" kern="1200" dirty="0">
              <a:solidFill>
                <a:srgbClr val="B6185C"/>
              </a:solidFill>
            </a:endParaRPr>
          </a:p>
        </p:txBody>
      </p:sp>
      <p:sp>
        <p:nvSpPr>
          <p:cNvPr id="18" name="Pfeil: gebogen 17">
            <a:extLst>
              <a:ext uri="{FF2B5EF4-FFF2-40B4-BE49-F238E27FC236}">
                <a16:creationId xmlns:a16="http://schemas.microsoft.com/office/drawing/2014/main" id="{D7CA5F90-0AAE-4A77-AC13-EAF54D962D68}"/>
              </a:ext>
            </a:extLst>
          </p:cNvPr>
          <p:cNvSpPr/>
          <p:nvPr/>
        </p:nvSpPr>
        <p:spPr>
          <a:xfrm>
            <a:off x="3003446" y="69783"/>
            <a:ext cx="6260906" cy="6260906"/>
          </a:xfrm>
          <a:prstGeom prst="circularArrow">
            <a:avLst>
              <a:gd name="adj1" fmla="val 3991"/>
              <a:gd name="adj2" fmla="val 250370"/>
              <a:gd name="adj3" fmla="val 16910777"/>
              <a:gd name="adj4" fmla="val 15238853"/>
              <a:gd name="adj5" fmla="val 4656"/>
            </a:avLst>
          </a:prstGeom>
          <a:solidFill>
            <a:srgbClr val="B6185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085D0005-F404-4F63-90C2-2B9225C3D938}"/>
              </a:ext>
            </a:extLst>
          </p:cNvPr>
          <p:cNvSpPr/>
          <p:nvPr/>
        </p:nvSpPr>
        <p:spPr>
          <a:xfrm>
            <a:off x="4943863" y="3171465"/>
            <a:ext cx="2511288" cy="1281410"/>
          </a:xfrm>
          <a:prstGeom prst="roundRect">
            <a:avLst/>
          </a:prstGeom>
          <a:solidFill>
            <a:srgbClr val="B6185C"/>
          </a:solidFill>
          <a:ln>
            <a:solidFill>
              <a:srgbClr val="B618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b="1" dirty="0">
                <a:solidFill>
                  <a:schemeClr val="bg1"/>
                </a:solidFill>
              </a:rPr>
              <a:t>CRIJEVNA FLORA</a:t>
            </a:r>
            <a:endParaRPr lang="de-AT" sz="2400" b="1" dirty="0">
              <a:solidFill>
                <a:schemeClr val="bg1"/>
              </a:solidFill>
            </a:endParaRPr>
          </a:p>
          <a:p>
            <a:pPr algn="ctr"/>
            <a:r>
              <a:rPr lang="de-AT" sz="2400" b="1" dirty="0">
                <a:solidFill>
                  <a:schemeClr val="bg1"/>
                </a:solidFill>
              </a:rPr>
              <a:t>(</a:t>
            </a:r>
            <a:r>
              <a:rPr lang="hr-HR" sz="2400" b="1" dirty="0">
                <a:solidFill>
                  <a:schemeClr val="bg1"/>
                </a:solidFill>
              </a:rPr>
              <a:t>propusna</a:t>
            </a:r>
            <a:r>
              <a:rPr lang="de-AT" sz="2400" b="1" dirty="0">
                <a:solidFill>
                  <a:schemeClr val="bg1"/>
                </a:solidFill>
              </a:rPr>
              <a:t> </a:t>
            </a:r>
            <a:r>
              <a:rPr lang="hr-HR" sz="2400" b="1" dirty="0">
                <a:solidFill>
                  <a:schemeClr val="bg1"/>
                </a:solidFill>
              </a:rPr>
              <a:t>crijevna stijenka</a:t>
            </a:r>
            <a:r>
              <a:rPr lang="de-AT" sz="2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5BAB617A-AB3B-4797-8B87-6E887BEA20EF}"/>
              </a:ext>
            </a:extLst>
          </p:cNvPr>
          <p:cNvSpPr txBox="1">
            <a:spLocks/>
          </p:cNvSpPr>
          <p:nvPr/>
        </p:nvSpPr>
        <p:spPr>
          <a:xfrm>
            <a:off x="3647729" y="1831691"/>
            <a:ext cx="5058333" cy="85010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B618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b="1" u="sng" dirty="0">
                <a:latin typeface="+mn-lt"/>
              </a:rPr>
              <a:t>sistemska upala</a:t>
            </a:r>
            <a:endParaRPr lang="de-AT" sz="3200" b="1" u="sng" dirty="0">
              <a:latin typeface="+mn-lt"/>
            </a:endParaRP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21C4C131-F215-4376-89E6-5A36469310F2}"/>
              </a:ext>
            </a:extLst>
          </p:cNvPr>
          <p:cNvCxnSpPr>
            <a:cxnSpLocks/>
          </p:cNvCxnSpPr>
          <p:nvPr/>
        </p:nvCxnSpPr>
        <p:spPr>
          <a:xfrm flipV="1">
            <a:off x="6023992" y="2492896"/>
            <a:ext cx="0" cy="573344"/>
          </a:xfrm>
          <a:prstGeom prst="straightConnector1">
            <a:avLst/>
          </a:prstGeom>
          <a:ln w="76200">
            <a:solidFill>
              <a:srgbClr val="B6185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FC8D3EB-CF87-84C6-2A16-FA9B569E4BAC}"/>
              </a:ext>
            </a:extLst>
          </p:cNvPr>
          <p:cNvSpPr txBox="1"/>
          <p:nvPr/>
        </p:nvSpPr>
        <p:spPr>
          <a:xfrm>
            <a:off x="174935" y="78738"/>
            <a:ext cx="27839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dirty="0">
                <a:solidFill>
                  <a:srgbClr val="FF0000"/>
                </a:solidFill>
              </a:rPr>
              <a:t>Opterećenje jetre, masna jetra</a:t>
            </a:r>
          </a:p>
          <a:p>
            <a:r>
              <a:rPr lang="hr-HR" sz="2400" dirty="0">
                <a:solidFill>
                  <a:srgbClr val="FF0000"/>
                </a:solidFill>
              </a:rPr>
              <a:t>Intolerancije (i alergije?)</a:t>
            </a:r>
          </a:p>
          <a:p>
            <a:r>
              <a:rPr lang="hr-HR" sz="2400" dirty="0">
                <a:solidFill>
                  <a:srgbClr val="FF0000"/>
                </a:solidFill>
              </a:rPr>
              <a:t>IBS (i SIBO?)</a:t>
            </a:r>
            <a:endParaRPr lang="de-DE" sz="2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682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F83C4-5F15-0E75-9224-17B45FF8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Svakodnevni pacijent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F2E71-B028-1CDB-04AD-B6BD6F1AF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hr-HR" dirty="0"/>
              <a:t>BMI 28-30</a:t>
            </a:r>
          </a:p>
          <a:p>
            <a:pPr marL="514350" indent="-514350">
              <a:buAutoNum type="arabicPeriod"/>
            </a:pPr>
            <a:r>
              <a:rPr lang="hr-HR" dirty="0"/>
              <a:t>Sistematski pregled: masna jetra</a:t>
            </a:r>
          </a:p>
          <a:p>
            <a:pPr marL="514350" indent="-514350">
              <a:buAutoNum type="arabicPeriod"/>
            </a:pPr>
            <a:r>
              <a:rPr lang="hr-HR" dirty="0"/>
              <a:t>LDL obično iznad gornje granice</a:t>
            </a:r>
          </a:p>
          <a:p>
            <a:pPr marL="514350" indent="-514350">
              <a:buAutoNum type="arabicPeriod"/>
            </a:pPr>
            <a:r>
              <a:rPr lang="hr-HR" dirty="0"/>
              <a:t>Smatraju da ne jedu puno!</a:t>
            </a:r>
          </a:p>
          <a:p>
            <a:pPr marL="514350" indent="-514350">
              <a:buAutoNum type="arabicPeriod"/>
            </a:pPr>
            <a:r>
              <a:rPr lang="hr-HR" dirty="0"/>
              <a:t>restrikcijske dijete daju kratkotrajni rezultat</a:t>
            </a:r>
          </a:p>
          <a:p>
            <a:pPr marL="514350" indent="-514350">
              <a:buAutoNum type="arabicPeriod"/>
            </a:pPr>
            <a:r>
              <a:rPr lang="hr-HR" dirty="0"/>
              <a:t>Opisuju da su u stresu „tko danas nije?”</a:t>
            </a:r>
          </a:p>
          <a:p>
            <a:pPr marL="514350" indent="-514350">
              <a:buAutoNum type="arabicPeriod"/>
            </a:pPr>
            <a:r>
              <a:rPr lang="hr-HR" dirty="0"/>
              <a:t>Imaju funkcionalne teškoće nakon obroka – težina, mučnina, nadutost, bolovi, ponekad otežanu ili olakšanu stolicu</a:t>
            </a:r>
          </a:p>
          <a:p>
            <a:pPr marL="514350" indent="-514350">
              <a:buAutoNum type="arabicPeriod"/>
            </a:pPr>
            <a:r>
              <a:rPr lang="hr-HR" dirty="0"/>
              <a:t>Pregled kod gastroenterologa osim masne jetre ne nalazi organskih uzroka</a:t>
            </a:r>
            <a:endParaRPr lang="en-US" dirty="0"/>
          </a:p>
        </p:txBody>
      </p:sp>
      <p:pic>
        <p:nvPicPr>
          <p:cNvPr id="1026" name="Picture 2" descr="Body Mass Index (BMI) in Adults: Definition, Calculation, and Limitations">
            <a:extLst>
              <a:ext uri="{FF2B5EF4-FFF2-40B4-BE49-F238E27FC236}">
                <a16:creationId xmlns:a16="http://schemas.microsoft.com/office/drawing/2014/main" id="{9FA7EA24-119A-6BC4-7FF0-71D773E49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643" y="224065"/>
            <a:ext cx="4894432" cy="275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163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6A3EB-BB60-B48A-5198-7BA718C97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Svakodnevni primjeri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8B31C-D2A6-AAD3-678C-BB71663D8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263957" cy="2689697"/>
          </a:xfrm>
        </p:spPr>
        <p:txBody>
          <a:bodyPr/>
          <a:lstStyle/>
          <a:p>
            <a:r>
              <a:rPr lang="hr-HR" dirty="0"/>
              <a:t>PACIJENTICA</a:t>
            </a:r>
          </a:p>
          <a:p>
            <a:r>
              <a:rPr lang="hr-HR" dirty="0"/>
              <a:t>Žena 53 godine</a:t>
            </a:r>
          </a:p>
          <a:p>
            <a:r>
              <a:rPr lang="hr-HR" dirty="0"/>
              <a:t>Doručak kava</a:t>
            </a:r>
          </a:p>
          <a:p>
            <a:r>
              <a:rPr lang="hr-HR" dirty="0"/>
              <a:t>„Jedem ručak i grickalice navečer, kad me uhvati”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A6271EF-BEAE-FD54-C906-7166F457AA22}"/>
              </a:ext>
            </a:extLst>
          </p:cNvPr>
          <p:cNvSpPr txBox="1">
            <a:spLocks/>
          </p:cNvSpPr>
          <p:nvPr/>
        </p:nvSpPr>
        <p:spPr>
          <a:xfrm>
            <a:off x="7143345" y="1600200"/>
            <a:ext cx="4568757" cy="295234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3000" dirty="0"/>
              <a:t>PACIJENT</a:t>
            </a:r>
          </a:p>
          <a:p>
            <a:r>
              <a:rPr lang="hr-HR" sz="3000" dirty="0"/>
              <a:t>Muškarac 47 godina</a:t>
            </a:r>
          </a:p>
          <a:p>
            <a:r>
              <a:rPr lang="hr-HR" sz="3000" dirty="0"/>
              <a:t>Doručak kava, kasnije kroasan</a:t>
            </a:r>
          </a:p>
          <a:p>
            <a:r>
              <a:rPr lang="hr-HR" sz="3000" dirty="0"/>
              <a:t>„Jedem ručak, navečer ako malo kruha s nečim”.</a:t>
            </a:r>
          </a:p>
          <a:p>
            <a:r>
              <a:rPr lang="hr-HR" sz="3000" dirty="0"/>
              <a:t>Popijem pivu za ručak i dvije navečer.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422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B60C7-7322-A9B4-84DF-E6CE9938E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958" y="0"/>
            <a:ext cx="10972800" cy="1143000"/>
          </a:xfrm>
        </p:spPr>
        <p:txBody>
          <a:bodyPr/>
          <a:lstStyle/>
          <a:p>
            <a:r>
              <a:rPr lang="hr-HR" dirty="0"/>
              <a:t>O čemu razmišljati?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5EDAE-C3F7-DE8D-00FB-A8FF86C67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7638"/>
            <a:ext cx="4983270" cy="452596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Što je to zdrava prehrana?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Koliko kalorija i iz kojeg izvora unosimo?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Raznolikost namirnica?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Intolerancije na hranu?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/>
              <a:t>Rad jetre i žuči?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dirty="0" err="1"/>
              <a:t>Mikrobiom</a:t>
            </a:r>
            <a:r>
              <a:rPr lang="hr-HR" dirty="0"/>
              <a:t>?</a:t>
            </a:r>
            <a:endParaRPr lang="en-US" dirty="0"/>
          </a:p>
        </p:txBody>
      </p:sp>
      <p:pic>
        <p:nvPicPr>
          <p:cNvPr id="3074" name="Picture 2" descr="Food pyramid infographic set | Food pyramid, Pyramids, Paleo food pyramid">
            <a:extLst>
              <a:ext uri="{FF2B5EF4-FFF2-40B4-BE49-F238E27FC236}">
                <a16:creationId xmlns:a16="http://schemas.microsoft.com/office/drawing/2014/main" id="{9438EC25-B766-7D9A-F5F9-2F319CB73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135" y="919466"/>
            <a:ext cx="7066865" cy="470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862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D5C35-EFF6-8368-1F97-AFFD049F0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Koje korake poduzeti?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C62CB-2363-64A3-2DE3-17F42FD9D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160868" cy="4525963"/>
          </a:xfrm>
        </p:spPr>
        <p:txBody>
          <a:bodyPr/>
          <a:lstStyle/>
          <a:p>
            <a:r>
              <a:rPr lang="hr-HR" dirty="0"/>
              <a:t>Smanjiti ugljikohidrate U ODNOSU NA PROTEINE I MASTI</a:t>
            </a:r>
          </a:p>
          <a:p>
            <a:r>
              <a:rPr lang="hr-HR" dirty="0"/>
              <a:t>Povećati raznolikost namirnica (</a:t>
            </a:r>
            <a:r>
              <a:rPr lang="hr-HR" dirty="0" err="1"/>
              <a:t>mikrobiom</a:t>
            </a:r>
            <a:r>
              <a:rPr lang="hr-HR" dirty="0"/>
              <a:t>, poticanje žuči, protuupalne molekule)</a:t>
            </a:r>
          </a:p>
          <a:p>
            <a:r>
              <a:rPr lang="hr-HR" dirty="0"/>
              <a:t>Doručak! (s proteinima!)</a:t>
            </a:r>
          </a:p>
          <a:p>
            <a:r>
              <a:rPr lang="hr-HR" dirty="0"/>
              <a:t>Oporavak jetre („</a:t>
            </a:r>
            <a:r>
              <a:rPr lang="hr-HR" dirty="0" err="1"/>
              <a:t>detox</a:t>
            </a:r>
            <a:r>
              <a:rPr lang="hr-HR" dirty="0"/>
              <a:t>”, ekstrakti sikavice)</a:t>
            </a:r>
          </a:p>
          <a:p>
            <a:r>
              <a:rPr lang="hr-HR" b="1" dirty="0"/>
              <a:t>Oporavak </a:t>
            </a:r>
            <a:r>
              <a:rPr lang="hr-HR" b="1" dirty="0" err="1"/>
              <a:t>mikrobioma</a:t>
            </a:r>
            <a:r>
              <a:rPr lang="hr-HR" b="1" dirty="0"/>
              <a:t> (vrsta hrane, žvakanje hrane, poticanje žuči, PROBIOTICI)</a:t>
            </a:r>
          </a:p>
          <a:p>
            <a:r>
              <a:rPr lang="hr-HR" dirty="0"/>
              <a:t>Smanjenje upale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83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1B319-8D10-4A73-AE62-4A1F2F730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199" y="274638"/>
            <a:ext cx="9044763" cy="1282154"/>
          </a:xfrm>
        </p:spPr>
        <p:txBody>
          <a:bodyPr>
            <a:noAutofit/>
          </a:bodyPr>
          <a:lstStyle/>
          <a:p>
            <a:r>
              <a:rPr lang="hr-HR" sz="3200" dirty="0"/>
              <a:t>Pozitivan učinak</a:t>
            </a:r>
            <a:r>
              <a:rPr lang="en-US" sz="3200" dirty="0"/>
              <a:t> </a:t>
            </a:r>
            <a:r>
              <a:rPr lang="de-DE" sz="3200" dirty="0" err="1"/>
              <a:t>OMNi-BiOTiC</a:t>
            </a:r>
            <a:r>
              <a:rPr lang="de-DE" sz="3200" dirty="0"/>
              <a:t>® </a:t>
            </a:r>
            <a:r>
              <a:rPr lang="de-DE" sz="3200" i="1" dirty="0" err="1"/>
              <a:t>METAtox</a:t>
            </a:r>
            <a:r>
              <a:rPr lang="hr-HR" sz="3200" i="1" dirty="0"/>
              <a:t> </a:t>
            </a:r>
            <a:r>
              <a:rPr lang="hr-HR" sz="3200" dirty="0"/>
              <a:t>na rizične faktore kod metaboličkog sindroma</a:t>
            </a:r>
            <a:endParaRPr lang="de-AT" sz="3300" b="1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F0F7B40-E9A5-46A7-B873-4653923AFE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25500" y="1825625"/>
            <a:ext cx="89410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8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6089822-12BB-772B-1D1E-9735E351D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4B26DFBB-2435-2FF2-55F3-7D674C13E6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0716"/>
            <a:ext cx="12362106" cy="6953685"/>
          </a:xfrm>
        </p:spPr>
      </p:pic>
    </p:spTree>
    <p:extLst>
      <p:ext uri="{BB962C8B-B14F-4D97-AF65-F5344CB8AC3E}">
        <p14:creationId xmlns:p14="http://schemas.microsoft.com/office/powerpoint/2010/main" val="2046053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596C34-C679-4AD4-8E30-EBC21668E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12" y="274638"/>
            <a:ext cx="11719249" cy="1404872"/>
          </a:xfrm>
        </p:spPr>
        <p:txBody>
          <a:bodyPr>
            <a:noAutofit/>
          </a:bodyPr>
          <a:lstStyle/>
          <a:p>
            <a:r>
              <a:rPr lang="de-AT" sz="3200" b="1" dirty="0"/>
              <a:t>Po</a:t>
            </a:r>
            <a:r>
              <a:rPr lang="hr-HR" sz="3200" b="1" dirty="0" err="1"/>
              <a:t>zitivan</a:t>
            </a:r>
            <a:r>
              <a:rPr lang="hr-HR" sz="3200" b="1" dirty="0"/>
              <a:t> učinak </a:t>
            </a:r>
            <a:r>
              <a:rPr lang="hr-HR" sz="3200" b="1" dirty="0" err="1"/>
              <a:t>sinbiotika</a:t>
            </a:r>
            <a:r>
              <a:rPr lang="hr-HR" sz="3200" b="1" dirty="0"/>
              <a:t> (= </a:t>
            </a:r>
            <a:r>
              <a:rPr lang="hr-HR" sz="3200" b="1" dirty="0" err="1"/>
              <a:t>probiotik</a:t>
            </a:r>
            <a:r>
              <a:rPr lang="hr-HR" sz="3200" b="1" dirty="0"/>
              <a:t> + </a:t>
            </a:r>
            <a:r>
              <a:rPr lang="hr-HR" sz="3200" b="1" dirty="0" err="1"/>
              <a:t>prebiotik</a:t>
            </a:r>
            <a:r>
              <a:rPr lang="hr-HR" sz="3200" dirty="0"/>
              <a:t>)</a:t>
            </a:r>
            <a:r>
              <a:rPr lang="de-AT" sz="3200" b="1" dirty="0"/>
              <a:t> </a:t>
            </a:r>
            <a:br>
              <a:rPr lang="hr-HR" sz="3200" b="1" dirty="0"/>
            </a:br>
            <a:r>
              <a:rPr lang="de-AT" sz="3200" b="1" dirty="0" err="1"/>
              <a:t>OMNi-BiOTiC</a:t>
            </a:r>
            <a:r>
              <a:rPr lang="de-AT" sz="3200" b="1" dirty="0"/>
              <a:t>®</a:t>
            </a:r>
            <a:r>
              <a:rPr lang="de-AT" sz="3200" b="1" i="1" dirty="0"/>
              <a:t> </a:t>
            </a:r>
            <a:r>
              <a:rPr lang="de-AT" sz="3200" b="1" i="1" dirty="0" err="1"/>
              <a:t>METAtox</a:t>
            </a:r>
            <a:r>
              <a:rPr lang="hr-HR" sz="3200" i="1" dirty="0"/>
              <a:t> </a:t>
            </a:r>
            <a:r>
              <a:rPr lang="hr-HR" sz="3200" dirty="0"/>
              <a:t>na</a:t>
            </a:r>
            <a:r>
              <a:rPr lang="de-AT" sz="3200" b="1" dirty="0"/>
              <a:t> kardiometabol</a:t>
            </a:r>
            <a:r>
              <a:rPr lang="hr-HR" sz="3200" b="1" dirty="0" err="1"/>
              <a:t>ičke</a:t>
            </a:r>
            <a:r>
              <a:rPr lang="de-AT" sz="3200" b="1" dirty="0"/>
              <a:t> </a:t>
            </a:r>
            <a:r>
              <a:rPr lang="hr-HR" sz="3200" dirty="0"/>
              <a:t>p</a:t>
            </a:r>
            <a:r>
              <a:rPr lang="de-AT" sz="3200" b="1" dirty="0" err="1"/>
              <a:t>aramet</a:t>
            </a:r>
            <a:r>
              <a:rPr lang="hr-HR" sz="3200" b="1" dirty="0" err="1"/>
              <a:t>re</a:t>
            </a:r>
            <a:r>
              <a:rPr lang="de-AT" sz="3200" b="1" dirty="0"/>
              <a:t> </a:t>
            </a:r>
            <a:r>
              <a:rPr lang="hr-HR" sz="3200" b="1" dirty="0"/>
              <a:t>i</a:t>
            </a:r>
            <a:r>
              <a:rPr lang="de-AT" sz="3200" b="1" dirty="0"/>
              <a:t> </a:t>
            </a:r>
            <a:r>
              <a:rPr lang="hr-HR" sz="3200" b="1" dirty="0"/>
              <a:t>upale</a:t>
            </a:r>
            <a:endParaRPr lang="de-AT" sz="3200" b="1" dirty="0"/>
          </a:p>
        </p:txBody>
      </p:sp>
      <p:graphicFrame>
        <p:nvGraphicFramePr>
          <p:cNvPr id="9" name="Inhaltsplatzhalter 6">
            <a:extLst>
              <a:ext uri="{FF2B5EF4-FFF2-40B4-BE49-F238E27FC236}">
                <a16:creationId xmlns:a16="http://schemas.microsoft.com/office/drawing/2014/main" id="{F0CB588A-6B0F-4591-A773-2A1031C93214}"/>
              </a:ext>
            </a:extLst>
          </p:cNvPr>
          <p:cNvGraphicFramePr>
            <a:graphicFrameLocks/>
          </p:cNvGraphicFramePr>
          <p:nvPr/>
        </p:nvGraphicFramePr>
        <p:xfrm>
          <a:off x="2127216" y="1772817"/>
          <a:ext cx="5696977" cy="4281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A24C5F9C-44AB-4972-8213-C4EDA2970DEA}"/>
              </a:ext>
            </a:extLst>
          </p:cNvPr>
          <p:cNvSpPr txBox="1"/>
          <p:nvPr/>
        </p:nvSpPr>
        <p:spPr>
          <a:xfrm>
            <a:off x="7424541" y="1844824"/>
            <a:ext cx="343629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značajno</a:t>
            </a:r>
            <a:r>
              <a:rPr lang="de-AT" sz="2400" dirty="0"/>
              <a:t> </a:t>
            </a:r>
            <a:r>
              <a:rPr lang="hr-HR" sz="2400" dirty="0"/>
              <a:t>smanjenje</a:t>
            </a:r>
            <a:r>
              <a:rPr lang="de-AT" sz="2400" dirty="0"/>
              <a:t> na</a:t>
            </a:r>
            <a:r>
              <a:rPr lang="hr-HR" sz="2400" dirty="0" err="1"/>
              <a:t>kon</a:t>
            </a:r>
            <a:r>
              <a:rPr lang="de-AT" sz="2400" dirty="0"/>
              <a:t> 6 </a:t>
            </a:r>
            <a:r>
              <a:rPr lang="hr-HR" sz="2400" dirty="0"/>
              <a:t>mjeseci primjene</a:t>
            </a:r>
            <a:r>
              <a:rPr lang="de-AT" sz="2400" dirty="0"/>
              <a:t> </a:t>
            </a:r>
            <a:br>
              <a:rPr lang="de-AT" sz="2400" dirty="0"/>
            </a:br>
            <a:r>
              <a:rPr lang="de-AT" sz="2400" dirty="0" err="1"/>
              <a:t>OMNi-BiOTiC</a:t>
            </a:r>
            <a:r>
              <a:rPr lang="de-AT" sz="2400" dirty="0"/>
              <a:t>®</a:t>
            </a:r>
            <a:r>
              <a:rPr lang="de-AT" sz="2400" i="1" dirty="0"/>
              <a:t> </a:t>
            </a:r>
            <a:r>
              <a:rPr lang="de-AT" sz="2400" i="1" dirty="0" err="1"/>
              <a:t>METAtox</a:t>
            </a:r>
            <a:r>
              <a:rPr lang="de-AT" sz="2400" i="1" dirty="0"/>
              <a:t> </a:t>
            </a:r>
            <a:br>
              <a:rPr lang="de-AT" sz="2400" dirty="0"/>
            </a:br>
            <a:r>
              <a:rPr lang="de-AT" sz="2400" dirty="0"/>
              <a:t>(10 x 10^9 </a:t>
            </a:r>
            <a:r>
              <a:rPr lang="de-AT" sz="2400" dirty="0" err="1"/>
              <a:t>cfu</a:t>
            </a:r>
            <a:r>
              <a:rPr lang="de-AT" sz="2400" dirty="0"/>
              <a:t>)</a:t>
            </a:r>
            <a:br>
              <a:rPr lang="de-AT" sz="2800" dirty="0"/>
            </a:br>
            <a:endParaRPr lang="de-AT" sz="2800" dirty="0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F9BEBCC6-AE31-4D6D-ADE6-1515E4AC55C7}"/>
              </a:ext>
            </a:extLst>
          </p:cNvPr>
          <p:cNvCxnSpPr>
            <a:cxnSpLocks/>
          </p:cNvCxnSpPr>
          <p:nvPr/>
        </p:nvCxnSpPr>
        <p:spPr>
          <a:xfrm>
            <a:off x="2207568" y="1864800"/>
            <a:ext cx="51129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ABFCE280-02AD-4C0D-AB19-41D01582EF10}"/>
              </a:ext>
            </a:extLst>
          </p:cNvPr>
          <p:cNvSpPr txBox="1"/>
          <p:nvPr/>
        </p:nvSpPr>
        <p:spPr>
          <a:xfrm>
            <a:off x="7424543" y="5338494"/>
            <a:ext cx="31541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/>
              <a:t>p &lt; 0,05</a:t>
            </a:r>
            <a:br>
              <a:rPr lang="de-AT" sz="1800" dirty="0"/>
            </a:br>
            <a:r>
              <a:rPr lang="hr-HR" dirty="0"/>
              <a:t>u odnosu na</a:t>
            </a:r>
            <a:r>
              <a:rPr lang="de-AT" sz="1800" dirty="0"/>
              <a:t> </a:t>
            </a:r>
            <a:r>
              <a:rPr lang="hr-HR" sz="1800" dirty="0"/>
              <a:t>početnu vrijednost</a:t>
            </a:r>
            <a:endParaRPr lang="de-AT" sz="18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A92E38C-8EE3-47B0-8F84-6C6E1284484C}"/>
              </a:ext>
            </a:extLst>
          </p:cNvPr>
          <p:cNvSpPr/>
          <p:nvPr/>
        </p:nvSpPr>
        <p:spPr>
          <a:xfrm>
            <a:off x="1981200" y="6365418"/>
            <a:ext cx="7586714" cy="43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AT" sz="1000" dirty="0" err="1">
                <a:solidFill>
                  <a:srgbClr val="FF0000"/>
                </a:solidFill>
              </a:rPr>
              <a:t>Sabico</a:t>
            </a:r>
            <a:r>
              <a:rPr lang="de-AT" sz="1000" dirty="0">
                <a:solidFill>
                  <a:srgbClr val="FF0000"/>
                </a:solidFill>
              </a:rPr>
              <a:t> S, et al. </a:t>
            </a:r>
            <a:r>
              <a:rPr lang="de-AT" sz="1000" dirty="0" err="1">
                <a:solidFill>
                  <a:srgbClr val="FF0000"/>
                </a:solidFill>
              </a:rPr>
              <a:t>McTernan</a:t>
            </a:r>
            <a:r>
              <a:rPr lang="de-AT" sz="1000" dirty="0">
                <a:solidFill>
                  <a:srgbClr val="FF0000"/>
                </a:solidFill>
              </a:rPr>
              <a:t> PG, </a:t>
            </a:r>
            <a:r>
              <a:rPr lang="de-AT" sz="1000" dirty="0" err="1">
                <a:solidFill>
                  <a:srgbClr val="FF0000"/>
                </a:solidFill>
              </a:rPr>
              <a:t>Effects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of</a:t>
            </a:r>
            <a:r>
              <a:rPr lang="de-AT" sz="1000" dirty="0">
                <a:solidFill>
                  <a:srgbClr val="FF0000"/>
                </a:solidFill>
              </a:rPr>
              <a:t> a 6-month multi-</a:t>
            </a:r>
            <a:r>
              <a:rPr lang="de-AT" sz="1000" dirty="0" err="1">
                <a:solidFill>
                  <a:srgbClr val="FF0000"/>
                </a:solidFill>
              </a:rPr>
              <a:t>strain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probiotics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supplementation</a:t>
            </a:r>
            <a:r>
              <a:rPr lang="de-AT" sz="1000" dirty="0">
                <a:solidFill>
                  <a:srgbClr val="FF0000"/>
                </a:solidFill>
              </a:rPr>
              <a:t> in </a:t>
            </a:r>
            <a:r>
              <a:rPr lang="de-AT" sz="1000" dirty="0" err="1">
                <a:solidFill>
                  <a:srgbClr val="FF0000"/>
                </a:solidFill>
              </a:rPr>
              <a:t>endotoxemic</a:t>
            </a:r>
            <a:r>
              <a:rPr lang="de-AT" sz="1000" dirty="0">
                <a:solidFill>
                  <a:srgbClr val="FF0000"/>
                </a:solidFill>
              </a:rPr>
              <a:t>, </a:t>
            </a:r>
            <a:r>
              <a:rPr lang="de-AT" sz="1000" dirty="0" err="1">
                <a:solidFill>
                  <a:srgbClr val="FF0000"/>
                </a:solidFill>
              </a:rPr>
              <a:t>inflammatory</a:t>
            </a:r>
            <a:r>
              <a:rPr lang="de-AT" sz="1000" dirty="0">
                <a:solidFill>
                  <a:srgbClr val="FF0000"/>
                </a:solidFill>
              </a:rPr>
              <a:t> and </a:t>
            </a:r>
            <a:r>
              <a:rPr lang="de-AT" sz="1000" dirty="0" err="1">
                <a:solidFill>
                  <a:srgbClr val="FF0000"/>
                </a:solidFill>
              </a:rPr>
              <a:t>cardiometabolic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status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of</a:t>
            </a:r>
            <a:r>
              <a:rPr lang="de-AT" sz="1000" dirty="0">
                <a:solidFill>
                  <a:srgbClr val="FF0000"/>
                </a:solidFill>
              </a:rPr>
              <a:t> T2DM </a:t>
            </a:r>
            <a:r>
              <a:rPr lang="de-AT" sz="1000" dirty="0" err="1">
                <a:solidFill>
                  <a:srgbClr val="FF0000"/>
                </a:solidFill>
              </a:rPr>
              <a:t>patients</a:t>
            </a:r>
            <a:r>
              <a:rPr lang="de-AT" sz="1000" dirty="0">
                <a:solidFill>
                  <a:srgbClr val="FF0000"/>
                </a:solidFill>
              </a:rPr>
              <a:t>: A </a:t>
            </a:r>
            <a:r>
              <a:rPr lang="de-AT" sz="1000" dirty="0" err="1">
                <a:solidFill>
                  <a:srgbClr val="FF0000"/>
                </a:solidFill>
              </a:rPr>
              <a:t>randomized</a:t>
            </a:r>
            <a:r>
              <a:rPr lang="de-AT" sz="1000" dirty="0">
                <a:solidFill>
                  <a:srgbClr val="FF0000"/>
                </a:solidFill>
              </a:rPr>
              <a:t>, double-blind, </a:t>
            </a:r>
            <a:r>
              <a:rPr lang="de-AT" sz="1000" dirty="0" err="1">
                <a:solidFill>
                  <a:srgbClr val="FF0000"/>
                </a:solidFill>
              </a:rPr>
              <a:t>placebo-controlled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trial</a:t>
            </a:r>
            <a:r>
              <a:rPr lang="de-AT" sz="1000" dirty="0">
                <a:solidFill>
                  <a:srgbClr val="FF0000"/>
                </a:solidFill>
              </a:rPr>
              <a:t>. </a:t>
            </a:r>
            <a:r>
              <a:rPr lang="de-AT" sz="1000" dirty="0" err="1">
                <a:solidFill>
                  <a:srgbClr val="FF0000"/>
                </a:solidFill>
              </a:rPr>
              <a:t>Clin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Nutr</a:t>
            </a:r>
            <a:r>
              <a:rPr lang="de-AT" sz="1000" dirty="0">
                <a:solidFill>
                  <a:srgbClr val="FF0000"/>
                </a:solidFill>
              </a:rPr>
              <a:t> 2018, doi:10.1016/j.clnu.2018.08.009.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60B7D2B-AA83-4CEB-B33E-E03E255568C5}"/>
              </a:ext>
            </a:extLst>
          </p:cNvPr>
          <p:cNvSpPr txBox="1"/>
          <p:nvPr/>
        </p:nvSpPr>
        <p:spPr>
          <a:xfrm rot="16200000">
            <a:off x="115495" y="3353299"/>
            <a:ext cx="3500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dirty="0"/>
              <a:t>smanjenje</a:t>
            </a:r>
            <a:r>
              <a:rPr lang="de-AT" sz="1400" dirty="0"/>
              <a:t> </a:t>
            </a:r>
            <a:r>
              <a:rPr lang="de-AT" sz="1400" dirty="0" err="1"/>
              <a:t>kardiometaboli</a:t>
            </a:r>
            <a:r>
              <a:rPr lang="hr-HR" sz="1400" dirty="0" err="1"/>
              <a:t>čkih</a:t>
            </a:r>
            <a:r>
              <a:rPr lang="de-AT" sz="1400" dirty="0"/>
              <a:t> </a:t>
            </a:r>
          </a:p>
          <a:p>
            <a:pPr algn="ctr"/>
            <a:r>
              <a:rPr lang="hr-HR" sz="1400" dirty="0"/>
              <a:t>p</a:t>
            </a:r>
            <a:r>
              <a:rPr lang="de-AT" sz="1400" dirty="0" err="1"/>
              <a:t>arame</a:t>
            </a:r>
            <a:r>
              <a:rPr lang="hr-HR" sz="1400" dirty="0"/>
              <a:t>tara</a:t>
            </a:r>
            <a:r>
              <a:rPr lang="de-AT" sz="1400" dirty="0"/>
              <a:t> </a:t>
            </a:r>
            <a:r>
              <a:rPr lang="hr-HR" sz="1400" dirty="0"/>
              <a:t>i upale</a:t>
            </a:r>
            <a:r>
              <a:rPr lang="de-AT" sz="1400" dirty="0"/>
              <a:t> (%)</a:t>
            </a:r>
          </a:p>
        </p:txBody>
      </p:sp>
    </p:spTree>
    <p:extLst>
      <p:ext uri="{BB962C8B-B14F-4D97-AF65-F5344CB8AC3E}">
        <p14:creationId xmlns:p14="http://schemas.microsoft.com/office/powerpoint/2010/main" val="2755129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193E14-830C-43E5-968E-CE28C638C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err="1"/>
              <a:t>OMNi-BiOTiC</a:t>
            </a:r>
            <a:r>
              <a:rPr lang="de-AT" dirty="0"/>
              <a:t>®</a:t>
            </a:r>
            <a:r>
              <a:rPr lang="de-AT" i="1" dirty="0"/>
              <a:t> </a:t>
            </a:r>
            <a:r>
              <a:rPr lang="de-AT" i="1" dirty="0" err="1"/>
              <a:t>METAtox</a:t>
            </a:r>
            <a:r>
              <a:rPr lang="de-AT" i="1" dirty="0"/>
              <a:t> </a:t>
            </a:r>
            <a:r>
              <a:rPr lang="hr-HR" dirty="0"/>
              <a:t>povećava</a:t>
            </a:r>
            <a:r>
              <a:rPr lang="de-AT" dirty="0"/>
              <a:t> </a:t>
            </a:r>
            <a:r>
              <a:rPr lang="hr-HR" dirty="0"/>
              <a:t>razinu </a:t>
            </a:r>
            <a:r>
              <a:rPr lang="hr-HR" dirty="0" err="1"/>
              <a:t>adiponektina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529E1D-EBF5-4437-BE07-444090F67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8008" y="1600201"/>
            <a:ext cx="432048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400" b="1" u="sng" dirty="0"/>
              <a:t>a</a:t>
            </a:r>
            <a:r>
              <a:rPr lang="de-AT" sz="2400" b="1" u="sng" dirty="0" err="1"/>
              <a:t>diponektin</a:t>
            </a:r>
            <a:r>
              <a:rPr lang="de-AT" sz="2400" b="1" u="sng" dirty="0"/>
              <a:t> </a:t>
            </a:r>
          </a:p>
          <a:p>
            <a:r>
              <a:rPr lang="hr-HR" sz="2000" dirty="0"/>
              <a:t>Proizvodi se u masnim stanicama</a:t>
            </a:r>
            <a:endParaRPr lang="de-AT" sz="2000" dirty="0"/>
          </a:p>
          <a:p>
            <a:r>
              <a:rPr lang="de-AT" sz="2000" dirty="0" err="1"/>
              <a:t>moduli</a:t>
            </a:r>
            <a:r>
              <a:rPr lang="hr-HR" sz="2000" dirty="0" err="1"/>
              <a:t>ra</a:t>
            </a:r>
            <a:r>
              <a:rPr lang="de-AT" sz="2000" dirty="0"/>
              <a:t> </a:t>
            </a:r>
            <a:r>
              <a:rPr lang="hr-HR" sz="2000" dirty="0"/>
              <a:t>djelovanje</a:t>
            </a:r>
            <a:r>
              <a:rPr lang="de-AT" sz="2000" dirty="0"/>
              <a:t> </a:t>
            </a:r>
            <a:r>
              <a:rPr lang="hr-HR" sz="2000" dirty="0"/>
              <a:t>inzulina na masne stanice</a:t>
            </a:r>
            <a:endParaRPr lang="de-AT" sz="2000" dirty="0"/>
          </a:p>
          <a:p>
            <a:r>
              <a:rPr lang="hr-HR" sz="2000" b="1" dirty="0"/>
              <a:t>osobe s prekomjernom težinom imaju ga manje</a:t>
            </a:r>
            <a:br>
              <a:rPr lang="de-AT" sz="2000" b="1" dirty="0"/>
            </a:br>
            <a:r>
              <a:rPr lang="de-AT" sz="2000" b="1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hr-H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smanjeno</a:t>
            </a:r>
            <a:r>
              <a:rPr lang="de-AT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djelovanje inzulina</a:t>
            </a:r>
            <a:endParaRPr lang="de-AT" sz="2000" b="1" dirty="0"/>
          </a:p>
          <a:p>
            <a:pPr marL="0" indent="0">
              <a:buNone/>
            </a:pPr>
            <a:br>
              <a:rPr lang="de-AT" sz="2400" dirty="0"/>
            </a:br>
            <a:r>
              <a:rPr lang="de-AT" sz="2400" u="sng" dirty="0"/>
              <a:t>N</a:t>
            </a:r>
            <a:r>
              <a:rPr lang="hr-HR" sz="2400" u="sng" dirty="0" err="1"/>
              <a:t>akon</a:t>
            </a:r>
            <a:r>
              <a:rPr lang="de-AT" sz="2400" u="sng" dirty="0"/>
              <a:t> 6 </a:t>
            </a:r>
            <a:r>
              <a:rPr lang="hr-HR" sz="2400" u="sng" dirty="0"/>
              <a:t>mjeseci primjene</a:t>
            </a:r>
            <a:r>
              <a:rPr lang="de-AT" sz="2400" u="sng" dirty="0"/>
              <a:t> </a:t>
            </a:r>
            <a:br>
              <a:rPr lang="de-AT" sz="2400" u="sng" dirty="0"/>
            </a:br>
            <a:r>
              <a:rPr lang="de-AT" sz="2400" u="sng" dirty="0"/>
              <a:t>OMNi-BiOTiC®</a:t>
            </a:r>
            <a:r>
              <a:rPr lang="de-AT" sz="2400" i="1" u="sng" dirty="0"/>
              <a:t> </a:t>
            </a:r>
            <a:r>
              <a:rPr lang="de-AT" sz="2400" i="1" u="sng" dirty="0" err="1"/>
              <a:t>METAtox</a:t>
            </a:r>
            <a:endParaRPr lang="de-AT" sz="2400" i="1" u="sng" dirty="0"/>
          </a:p>
          <a:p>
            <a:pPr marL="0" indent="0">
              <a:buNone/>
            </a:pPr>
            <a:r>
              <a:rPr lang="hr-HR" sz="2400" b="1" dirty="0"/>
              <a:t>značajno</a:t>
            </a:r>
            <a:r>
              <a:rPr lang="de-AT" sz="2400" b="1" dirty="0"/>
              <a:t> </a:t>
            </a:r>
            <a:r>
              <a:rPr lang="hr-HR" sz="2400" b="1" dirty="0"/>
              <a:t>povećanje</a:t>
            </a:r>
            <a:r>
              <a:rPr lang="de-AT" sz="2400" b="1" dirty="0"/>
              <a:t> </a:t>
            </a:r>
            <a:r>
              <a:rPr lang="hr-HR" sz="2400" b="1" dirty="0" err="1"/>
              <a:t>adiponektina</a:t>
            </a:r>
            <a:r>
              <a:rPr lang="de-AT" sz="2400" b="1" dirty="0"/>
              <a:t> </a:t>
            </a:r>
            <a:r>
              <a:rPr lang="hr-HR" sz="2400" b="1" dirty="0"/>
              <a:t>za</a:t>
            </a:r>
            <a:r>
              <a:rPr lang="de-AT" sz="2400" b="1" dirty="0"/>
              <a:t> 71,8%</a:t>
            </a:r>
          </a:p>
          <a:p>
            <a:pPr marL="0" indent="0">
              <a:buNone/>
            </a:pPr>
            <a:r>
              <a:rPr lang="de-AT" sz="2400" dirty="0"/>
              <a:t>(p &lt; 0,05)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A99DF51-8480-4CD2-A3BB-9AF1B4D50EA0}"/>
              </a:ext>
            </a:extLst>
          </p:cNvPr>
          <p:cNvSpPr/>
          <p:nvPr/>
        </p:nvSpPr>
        <p:spPr>
          <a:xfrm>
            <a:off x="1981200" y="6365418"/>
            <a:ext cx="7586714" cy="43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AT" sz="1000" dirty="0" err="1">
                <a:solidFill>
                  <a:schemeClr val="bg1"/>
                </a:solidFill>
              </a:rPr>
              <a:t>Sabico</a:t>
            </a:r>
            <a:r>
              <a:rPr lang="de-AT" sz="1000" dirty="0">
                <a:solidFill>
                  <a:schemeClr val="bg1"/>
                </a:solidFill>
              </a:rPr>
              <a:t> S, et al. </a:t>
            </a:r>
            <a:r>
              <a:rPr lang="de-AT" sz="1000" dirty="0" err="1">
                <a:solidFill>
                  <a:schemeClr val="bg1"/>
                </a:solidFill>
              </a:rPr>
              <a:t>McTernan</a:t>
            </a:r>
            <a:r>
              <a:rPr lang="de-AT" sz="1000" dirty="0">
                <a:solidFill>
                  <a:schemeClr val="bg1"/>
                </a:solidFill>
              </a:rPr>
              <a:t> PG, </a:t>
            </a:r>
            <a:r>
              <a:rPr lang="de-AT" sz="1000" dirty="0" err="1">
                <a:solidFill>
                  <a:schemeClr val="bg1"/>
                </a:solidFill>
              </a:rPr>
              <a:t>Effects</a:t>
            </a:r>
            <a:r>
              <a:rPr lang="de-AT" sz="1000" dirty="0">
                <a:solidFill>
                  <a:schemeClr val="bg1"/>
                </a:solidFill>
              </a:rPr>
              <a:t> </a:t>
            </a:r>
            <a:r>
              <a:rPr lang="de-AT" sz="1000" dirty="0" err="1">
                <a:solidFill>
                  <a:schemeClr val="bg1"/>
                </a:solidFill>
              </a:rPr>
              <a:t>of</a:t>
            </a:r>
            <a:r>
              <a:rPr lang="de-AT" sz="1000" dirty="0">
                <a:solidFill>
                  <a:schemeClr val="bg1"/>
                </a:solidFill>
              </a:rPr>
              <a:t> a 6-month multi-</a:t>
            </a:r>
            <a:r>
              <a:rPr lang="de-AT" sz="1000" dirty="0" err="1">
                <a:solidFill>
                  <a:schemeClr val="bg1"/>
                </a:solidFill>
              </a:rPr>
              <a:t>strain</a:t>
            </a:r>
            <a:r>
              <a:rPr lang="de-AT" sz="1000" dirty="0">
                <a:solidFill>
                  <a:schemeClr val="bg1"/>
                </a:solidFill>
              </a:rPr>
              <a:t> </a:t>
            </a:r>
            <a:r>
              <a:rPr lang="de-AT" sz="1000" dirty="0" err="1">
                <a:solidFill>
                  <a:schemeClr val="bg1"/>
                </a:solidFill>
              </a:rPr>
              <a:t>probiotics</a:t>
            </a:r>
            <a:r>
              <a:rPr lang="de-AT" sz="1000" dirty="0">
                <a:solidFill>
                  <a:schemeClr val="bg1"/>
                </a:solidFill>
              </a:rPr>
              <a:t> </a:t>
            </a:r>
            <a:r>
              <a:rPr lang="de-AT" sz="1000" dirty="0" err="1">
                <a:solidFill>
                  <a:schemeClr val="bg1"/>
                </a:solidFill>
              </a:rPr>
              <a:t>supplementation</a:t>
            </a:r>
            <a:r>
              <a:rPr lang="de-AT" sz="1000" dirty="0">
                <a:solidFill>
                  <a:schemeClr val="bg1"/>
                </a:solidFill>
              </a:rPr>
              <a:t> in </a:t>
            </a:r>
            <a:r>
              <a:rPr lang="de-AT" sz="1000" dirty="0" err="1">
                <a:solidFill>
                  <a:schemeClr val="bg1"/>
                </a:solidFill>
              </a:rPr>
              <a:t>endotoxemic</a:t>
            </a:r>
            <a:r>
              <a:rPr lang="de-AT" sz="1000" dirty="0">
                <a:solidFill>
                  <a:schemeClr val="bg1"/>
                </a:solidFill>
              </a:rPr>
              <a:t>, </a:t>
            </a:r>
            <a:r>
              <a:rPr lang="de-AT" sz="1000" dirty="0" err="1">
                <a:solidFill>
                  <a:schemeClr val="bg1"/>
                </a:solidFill>
              </a:rPr>
              <a:t>inflammatory</a:t>
            </a:r>
            <a:r>
              <a:rPr lang="de-AT" sz="1000" dirty="0">
                <a:solidFill>
                  <a:schemeClr val="bg1"/>
                </a:solidFill>
              </a:rPr>
              <a:t> and </a:t>
            </a:r>
            <a:r>
              <a:rPr lang="de-AT" sz="1000" dirty="0" err="1">
                <a:solidFill>
                  <a:schemeClr val="bg1"/>
                </a:solidFill>
              </a:rPr>
              <a:t>cardiometabolic</a:t>
            </a:r>
            <a:r>
              <a:rPr lang="de-AT" sz="1000" dirty="0">
                <a:solidFill>
                  <a:schemeClr val="bg1"/>
                </a:solidFill>
              </a:rPr>
              <a:t> </a:t>
            </a:r>
            <a:r>
              <a:rPr lang="de-AT" sz="1000" dirty="0" err="1">
                <a:solidFill>
                  <a:schemeClr val="bg1"/>
                </a:solidFill>
              </a:rPr>
              <a:t>status</a:t>
            </a:r>
            <a:r>
              <a:rPr lang="de-AT" sz="1000" dirty="0">
                <a:solidFill>
                  <a:schemeClr val="bg1"/>
                </a:solidFill>
              </a:rPr>
              <a:t> </a:t>
            </a:r>
            <a:r>
              <a:rPr lang="de-AT" sz="1000" dirty="0" err="1">
                <a:solidFill>
                  <a:schemeClr val="bg1"/>
                </a:solidFill>
              </a:rPr>
              <a:t>of</a:t>
            </a:r>
            <a:r>
              <a:rPr lang="de-AT" sz="1000" dirty="0">
                <a:solidFill>
                  <a:schemeClr val="bg1"/>
                </a:solidFill>
              </a:rPr>
              <a:t> T2DM </a:t>
            </a:r>
            <a:r>
              <a:rPr lang="de-AT" sz="1000" dirty="0" err="1">
                <a:solidFill>
                  <a:schemeClr val="bg1"/>
                </a:solidFill>
              </a:rPr>
              <a:t>patients</a:t>
            </a:r>
            <a:r>
              <a:rPr lang="de-AT" sz="1000" dirty="0">
                <a:solidFill>
                  <a:schemeClr val="bg1"/>
                </a:solidFill>
              </a:rPr>
              <a:t>: A </a:t>
            </a:r>
            <a:r>
              <a:rPr lang="de-AT" sz="1000" dirty="0" err="1">
                <a:solidFill>
                  <a:schemeClr val="bg1"/>
                </a:solidFill>
              </a:rPr>
              <a:t>randomized</a:t>
            </a:r>
            <a:r>
              <a:rPr lang="de-AT" sz="1000" dirty="0">
                <a:solidFill>
                  <a:schemeClr val="bg1"/>
                </a:solidFill>
              </a:rPr>
              <a:t>, double-blind, </a:t>
            </a:r>
            <a:r>
              <a:rPr lang="de-AT" sz="1000" dirty="0" err="1">
                <a:solidFill>
                  <a:schemeClr val="bg1"/>
                </a:solidFill>
              </a:rPr>
              <a:t>placebo-controlled</a:t>
            </a:r>
            <a:r>
              <a:rPr lang="de-AT" sz="1000" dirty="0">
                <a:solidFill>
                  <a:schemeClr val="bg1"/>
                </a:solidFill>
              </a:rPr>
              <a:t> </a:t>
            </a:r>
            <a:r>
              <a:rPr lang="de-AT" sz="1000" dirty="0" err="1">
                <a:solidFill>
                  <a:schemeClr val="bg1"/>
                </a:solidFill>
              </a:rPr>
              <a:t>trial</a:t>
            </a:r>
            <a:r>
              <a:rPr lang="de-AT" sz="1000" dirty="0">
                <a:solidFill>
                  <a:schemeClr val="bg1"/>
                </a:solidFill>
              </a:rPr>
              <a:t>. </a:t>
            </a:r>
            <a:r>
              <a:rPr lang="de-AT" sz="1000" dirty="0" err="1">
                <a:solidFill>
                  <a:schemeClr val="bg1"/>
                </a:solidFill>
              </a:rPr>
              <a:t>Clin</a:t>
            </a:r>
            <a:r>
              <a:rPr lang="de-AT" sz="1000" dirty="0">
                <a:solidFill>
                  <a:schemeClr val="bg1"/>
                </a:solidFill>
              </a:rPr>
              <a:t> </a:t>
            </a:r>
            <a:r>
              <a:rPr lang="de-AT" sz="1000" dirty="0" err="1">
                <a:solidFill>
                  <a:schemeClr val="bg1"/>
                </a:solidFill>
              </a:rPr>
              <a:t>Nutr</a:t>
            </a:r>
            <a:r>
              <a:rPr lang="de-AT" sz="1000" dirty="0">
                <a:solidFill>
                  <a:schemeClr val="bg1"/>
                </a:solidFill>
              </a:rPr>
              <a:t> 2018, doi:10.1016/j.clnu.2018.08.009.</a:t>
            </a:r>
          </a:p>
        </p:txBody>
      </p:sp>
      <p:graphicFrame>
        <p:nvGraphicFramePr>
          <p:cNvPr id="5" name="Inhaltsplatzhalter 6">
            <a:extLst>
              <a:ext uri="{FF2B5EF4-FFF2-40B4-BE49-F238E27FC236}">
                <a16:creationId xmlns:a16="http://schemas.microsoft.com/office/drawing/2014/main" id="{DED06C67-19B5-4B3D-A2C7-DBCB683DBBCE}"/>
              </a:ext>
            </a:extLst>
          </p:cNvPr>
          <p:cNvGraphicFramePr>
            <a:graphicFrameLocks/>
          </p:cNvGraphicFramePr>
          <p:nvPr/>
        </p:nvGraphicFramePr>
        <p:xfrm>
          <a:off x="2063553" y="1988840"/>
          <a:ext cx="3668061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C5D4F54-57C6-4A34-BE89-DC038B0E4C08}"/>
              </a:ext>
            </a:extLst>
          </p:cNvPr>
          <p:cNvCxnSpPr/>
          <p:nvPr/>
        </p:nvCxnSpPr>
        <p:spPr>
          <a:xfrm>
            <a:off x="3719736" y="5589240"/>
            <a:ext cx="136815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B6D3E4A0-6FA4-419B-95D7-C4D4BC748A00}"/>
              </a:ext>
            </a:extLst>
          </p:cNvPr>
          <p:cNvSpPr txBox="1"/>
          <p:nvPr/>
        </p:nvSpPr>
        <p:spPr>
          <a:xfrm>
            <a:off x="3575721" y="5596039"/>
            <a:ext cx="1832553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3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OMNi-BiOTiC</a:t>
            </a:r>
            <a:r>
              <a:rPr lang="de-DE" sz="13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®</a:t>
            </a:r>
            <a:r>
              <a:rPr lang="de-DE" sz="133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33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METAtox</a:t>
            </a:r>
            <a:endParaRPr lang="de-AT" sz="133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AT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073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Inhaltsplatzhalter 6">
            <a:extLst>
              <a:ext uri="{FF2B5EF4-FFF2-40B4-BE49-F238E27FC236}">
                <a16:creationId xmlns:a16="http://schemas.microsoft.com/office/drawing/2014/main" id="{4A51F379-10AA-424C-96B1-EB78064ADE0D}"/>
              </a:ext>
            </a:extLst>
          </p:cNvPr>
          <p:cNvGraphicFramePr>
            <a:graphicFrameLocks/>
          </p:cNvGraphicFramePr>
          <p:nvPr/>
        </p:nvGraphicFramePr>
        <p:xfrm>
          <a:off x="2063553" y="1988840"/>
          <a:ext cx="3668061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F3596C34-C679-4AD4-8E30-EBC21668E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686800" cy="1143000"/>
          </a:xfrm>
        </p:spPr>
        <p:txBody>
          <a:bodyPr>
            <a:noAutofit/>
          </a:bodyPr>
          <a:lstStyle/>
          <a:p>
            <a:r>
              <a:rPr lang="de-AT" sz="4000" dirty="0" err="1"/>
              <a:t>OMNi-BiOTiC</a:t>
            </a:r>
            <a:r>
              <a:rPr lang="de-AT" sz="4000" dirty="0"/>
              <a:t>®</a:t>
            </a:r>
            <a:r>
              <a:rPr lang="de-AT" sz="4000" i="1" dirty="0"/>
              <a:t> </a:t>
            </a:r>
            <a:r>
              <a:rPr lang="de-AT" sz="4000" i="1" dirty="0" err="1"/>
              <a:t>METAtox</a:t>
            </a:r>
            <a:r>
              <a:rPr lang="de-AT" sz="4000" i="1" dirty="0"/>
              <a:t> </a:t>
            </a:r>
            <a:r>
              <a:rPr lang="hr-HR" sz="4000" dirty="0"/>
              <a:t>značajno poboljšava</a:t>
            </a:r>
            <a:r>
              <a:rPr lang="de-AT" sz="4000" dirty="0"/>
              <a:t> </a:t>
            </a:r>
            <a:r>
              <a:rPr lang="hr-HR" sz="4000" dirty="0" err="1"/>
              <a:t>glikemijske</a:t>
            </a:r>
            <a:r>
              <a:rPr lang="hr-HR" sz="4000" dirty="0"/>
              <a:t> parametre</a:t>
            </a:r>
            <a:endParaRPr lang="de-AT" sz="4000" b="1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24C5F9C-44AB-4972-8213-C4EDA2970DEA}"/>
              </a:ext>
            </a:extLst>
          </p:cNvPr>
          <p:cNvSpPr txBox="1"/>
          <p:nvPr/>
        </p:nvSpPr>
        <p:spPr>
          <a:xfrm>
            <a:off x="5795874" y="1971981"/>
            <a:ext cx="47078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N</a:t>
            </a:r>
            <a:r>
              <a:rPr lang="hr-HR" sz="2400" dirty="0" err="1"/>
              <a:t>akon</a:t>
            </a:r>
            <a:r>
              <a:rPr lang="de-DE" sz="2400" dirty="0"/>
              <a:t> 6 </a:t>
            </a:r>
            <a:r>
              <a:rPr lang="hr-HR" sz="2400" dirty="0"/>
              <a:t>mjeseci primjene</a:t>
            </a:r>
            <a:r>
              <a:rPr lang="de-DE" sz="2400" dirty="0"/>
              <a:t> </a:t>
            </a:r>
            <a:br>
              <a:rPr lang="de-DE" sz="2400" dirty="0"/>
            </a:br>
            <a:r>
              <a:rPr lang="de-AT" sz="2400" dirty="0"/>
              <a:t>OMNi-BiOTiC®</a:t>
            </a:r>
            <a:r>
              <a:rPr lang="de-AT" sz="2400" i="1" dirty="0"/>
              <a:t> </a:t>
            </a:r>
            <a:r>
              <a:rPr lang="de-AT" sz="2400" i="1" dirty="0" err="1"/>
              <a:t>METAtox</a:t>
            </a:r>
            <a:r>
              <a:rPr lang="de-AT" sz="2400" dirty="0"/>
              <a:t>: </a:t>
            </a:r>
            <a:br>
              <a:rPr lang="de-AT" sz="2400" dirty="0"/>
            </a:br>
            <a:r>
              <a:rPr lang="hr-HR" sz="2800" b="1" dirty="0"/>
              <a:t>inzulinska rezistencija</a:t>
            </a:r>
            <a:r>
              <a:rPr lang="de-AT" sz="2800" b="1" dirty="0"/>
              <a:t> </a:t>
            </a:r>
            <a:br>
              <a:rPr lang="hr-HR" sz="2800" b="1" dirty="0"/>
            </a:br>
            <a:r>
              <a:rPr lang="de-AT" sz="2800" b="1" dirty="0"/>
              <a:t>(HOMA-IR) </a:t>
            </a:r>
            <a:r>
              <a:rPr lang="hr-HR" sz="2800" b="1" dirty="0"/>
              <a:t>pokazala je</a:t>
            </a:r>
            <a:r>
              <a:rPr lang="de-AT" sz="2800" b="1" dirty="0"/>
              <a:t> </a:t>
            </a:r>
            <a:r>
              <a:rPr lang="hr-HR" sz="2800" b="1" dirty="0"/>
              <a:t>klinički značajno smanjenje od</a:t>
            </a:r>
            <a:r>
              <a:rPr lang="de-AT" sz="2800" b="1" dirty="0"/>
              <a:t> 64,2% </a:t>
            </a:r>
            <a:br>
              <a:rPr lang="de-AT" sz="2800" b="1" dirty="0"/>
            </a:br>
            <a:r>
              <a:rPr lang="de-AT" sz="2800" dirty="0"/>
              <a:t>(p &lt;0,01)</a:t>
            </a:r>
          </a:p>
          <a:p>
            <a:endParaRPr lang="de-AT" sz="2800" dirty="0"/>
          </a:p>
          <a:p>
            <a:r>
              <a:rPr lang="hr-HR" sz="2800" dirty="0"/>
              <a:t>Pogoršanje u placebo</a:t>
            </a:r>
            <a:r>
              <a:rPr lang="de-AT" sz="2800" dirty="0"/>
              <a:t> </a:t>
            </a:r>
            <a:r>
              <a:rPr lang="hr-HR" sz="2800" dirty="0"/>
              <a:t>skupini</a:t>
            </a:r>
            <a:r>
              <a:rPr lang="de-AT" sz="2800" dirty="0"/>
              <a:t>!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2184D30A-04E3-479A-88B3-15139FA32DBD}"/>
              </a:ext>
            </a:extLst>
          </p:cNvPr>
          <p:cNvCxnSpPr>
            <a:cxnSpLocks/>
          </p:cNvCxnSpPr>
          <p:nvPr/>
        </p:nvCxnSpPr>
        <p:spPr>
          <a:xfrm>
            <a:off x="2730000" y="3103200"/>
            <a:ext cx="25223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9BB77896-4704-4B63-A96A-1B046FC82984}"/>
              </a:ext>
            </a:extLst>
          </p:cNvPr>
          <p:cNvCxnSpPr>
            <a:cxnSpLocks/>
          </p:cNvCxnSpPr>
          <p:nvPr/>
        </p:nvCxnSpPr>
        <p:spPr>
          <a:xfrm>
            <a:off x="4079776" y="5589239"/>
            <a:ext cx="121657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hteck 8">
            <a:extLst>
              <a:ext uri="{FF2B5EF4-FFF2-40B4-BE49-F238E27FC236}">
                <a16:creationId xmlns:a16="http://schemas.microsoft.com/office/drawing/2014/main" id="{F55BB2E2-F6ED-49FD-BB18-41623E0EFE9E}"/>
              </a:ext>
            </a:extLst>
          </p:cNvPr>
          <p:cNvSpPr/>
          <p:nvPr/>
        </p:nvSpPr>
        <p:spPr>
          <a:xfrm>
            <a:off x="1981200" y="6365418"/>
            <a:ext cx="7586714" cy="43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AT" sz="1000" dirty="0" err="1">
                <a:solidFill>
                  <a:srgbClr val="FF0000"/>
                </a:solidFill>
              </a:rPr>
              <a:t>Sabico</a:t>
            </a:r>
            <a:r>
              <a:rPr lang="de-AT" sz="1000" dirty="0">
                <a:solidFill>
                  <a:srgbClr val="FF0000"/>
                </a:solidFill>
              </a:rPr>
              <a:t> S, et al. </a:t>
            </a:r>
            <a:r>
              <a:rPr lang="de-AT" sz="1000" dirty="0" err="1">
                <a:solidFill>
                  <a:srgbClr val="FF0000"/>
                </a:solidFill>
              </a:rPr>
              <a:t>McTernan</a:t>
            </a:r>
            <a:r>
              <a:rPr lang="de-AT" sz="1000" dirty="0">
                <a:solidFill>
                  <a:srgbClr val="FF0000"/>
                </a:solidFill>
              </a:rPr>
              <a:t> PG, </a:t>
            </a:r>
            <a:r>
              <a:rPr lang="de-AT" sz="1000" dirty="0" err="1">
                <a:solidFill>
                  <a:srgbClr val="FF0000"/>
                </a:solidFill>
              </a:rPr>
              <a:t>Effects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of</a:t>
            </a:r>
            <a:r>
              <a:rPr lang="de-AT" sz="1000" dirty="0">
                <a:solidFill>
                  <a:srgbClr val="FF0000"/>
                </a:solidFill>
              </a:rPr>
              <a:t> a 6-month multi-</a:t>
            </a:r>
            <a:r>
              <a:rPr lang="de-AT" sz="1000" dirty="0" err="1">
                <a:solidFill>
                  <a:srgbClr val="FF0000"/>
                </a:solidFill>
              </a:rPr>
              <a:t>strain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probiotics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supplementation</a:t>
            </a:r>
            <a:r>
              <a:rPr lang="de-AT" sz="1000" dirty="0">
                <a:solidFill>
                  <a:srgbClr val="FF0000"/>
                </a:solidFill>
              </a:rPr>
              <a:t> in </a:t>
            </a:r>
            <a:r>
              <a:rPr lang="de-AT" sz="1000" dirty="0" err="1">
                <a:solidFill>
                  <a:srgbClr val="FF0000"/>
                </a:solidFill>
              </a:rPr>
              <a:t>endotoxemic</a:t>
            </a:r>
            <a:r>
              <a:rPr lang="de-AT" sz="1000" dirty="0">
                <a:solidFill>
                  <a:srgbClr val="FF0000"/>
                </a:solidFill>
              </a:rPr>
              <a:t>, </a:t>
            </a:r>
            <a:r>
              <a:rPr lang="de-AT" sz="1000" dirty="0" err="1">
                <a:solidFill>
                  <a:srgbClr val="FF0000"/>
                </a:solidFill>
              </a:rPr>
              <a:t>inflammatory</a:t>
            </a:r>
            <a:r>
              <a:rPr lang="de-AT" sz="1000" dirty="0">
                <a:solidFill>
                  <a:srgbClr val="FF0000"/>
                </a:solidFill>
              </a:rPr>
              <a:t> and </a:t>
            </a:r>
            <a:r>
              <a:rPr lang="de-AT" sz="1000" dirty="0" err="1">
                <a:solidFill>
                  <a:srgbClr val="FF0000"/>
                </a:solidFill>
              </a:rPr>
              <a:t>cardiometabolic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status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of</a:t>
            </a:r>
            <a:r>
              <a:rPr lang="de-AT" sz="1000" dirty="0">
                <a:solidFill>
                  <a:srgbClr val="FF0000"/>
                </a:solidFill>
              </a:rPr>
              <a:t> T2DM </a:t>
            </a:r>
            <a:r>
              <a:rPr lang="de-AT" sz="1000" dirty="0" err="1">
                <a:solidFill>
                  <a:srgbClr val="FF0000"/>
                </a:solidFill>
              </a:rPr>
              <a:t>patients</a:t>
            </a:r>
            <a:r>
              <a:rPr lang="de-AT" sz="1000" dirty="0">
                <a:solidFill>
                  <a:srgbClr val="FF0000"/>
                </a:solidFill>
              </a:rPr>
              <a:t>: A </a:t>
            </a:r>
            <a:r>
              <a:rPr lang="de-AT" sz="1000" dirty="0" err="1">
                <a:solidFill>
                  <a:srgbClr val="FF0000"/>
                </a:solidFill>
              </a:rPr>
              <a:t>randomized</a:t>
            </a:r>
            <a:r>
              <a:rPr lang="de-AT" sz="1000" dirty="0">
                <a:solidFill>
                  <a:srgbClr val="FF0000"/>
                </a:solidFill>
              </a:rPr>
              <a:t>, double-blind, </a:t>
            </a:r>
            <a:r>
              <a:rPr lang="de-AT" sz="1000" dirty="0" err="1">
                <a:solidFill>
                  <a:srgbClr val="FF0000"/>
                </a:solidFill>
              </a:rPr>
              <a:t>placebo-controlled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trial</a:t>
            </a:r>
            <a:r>
              <a:rPr lang="de-AT" sz="1000" dirty="0">
                <a:solidFill>
                  <a:srgbClr val="FF0000"/>
                </a:solidFill>
              </a:rPr>
              <a:t>. </a:t>
            </a:r>
            <a:r>
              <a:rPr lang="de-AT" sz="1000" dirty="0" err="1">
                <a:solidFill>
                  <a:srgbClr val="FF0000"/>
                </a:solidFill>
              </a:rPr>
              <a:t>Clin</a:t>
            </a:r>
            <a:r>
              <a:rPr lang="de-AT" sz="1000" dirty="0">
                <a:solidFill>
                  <a:srgbClr val="FF0000"/>
                </a:solidFill>
              </a:rPr>
              <a:t> </a:t>
            </a:r>
            <a:r>
              <a:rPr lang="de-AT" sz="1000" dirty="0" err="1">
                <a:solidFill>
                  <a:srgbClr val="FF0000"/>
                </a:solidFill>
              </a:rPr>
              <a:t>Nutr</a:t>
            </a:r>
            <a:r>
              <a:rPr lang="de-AT" sz="1000" dirty="0">
                <a:solidFill>
                  <a:srgbClr val="FF0000"/>
                </a:solidFill>
              </a:rPr>
              <a:t> 2018, doi:10.1016/j.clnu.2018.08.009.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6664F79-976A-44B0-ABE4-F2201DF3564A}"/>
              </a:ext>
            </a:extLst>
          </p:cNvPr>
          <p:cNvSpPr txBox="1"/>
          <p:nvPr/>
        </p:nvSpPr>
        <p:spPr>
          <a:xfrm>
            <a:off x="3989065" y="5373216"/>
            <a:ext cx="13933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</a:t>
            </a:r>
            <a:r>
              <a:rPr lang="hr-HR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mjeseca</a:t>
            </a:r>
            <a:r>
              <a:rPr lang="de-AT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6 </a:t>
            </a:r>
            <a:r>
              <a:rPr lang="hr-HR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mjeseci</a:t>
            </a:r>
            <a:endParaRPr lang="de-AT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DFCEC95D-34F9-4B34-B1B3-7C1B9E9F3ABF}"/>
              </a:ext>
            </a:extLst>
          </p:cNvPr>
          <p:cNvCxnSpPr>
            <a:cxnSpLocks/>
          </p:cNvCxnSpPr>
          <p:nvPr/>
        </p:nvCxnSpPr>
        <p:spPr>
          <a:xfrm>
            <a:off x="2773972" y="5589239"/>
            <a:ext cx="121657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1E164FF8-DCD0-4427-89EE-B4B17BAE6AB4}"/>
              </a:ext>
            </a:extLst>
          </p:cNvPr>
          <p:cNvSpPr txBox="1"/>
          <p:nvPr/>
        </p:nvSpPr>
        <p:spPr>
          <a:xfrm>
            <a:off x="2709711" y="5373216"/>
            <a:ext cx="13404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</a:t>
            </a:r>
            <a:r>
              <a:rPr lang="hr-HR" sz="105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njeseca</a:t>
            </a:r>
            <a:r>
              <a:rPr lang="de-AT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6 </a:t>
            </a:r>
            <a:r>
              <a:rPr lang="hr-HR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mjeseci</a:t>
            </a:r>
            <a:endParaRPr lang="de-AT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241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984372-7AC3-E2B2-5A53-8EB88EB83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926FB66-657B-8759-BCB7-A5A199F04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2" y="94891"/>
            <a:ext cx="11869947" cy="6676845"/>
          </a:xfrm>
        </p:spPr>
      </p:pic>
    </p:spTree>
    <p:extLst>
      <p:ext uri="{BB962C8B-B14F-4D97-AF65-F5344CB8AC3E}">
        <p14:creationId xmlns:p14="http://schemas.microsoft.com/office/powerpoint/2010/main" val="1544948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1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88F641-2F54-C042-09FE-73AB0B29B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DE4D78-50E4-CD6E-7CD8-D6F2736AF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4482" y="750608"/>
            <a:ext cx="3837375" cy="1143000"/>
          </a:xfrm>
        </p:spPr>
        <p:txBody>
          <a:bodyPr>
            <a:noAutofit/>
          </a:bodyPr>
          <a:lstStyle/>
          <a:p>
            <a:r>
              <a:rPr lang="hr-HR" sz="5400" dirty="0"/>
              <a:t>Zaključak</a:t>
            </a:r>
          </a:p>
        </p:txBody>
      </p:sp>
      <p:sp>
        <p:nvSpPr>
          <p:cNvPr id="2" name="Subtitle 5">
            <a:extLst>
              <a:ext uri="{FF2B5EF4-FFF2-40B4-BE49-F238E27FC236}">
                <a16:creationId xmlns:a16="http://schemas.microsoft.com/office/drawing/2014/main" id="{CEE11A43-4659-B181-5FCE-712085C893C7}"/>
              </a:ext>
            </a:extLst>
          </p:cNvPr>
          <p:cNvSpPr txBox="1">
            <a:spLocks/>
          </p:cNvSpPr>
          <p:nvPr/>
        </p:nvSpPr>
        <p:spPr>
          <a:xfrm>
            <a:off x="678527" y="3015799"/>
            <a:ext cx="4944059" cy="260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400" b="1" dirty="0"/>
              <a:t>Upotreba </a:t>
            </a:r>
            <a:r>
              <a:rPr lang="hr-HR" sz="2400" b="1" dirty="0" err="1"/>
              <a:t>probiotika</a:t>
            </a:r>
            <a:r>
              <a:rPr lang="hr-HR" sz="2400" b="1" dirty="0"/>
              <a:t>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r-HR" sz="2400" dirty="0"/>
              <a:t>Sigurna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r-HR" sz="2400" dirty="0"/>
              <a:t>Bez kontraindikacija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r-HR" sz="2400" dirty="0"/>
              <a:t>Sve skupine pacijenata</a:t>
            </a:r>
          </a:p>
          <a:p>
            <a:endParaRPr lang="hr-HR" sz="2000" dirty="0"/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D1C6D200-E41F-4F50-7B95-7BA1B29746A0}"/>
              </a:ext>
            </a:extLst>
          </p:cNvPr>
          <p:cNvSpPr txBox="1">
            <a:spLocks/>
          </p:cNvSpPr>
          <p:nvPr/>
        </p:nvSpPr>
        <p:spPr>
          <a:xfrm>
            <a:off x="6420844" y="2943912"/>
            <a:ext cx="4944059" cy="260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400" b="1" dirty="0"/>
              <a:t>Upotreba </a:t>
            </a:r>
            <a:r>
              <a:rPr lang="hr-HR" sz="2400" b="1" dirty="0" err="1"/>
              <a:t>probiotika</a:t>
            </a:r>
            <a:r>
              <a:rPr lang="hr-HR" sz="2400" b="1" dirty="0"/>
              <a:t>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r-HR" sz="2400" dirty="0"/>
              <a:t>Pretilost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r-HR" sz="2400" dirty="0"/>
              <a:t>Propusnost crijeva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r-HR" sz="2400" dirty="0"/>
              <a:t>Metabolički sindrom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r-HR" sz="2400" dirty="0"/>
              <a:t>IBS</a:t>
            </a:r>
          </a:p>
          <a:p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585296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3B97F-19B8-4D2B-9CCD-048B2D844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555" y="620688"/>
            <a:ext cx="8047693" cy="1440160"/>
          </a:xfrm>
        </p:spPr>
        <p:txBody>
          <a:bodyPr>
            <a:normAutofit/>
          </a:bodyPr>
          <a:lstStyle/>
          <a:p>
            <a:pPr algn="l"/>
            <a:r>
              <a:rPr lang="hr-H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Hvala na pažnji!</a:t>
            </a:r>
            <a:endParaRPr lang="de-A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BAEF1C-8458-47E0-B84D-E7E0298B2648}"/>
              </a:ext>
            </a:extLst>
          </p:cNvPr>
          <p:cNvSpPr txBox="1"/>
          <p:nvPr/>
        </p:nvSpPr>
        <p:spPr>
          <a:xfrm>
            <a:off x="435366" y="2680970"/>
            <a:ext cx="5661230" cy="23852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hr-H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Frane Herenda</a:t>
            </a:r>
            <a:r>
              <a:rPr lang="de-AT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mag.</a:t>
            </a:r>
            <a:r>
              <a:rPr lang="hr-H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e-AT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pharm.</a:t>
            </a:r>
            <a:br>
              <a:rPr lang="de-AT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hr-HR" sz="36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Panacea savjetovalište</a:t>
            </a:r>
          </a:p>
          <a:p>
            <a:pPr>
              <a:spcAft>
                <a:spcPts val="300"/>
              </a:spcAft>
            </a:pPr>
            <a:r>
              <a:rPr lang="hr-HR" sz="3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frane.herenda@panacea.</a:t>
            </a:r>
            <a:r>
              <a:rPr lang="hr-HR" sz="3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hr</a:t>
            </a:r>
          </a:p>
          <a:p>
            <a:pPr>
              <a:spcAft>
                <a:spcPts val="300"/>
              </a:spcAft>
            </a:pPr>
            <a:r>
              <a:rPr lang="de-AT" sz="3600" b="1" dirty="0">
                <a:solidFill>
                  <a:srgbClr val="B6185C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 </a:t>
            </a:r>
            <a:r>
              <a:rPr lang="hr-HR" sz="3600" b="1" dirty="0">
                <a:solidFill>
                  <a:srgbClr val="B6185C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www.panacea.hr</a:t>
            </a: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20333364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6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E6203200687F9449F0E60514D527817" ma:contentTypeVersion="3" ma:contentTypeDescription="Ein neues Dokument erstellen." ma:contentTypeScope="" ma:versionID="f83dd157bf62e17fbda7145faee4ff92">
  <xsd:schema xmlns:xsd="http://www.w3.org/2001/XMLSchema" xmlns:xs="http://www.w3.org/2001/XMLSchema" xmlns:p="http://schemas.microsoft.com/office/2006/metadata/properties" xmlns:ns3="7761cf29-99b5-4a05-adbf-63b15a3f3397" targetNamespace="http://schemas.microsoft.com/office/2006/metadata/properties" ma:root="true" ma:fieldsID="38ea61338d8c9f1663556c3a75f9201b" ns3:_="">
    <xsd:import namespace="7761cf29-99b5-4a05-adbf-63b15a3f339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61cf29-99b5-4a05-adbf-63b15a3f33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EB2E03-2745-4468-96B0-4154228D5E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61cf29-99b5-4a05-adbf-63b15a3f33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AB9774-90D0-44D7-B141-6C10081C4BD9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7761cf29-99b5-4a05-adbf-63b15a3f3397"/>
    <ds:schemaRef ds:uri="http://schemas.openxmlformats.org/package/2006/metadata/core-properties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9E464DC-219D-44C4-84B3-393746C47B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4455</TotalTime>
  <Words>1371</Words>
  <Application>Microsoft Macintosh PowerPoint</Application>
  <PresentationFormat>Widescreen</PresentationFormat>
  <Paragraphs>217</Paragraphs>
  <Slides>29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-apple-system</vt:lpstr>
      <vt:lpstr>Arial</vt:lpstr>
      <vt:lpstr>Calibri</vt:lpstr>
      <vt:lpstr>Calibri Light</vt:lpstr>
      <vt:lpstr>Office Theme</vt:lpstr>
      <vt:lpstr>Povezanost jetre i crijeva</vt:lpstr>
      <vt:lpstr>Česti pacijenti</vt:lpstr>
      <vt:lpstr>Kronični stres i prehrana?</vt:lpstr>
      <vt:lpstr>Podsjetimo se uloge jetre</vt:lpstr>
      <vt:lpstr>Jetra – odgoj imunoloških stanica</vt:lpstr>
      <vt:lpstr>Postoji li veza?</vt:lpstr>
      <vt:lpstr>Nealkoholna masna jetra (NAFLD)</vt:lpstr>
      <vt:lpstr>Podsjetimo se uloge probave</vt:lpstr>
      <vt:lpstr>Ako ne…</vt:lpstr>
      <vt:lpstr>Disbioza i povećana propusnost crijeva</vt:lpstr>
      <vt:lpstr>PowerPoint Presentation</vt:lpstr>
      <vt:lpstr>Poljoprivredna reforma – najveća zdravstvena prjevara homo sapiensa?</vt:lpstr>
      <vt:lpstr>Hadza pleme</vt:lpstr>
      <vt:lpstr>Hadza pleme</vt:lpstr>
      <vt:lpstr>Mikrobiom lovaca sakupljača</vt:lpstr>
      <vt:lpstr>Kod pacijenata s metaboličkim sindromom uočena je povećana propusnost crijeva</vt:lpstr>
      <vt:lpstr>PowerPoint Presentation</vt:lpstr>
      <vt:lpstr>Svakodnevni pacijent</vt:lpstr>
      <vt:lpstr>Svakodnevni primjeri</vt:lpstr>
      <vt:lpstr>O čemu razmišljati?</vt:lpstr>
      <vt:lpstr>Koje korake poduzeti?</vt:lpstr>
      <vt:lpstr>Pozitivan učinak OMNi-BiOTiC® METAtox na rizične faktore kod metaboličkog sindroma</vt:lpstr>
      <vt:lpstr>PowerPoint Presentation</vt:lpstr>
      <vt:lpstr>Pozitivan učinak sinbiotika (= probiotik + prebiotik)  OMNi-BiOTiC® METAtox na kardiometaboličke parametre i upale</vt:lpstr>
      <vt:lpstr>OMNi-BiOTiC® METAtox povećava razinu adiponektina</vt:lpstr>
      <vt:lpstr>OMNi-BiOTiC® METAtox značajno poboljšava glikemijske parametre</vt:lpstr>
      <vt:lpstr>PowerPoint Presentation</vt:lpstr>
      <vt:lpstr>Zaključak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Utjecaj crijevnog mikrobioma na debljinu</dc:title>
  <dc:creator>Dubravka Musa</dc:creator>
  <cp:lastModifiedBy>Sabine Ebert-Krnjak</cp:lastModifiedBy>
  <cp:revision>20</cp:revision>
  <dcterms:created xsi:type="dcterms:W3CDTF">2023-09-11T19:06:59Z</dcterms:created>
  <dcterms:modified xsi:type="dcterms:W3CDTF">2024-11-20T16:57:51Z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0x0101008E6203200687F9449F0E60514D527817</vt:lpwstr>
  </property>
</Properties>
</file>