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24"/>
  </p:notesMasterIdLst>
  <p:sldIdLst>
    <p:sldId id="277" r:id="rId5"/>
    <p:sldId id="317" r:id="rId6"/>
    <p:sldId id="330" r:id="rId7"/>
    <p:sldId id="331" r:id="rId8"/>
    <p:sldId id="344" r:id="rId9"/>
    <p:sldId id="345" r:id="rId10"/>
    <p:sldId id="332" r:id="rId11"/>
    <p:sldId id="333" r:id="rId12"/>
    <p:sldId id="334" r:id="rId13"/>
    <p:sldId id="335" r:id="rId14"/>
    <p:sldId id="336" r:id="rId15"/>
    <p:sldId id="338" r:id="rId16"/>
    <p:sldId id="341" r:id="rId17"/>
    <p:sldId id="340" r:id="rId18"/>
    <p:sldId id="342" r:id="rId19"/>
    <p:sldId id="343" r:id="rId20"/>
    <p:sldId id="346" r:id="rId21"/>
    <p:sldId id="337" r:id="rId22"/>
    <p:sldId id="31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3" autoAdjust="0"/>
    <p:restoredTop sz="89053" autoAdjust="0"/>
  </p:normalViewPr>
  <p:slideViewPr>
    <p:cSldViewPr snapToGrid="0">
      <p:cViewPr varScale="1">
        <p:scale>
          <a:sx n="104" d="100"/>
          <a:sy n="104" d="100"/>
        </p:scale>
        <p:origin x="9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9D4C3F-4F0A-48E6-99D6-B5677C0DE3F8}" type="datetimeFigureOut">
              <a:rPr lang="hr-HR" smtClean="0"/>
              <a:t>20.11.2024.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C4784-4A3F-41B4-B6DD-33E107868A1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7182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286DD-A7BF-458D-B2AD-FAF44860C77E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862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de-DE" sz="24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0286DD-A7BF-458D-B2AD-FAF44860C77E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334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7A03-103C-E698-357E-C5DC874BB6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88B66E-558D-B37B-F67B-9B53BA0C8A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2584F-9E40-100F-509C-86F98441E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066D7-3939-9ABF-6C28-704808480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792C-39C1-5B91-FF72-EB2081DA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52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86EAF-656F-F994-86C0-41C1DD6E6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ABAE9-832F-8692-132B-425ACD5A7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993C7-B799-59FC-8097-C50863FCC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E79A8-D798-8584-BF81-68EA73F3F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EC749-05BA-4B62-5F89-19669ACF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3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FBDB-D462-417F-9736-DB13EA9B1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02B71C-A777-7107-53E8-3D31E7336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FE364-729D-45DF-0D43-68F7D78C1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E6B0D-8A23-9D26-0700-2932BBC88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710BA-F8A8-B653-EE9F-458949C3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2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DDF99-37B9-B9CA-5169-E3964747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6E4F3-A129-7706-1CF0-D0FADD3A9D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CF1A2-5626-9AF3-8907-B7730462A3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D5447E-5EE8-6D99-5BE4-F613BE647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26ED03-8FEB-6F53-7A78-3C6491789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DD2953-E3A8-7B1F-C9B5-7DE21FEBA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1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345E0-81DB-1E8C-C6E0-076434F27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C2932-1953-4DED-2083-6E8AA6790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3F668-1DA9-0CFF-0F4E-104F6B5FE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661A06-3A27-6059-9F41-00F1CC9EEF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D5A5CC-D7BA-430F-4903-EC0231831E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485FF6-5AE6-1BF8-56C4-799962053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1DA721-A1B9-3B88-E587-AD4E04C5C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C79B09-4887-EC9F-FD93-C0625947E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5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9ECF6-21FE-F167-521F-A3E88393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FE56B2-5D93-62AC-E633-FFDA84F25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0FF357-0D64-10BC-9C1E-52C151168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ED82C1-365E-0E59-246C-A0FDDD17A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130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91DEB4-80FD-40D8-B8FB-2144C6490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B735F6-4A14-6B74-36C7-EABD16DE4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8A4BE-D131-D7DD-99B1-31C9854C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97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19809-C01B-E73D-DCAE-A627E91FE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A7BBC-2577-F08F-105D-BAC2DCC3C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28763-9DFD-AFB8-B7B6-2ABFE176B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58AE15-AEC5-E7C0-6078-9D290090D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A164DD-CCD2-E07E-98C0-215F17FEC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C3458F-C5C7-856E-5DCE-0022B813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8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8F99C-EBAD-CF61-691C-360C09400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4C9E5E-1738-578C-358D-06FCBC1A7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7B757-4615-0A5F-02D1-E5D33C31C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C3ED9-8A2B-CA79-C471-7D3C1FE43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FC87BF-F455-CBA8-5ED0-EE59C354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803C2-A7A0-D2BF-A533-790FE1787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7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93CCB-101B-FBF4-82EE-8224626F7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6E59E-2BD4-2EC7-2ECD-BC03BB144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7CF42-34BA-AF12-2F56-47BBB828B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DEBB7-11A3-51B9-5E45-EC4974240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24749-420A-CDAC-37A4-BBFA29A8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3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B1D3A2-232D-A5AF-5982-AEBB3FC48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50BCA-3319-87C8-1FAE-84F6BB460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32D32-EE52-A63C-FD64-24FFE74A9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F17F2-908B-2A29-8E33-840A891DF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FF80A-01B7-4D18-88F5-B6847200F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29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 ein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850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FDD95-3A1A-AAE8-09AD-C791E8330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DB0F0-B906-2A73-8DB0-36A0CE4D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7700C-FDF2-9E5E-6C13-F56759579B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C5D8F-91B4-4726-8837-00AA7605E78C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87FB6-AE2E-E207-A419-126462FDE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C8488-1F70-5036-F1DA-7D3887F9C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2F5EA-D168-4913-BF9E-C631EA34B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9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67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1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B661A0-3968-771E-1FBC-A2430CC5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286" y="1915174"/>
            <a:ext cx="10972800" cy="1143000"/>
          </a:xfrm>
        </p:spPr>
        <p:txBody>
          <a:bodyPr>
            <a:noAutofit/>
          </a:bodyPr>
          <a:lstStyle/>
          <a:p>
            <a:r>
              <a:rPr lang="pl-PL" sz="5400" dirty="0">
                <a:solidFill>
                  <a:schemeClr val="tx1"/>
                </a:solidFill>
              </a:rPr>
              <a:t>Medicinski relevantni probiotici</a:t>
            </a:r>
            <a:endParaRPr lang="hr-HR" sz="5400" dirty="0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8B31BE82-BC92-5077-12A6-829B64B08878}"/>
              </a:ext>
            </a:extLst>
          </p:cNvPr>
          <p:cNvSpPr txBox="1"/>
          <p:nvPr/>
        </p:nvSpPr>
        <p:spPr>
          <a:xfrm>
            <a:off x="3886200" y="3543336"/>
            <a:ext cx="76199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</a:rPr>
              <a:t>Frane Herenda, mag.pharm. fitoaromaterapeut</a:t>
            </a:r>
          </a:p>
          <a:p>
            <a:r>
              <a:rPr lang="pl-PL" sz="2800" dirty="0"/>
              <a:t>Panacea - fitoaromaterapija</a:t>
            </a:r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265652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B350F-D685-5AE8-B921-B9DED13C8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Podrijetlo čovjeka i lijeka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30673-8B81-B746-8CF9-DFCABE5BD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813" y="1690688"/>
            <a:ext cx="7537315" cy="4351338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Od postanka </a:t>
            </a:r>
            <a:r>
              <a:rPr lang="hr-HR" i="1" dirty="0" err="1"/>
              <a:t>Homo</a:t>
            </a:r>
            <a:r>
              <a:rPr lang="hr-HR" i="1" dirty="0"/>
              <a:t> sapiensa</a:t>
            </a:r>
            <a:r>
              <a:rPr lang="hr-HR" dirty="0"/>
              <a:t>: </a:t>
            </a:r>
          </a:p>
          <a:p>
            <a:pPr>
              <a:buFontTx/>
              <a:buChar char="-"/>
            </a:pPr>
            <a:r>
              <a:rPr lang="hr-HR" dirty="0"/>
              <a:t>pokušaji i pogreške iz potreba gladi i bolesti</a:t>
            </a:r>
          </a:p>
          <a:p>
            <a:pPr>
              <a:buFontTx/>
              <a:buChar char="-"/>
            </a:pPr>
            <a:r>
              <a:rPr lang="hr-HR" dirty="0"/>
              <a:t>Otrovne biljke i razvoj probavnog sustava</a:t>
            </a:r>
          </a:p>
          <a:p>
            <a:pPr>
              <a:buFontTx/>
              <a:buChar char="-"/>
            </a:pPr>
            <a:r>
              <a:rPr lang="hr-HR" dirty="0"/>
              <a:t>Prenošenje iskustva</a:t>
            </a:r>
          </a:p>
          <a:p>
            <a:pPr>
              <a:buFontTx/>
              <a:buChar char="-"/>
            </a:pPr>
            <a:r>
              <a:rPr lang="hr-HR" dirty="0"/>
              <a:t>Povezanost uz mitsko, religijsko, duhovno iskustvo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2BFC5-4EFF-728C-B8AB-9E0E0ECE0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548" y="1690688"/>
            <a:ext cx="3805540" cy="380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5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33165-37F5-33F3-4132-321940789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F3466-CFCE-62A6-62CD-302D22805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Humanizam, renesansa i razvoj kemije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1696F-BEAC-8EA1-F4F7-C89497EB3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085" y="1690688"/>
            <a:ext cx="725521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/>
              <a:t>Koegzistiranje starog i novog – DO DANAS:</a:t>
            </a:r>
          </a:p>
          <a:p>
            <a:pPr>
              <a:buFontTx/>
              <a:buChar char="-"/>
            </a:pPr>
            <a:r>
              <a:rPr lang="hr-HR" dirty="0"/>
              <a:t>Znanstveni i eksperimentalni pristup umjesto srednjovjekovne mistike i religije u medicini</a:t>
            </a:r>
          </a:p>
          <a:p>
            <a:pPr>
              <a:buFontTx/>
              <a:buChar char="-"/>
            </a:pPr>
            <a:r>
              <a:rPr lang="hr-HR" dirty="0" err="1"/>
              <a:t>Paracelsus</a:t>
            </a:r>
            <a:r>
              <a:rPr lang="hr-HR" dirty="0"/>
              <a:t> (16 st.) – bolest kao kemijski poremećaj u tijelu</a:t>
            </a:r>
          </a:p>
          <a:p>
            <a:pPr>
              <a:buFontTx/>
              <a:buChar char="-"/>
            </a:pPr>
            <a:r>
              <a:rPr lang="hr-HR" dirty="0"/>
              <a:t>Izolacija odgovorne molekule (iz biljke) i otkrivanje </a:t>
            </a:r>
            <a:r>
              <a:rPr lang="hr-HR" b="1" dirty="0" err="1"/>
              <a:t>farmakofora</a:t>
            </a:r>
            <a:r>
              <a:rPr lang="hr-HR" b="1"/>
              <a:t>.</a:t>
            </a:r>
            <a:endParaRPr lang="hr-HR" dirty="0"/>
          </a:p>
          <a:p>
            <a:pPr>
              <a:buFontTx/>
              <a:buChar char="-"/>
            </a:pPr>
            <a:r>
              <a:rPr lang="hr-HR" dirty="0"/>
              <a:t>Razvoj kemije u 19 i 20 stoljeću – </a:t>
            </a:r>
            <a:r>
              <a:rPr lang="hr-HR" b="1" dirty="0"/>
              <a:t>jedna molekula za jednu bolest?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0E8011-E05E-B19A-5878-CFC6AEA8C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655" y="1800766"/>
            <a:ext cx="4241260" cy="424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68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23227-4DDC-BF3D-1F96-7974DB107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ACBA2-7318-9664-3C8D-ED7DD2AC1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Medicina temeljena na dokazima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7E826-74FC-EE69-5CF4-4EF6D5D53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43145" cy="4351338"/>
          </a:xfrm>
        </p:spPr>
        <p:txBody>
          <a:bodyPr/>
          <a:lstStyle/>
          <a:p>
            <a:pPr>
              <a:buFontTx/>
              <a:buChar char="-"/>
            </a:pPr>
            <a:r>
              <a:rPr lang="en-US" dirty="0"/>
              <a:t>James Lind (1747) </a:t>
            </a:r>
            <a:r>
              <a:rPr lang="hr-HR" dirty="0"/>
              <a:t> - prevencija skorbuta kod mornara citrusima</a:t>
            </a:r>
          </a:p>
          <a:p>
            <a:pPr>
              <a:buFontTx/>
              <a:buChar char="-"/>
            </a:pPr>
            <a:r>
              <a:rPr lang="hr-HR" dirty="0"/>
              <a:t>Korištenje dokazanog, a ne isključivo intuitivnog.</a:t>
            </a:r>
          </a:p>
          <a:p>
            <a:pPr>
              <a:buFontTx/>
              <a:buChar char="-"/>
            </a:pPr>
            <a:r>
              <a:rPr lang="hr-HR" dirty="0"/>
              <a:t>Medicina 20. i 21. stoljeća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828EE2-716F-FB30-815F-94F6293FF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183" y="1284051"/>
            <a:ext cx="4688732" cy="468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0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B5D7B-1C55-8113-E8A8-D58543CC8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Jačanje alternative?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A7DF6-A14E-723C-8A03-D8EBE3ADD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Povremeno nepovjerenje i razočaranje zdravstvenim sustavom</a:t>
            </a:r>
          </a:p>
          <a:p>
            <a:r>
              <a:rPr lang="hr-HR" dirty="0"/>
              <a:t>Vrijeme potrebno da „alternativa” dođe do zdravstvenih djelatnika</a:t>
            </a:r>
          </a:p>
          <a:p>
            <a:r>
              <a:rPr lang="hr-HR" dirty="0"/>
              <a:t>Zanemarivanje mogućeg učinka sredstava koje ne poznajemo</a:t>
            </a:r>
          </a:p>
          <a:p>
            <a:r>
              <a:rPr lang="hr-HR" dirty="0"/>
              <a:t>Sjetimo se:</a:t>
            </a:r>
          </a:p>
          <a:p>
            <a:pPr>
              <a:buFontTx/>
              <a:buChar char="-"/>
            </a:pPr>
            <a:r>
              <a:rPr lang="hr-HR" dirty="0"/>
              <a:t>Omega 3</a:t>
            </a:r>
          </a:p>
          <a:p>
            <a:pPr>
              <a:buFontTx/>
              <a:buChar char="-"/>
            </a:pPr>
            <a:r>
              <a:rPr lang="hr-HR" dirty="0"/>
              <a:t>Vitamin D</a:t>
            </a:r>
          </a:p>
          <a:p>
            <a:pPr>
              <a:buFontTx/>
              <a:buChar char="-"/>
            </a:pPr>
            <a:r>
              <a:rPr lang="hr-HR" b="1" dirty="0" err="1"/>
              <a:t>Probiotici</a:t>
            </a:r>
            <a:endParaRPr lang="hr-HR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F040C5-1E00-6E50-3087-0A21FBB6E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880" y="3351178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453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13C10-ED79-03EB-249D-051D680D7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CBC66-550B-A2AB-E773-529B13733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Jačanje alternative?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0D6CC-6C4E-FBD1-F0C9-737F8C071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26" y="1776986"/>
            <a:ext cx="7031476" cy="4351338"/>
          </a:xfrm>
        </p:spPr>
        <p:txBody>
          <a:bodyPr/>
          <a:lstStyle/>
          <a:p>
            <a:pPr marL="0" indent="0">
              <a:buNone/>
            </a:pPr>
            <a:r>
              <a:rPr lang="hr-HR" dirty="0"/>
              <a:t>Zaboravljamo na:</a:t>
            </a:r>
          </a:p>
          <a:p>
            <a:pPr>
              <a:buFontTx/>
              <a:buChar char="-"/>
            </a:pPr>
            <a:r>
              <a:rPr lang="hr-HR" dirty="0" err="1"/>
              <a:t>psihosomatiku</a:t>
            </a:r>
            <a:r>
              <a:rPr lang="hr-HR" dirty="0"/>
              <a:t> („to mu je sve u glavi”)</a:t>
            </a:r>
          </a:p>
          <a:p>
            <a:pPr>
              <a:buFontTx/>
              <a:buChar char="-"/>
            </a:pPr>
            <a:r>
              <a:rPr lang="hr-HR" dirty="0" err="1"/>
              <a:t>somatospihotiku</a:t>
            </a:r>
            <a:r>
              <a:rPr lang="hr-HR" dirty="0"/>
              <a:t> (fizička bolest mijenja raspoloženje i psihu)</a:t>
            </a:r>
          </a:p>
          <a:p>
            <a:pPr>
              <a:buFontTx/>
              <a:buChar char="-"/>
            </a:pPr>
            <a:r>
              <a:rPr lang="hr-HR" dirty="0"/>
              <a:t>„liječnik je hodajući placebo”</a:t>
            </a:r>
          </a:p>
          <a:p>
            <a:pPr>
              <a:buFontTx/>
              <a:buChar char="-"/>
            </a:pPr>
            <a:r>
              <a:rPr lang="hr-HR" dirty="0" err="1"/>
              <a:t>Vjerojavanja</a:t>
            </a:r>
            <a:r>
              <a:rPr lang="hr-HR" dirty="0"/>
              <a:t> pacijenta su važna!- čak i ako mi ne vjerujemo u njih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565EE6-8A4A-603F-3A8E-C98CF0678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183" y="1254868"/>
            <a:ext cx="4640094" cy="46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95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EC5BF-5B78-0F42-B79D-245F7A5C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Što nam nedostaje?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BA862-799B-779F-A376-C911D0DE5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03460" cy="4351338"/>
          </a:xfrm>
        </p:spPr>
        <p:txBody>
          <a:bodyPr/>
          <a:lstStyle/>
          <a:p>
            <a:r>
              <a:rPr lang="hr-HR" dirty="0"/>
              <a:t>Promatranje pacijenta u cjelini</a:t>
            </a:r>
          </a:p>
          <a:p>
            <a:r>
              <a:rPr lang="hr-HR" dirty="0"/>
              <a:t>Segmentiranje organizma na skup pojedinih organa</a:t>
            </a:r>
          </a:p>
          <a:p>
            <a:r>
              <a:rPr lang="hr-HR" dirty="0"/>
              <a:t>Zdravlje tek nedostatak (dokaza) bolesti?</a:t>
            </a:r>
          </a:p>
          <a:p>
            <a:r>
              <a:rPr lang="hr-HR" dirty="0"/>
              <a:t>Gotovi lijek u skladu s algoritmom ili ništa?</a:t>
            </a:r>
          </a:p>
          <a:p>
            <a:r>
              <a:rPr lang="hr-HR" dirty="0"/>
              <a:t>Poznavanje „alternative”</a:t>
            </a:r>
          </a:p>
          <a:p>
            <a:r>
              <a:rPr lang="hr-HR" dirty="0"/>
              <a:t>Razumijevanje i „duhovnog” dijela terapije – povijest čovječanstva izbrisana u jednom stoljeću</a:t>
            </a:r>
          </a:p>
          <a:p>
            <a:endParaRPr lang="hr-HR" dirty="0"/>
          </a:p>
          <a:p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5A66F5-630A-89DA-F6F8-8C08F6A26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753" y="1138136"/>
            <a:ext cx="4056434" cy="405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9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C1F82-4407-DC51-0952-B7FD823AC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DC9AB-B618-FDA7-D00A-103F51ECE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Integrativna medicina temeljena na dokazima – medicina 21.stoljeća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36F88-CF0A-52EB-5870-717BE64D1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9647" cy="4351338"/>
          </a:xfrm>
        </p:spPr>
        <p:txBody>
          <a:bodyPr/>
          <a:lstStyle/>
          <a:p>
            <a:r>
              <a:rPr lang="hr-HR" dirty="0"/>
              <a:t>Temeljena na dokazima</a:t>
            </a:r>
          </a:p>
          <a:p>
            <a:r>
              <a:rPr lang="hr-HR" dirty="0"/>
              <a:t>… ali i poštivanju „neznanja „ pacijenta.</a:t>
            </a:r>
          </a:p>
          <a:p>
            <a:r>
              <a:rPr lang="hr-HR" dirty="0"/>
              <a:t>Heraklit: </a:t>
            </a:r>
            <a:r>
              <a:rPr lang="hr-HR" dirty="0" err="1"/>
              <a:t>Višeznalost</a:t>
            </a:r>
            <a:r>
              <a:rPr lang="hr-HR" dirty="0"/>
              <a:t> dovodi do ničega? </a:t>
            </a:r>
          </a:p>
          <a:p>
            <a:r>
              <a:rPr lang="hr-HR" dirty="0"/>
              <a:t>Uporište pred „</a:t>
            </a:r>
            <a:r>
              <a:rPr lang="hr-HR" dirty="0" err="1"/>
              <a:t>alternativim</a:t>
            </a:r>
            <a:r>
              <a:rPr lang="hr-HR" dirty="0"/>
              <a:t> znanjem”.</a:t>
            </a:r>
          </a:p>
          <a:p>
            <a:r>
              <a:rPr lang="hr-HR" dirty="0"/>
              <a:t>Razumijevanje pacijenta, </a:t>
            </a:r>
            <a:r>
              <a:rPr lang="hr-HR" dirty="0" err="1"/>
              <a:t>psihosomatike</a:t>
            </a:r>
            <a:r>
              <a:rPr lang="hr-HR" dirty="0"/>
              <a:t> i </a:t>
            </a:r>
            <a:r>
              <a:rPr lang="hr-HR" dirty="0" err="1"/>
              <a:t>somatopsihotike</a:t>
            </a:r>
            <a:r>
              <a:rPr lang="hr-HR" dirty="0"/>
              <a:t>.</a:t>
            </a:r>
          </a:p>
          <a:p>
            <a:r>
              <a:rPr lang="hr-HR" dirty="0"/>
              <a:t>Komunikacijske i „prodajne” vještine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79F6BC-3F5F-F685-E3F8-65C605D70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918" y="1410511"/>
            <a:ext cx="4464996" cy="446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43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C0C75-0E38-8ACF-FCBF-27F5F9EAE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FA5CB-775A-A65C-74CA-8958C6C71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Integrativna medicina temeljena na dokazima – medicina 21.stoljeća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28C7E-164F-2968-4F3E-CC478970E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10072" cy="4351338"/>
          </a:xfrm>
        </p:spPr>
        <p:txBody>
          <a:bodyPr>
            <a:normAutofit lnSpcReduction="10000"/>
          </a:bodyPr>
          <a:lstStyle/>
          <a:p>
            <a:r>
              <a:rPr lang="hr-HR" b="1" dirty="0"/>
              <a:t>Mali pomaci u sadašnjosti </a:t>
            </a:r>
            <a:r>
              <a:rPr lang="hr-HR" dirty="0"/>
              <a:t>– bitni ishodi u budućnosti</a:t>
            </a:r>
          </a:p>
          <a:p>
            <a:r>
              <a:rPr lang="hr-HR" dirty="0"/>
              <a:t>Liječenje? – Da!</a:t>
            </a:r>
          </a:p>
          <a:p>
            <a:r>
              <a:rPr lang="hr-HR" dirty="0"/>
              <a:t>Ne zaboravimo – </a:t>
            </a:r>
            <a:r>
              <a:rPr lang="hr-HR" b="1" dirty="0"/>
              <a:t>Prevencija</a:t>
            </a:r>
            <a:r>
              <a:rPr lang="hr-HR" dirty="0"/>
              <a:t>.</a:t>
            </a:r>
          </a:p>
          <a:p>
            <a:r>
              <a:rPr lang="hr-HR" dirty="0"/>
              <a:t>Sugeriranje malih promjena u stilu života</a:t>
            </a:r>
          </a:p>
          <a:p>
            <a:pPr marL="0" indent="0">
              <a:buNone/>
            </a:pPr>
            <a:r>
              <a:rPr lang="hr-HR" dirty="0"/>
              <a:t>+ suplementacija temeljena na dokazima</a:t>
            </a:r>
          </a:p>
          <a:p>
            <a:r>
              <a:rPr lang="hr-HR" b="1" dirty="0"/>
              <a:t>Mali pomaci u sadašnjosti – bitni ishodi u budućnosti</a:t>
            </a:r>
          </a:p>
          <a:p>
            <a:endParaRPr lang="hr-HR" dirty="0"/>
          </a:p>
          <a:p>
            <a:endParaRPr lang="hr-H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D17759-7095-54C8-3B7C-72DB3BA88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268" y="1128409"/>
            <a:ext cx="4922196" cy="492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5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5C80B-7E31-F8EE-E72A-30A5E7784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41355-4319-E33C-97E7-54477F9D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Mikrobiom</a:t>
            </a:r>
            <a:r>
              <a:rPr lang="hr-HR" dirty="0"/>
              <a:t> i 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E7E70-38A4-6A53-886C-03D5AE025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73" y="1825625"/>
            <a:ext cx="6914744" cy="4351338"/>
          </a:xfrm>
        </p:spPr>
        <p:txBody>
          <a:bodyPr/>
          <a:lstStyle/>
          <a:p>
            <a:r>
              <a:rPr lang="hr-HR" dirty="0"/>
              <a:t>Jedan organizam? – koegzistencija milijunima godina</a:t>
            </a:r>
          </a:p>
          <a:p>
            <a:r>
              <a:rPr lang="hr-HR" dirty="0"/>
              <a:t>Zajednička evolucija</a:t>
            </a:r>
          </a:p>
          <a:p>
            <a:r>
              <a:rPr lang="hr-HR" dirty="0"/>
              <a:t>Prilagodba probavnog sustava na prisustvo potencijalnih otrova i mikroorganizama</a:t>
            </a:r>
          </a:p>
          <a:p>
            <a:r>
              <a:rPr lang="hr-HR" dirty="0"/>
              <a:t>Utjecaj na psihu, imunitet, debljanje…</a:t>
            </a:r>
          </a:p>
          <a:p>
            <a:r>
              <a:rPr lang="hr-HR" b="1" dirty="0"/>
              <a:t>Svijest o važnosti nakon stoljeća eradikacije bakterija</a:t>
            </a:r>
          </a:p>
          <a:p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93A079-AE09-68AB-95CB-1E2A84806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459" y="1313234"/>
            <a:ext cx="4231532" cy="423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79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2BED-A8A3-C497-4A98-AED4077B3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Probiotici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9A907-2CF1-1702-83F3-3A67AD6FF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60268" cy="4351338"/>
          </a:xfrm>
        </p:spPr>
        <p:txBody>
          <a:bodyPr/>
          <a:lstStyle/>
          <a:p>
            <a:r>
              <a:rPr lang="en-US" dirty="0" err="1"/>
              <a:t>Mečnikov</a:t>
            </a:r>
            <a:r>
              <a:rPr lang="en-US" dirty="0"/>
              <a:t> 1907</a:t>
            </a:r>
            <a:r>
              <a:rPr lang="hr-HR" dirty="0"/>
              <a:t>. - ideja na temelju zapažanja da </a:t>
            </a:r>
            <a:r>
              <a:rPr lang="hr-HR" dirty="0" err="1"/>
              <a:t>Lactobacilli</a:t>
            </a:r>
            <a:r>
              <a:rPr lang="hr-HR" dirty="0"/>
              <a:t> iz fermentiranih mliječnih proizvoda utječu na zdravlje</a:t>
            </a:r>
          </a:p>
          <a:p>
            <a:r>
              <a:rPr lang="hr-HR" dirty="0"/>
              <a:t>Donedavno dio „alternative”</a:t>
            </a:r>
          </a:p>
          <a:p>
            <a:r>
              <a:rPr lang="hr-HR" b="1" dirty="0"/>
              <a:t>Još učimo!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CCEB56-8888-FE44-0982-E5A6192BB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122" y="1173973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52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E28E3-DF26-D5F2-5C8D-E829BD2FA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Utjecaj na </a:t>
            </a:r>
            <a:r>
              <a:rPr lang="hr-HR" dirty="0" err="1"/>
              <a:t>mikrobiom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BA0DF-623F-CC87-3BF4-216831145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08515" cy="4351338"/>
          </a:xfrm>
        </p:spPr>
        <p:txBody>
          <a:bodyPr/>
          <a:lstStyle/>
          <a:p>
            <a:r>
              <a:rPr lang="en-US" dirty="0" err="1"/>
              <a:t>Terapija</a:t>
            </a:r>
            <a:r>
              <a:rPr lang="hr-HR" dirty="0"/>
              <a:t> - da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hr-HR" dirty="0"/>
              <a:t> i</a:t>
            </a:r>
            <a:r>
              <a:rPr lang="en-US" dirty="0"/>
              <a:t> </a:t>
            </a:r>
            <a:r>
              <a:rPr lang="en-US" b="1" dirty="0" err="1"/>
              <a:t>prevencija</a:t>
            </a:r>
            <a:r>
              <a:rPr lang="en-US" dirty="0"/>
              <a:t>! </a:t>
            </a:r>
          </a:p>
          <a:p>
            <a:r>
              <a:rPr lang="en-US" b="1" dirty="0" err="1"/>
              <a:t>polagane</a:t>
            </a:r>
            <a:r>
              <a:rPr lang="en-US" b="1" dirty="0"/>
              <a:t> </a:t>
            </a:r>
            <a:r>
              <a:rPr lang="en-US" b="1" dirty="0" err="1"/>
              <a:t>promjene</a:t>
            </a:r>
            <a:r>
              <a:rPr lang="en-US" b="1" dirty="0"/>
              <a:t> </a:t>
            </a:r>
            <a:r>
              <a:rPr lang="hr-HR" dirty="0"/>
              <a:t>(možda nekad i </a:t>
            </a:r>
            <a:r>
              <a:rPr lang="en-US" dirty="0"/>
              <a:t>bez </a:t>
            </a:r>
            <a:r>
              <a:rPr lang="en-US" dirty="0" err="1"/>
              <a:t>farmakološke</a:t>
            </a:r>
            <a:r>
              <a:rPr lang="en-US" dirty="0"/>
              <a:t> </a:t>
            </a:r>
            <a:r>
              <a:rPr lang="en-US" dirty="0" err="1"/>
              <a:t>intervencije</a:t>
            </a:r>
            <a:r>
              <a:rPr lang="hr-HR" dirty="0"/>
              <a:t>)</a:t>
            </a:r>
          </a:p>
          <a:p>
            <a:r>
              <a:rPr lang="hr-HR" dirty="0"/>
              <a:t>Prehrana, kontrola stresa, lijekovi, +… </a:t>
            </a:r>
            <a:r>
              <a:rPr lang="hr-HR" b="1" dirty="0" err="1"/>
              <a:t>probiotici</a:t>
            </a:r>
            <a:r>
              <a:rPr lang="hr-HR" dirty="0"/>
              <a:t>.</a:t>
            </a:r>
          </a:p>
          <a:p>
            <a:r>
              <a:rPr lang="en-US" dirty="0" err="1"/>
              <a:t>utjecaj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mikrobiom</a:t>
            </a:r>
            <a:r>
              <a:rPr lang="en-US" dirty="0"/>
              <a:t> - </a:t>
            </a:r>
            <a:r>
              <a:rPr lang="en-US" b="1" dirty="0" err="1"/>
              <a:t>posljedice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rezultati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cijeli</a:t>
            </a:r>
            <a:r>
              <a:rPr lang="en-US" b="1" dirty="0"/>
              <a:t> </a:t>
            </a:r>
            <a:r>
              <a:rPr lang="en-US" b="1" dirty="0" err="1"/>
              <a:t>organizam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4AF68F-2681-0E03-28E9-4716AA0C2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200" y="882140"/>
            <a:ext cx="4351339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94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3E799-FD90-4F35-C121-D72146C72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Temeljni zahtjevi za </a:t>
            </a:r>
            <a:r>
              <a:rPr lang="hr-HR" dirty="0" err="1"/>
              <a:t>probiotike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45E44-2BD7-2E74-C555-6D6A1EB26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166" y="1835353"/>
            <a:ext cx="6728298" cy="4351338"/>
          </a:xfrm>
        </p:spPr>
        <p:txBody>
          <a:bodyPr>
            <a:normAutofit/>
          </a:bodyPr>
          <a:lstStyle/>
          <a:p>
            <a:r>
              <a:rPr lang="hr-HR" dirty="0"/>
              <a:t>Broj živih bakterija u trenutku uzimanja (CFU)</a:t>
            </a:r>
          </a:p>
          <a:p>
            <a:r>
              <a:rPr lang="hr-HR" dirty="0"/>
              <a:t>Sposobnost preživljavanja prolaska kroz</a:t>
            </a:r>
            <a:r>
              <a:rPr lang="en-US" dirty="0"/>
              <a:t> </a:t>
            </a:r>
            <a:r>
              <a:rPr lang="hr-HR" dirty="0"/>
              <a:t>želudac</a:t>
            </a:r>
            <a:endParaRPr lang="en-US" dirty="0"/>
          </a:p>
          <a:p>
            <a:r>
              <a:rPr lang="hr-HR" dirty="0"/>
              <a:t>otpornost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žuč</a:t>
            </a:r>
            <a:r>
              <a:rPr lang="hr-HR" dirty="0"/>
              <a:t>ne kiseline</a:t>
            </a:r>
            <a:endParaRPr lang="en-US" dirty="0"/>
          </a:p>
          <a:p>
            <a:r>
              <a:rPr lang="en-US" dirty="0" err="1"/>
              <a:t>adhezija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mukozu</a:t>
            </a:r>
            <a:endParaRPr lang="en-US" dirty="0"/>
          </a:p>
          <a:p>
            <a:r>
              <a:rPr lang="en-US" dirty="0" err="1"/>
              <a:t>neškodljivost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55E3C6-9E19-66BE-2999-6CDA7B160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294" y="1690688"/>
            <a:ext cx="4231532" cy="423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92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0CAD-0E9B-78E3-A0E4-B9A6B4CFC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Koji </a:t>
            </a:r>
            <a:r>
              <a:rPr lang="hr-HR" dirty="0" err="1"/>
              <a:t>probiotik</a:t>
            </a:r>
            <a:r>
              <a:rPr lang="hr-HR" dirty="0"/>
              <a:t> izabrati?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0624E-8954-CAF5-91D7-E56A8FEAD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88285" cy="4351338"/>
          </a:xfrm>
        </p:spPr>
        <p:txBody>
          <a:bodyPr/>
          <a:lstStyle/>
          <a:p>
            <a:r>
              <a:rPr lang="hr-HR" i="1" dirty="0"/>
              <a:t>Lactobacillus, </a:t>
            </a:r>
            <a:r>
              <a:rPr lang="hr-HR" i="1" dirty="0" err="1"/>
              <a:t>Bifidobacterium</a:t>
            </a:r>
            <a:r>
              <a:rPr lang="hr-HR" i="1" dirty="0"/>
              <a:t>, </a:t>
            </a:r>
            <a:r>
              <a:rPr lang="hr-HR" i="1" dirty="0" err="1"/>
              <a:t>Bacillus</a:t>
            </a:r>
            <a:r>
              <a:rPr lang="hr-HR" dirty="0"/>
              <a:t>…?</a:t>
            </a:r>
          </a:p>
          <a:p>
            <a:r>
              <a:rPr lang="hr-HR" dirty="0"/>
              <a:t>Koju vrstu?</a:t>
            </a:r>
          </a:p>
          <a:p>
            <a:r>
              <a:rPr lang="hr-HR" dirty="0"/>
              <a:t>Koji soj?</a:t>
            </a:r>
          </a:p>
          <a:p>
            <a:r>
              <a:rPr lang="hr-HR" dirty="0"/>
              <a:t>Koju količinu bakterija?</a:t>
            </a:r>
          </a:p>
          <a:p>
            <a:r>
              <a:rPr lang="hr-HR" dirty="0"/>
              <a:t>Kod koje tegobe i u koju svrhu?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1B02E4-C487-D383-24E9-341C4C938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933" y="1118679"/>
            <a:ext cx="4427706" cy="442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18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574B9-DFBB-6561-D751-3511B541A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Podjela s obzirom na učinak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0122E-C68B-0E5D-A102-E3FEEB505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20191" cy="4351338"/>
          </a:xfrm>
        </p:spPr>
        <p:txBody>
          <a:bodyPr/>
          <a:lstStyle/>
          <a:p>
            <a:r>
              <a:rPr lang="hr-HR" dirty="0"/>
              <a:t>Djelovanje na probavni sustav – terapija zatvora, proljeva; </a:t>
            </a:r>
            <a:r>
              <a:rPr lang="hr-HR" dirty="0" err="1"/>
              <a:t>leaky-gut</a:t>
            </a:r>
            <a:r>
              <a:rPr lang="hr-HR" dirty="0"/>
              <a:t>, odnose drugih bakterija</a:t>
            </a:r>
          </a:p>
          <a:p>
            <a:r>
              <a:rPr lang="hr-HR" dirty="0"/>
              <a:t>Utjecaj na imunitet:  Th1, Th2 ili </a:t>
            </a:r>
            <a:r>
              <a:rPr lang="hr-HR" dirty="0" err="1"/>
              <a:t>Treg</a:t>
            </a:r>
            <a:r>
              <a:rPr lang="hr-HR" dirty="0"/>
              <a:t> imunološki odgovor, </a:t>
            </a:r>
            <a:r>
              <a:rPr lang="hr-HR" dirty="0" err="1"/>
              <a:t>citokine</a:t>
            </a:r>
            <a:r>
              <a:rPr lang="hr-HR" dirty="0"/>
              <a:t> i </a:t>
            </a:r>
            <a:r>
              <a:rPr lang="hr-HR" dirty="0" err="1"/>
              <a:t>sIgA</a:t>
            </a:r>
            <a:endParaRPr lang="hr-HR" dirty="0"/>
          </a:p>
          <a:p>
            <a:r>
              <a:rPr lang="hr-HR" dirty="0"/>
              <a:t>Utjecaj na vezu crijeva-mozak, crijeva- koža, na zdravlje jetre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64A8C-9DD3-9277-483A-292AB6E3E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948" y="1488982"/>
            <a:ext cx="3880035" cy="388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94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1A50A-1A61-B31D-19F6-FB4D184E7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Kako biramo </a:t>
            </a:r>
            <a:r>
              <a:rPr lang="hr-HR" dirty="0" err="1"/>
              <a:t>probiotike</a:t>
            </a:r>
            <a:r>
              <a:rPr lang="hr-HR" dirty="0"/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E967F-6921-7FC7-6BCC-9D281FCB5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53" y="1690688"/>
            <a:ext cx="6827196" cy="4351338"/>
          </a:xfrm>
        </p:spPr>
        <p:txBody>
          <a:bodyPr/>
          <a:lstStyle/>
          <a:p>
            <a:r>
              <a:rPr lang="hr-HR" dirty="0"/>
              <a:t>Kvaliteta proizvoda (povjerenje u proizvođača?)</a:t>
            </a:r>
          </a:p>
          <a:p>
            <a:r>
              <a:rPr lang="hr-HR" dirty="0"/>
              <a:t>Čitanje deklaracije, poznavanje sojeva i utjecaja?</a:t>
            </a:r>
          </a:p>
          <a:p>
            <a:r>
              <a:rPr lang="hr-HR" b="1" dirty="0" err="1"/>
              <a:t>Probiotici</a:t>
            </a:r>
            <a:r>
              <a:rPr lang="hr-HR" b="1" dirty="0"/>
              <a:t> s kliničkim dokazima!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88CA6F-A3CE-538E-8D07-B56BAF946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260" y="1571016"/>
            <a:ext cx="4471009" cy="447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60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BAEE5-AC21-5832-5A80-39560E0BE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Koji </a:t>
            </a:r>
            <a:r>
              <a:rPr lang="hr-HR" dirty="0" err="1"/>
              <a:t>probiotik</a:t>
            </a:r>
            <a:r>
              <a:rPr lang="hr-HR" dirty="0"/>
              <a:t> preporučiti?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5D3AE-418A-053C-1EEE-64282D0C7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76986"/>
            <a:ext cx="7772400" cy="4351338"/>
          </a:xfrm>
        </p:spPr>
        <p:txBody>
          <a:bodyPr/>
          <a:lstStyle/>
          <a:p>
            <a:r>
              <a:rPr lang="hr-HR" dirty="0"/>
              <a:t>Razgovor s pacijentom – uzimanje anamneze</a:t>
            </a:r>
          </a:p>
          <a:p>
            <a:r>
              <a:rPr lang="hr-HR" dirty="0"/>
              <a:t>Trenutne potrebe pacijenta (zatvor, proljev, antibiotici…) </a:t>
            </a:r>
          </a:p>
          <a:p>
            <a:r>
              <a:rPr lang="hr-HR" dirty="0"/>
              <a:t>Dugoročne želje pacijenta (propusna crijeva, smanjenje CV i metaboličkog rizika, imunitet…)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A7BDFB-A487-4116-62EC-F4E980ED8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200" y="1253330"/>
            <a:ext cx="4351339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41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EF0B6-105D-37AE-B91C-C50EBA11A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E3DB-6669-6242-1355-4263B0AF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 kraj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707D4-5645-5177-477F-CC55594EF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Jednostavno slijeđenje algoritama u terapijama? Zamijenit će nas AI.</a:t>
            </a:r>
          </a:p>
          <a:p>
            <a:r>
              <a:rPr lang="hr-HR" dirty="0"/>
              <a:t>Pazimo na svoj </a:t>
            </a:r>
            <a:r>
              <a:rPr lang="hr-HR" dirty="0" err="1"/>
              <a:t>mikrobiom</a:t>
            </a:r>
            <a:r>
              <a:rPr lang="hr-HR" dirty="0"/>
              <a:t>!</a:t>
            </a:r>
          </a:p>
          <a:p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3AAD03-B491-1F2B-677A-92ADD2624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382" y="2454883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97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3B97F-19B8-4D2B-9CCD-048B2D844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555" y="620688"/>
            <a:ext cx="8047693" cy="1440160"/>
          </a:xfrm>
        </p:spPr>
        <p:txBody>
          <a:bodyPr>
            <a:normAutofit/>
          </a:bodyPr>
          <a:lstStyle/>
          <a:p>
            <a:pPr algn="l"/>
            <a:r>
              <a:rPr lang="hr-H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Hvala na pažnji!</a:t>
            </a:r>
            <a:endParaRPr lang="de-A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BAEF1C-8458-47E0-B84D-E7E0298B2648}"/>
              </a:ext>
            </a:extLst>
          </p:cNvPr>
          <p:cNvSpPr txBox="1"/>
          <p:nvPr/>
        </p:nvSpPr>
        <p:spPr>
          <a:xfrm>
            <a:off x="435366" y="2680970"/>
            <a:ext cx="5557034" cy="1792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300"/>
              </a:spcAft>
            </a:pPr>
            <a:r>
              <a:rPr lang="hr-HR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Frane Herenda</a:t>
            </a:r>
            <a:r>
              <a:rPr lang="de-AT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de-AT" sz="36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mag.pharm</a:t>
            </a:r>
            <a:r>
              <a:rPr lang="de-AT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br>
              <a:rPr lang="de-AT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hr-HR" sz="36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frane.herenda@panacea.hr</a:t>
            </a:r>
          </a:p>
          <a:p>
            <a:pPr>
              <a:spcAft>
                <a:spcPts val="300"/>
              </a:spcAft>
            </a:pPr>
            <a:r>
              <a:rPr lang="de-AT" sz="3600" b="1" dirty="0">
                <a:solidFill>
                  <a:srgbClr val="B6185C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 </a:t>
            </a:r>
            <a:r>
              <a:rPr lang="hr-HR" sz="3600" b="1" dirty="0">
                <a:solidFill>
                  <a:srgbClr val="B6185C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www.panacea.hr</a:t>
            </a: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2033336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E6203200687F9449F0E60514D527817" ma:contentTypeVersion="3" ma:contentTypeDescription="Ein neues Dokument erstellen." ma:contentTypeScope="" ma:versionID="f83dd157bf62e17fbda7145faee4ff92">
  <xsd:schema xmlns:xsd="http://www.w3.org/2001/XMLSchema" xmlns:xs="http://www.w3.org/2001/XMLSchema" xmlns:p="http://schemas.microsoft.com/office/2006/metadata/properties" xmlns:ns3="7761cf29-99b5-4a05-adbf-63b15a3f3397" targetNamespace="http://schemas.microsoft.com/office/2006/metadata/properties" ma:root="true" ma:fieldsID="38ea61338d8c9f1663556c3a75f9201b" ns3:_="">
    <xsd:import namespace="7761cf29-99b5-4a05-adbf-63b15a3f339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61cf29-99b5-4a05-adbf-63b15a3f33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E464DC-219D-44C4-84B3-393746C47B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AB9774-90D0-44D7-B141-6C10081C4BD9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7761cf29-99b5-4a05-adbf-63b15a3f3397"/>
    <ds:schemaRef ds:uri="http://schemas.openxmlformats.org/package/2006/metadata/core-properties"/>
    <ds:schemaRef ds:uri="http://purl.org/dc/term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DEB2E03-2745-4468-96B0-4154228D5E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61cf29-99b5-4a05-adbf-63b15a3f33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4691</TotalTime>
  <Words>670</Words>
  <Application>Microsoft Macintosh PowerPoint</Application>
  <PresentationFormat>Widescreen</PresentationFormat>
  <Paragraphs>102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Medicinski relevantni probiotici</vt:lpstr>
      <vt:lpstr>Podrijetlo čovjeka i lijeka</vt:lpstr>
      <vt:lpstr>Humanizam, renesansa i razvoj kemije</vt:lpstr>
      <vt:lpstr>Medicina temeljena na dokazima</vt:lpstr>
      <vt:lpstr>Jačanje alternative?</vt:lpstr>
      <vt:lpstr>Jačanje alternative?</vt:lpstr>
      <vt:lpstr>Što nam nedostaje?</vt:lpstr>
      <vt:lpstr>Integrativna medicina temeljena na dokazima – medicina 21.stoljeća</vt:lpstr>
      <vt:lpstr>Integrativna medicina temeljena na dokazima – medicina 21.stoljeća</vt:lpstr>
      <vt:lpstr>Mikrobiom i mi</vt:lpstr>
      <vt:lpstr>Probiotici</vt:lpstr>
      <vt:lpstr>Utjecaj na mikrobiom</vt:lpstr>
      <vt:lpstr>Temeljni zahtjevi za probiotike</vt:lpstr>
      <vt:lpstr>Koji probiotik izabrati?</vt:lpstr>
      <vt:lpstr>Podjela s obzirom na učinak</vt:lpstr>
      <vt:lpstr>Kako biramo probiotike?</vt:lpstr>
      <vt:lpstr>Koji probiotik preporučiti?</vt:lpstr>
      <vt:lpstr>Za kraj</vt:lpstr>
      <vt:lpstr>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Utjecaj crijevnog mikrobioma na debljinu</dc:title>
  <dc:creator>Dubravka Musa</dc:creator>
  <cp:lastModifiedBy>Sabine Ebert-Krnjak</cp:lastModifiedBy>
  <cp:revision>28</cp:revision>
  <dcterms:created xsi:type="dcterms:W3CDTF">2023-09-11T19:06:59Z</dcterms:created>
  <dcterms:modified xsi:type="dcterms:W3CDTF">2024-11-20T16:56:53Z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0x0101008E6203200687F9449F0E60514D527817</vt:lpwstr>
  </property>
</Properties>
</file>