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5.jpg" ContentType="image/jpg"/>
  <Override PartName="/ppt/media/image6.jpg" ContentType="image/jpg"/>
  <Override PartName="/ppt/media/image7.jpg" ContentType="image/jpg"/>
  <Override PartName="/ppt/media/image8.jpg" ContentType="image/jpg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media/image22.jpg" ContentType="image/jpg"/>
  <Override PartName="/ppt/media/image23.jpg" ContentType="image/jpg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</p:sldMasterIdLst>
  <p:notesMasterIdLst>
    <p:notesMasterId r:id="rId32"/>
  </p:notesMasterIdLst>
  <p:sldIdLst>
    <p:sldId id="256" r:id="rId3"/>
    <p:sldId id="1716" r:id="rId4"/>
    <p:sldId id="258" r:id="rId5"/>
    <p:sldId id="1712" r:id="rId6"/>
    <p:sldId id="1714" r:id="rId7"/>
    <p:sldId id="259" r:id="rId8"/>
    <p:sldId id="261" r:id="rId9"/>
    <p:sldId id="1347" r:id="rId10"/>
    <p:sldId id="260" r:id="rId11"/>
    <p:sldId id="265" r:id="rId12"/>
    <p:sldId id="326" r:id="rId13"/>
    <p:sldId id="1348" r:id="rId14"/>
    <p:sldId id="1341" r:id="rId15"/>
    <p:sldId id="264" r:id="rId16"/>
    <p:sldId id="1342" r:id="rId17"/>
    <p:sldId id="1711" r:id="rId18"/>
    <p:sldId id="1343" r:id="rId19"/>
    <p:sldId id="1345" r:id="rId20"/>
    <p:sldId id="1349" r:id="rId21"/>
    <p:sldId id="1350" r:id="rId22"/>
    <p:sldId id="1344" r:id="rId23"/>
    <p:sldId id="1351" r:id="rId24"/>
    <p:sldId id="1352" r:id="rId25"/>
    <p:sldId id="1715" r:id="rId26"/>
    <p:sldId id="1346" r:id="rId27"/>
    <p:sldId id="1353" r:id="rId28"/>
    <p:sldId id="1354" r:id="rId29"/>
    <p:sldId id="1355" r:id="rId30"/>
    <p:sldId id="135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667"/>
  </p:normalViewPr>
  <p:slideViewPr>
    <p:cSldViewPr snapToGrid="0">
      <p:cViewPr varScale="1">
        <p:scale>
          <a:sx n="110" d="100"/>
          <a:sy n="110" d="100"/>
        </p:scale>
        <p:origin x="6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675B47-C44E-407F-83FA-796A955CB1DD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E894E95-4DEB-426E-8FDD-7554535136D1}">
      <dgm:prSet/>
      <dgm:spPr/>
      <dgm:t>
        <a:bodyPr/>
        <a:lstStyle/>
        <a:p>
          <a:r>
            <a:rPr lang="en-GB" dirty="0" err="1"/>
            <a:t>Oralne</a:t>
          </a:r>
          <a:r>
            <a:rPr lang="en-GB" dirty="0"/>
            <a:t> </a:t>
          </a:r>
          <a:r>
            <a:rPr lang="en-GB" dirty="0" err="1"/>
            <a:t>bolesti</a:t>
          </a:r>
          <a:r>
            <a:rPr lang="en-GB" dirty="0"/>
            <a:t>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među</a:t>
          </a:r>
          <a:r>
            <a:rPr lang="en-GB" dirty="0"/>
            <a:t> </a:t>
          </a:r>
          <a:r>
            <a:rPr lang="en-GB" dirty="0" err="1"/>
            <a:t>najčešćim</a:t>
          </a:r>
          <a:r>
            <a:rPr lang="en-GB" dirty="0"/>
            <a:t> </a:t>
          </a:r>
          <a:r>
            <a:rPr lang="en-GB" dirty="0" err="1"/>
            <a:t>nezaraznim</a:t>
          </a:r>
          <a:r>
            <a:rPr lang="en-GB" dirty="0"/>
            <a:t> </a:t>
          </a:r>
          <a:r>
            <a:rPr lang="en-GB" dirty="0" err="1"/>
            <a:t>bolestima</a:t>
          </a:r>
          <a:r>
            <a:rPr lang="en-GB" dirty="0"/>
            <a:t> (</a:t>
          </a:r>
          <a:r>
            <a:rPr lang="en-GB" b="1" dirty="0" err="1"/>
            <a:t>pogađaju</a:t>
          </a:r>
          <a:r>
            <a:rPr lang="en-GB" b="1" dirty="0"/>
            <a:t> 3,5 </a:t>
          </a:r>
          <a:r>
            <a:rPr lang="en-GB" b="1" dirty="0" err="1"/>
            <a:t>milijarde</a:t>
          </a:r>
          <a:r>
            <a:rPr lang="en-GB" b="1" dirty="0"/>
            <a:t> </a:t>
          </a:r>
          <a:r>
            <a:rPr lang="en-GB" b="1" dirty="0" err="1"/>
            <a:t>ljudi</a:t>
          </a:r>
          <a:r>
            <a:rPr lang="en-GB" b="1" dirty="0"/>
            <a:t> </a:t>
          </a:r>
          <a:r>
            <a:rPr lang="en-GB" b="1" dirty="0" err="1"/>
            <a:t>širom</a:t>
          </a:r>
          <a:r>
            <a:rPr lang="en-GB" b="1" dirty="0"/>
            <a:t> </a:t>
          </a:r>
          <a:r>
            <a:rPr lang="en-GB" b="1" dirty="0" err="1"/>
            <a:t>svijeta</a:t>
          </a:r>
          <a:r>
            <a:rPr lang="en-GB" dirty="0"/>
            <a:t>).</a:t>
          </a:r>
          <a:endParaRPr lang="en-US" dirty="0"/>
        </a:p>
      </dgm:t>
    </dgm:pt>
    <dgm:pt modelId="{5CD21B3F-E4B9-4C19-AED0-AC1561703F97}" type="parTrans" cxnId="{870B6CB4-11F2-4529-A76B-34CFCE3C5325}">
      <dgm:prSet/>
      <dgm:spPr/>
      <dgm:t>
        <a:bodyPr/>
        <a:lstStyle/>
        <a:p>
          <a:endParaRPr lang="en-US"/>
        </a:p>
      </dgm:t>
    </dgm:pt>
    <dgm:pt modelId="{0C36566C-A19A-4BA3-AD53-77614B387F4D}" type="sibTrans" cxnId="{870B6CB4-11F2-4529-A76B-34CFCE3C5325}">
      <dgm:prSet/>
      <dgm:spPr/>
      <dgm:t>
        <a:bodyPr/>
        <a:lstStyle/>
        <a:p>
          <a:endParaRPr lang="en-US"/>
        </a:p>
      </dgm:t>
    </dgm:pt>
    <dgm:pt modelId="{6F4CF16A-F737-4073-8118-452F101DE6D7}">
      <dgm:prSet/>
      <dgm:spPr/>
      <dgm:t>
        <a:bodyPr/>
        <a:lstStyle/>
        <a:p>
          <a:r>
            <a:rPr lang="en-GB" b="1" dirty="0" err="1"/>
            <a:t>Najčešći</a:t>
          </a:r>
          <a:r>
            <a:rPr lang="en-GB" b="1" dirty="0"/>
            <a:t> </a:t>
          </a:r>
          <a:r>
            <a:rPr lang="en-GB" b="1" dirty="0" err="1"/>
            <a:t>problemi</a:t>
          </a:r>
          <a:r>
            <a:rPr lang="en-GB" dirty="0"/>
            <a:t>: </a:t>
          </a:r>
          <a:r>
            <a:rPr lang="en-GB" dirty="0" err="1"/>
            <a:t>karijes</a:t>
          </a:r>
          <a:r>
            <a:rPr lang="en-GB" dirty="0"/>
            <a:t>, periodontitis, </a:t>
          </a:r>
          <a:r>
            <a:rPr lang="en-GB" dirty="0" err="1"/>
            <a:t>halitoza</a:t>
          </a:r>
          <a:r>
            <a:rPr lang="en-GB" dirty="0"/>
            <a:t>, </a:t>
          </a:r>
          <a:r>
            <a:rPr lang="en-GB" dirty="0" err="1"/>
            <a:t>gljivične</a:t>
          </a:r>
          <a:r>
            <a:rPr lang="en-GB" dirty="0"/>
            <a:t> </a:t>
          </a:r>
          <a:r>
            <a:rPr lang="en-GB" dirty="0" err="1"/>
            <a:t>infekcije</a:t>
          </a:r>
          <a:r>
            <a:rPr lang="en-GB" dirty="0"/>
            <a:t>.</a:t>
          </a:r>
          <a:endParaRPr lang="en-US" dirty="0"/>
        </a:p>
      </dgm:t>
    </dgm:pt>
    <dgm:pt modelId="{E0BBA395-6936-4634-93B6-3A9361B81DC8}" type="parTrans" cxnId="{B4436F9A-DF29-48F6-9DB7-0F235019C434}">
      <dgm:prSet/>
      <dgm:spPr/>
      <dgm:t>
        <a:bodyPr/>
        <a:lstStyle/>
        <a:p>
          <a:endParaRPr lang="en-US"/>
        </a:p>
      </dgm:t>
    </dgm:pt>
    <dgm:pt modelId="{A0B1E9F9-8B3D-4DB9-83EE-CCFF82D010FE}" type="sibTrans" cxnId="{B4436F9A-DF29-48F6-9DB7-0F235019C434}">
      <dgm:prSet/>
      <dgm:spPr/>
      <dgm:t>
        <a:bodyPr/>
        <a:lstStyle/>
        <a:p>
          <a:endParaRPr lang="en-US"/>
        </a:p>
      </dgm:t>
    </dgm:pt>
    <dgm:pt modelId="{C926434F-68D4-470C-B63B-085D86ACF932}">
      <dgm:prSet/>
      <dgm:spPr/>
      <dgm:t>
        <a:bodyPr/>
        <a:lstStyle/>
        <a:p>
          <a:r>
            <a:rPr lang="en-GB" b="1" dirty="0" err="1"/>
            <a:t>Financijski</a:t>
          </a:r>
          <a:r>
            <a:rPr lang="en-GB" b="1" dirty="0"/>
            <a:t> </a:t>
          </a:r>
          <a:r>
            <a:rPr lang="en-GB" b="1" dirty="0" err="1"/>
            <a:t>i</a:t>
          </a:r>
          <a:r>
            <a:rPr lang="en-GB" b="1" dirty="0"/>
            <a:t> </a:t>
          </a:r>
          <a:r>
            <a:rPr lang="en-GB" b="1" dirty="0" err="1"/>
            <a:t>zdravstveni</a:t>
          </a:r>
          <a:r>
            <a:rPr lang="en-GB" b="1" dirty="0"/>
            <a:t> </a:t>
          </a:r>
          <a:r>
            <a:rPr lang="en-GB" b="1" dirty="0" err="1"/>
            <a:t>utjecaj</a:t>
          </a:r>
          <a:r>
            <a:rPr lang="en-GB" b="1" dirty="0"/>
            <a:t> </a:t>
          </a:r>
          <a:r>
            <a:rPr lang="en-GB" b="1" dirty="0" err="1"/>
            <a:t>oralnih</a:t>
          </a:r>
          <a:r>
            <a:rPr lang="en-GB" b="1" dirty="0"/>
            <a:t> </a:t>
          </a:r>
          <a:r>
            <a:rPr lang="en-GB" b="1" dirty="0" err="1"/>
            <a:t>bolesti</a:t>
          </a:r>
          <a:r>
            <a:rPr lang="en-GB" b="1" dirty="0"/>
            <a:t> </a:t>
          </a:r>
          <a:r>
            <a:rPr lang="en-GB" b="1" dirty="0" err="1"/>
            <a:t>na</a:t>
          </a:r>
          <a:r>
            <a:rPr lang="en-GB" b="1" dirty="0"/>
            <a:t> </a:t>
          </a:r>
          <a:r>
            <a:rPr lang="en-GB" b="1" dirty="0" err="1"/>
            <a:t>globalnu</a:t>
          </a:r>
          <a:r>
            <a:rPr lang="en-GB" b="1" dirty="0"/>
            <a:t> </a:t>
          </a:r>
          <a:r>
            <a:rPr lang="en-GB" b="1" dirty="0" err="1"/>
            <a:t>populaciju</a:t>
          </a:r>
          <a:r>
            <a:rPr lang="en-GB" dirty="0"/>
            <a:t>: </a:t>
          </a:r>
          <a:r>
            <a:rPr lang="en-GB" b="0" dirty="0" err="1"/>
            <a:t>troškovi</a:t>
          </a:r>
          <a:r>
            <a:rPr lang="en-GB" b="0" dirty="0"/>
            <a:t> </a:t>
          </a:r>
          <a:r>
            <a:rPr lang="en-GB" b="0" dirty="0" err="1"/>
            <a:t>liječenja</a:t>
          </a:r>
          <a:r>
            <a:rPr lang="en-GB" b="0" dirty="0"/>
            <a:t>, </a:t>
          </a:r>
          <a:r>
            <a:rPr lang="en-GB" b="0" dirty="0" err="1"/>
            <a:t>smanjena</a:t>
          </a:r>
          <a:r>
            <a:rPr lang="en-GB" b="0" dirty="0"/>
            <a:t> </a:t>
          </a:r>
          <a:r>
            <a:rPr lang="en-GB" b="0" dirty="0" err="1"/>
            <a:t>radna</a:t>
          </a:r>
          <a:r>
            <a:rPr lang="en-GB" b="0" dirty="0"/>
            <a:t> </a:t>
          </a:r>
          <a:r>
            <a:rPr lang="en-GB" b="0" dirty="0" err="1"/>
            <a:t>sposobnost</a:t>
          </a:r>
          <a:r>
            <a:rPr lang="en-GB" b="0" dirty="0"/>
            <a:t>, </a:t>
          </a:r>
          <a:r>
            <a:rPr lang="en-GB" b="0" dirty="0" err="1"/>
            <a:t>smanjenje</a:t>
          </a:r>
          <a:r>
            <a:rPr lang="en-GB" b="0" dirty="0"/>
            <a:t> </a:t>
          </a:r>
          <a:r>
            <a:rPr lang="en-GB" b="0" dirty="0" err="1"/>
            <a:t>kvalitete</a:t>
          </a:r>
          <a:r>
            <a:rPr lang="en-GB" b="0" dirty="0"/>
            <a:t> </a:t>
          </a:r>
          <a:r>
            <a:rPr lang="en-GB" b="0" dirty="0" err="1"/>
            <a:t>život</a:t>
          </a:r>
          <a:r>
            <a:rPr lang="hr-HR" b="0" dirty="0"/>
            <a:t>a</a:t>
          </a:r>
          <a:endParaRPr lang="en-US" b="0" dirty="0"/>
        </a:p>
      </dgm:t>
    </dgm:pt>
    <dgm:pt modelId="{387AA983-3845-4607-B512-564E5D5E4485}" type="parTrans" cxnId="{09F26859-71FF-4274-A0CF-F51964DF158F}">
      <dgm:prSet/>
      <dgm:spPr/>
      <dgm:t>
        <a:bodyPr/>
        <a:lstStyle/>
        <a:p>
          <a:endParaRPr lang="en-US"/>
        </a:p>
      </dgm:t>
    </dgm:pt>
    <dgm:pt modelId="{C58E39C0-CB3F-4C6D-8AF7-F8111BA1F863}" type="sibTrans" cxnId="{09F26859-71FF-4274-A0CF-F51964DF158F}">
      <dgm:prSet/>
      <dgm:spPr/>
      <dgm:t>
        <a:bodyPr/>
        <a:lstStyle/>
        <a:p>
          <a:endParaRPr lang="en-US"/>
        </a:p>
      </dgm:t>
    </dgm:pt>
    <dgm:pt modelId="{B167E69C-145A-4D70-93E5-1BC48C058E10}" type="pres">
      <dgm:prSet presAssocID="{68675B47-C44E-407F-83FA-796A955CB1D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F85938F-9444-410C-ABBD-CD00C88BA2A4}" type="pres">
      <dgm:prSet presAssocID="{8E894E95-4DEB-426E-8FDD-7554535136D1}" presName="hierRoot1" presStyleCnt="0"/>
      <dgm:spPr/>
    </dgm:pt>
    <dgm:pt modelId="{4EEBFF63-0FCF-432A-9AE4-DD605FFD7A02}" type="pres">
      <dgm:prSet presAssocID="{8E894E95-4DEB-426E-8FDD-7554535136D1}" presName="composite" presStyleCnt="0"/>
      <dgm:spPr/>
    </dgm:pt>
    <dgm:pt modelId="{0A5FC087-A0DC-4DC5-B6B2-00FD35129EC0}" type="pres">
      <dgm:prSet presAssocID="{8E894E95-4DEB-426E-8FDD-7554535136D1}" presName="background" presStyleLbl="node0" presStyleIdx="0" presStyleCnt="3"/>
      <dgm:spPr/>
    </dgm:pt>
    <dgm:pt modelId="{C73F4893-D356-44E1-8E0A-02C19AD270F8}" type="pres">
      <dgm:prSet presAssocID="{8E894E95-4DEB-426E-8FDD-7554535136D1}" presName="text" presStyleLbl="fgAcc0" presStyleIdx="0" presStyleCnt="3">
        <dgm:presLayoutVars>
          <dgm:chPref val="3"/>
        </dgm:presLayoutVars>
      </dgm:prSet>
      <dgm:spPr/>
    </dgm:pt>
    <dgm:pt modelId="{766883E8-0CA9-4E97-9894-F1F7743245BC}" type="pres">
      <dgm:prSet presAssocID="{8E894E95-4DEB-426E-8FDD-7554535136D1}" presName="hierChild2" presStyleCnt="0"/>
      <dgm:spPr/>
    </dgm:pt>
    <dgm:pt modelId="{3032C53B-B171-49DA-B587-A52CB6594AE8}" type="pres">
      <dgm:prSet presAssocID="{6F4CF16A-F737-4073-8118-452F101DE6D7}" presName="hierRoot1" presStyleCnt="0"/>
      <dgm:spPr/>
    </dgm:pt>
    <dgm:pt modelId="{3D8B3B1B-11AD-425B-9334-F7E0DEB8B8FF}" type="pres">
      <dgm:prSet presAssocID="{6F4CF16A-F737-4073-8118-452F101DE6D7}" presName="composite" presStyleCnt="0"/>
      <dgm:spPr/>
    </dgm:pt>
    <dgm:pt modelId="{D4EAFF6E-CF5F-4B4D-969E-0938D3DC1A5C}" type="pres">
      <dgm:prSet presAssocID="{6F4CF16A-F737-4073-8118-452F101DE6D7}" presName="background" presStyleLbl="node0" presStyleIdx="1" presStyleCnt="3"/>
      <dgm:spPr/>
    </dgm:pt>
    <dgm:pt modelId="{42636B12-5C56-4C60-AAB4-1D78D5232AA5}" type="pres">
      <dgm:prSet presAssocID="{6F4CF16A-F737-4073-8118-452F101DE6D7}" presName="text" presStyleLbl="fgAcc0" presStyleIdx="1" presStyleCnt="3">
        <dgm:presLayoutVars>
          <dgm:chPref val="3"/>
        </dgm:presLayoutVars>
      </dgm:prSet>
      <dgm:spPr/>
    </dgm:pt>
    <dgm:pt modelId="{3857A9C3-7F77-4E3A-94C5-32E13366C176}" type="pres">
      <dgm:prSet presAssocID="{6F4CF16A-F737-4073-8118-452F101DE6D7}" presName="hierChild2" presStyleCnt="0"/>
      <dgm:spPr/>
    </dgm:pt>
    <dgm:pt modelId="{8A0E4816-7242-42CD-965E-C8EB7463BA2C}" type="pres">
      <dgm:prSet presAssocID="{C926434F-68D4-470C-B63B-085D86ACF932}" presName="hierRoot1" presStyleCnt="0"/>
      <dgm:spPr/>
    </dgm:pt>
    <dgm:pt modelId="{BCD0F48B-9CBA-47A6-87C7-6EE61974BA23}" type="pres">
      <dgm:prSet presAssocID="{C926434F-68D4-470C-B63B-085D86ACF932}" presName="composite" presStyleCnt="0"/>
      <dgm:spPr/>
    </dgm:pt>
    <dgm:pt modelId="{6FF2FA4A-B453-485F-A8BC-98F094963DFB}" type="pres">
      <dgm:prSet presAssocID="{C926434F-68D4-470C-B63B-085D86ACF932}" presName="background" presStyleLbl="node0" presStyleIdx="2" presStyleCnt="3"/>
      <dgm:spPr/>
    </dgm:pt>
    <dgm:pt modelId="{76D529A0-F5AC-4A0E-9BF7-ED7ECDA3AD40}" type="pres">
      <dgm:prSet presAssocID="{C926434F-68D4-470C-B63B-085D86ACF932}" presName="text" presStyleLbl="fgAcc0" presStyleIdx="2" presStyleCnt="3">
        <dgm:presLayoutVars>
          <dgm:chPref val="3"/>
        </dgm:presLayoutVars>
      </dgm:prSet>
      <dgm:spPr/>
    </dgm:pt>
    <dgm:pt modelId="{2D4AB30A-A0B7-4452-9574-A9626DCF40AD}" type="pres">
      <dgm:prSet presAssocID="{C926434F-68D4-470C-B63B-085D86ACF932}" presName="hierChild2" presStyleCnt="0"/>
      <dgm:spPr/>
    </dgm:pt>
  </dgm:ptLst>
  <dgm:cxnLst>
    <dgm:cxn modelId="{57AFFA05-C01E-4B37-973F-828BA1829A9B}" type="presOf" srcId="{6F4CF16A-F737-4073-8118-452F101DE6D7}" destId="{42636B12-5C56-4C60-AAB4-1D78D5232AA5}" srcOrd="0" destOrd="0" presId="urn:microsoft.com/office/officeart/2005/8/layout/hierarchy1"/>
    <dgm:cxn modelId="{66D07D47-4DB5-4A35-8BF0-756617318EB6}" type="presOf" srcId="{8E894E95-4DEB-426E-8FDD-7554535136D1}" destId="{C73F4893-D356-44E1-8E0A-02C19AD270F8}" srcOrd="0" destOrd="0" presId="urn:microsoft.com/office/officeart/2005/8/layout/hierarchy1"/>
    <dgm:cxn modelId="{09F26859-71FF-4274-A0CF-F51964DF158F}" srcId="{68675B47-C44E-407F-83FA-796A955CB1DD}" destId="{C926434F-68D4-470C-B63B-085D86ACF932}" srcOrd="2" destOrd="0" parTransId="{387AA983-3845-4607-B512-564E5D5E4485}" sibTransId="{C58E39C0-CB3F-4C6D-8AF7-F8111BA1F863}"/>
    <dgm:cxn modelId="{B4436F9A-DF29-48F6-9DB7-0F235019C434}" srcId="{68675B47-C44E-407F-83FA-796A955CB1DD}" destId="{6F4CF16A-F737-4073-8118-452F101DE6D7}" srcOrd="1" destOrd="0" parTransId="{E0BBA395-6936-4634-93B6-3A9361B81DC8}" sibTransId="{A0B1E9F9-8B3D-4DB9-83EE-CCFF82D010FE}"/>
    <dgm:cxn modelId="{5CCD25AD-1724-4CED-B944-3A029B054DDB}" type="presOf" srcId="{68675B47-C44E-407F-83FA-796A955CB1DD}" destId="{B167E69C-145A-4D70-93E5-1BC48C058E10}" srcOrd="0" destOrd="0" presId="urn:microsoft.com/office/officeart/2005/8/layout/hierarchy1"/>
    <dgm:cxn modelId="{870B6CB4-11F2-4529-A76B-34CFCE3C5325}" srcId="{68675B47-C44E-407F-83FA-796A955CB1DD}" destId="{8E894E95-4DEB-426E-8FDD-7554535136D1}" srcOrd="0" destOrd="0" parTransId="{5CD21B3F-E4B9-4C19-AED0-AC1561703F97}" sibTransId="{0C36566C-A19A-4BA3-AD53-77614B387F4D}"/>
    <dgm:cxn modelId="{5EC674B7-2622-4493-9899-B387C3B3571E}" type="presOf" srcId="{C926434F-68D4-470C-B63B-085D86ACF932}" destId="{76D529A0-F5AC-4A0E-9BF7-ED7ECDA3AD40}" srcOrd="0" destOrd="0" presId="urn:microsoft.com/office/officeart/2005/8/layout/hierarchy1"/>
    <dgm:cxn modelId="{184C0400-325F-4D58-B18A-9C0FFDFF9152}" type="presParOf" srcId="{B167E69C-145A-4D70-93E5-1BC48C058E10}" destId="{5F85938F-9444-410C-ABBD-CD00C88BA2A4}" srcOrd="0" destOrd="0" presId="urn:microsoft.com/office/officeart/2005/8/layout/hierarchy1"/>
    <dgm:cxn modelId="{6FDB6C32-A4A6-478B-9338-E77D80A89F97}" type="presParOf" srcId="{5F85938F-9444-410C-ABBD-CD00C88BA2A4}" destId="{4EEBFF63-0FCF-432A-9AE4-DD605FFD7A02}" srcOrd="0" destOrd="0" presId="urn:microsoft.com/office/officeart/2005/8/layout/hierarchy1"/>
    <dgm:cxn modelId="{29B562D4-6334-440D-B3E2-063AA6E40247}" type="presParOf" srcId="{4EEBFF63-0FCF-432A-9AE4-DD605FFD7A02}" destId="{0A5FC087-A0DC-4DC5-B6B2-00FD35129EC0}" srcOrd="0" destOrd="0" presId="urn:microsoft.com/office/officeart/2005/8/layout/hierarchy1"/>
    <dgm:cxn modelId="{313699EE-6B2B-4052-BB57-8EB583563A42}" type="presParOf" srcId="{4EEBFF63-0FCF-432A-9AE4-DD605FFD7A02}" destId="{C73F4893-D356-44E1-8E0A-02C19AD270F8}" srcOrd="1" destOrd="0" presId="urn:microsoft.com/office/officeart/2005/8/layout/hierarchy1"/>
    <dgm:cxn modelId="{AF17F3BE-0474-4698-9A21-E8CE68E015C6}" type="presParOf" srcId="{5F85938F-9444-410C-ABBD-CD00C88BA2A4}" destId="{766883E8-0CA9-4E97-9894-F1F7743245BC}" srcOrd="1" destOrd="0" presId="urn:microsoft.com/office/officeart/2005/8/layout/hierarchy1"/>
    <dgm:cxn modelId="{C61A59DC-D3BE-4F53-BF3A-E24BD21BE659}" type="presParOf" srcId="{B167E69C-145A-4D70-93E5-1BC48C058E10}" destId="{3032C53B-B171-49DA-B587-A52CB6594AE8}" srcOrd="1" destOrd="0" presId="urn:microsoft.com/office/officeart/2005/8/layout/hierarchy1"/>
    <dgm:cxn modelId="{DC5D44BE-E389-4865-8ABD-8FCAC66B936C}" type="presParOf" srcId="{3032C53B-B171-49DA-B587-A52CB6594AE8}" destId="{3D8B3B1B-11AD-425B-9334-F7E0DEB8B8FF}" srcOrd="0" destOrd="0" presId="urn:microsoft.com/office/officeart/2005/8/layout/hierarchy1"/>
    <dgm:cxn modelId="{74901E40-AB0F-4C43-83D6-0203C4AFEDB6}" type="presParOf" srcId="{3D8B3B1B-11AD-425B-9334-F7E0DEB8B8FF}" destId="{D4EAFF6E-CF5F-4B4D-969E-0938D3DC1A5C}" srcOrd="0" destOrd="0" presId="urn:microsoft.com/office/officeart/2005/8/layout/hierarchy1"/>
    <dgm:cxn modelId="{BFE13550-8F17-434B-881F-9D65A6E1BCFB}" type="presParOf" srcId="{3D8B3B1B-11AD-425B-9334-F7E0DEB8B8FF}" destId="{42636B12-5C56-4C60-AAB4-1D78D5232AA5}" srcOrd="1" destOrd="0" presId="urn:microsoft.com/office/officeart/2005/8/layout/hierarchy1"/>
    <dgm:cxn modelId="{AFF89644-668E-4F7D-8231-3F85B1A10D0A}" type="presParOf" srcId="{3032C53B-B171-49DA-B587-A52CB6594AE8}" destId="{3857A9C3-7F77-4E3A-94C5-32E13366C176}" srcOrd="1" destOrd="0" presId="urn:microsoft.com/office/officeart/2005/8/layout/hierarchy1"/>
    <dgm:cxn modelId="{BB0AE766-C6A5-41E7-8757-2F4B39B31A14}" type="presParOf" srcId="{B167E69C-145A-4D70-93E5-1BC48C058E10}" destId="{8A0E4816-7242-42CD-965E-C8EB7463BA2C}" srcOrd="2" destOrd="0" presId="urn:microsoft.com/office/officeart/2005/8/layout/hierarchy1"/>
    <dgm:cxn modelId="{3342BEE6-5720-4862-A490-9AC223DF6A10}" type="presParOf" srcId="{8A0E4816-7242-42CD-965E-C8EB7463BA2C}" destId="{BCD0F48B-9CBA-47A6-87C7-6EE61974BA23}" srcOrd="0" destOrd="0" presId="urn:microsoft.com/office/officeart/2005/8/layout/hierarchy1"/>
    <dgm:cxn modelId="{80CA4789-7876-4ACB-917B-6CE866D9ACF7}" type="presParOf" srcId="{BCD0F48B-9CBA-47A6-87C7-6EE61974BA23}" destId="{6FF2FA4A-B453-485F-A8BC-98F094963DFB}" srcOrd="0" destOrd="0" presId="urn:microsoft.com/office/officeart/2005/8/layout/hierarchy1"/>
    <dgm:cxn modelId="{48F86B20-EBF6-4846-96A9-76BC6C3F0775}" type="presParOf" srcId="{BCD0F48B-9CBA-47A6-87C7-6EE61974BA23}" destId="{76D529A0-F5AC-4A0E-9BF7-ED7ECDA3AD40}" srcOrd="1" destOrd="0" presId="urn:microsoft.com/office/officeart/2005/8/layout/hierarchy1"/>
    <dgm:cxn modelId="{2526498E-8FAF-431B-B4AB-8F5522B68BB9}" type="presParOf" srcId="{8A0E4816-7242-42CD-965E-C8EB7463BA2C}" destId="{2D4AB30A-A0B7-4452-9574-A9626DCF40A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713043-712C-418B-8917-64E2DBDD05F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08C7B5-BE38-4DE9-8DA0-96AD8F5DFB7C}">
      <dgm:prSet/>
      <dgm:spPr/>
      <dgm:t>
        <a:bodyPr/>
        <a:lstStyle/>
        <a:p>
          <a:r>
            <a:rPr lang="hr-HR"/>
            <a:t>preko 700 vrsta mikroorganizama kolonizira usnu šupljinu čovjeka</a:t>
          </a:r>
          <a:endParaRPr lang="en-US"/>
        </a:p>
      </dgm:t>
    </dgm:pt>
    <dgm:pt modelId="{3E15301B-2E7A-436E-960A-A9A7EEC75B10}" type="parTrans" cxnId="{183BFE01-866E-459D-A1ED-8CF5972A188C}">
      <dgm:prSet/>
      <dgm:spPr/>
      <dgm:t>
        <a:bodyPr/>
        <a:lstStyle/>
        <a:p>
          <a:endParaRPr lang="en-US"/>
        </a:p>
      </dgm:t>
    </dgm:pt>
    <dgm:pt modelId="{7924A493-EFED-4200-9596-8F5560912E64}" type="sibTrans" cxnId="{183BFE01-866E-459D-A1ED-8CF5972A188C}">
      <dgm:prSet/>
      <dgm:spPr/>
      <dgm:t>
        <a:bodyPr/>
        <a:lstStyle/>
        <a:p>
          <a:endParaRPr lang="en-US"/>
        </a:p>
      </dgm:t>
    </dgm:pt>
    <dgm:pt modelId="{A148106C-7578-4EDF-9CEC-3B2490332555}">
      <dgm:prSet/>
      <dgm:spPr/>
      <dgm:t>
        <a:bodyPr/>
        <a:lstStyle/>
        <a:p>
          <a:r>
            <a:rPr lang="hr-HR"/>
            <a:t>jedinstven ekosistem specifičan za svaku osobu</a:t>
          </a:r>
          <a:endParaRPr lang="en-US"/>
        </a:p>
      </dgm:t>
    </dgm:pt>
    <dgm:pt modelId="{D0883371-4D4C-415B-9CBB-F62F8E86CBAA}" type="parTrans" cxnId="{AE7A1F1A-B9B8-4159-B257-90CB92430DF0}">
      <dgm:prSet/>
      <dgm:spPr/>
      <dgm:t>
        <a:bodyPr/>
        <a:lstStyle/>
        <a:p>
          <a:endParaRPr lang="en-US"/>
        </a:p>
      </dgm:t>
    </dgm:pt>
    <dgm:pt modelId="{29E2406B-0423-44D5-910E-C768AAE605BF}" type="sibTrans" cxnId="{AE7A1F1A-B9B8-4159-B257-90CB92430DF0}">
      <dgm:prSet/>
      <dgm:spPr/>
      <dgm:t>
        <a:bodyPr/>
        <a:lstStyle/>
        <a:p>
          <a:endParaRPr lang="en-US"/>
        </a:p>
      </dgm:t>
    </dgm:pt>
    <dgm:pt modelId="{049B9030-D051-47D5-90FF-D3BDC4A176D0}">
      <dgm:prSet/>
      <dgm:spPr/>
      <dgm:t>
        <a:bodyPr/>
        <a:lstStyle/>
        <a:p>
          <a:r>
            <a:rPr lang="hr-HR"/>
            <a:t>Imaju različite funkcije, uključujući:</a:t>
          </a:r>
          <a:endParaRPr lang="en-US"/>
        </a:p>
      </dgm:t>
    </dgm:pt>
    <dgm:pt modelId="{D2BEAC9E-8594-4404-8CA4-9699EDD5FCBB}" type="parTrans" cxnId="{C8485917-D068-4D13-BA8E-2151B91786C1}">
      <dgm:prSet/>
      <dgm:spPr/>
      <dgm:t>
        <a:bodyPr/>
        <a:lstStyle/>
        <a:p>
          <a:endParaRPr lang="en-US"/>
        </a:p>
      </dgm:t>
    </dgm:pt>
    <dgm:pt modelId="{475BC890-8639-4798-8AEF-DFF57EFFA25B}" type="sibTrans" cxnId="{C8485917-D068-4D13-BA8E-2151B91786C1}">
      <dgm:prSet/>
      <dgm:spPr/>
      <dgm:t>
        <a:bodyPr/>
        <a:lstStyle/>
        <a:p>
          <a:endParaRPr lang="en-US"/>
        </a:p>
      </dgm:t>
    </dgm:pt>
    <dgm:pt modelId="{079A8BB2-08F8-41F9-94F5-9BA1512E16AF}">
      <dgm:prSet/>
      <dgm:spPr/>
      <dgm:t>
        <a:bodyPr/>
        <a:lstStyle/>
        <a:p>
          <a:r>
            <a:rPr lang="hr-HR"/>
            <a:t>održavanje mikrobiološke ravnoteže</a:t>
          </a:r>
          <a:endParaRPr lang="en-US"/>
        </a:p>
      </dgm:t>
    </dgm:pt>
    <dgm:pt modelId="{60E0148E-895D-493A-8D59-DAB1399A42E1}" type="parTrans" cxnId="{7D85A746-1DC2-4B91-BDDE-E4CCDE2ACAA6}">
      <dgm:prSet/>
      <dgm:spPr/>
      <dgm:t>
        <a:bodyPr/>
        <a:lstStyle/>
        <a:p>
          <a:endParaRPr lang="en-US"/>
        </a:p>
      </dgm:t>
    </dgm:pt>
    <dgm:pt modelId="{E3911033-E0A1-48C2-8BFA-07A3DADD67F1}" type="sibTrans" cxnId="{7D85A746-1DC2-4B91-BDDE-E4CCDE2ACAA6}">
      <dgm:prSet/>
      <dgm:spPr/>
      <dgm:t>
        <a:bodyPr/>
        <a:lstStyle/>
        <a:p>
          <a:endParaRPr lang="en-US"/>
        </a:p>
      </dgm:t>
    </dgm:pt>
    <dgm:pt modelId="{B878E189-15B0-4EE9-B691-9B46CA390A9F}">
      <dgm:prSet/>
      <dgm:spPr/>
      <dgm:t>
        <a:bodyPr/>
        <a:lstStyle/>
        <a:p>
          <a:r>
            <a:rPr lang="hr-HR"/>
            <a:t>pomoć u probavi i apsorpciji hranjivih tvari</a:t>
          </a:r>
          <a:endParaRPr lang="en-US"/>
        </a:p>
      </dgm:t>
    </dgm:pt>
    <dgm:pt modelId="{C66F75E6-42F5-48EA-B8DB-7FA46B0FEBBE}" type="parTrans" cxnId="{37BF56DB-5950-4D41-8F42-8576BDEA559A}">
      <dgm:prSet/>
      <dgm:spPr/>
      <dgm:t>
        <a:bodyPr/>
        <a:lstStyle/>
        <a:p>
          <a:endParaRPr lang="en-US"/>
        </a:p>
      </dgm:t>
    </dgm:pt>
    <dgm:pt modelId="{31138A44-5DD9-4B22-ABCA-4B3FFE117316}" type="sibTrans" cxnId="{37BF56DB-5950-4D41-8F42-8576BDEA559A}">
      <dgm:prSet/>
      <dgm:spPr/>
      <dgm:t>
        <a:bodyPr/>
        <a:lstStyle/>
        <a:p>
          <a:endParaRPr lang="en-US"/>
        </a:p>
      </dgm:t>
    </dgm:pt>
    <dgm:pt modelId="{C13D3C7D-A193-4732-81D9-558FC4EDCECA}">
      <dgm:prSet/>
      <dgm:spPr/>
      <dgm:t>
        <a:bodyPr/>
        <a:lstStyle/>
        <a:p>
          <a:r>
            <a:rPr lang="hr-HR"/>
            <a:t>podršku imunološkom sustavu</a:t>
          </a:r>
          <a:endParaRPr lang="en-US"/>
        </a:p>
      </dgm:t>
    </dgm:pt>
    <dgm:pt modelId="{E1B118B7-7BE2-45DC-BEB0-7585DA18EF20}" type="parTrans" cxnId="{2E0D0AC2-6776-4E35-80EF-659236982F58}">
      <dgm:prSet/>
      <dgm:spPr/>
      <dgm:t>
        <a:bodyPr/>
        <a:lstStyle/>
        <a:p>
          <a:endParaRPr lang="en-US"/>
        </a:p>
      </dgm:t>
    </dgm:pt>
    <dgm:pt modelId="{D0DE3285-464C-4BE6-AB89-BF2BC6BC0821}" type="sibTrans" cxnId="{2E0D0AC2-6776-4E35-80EF-659236982F58}">
      <dgm:prSet/>
      <dgm:spPr/>
      <dgm:t>
        <a:bodyPr/>
        <a:lstStyle/>
        <a:p>
          <a:endParaRPr lang="en-US"/>
        </a:p>
      </dgm:t>
    </dgm:pt>
    <dgm:pt modelId="{A4609BCC-6968-464E-8917-5D326E20E7EE}">
      <dgm:prSet/>
      <dgm:spPr/>
      <dgm:t>
        <a:bodyPr/>
        <a:lstStyle/>
        <a:p>
          <a:r>
            <a:rPr lang="hr-HR"/>
            <a:t>pridonose sveukupnoj stabilnosti oralne okoline</a:t>
          </a:r>
          <a:endParaRPr lang="en-US"/>
        </a:p>
      </dgm:t>
    </dgm:pt>
    <dgm:pt modelId="{5305F7A1-BFFD-436C-B7D7-437765FC0283}" type="parTrans" cxnId="{31042653-C61B-41C6-AC20-40756A58F5DA}">
      <dgm:prSet/>
      <dgm:spPr/>
      <dgm:t>
        <a:bodyPr/>
        <a:lstStyle/>
        <a:p>
          <a:endParaRPr lang="en-US"/>
        </a:p>
      </dgm:t>
    </dgm:pt>
    <dgm:pt modelId="{60127902-F688-4391-97C5-F0B83C3946FA}" type="sibTrans" cxnId="{31042653-C61B-41C6-AC20-40756A58F5DA}">
      <dgm:prSet/>
      <dgm:spPr/>
      <dgm:t>
        <a:bodyPr/>
        <a:lstStyle/>
        <a:p>
          <a:endParaRPr lang="en-US"/>
        </a:p>
      </dgm:t>
    </dgm:pt>
    <dgm:pt modelId="{A21A0E29-5494-4B5D-BF8D-80D072A43F3F}">
      <dgm:prSet/>
      <dgm:spPr/>
      <dgm:t>
        <a:bodyPr/>
        <a:lstStyle/>
        <a:p>
          <a:r>
            <a:rPr lang="hr-HR" dirty="0"/>
            <a:t>Mikrobni sastav varira i unutar usne šupljine, te je drugačiji na površini zuba, jezika ili </a:t>
          </a:r>
          <a:r>
            <a:rPr lang="hr-HR" dirty="0" err="1"/>
            <a:t>bukalnoj</a:t>
          </a:r>
          <a:r>
            <a:rPr lang="hr-HR" dirty="0"/>
            <a:t> sluznici</a:t>
          </a:r>
          <a:endParaRPr lang="en-US" dirty="0"/>
        </a:p>
      </dgm:t>
    </dgm:pt>
    <dgm:pt modelId="{C153ED7A-FDE5-464B-8ABF-7FB5CFB0D195}" type="parTrans" cxnId="{AB1323F1-8D18-47B2-B093-A5152AA8065A}">
      <dgm:prSet/>
      <dgm:spPr/>
      <dgm:t>
        <a:bodyPr/>
        <a:lstStyle/>
        <a:p>
          <a:endParaRPr lang="en-US"/>
        </a:p>
      </dgm:t>
    </dgm:pt>
    <dgm:pt modelId="{FF1C24FC-D81A-4116-8FF8-77EB35B80F43}" type="sibTrans" cxnId="{AB1323F1-8D18-47B2-B093-A5152AA8065A}">
      <dgm:prSet/>
      <dgm:spPr/>
      <dgm:t>
        <a:bodyPr/>
        <a:lstStyle/>
        <a:p>
          <a:endParaRPr lang="en-US"/>
        </a:p>
      </dgm:t>
    </dgm:pt>
    <dgm:pt modelId="{CD21C0EC-21B2-427E-8CA0-29226AE44217}" type="pres">
      <dgm:prSet presAssocID="{D2713043-712C-418B-8917-64E2DBDD05F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BE7AA6-C311-4173-861A-81220D6B6C35}" type="pres">
      <dgm:prSet presAssocID="{0508C7B5-BE38-4DE9-8DA0-96AD8F5DFB7C}" presName="hierRoot1" presStyleCnt="0"/>
      <dgm:spPr/>
    </dgm:pt>
    <dgm:pt modelId="{FBE0D004-C284-409F-91D0-38D43F012F79}" type="pres">
      <dgm:prSet presAssocID="{0508C7B5-BE38-4DE9-8DA0-96AD8F5DFB7C}" presName="composite" presStyleCnt="0"/>
      <dgm:spPr/>
    </dgm:pt>
    <dgm:pt modelId="{B9A696EB-6A31-4BCE-8BAA-98D994663978}" type="pres">
      <dgm:prSet presAssocID="{0508C7B5-BE38-4DE9-8DA0-96AD8F5DFB7C}" presName="background" presStyleLbl="node0" presStyleIdx="0" presStyleCnt="4"/>
      <dgm:spPr>
        <a:solidFill>
          <a:schemeClr val="accent1">
            <a:lumMod val="75000"/>
          </a:schemeClr>
        </a:solidFill>
      </dgm:spPr>
    </dgm:pt>
    <dgm:pt modelId="{F123D635-1DF3-4E16-918F-BC43BDD64F73}" type="pres">
      <dgm:prSet presAssocID="{0508C7B5-BE38-4DE9-8DA0-96AD8F5DFB7C}" presName="text" presStyleLbl="fgAcc0" presStyleIdx="0" presStyleCnt="4">
        <dgm:presLayoutVars>
          <dgm:chPref val="3"/>
        </dgm:presLayoutVars>
      </dgm:prSet>
      <dgm:spPr/>
    </dgm:pt>
    <dgm:pt modelId="{1896E4B9-C53E-4A0A-803D-F57C9BA6CDB0}" type="pres">
      <dgm:prSet presAssocID="{0508C7B5-BE38-4DE9-8DA0-96AD8F5DFB7C}" presName="hierChild2" presStyleCnt="0"/>
      <dgm:spPr/>
    </dgm:pt>
    <dgm:pt modelId="{16CD0358-318A-4AFD-AE43-528FAC65400E}" type="pres">
      <dgm:prSet presAssocID="{A148106C-7578-4EDF-9CEC-3B2490332555}" presName="hierRoot1" presStyleCnt="0"/>
      <dgm:spPr/>
    </dgm:pt>
    <dgm:pt modelId="{199C8D51-8DE0-40EF-B08D-2121F040AF28}" type="pres">
      <dgm:prSet presAssocID="{A148106C-7578-4EDF-9CEC-3B2490332555}" presName="composite" presStyleCnt="0"/>
      <dgm:spPr/>
    </dgm:pt>
    <dgm:pt modelId="{6EEFAC96-C830-4E06-9F07-223C1BCD6DF8}" type="pres">
      <dgm:prSet presAssocID="{A148106C-7578-4EDF-9CEC-3B2490332555}" presName="background" presStyleLbl="node0" presStyleIdx="1" presStyleCnt="4"/>
      <dgm:spPr>
        <a:solidFill>
          <a:schemeClr val="accent1">
            <a:lumMod val="75000"/>
          </a:schemeClr>
        </a:solidFill>
      </dgm:spPr>
    </dgm:pt>
    <dgm:pt modelId="{6FEFB270-C749-4778-B32D-13A5C596F277}" type="pres">
      <dgm:prSet presAssocID="{A148106C-7578-4EDF-9CEC-3B2490332555}" presName="text" presStyleLbl="fgAcc0" presStyleIdx="1" presStyleCnt="4">
        <dgm:presLayoutVars>
          <dgm:chPref val="3"/>
        </dgm:presLayoutVars>
      </dgm:prSet>
      <dgm:spPr/>
    </dgm:pt>
    <dgm:pt modelId="{B4E5C584-3272-4AFF-992B-DD3AFC021A0A}" type="pres">
      <dgm:prSet presAssocID="{A148106C-7578-4EDF-9CEC-3B2490332555}" presName="hierChild2" presStyleCnt="0"/>
      <dgm:spPr/>
    </dgm:pt>
    <dgm:pt modelId="{6E529D7C-9592-46EC-ABBF-2A4FD5562F5D}" type="pres">
      <dgm:prSet presAssocID="{049B9030-D051-47D5-90FF-D3BDC4A176D0}" presName="hierRoot1" presStyleCnt="0"/>
      <dgm:spPr/>
    </dgm:pt>
    <dgm:pt modelId="{369511EB-7CD3-4F67-919B-01F8A2820C41}" type="pres">
      <dgm:prSet presAssocID="{049B9030-D051-47D5-90FF-D3BDC4A176D0}" presName="composite" presStyleCnt="0"/>
      <dgm:spPr/>
    </dgm:pt>
    <dgm:pt modelId="{DFE51F41-BFFE-468D-93BE-3F50528DEBD7}" type="pres">
      <dgm:prSet presAssocID="{049B9030-D051-47D5-90FF-D3BDC4A176D0}" presName="background" presStyleLbl="node0" presStyleIdx="2" presStyleCnt="4"/>
      <dgm:spPr>
        <a:solidFill>
          <a:schemeClr val="accent1">
            <a:lumMod val="75000"/>
          </a:schemeClr>
        </a:solidFill>
      </dgm:spPr>
    </dgm:pt>
    <dgm:pt modelId="{ACA26EAD-F37B-4B5E-B059-5E44DCC5078C}" type="pres">
      <dgm:prSet presAssocID="{049B9030-D051-47D5-90FF-D3BDC4A176D0}" presName="text" presStyleLbl="fgAcc0" presStyleIdx="2" presStyleCnt="4">
        <dgm:presLayoutVars>
          <dgm:chPref val="3"/>
        </dgm:presLayoutVars>
      </dgm:prSet>
      <dgm:spPr/>
    </dgm:pt>
    <dgm:pt modelId="{86E76C57-4D51-4AC5-95D1-E83568F8A896}" type="pres">
      <dgm:prSet presAssocID="{049B9030-D051-47D5-90FF-D3BDC4A176D0}" presName="hierChild2" presStyleCnt="0"/>
      <dgm:spPr/>
    </dgm:pt>
    <dgm:pt modelId="{5A0A04F6-F059-48EF-BDA6-C0A89F37928B}" type="pres">
      <dgm:prSet presAssocID="{60E0148E-895D-493A-8D59-DAB1399A42E1}" presName="Name10" presStyleLbl="parChTrans1D2" presStyleIdx="0" presStyleCnt="4"/>
      <dgm:spPr/>
    </dgm:pt>
    <dgm:pt modelId="{E7173892-BBD0-4A5A-9DBB-762D1928DF85}" type="pres">
      <dgm:prSet presAssocID="{079A8BB2-08F8-41F9-94F5-9BA1512E16AF}" presName="hierRoot2" presStyleCnt="0"/>
      <dgm:spPr/>
    </dgm:pt>
    <dgm:pt modelId="{81286CF4-516E-438B-84A1-DBD4605C06D7}" type="pres">
      <dgm:prSet presAssocID="{079A8BB2-08F8-41F9-94F5-9BA1512E16AF}" presName="composite2" presStyleCnt="0"/>
      <dgm:spPr/>
    </dgm:pt>
    <dgm:pt modelId="{92F87387-20F3-4A26-8926-60DDC7668B12}" type="pres">
      <dgm:prSet presAssocID="{079A8BB2-08F8-41F9-94F5-9BA1512E16AF}" presName="background2" presStyleLbl="node2" presStyleIdx="0" presStyleCnt="4"/>
      <dgm:spPr>
        <a:solidFill>
          <a:schemeClr val="accent1">
            <a:lumMod val="75000"/>
          </a:schemeClr>
        </a:solidFill>
      </dgm:spPr>
    </dgm:pt>
    <dgm:pt modelId="{FFC0D4BF-22FF-4E07-AB9A-E54638C70626}" type="pres">
      <dgm:prSet presAssocID="{079A8BB2-08F8-41F9-94F5-9BA1512E16AF}" presName="text2" presStyleLbl="fgAcc2" presStyleIdx="0" presStyleCnt="4">
        <dgm:presLayoutVars>
          <dgm:chPref val="3"/>
        </dgm:presLayoutVars>
      </dgm:prSet>
      <dgm:spPr/>
    </dgm:pt>
    <dgm:pt modelId="{0EBFB63A-34D2-49B7-BFCF-D85600369B02}" type="pres">
      <dgm:prSet presAssocID="{079A8BB2-08F8-41F9-94F5-9BA1512E16AF}" presName="hierChild3" presStyleCnt="0"/>
      <dgm:spPr/>
    </dgm:pt>
    <dgm:pt modelId="{03CBAED2-B2D0-4B60-B96F-6FD4B0656973}" type="pres">
      <dgm:prSet presAssocID="{C66F75E6-42F5-48EA-B8DB-7FA46B0FEBBE}" presName="Name10" presStyleLbl="parChTrans1D2" presStyleIdx="1" presStyleCnt="4"/>
      <dgm:spPr/>
    </dgm:pt>
    <dgm:pt modelId="{381B801D-8FAB-4BCB-ADD1-0609926F0181}" type="pres">
      <dgm:prSet presAssocID="{B878E189-15B0-4EE9-B691-9B46CA390A9F}" presName="hierRoot2" presStyleCnt="0"/>
      <dgm:spPr/>
    </dgm:pt>
    <dgm:pt modelId="{AB7F9D63-657A-4BEA-806C-09D0CAFEBED3}" type="pres">
      <dgm:prSet presAssocID="{B878E189-15B0-4EE9-B691-9B46CA390A9F}" presName="composite2" presStyleCnt="0"/>
      <dgm:spPr/>
    </dgm:pt>
    <dgm:pt modelId="{F568F2B1-C972-4585-A875-D151E0D691B5}" type="pres">
      <dgm:prSet presAssocID="{B878E189-15B0-4EE9-B691-9B46CA390A9F}" presName="background2" presStyleLbl="node2" presStyleIdx="1" presStyleCnt="4"/>
      <dgm:spPr>
        <a:solidFill>
          <a:schemeClr val="accent1">
            <a:lumMod val="75000"/>
          </a:schemeClr>
        </a:solidFill>
      </dgm:spPr>
    </dgm:pt>
    <dgm:pt modelId="{BF4B284A-0737-4B4D-8159-41C6C99C313E}" type="pres">
      <dgm:prSet presAssocID="{B878E189-15B0-4EE9-B691-9B46CA390A9F}" presName="text2" presStyleLbl="fgAcc2" presStyleIdx="1" presStyleCnt="4">
        <dgm:presLayoutVars>
          <dgm:chPref val="3"/>
        </dgm:presLayoutVars>
      </dgm:prSet>
      <dgm:spPr/>
    </dgm:pt>
    <dgm:pt modelId="{C689145F-E909-494F-B957-4EFF722FC391}" type="pres">
      <dgm:prSet presAssocID="{B878E189-15B0-4EE9-B691-9B46CA390A9F}" presName="hierChild3" presStyleCnt="0"/>
      <dgm:spPr/>
    </dgm:pt>
    <dgm:pt modelId="{5149F803-DCD2-4725-AC52-0F424DAC10E3}" type="pres">
      <dgm:prSet presAssocID="{E1B118B7-7BE2-45DC-BEB0-7585DA18EF20}" presName="Name10" presStyleLbl="parChTrans1D2" presStyleIdx="2" presStyleCnt="4"/>
      <dgm:spPr/>
    </dgm:pt>
    <dgm:pt modelId="{2FDF8EAE-5E85-4665-B519-DF7341453251}" type="pres">
      <dgm:prSet presAssocID="{C13D3C7D-A193-4732-81D9-558FC4EDCECA}" presName="hierRoot2" presStyleCnt="0"/>
      <dgm:spPr/>
    </dgm:pt>
    <dgm:pt modelId="{2140336A-D341-4921-828F-8CFDF2821EC0}" type="pres">
      <dgm:prSet presAssocID="{C13D3C7D-A193-4732-81D9-558FC4EDCECA}" presName="composite2" presStyleCnt="0"/>
      <dgm:spPr/>
    </dgm:pt>
    <dgm:pt modelId="{8D749E8A-B2B0-450E-8954-0CB9C93255F3}" type="pres">
      <dgm:prSet presAssocID="{C13D3C7D-A193-4732-81D9-558FC4EDCECA}" presName="background2" presStyleLbl="node2" presStyleIdx="2" presStyleCnt="4"/>
      <dgm:spPr>
        <a:solidFill>
          <a:schemeClr val="accent1">
            <a:lumMod val="75000"/>
          </a:schemeClr>
        </a:solidFill>
      </dgm:spPr>
    </dgm:pt>
    <dgm:pt modelId="{8519E8CF-6EF4-4714-B1D2-2C546EE09277}" type="pres">
      <dgm:prSet presAssocID="{C13D3C7D-A193-4732-81D9-558FC4EDCECA}" presName="text2" presStyleLbl="fgAcc2" presStyleIdx="2" presStyleCnt="4">
        <dgm:presLayoutVars>
          <dgm:chPref val="3"/>
        </dgm:presLayoutVars>
      </dgm:prSet>
      <dgm:spPr/>
    </dgm:pt>
    <dgm:pt modelId="{657ECB1D-FEA2-4B15-A98E-25DB1F8D46C6}" type="pres">
      <dgm:prSet presAssocID="{C13D3C7D-A193-4732-81D9-558FC4EDCECA}" presName="hierChild3" presStyleCnt="0"/>
      <dgm:spPr/>
    </dgm:pt>
    <dgm:pt modelId="{10663B28-0C6A-4984-A995-4D15187BAAB8}" type="pres">
      <dgm:prSet presAssocID="{5305F7A1-BFFD-436C-B7D7-437765FC0283}" presName="Name10" presStyleLbl="parChTrans1D2" presStyleIdx="3" presStyleCnt="4"/>
      <dgm:spPr/>
    </dgm:pt>
    <dgm:pt modelId="{7C063DF3-C81C-4B37-A9EE-D9EE4A022A93}" type="pres">
      <dgm:prSet presAssocID="{A4609BCC-6968-464E-8917-5D326E20E7EE}" presName="hierRoot2" presStyleCnt="0"/>
      <dgm:spPr/>
    </dgm:pt>
    <dgm:pt modelId="{D3ECFC53-DD3E-4BA7-A897-F2F84410A27F}" type="pres">
      <dgm:prSet presAssocID="{A4609BCC-6968-464E-8917-5D326E20E7EE}" presName="composite2" presStyleCnt="0"/>
      <dgm:spPr/>
    </dgm:pt>
    <dgm:pt modelId="{7F4CF293-BFD5-469F-8E7B-F49A23DE2C2F}" type="pres">
      <dgm:prSet presAssocID="{A4609BCC-6968-464E-8917-5D326E20E7EE}" presName="background2" presStyleLbl="node2" presStyleIdx="3" presStyleCnt="4"/>
      <dgm:spPr>
        <a:solidFill>
          <a:schemeClr val="accent1">
            <a:lumMod val="75000"/>
          </a:schemeClr>
        </a:solidFill>
      </dgm:spPr>
    </dgm:pt>
    <dgm:pt modelId="{66FAD3D5-A6D2-4409-A070-991644BA8632}" type="pres">
      <dgm:prSet presAssocID="{A4609BCC-6968-464E-8917-5D326E20E7EE}" presName="text2" presStyleLbl="fgAcc2" presStyleIdx="3" presStyleCnt="4">
        <dgm:presLayoutVars>
          <dgm:chPref val="3"/>
        </dgm:presLayoutVars>
      </dgm:prSet>
      <dgm:spPr/>
    </dgm:pt>
    <dgm:pt modelId="{EAB328F1-84E0-4E2C-9F01-0D6706F1B592}" type="pres">
      <dgm:prSet presAssocID="{A4609BCC-6968-464E-8917-5D326E20E7EE}" presName="hierChild3" presStyleCnt="0"/>
      <dgm:spPr/>
    </dgm:pt>
    <dgm:pt modelId="{4B7BC1EF-D09B-4E2E-8750-8D64A7DE1FFC}" type="pres">
      <dgm:prSet presAssocID="{A21A0E29-5494-4B5D-BF8D-80D072A43F3F}" presName="hierRoot1" presStyleCnt="0"/>
      <dgm:spPr/>
    </dgm:pt>
    <dgm:pt modelId="{B40F48E1-7100-4F4C-BDFB-03FF3C4FAE98}" type="pres">
      <dgm:prSet presAssocID="{A21A0E29-5494-4B5D-BF8D-80D072A43F3F}" presName="composite" presStyleCnt="0"/>
      <dgm:spPr/>
    </dgm:pt>
    <dgm:pt modelId="{94CA9282-A046-4CC5-A290-BDB2D5CF0701}" type="pres">
      <dgm:prSet presAssocID="{A21A0E29-5494-4B5D-BF8D-80D072A43F3F}" presName="background" presStyleLbl="node0" presStyleIdx="3" presStyleCnt="4"/>
      <dgm:spPr>
        <a:solidFill>
          <a:schemeClr val="accent1">
            <a:lumMod val="75000"/>
          </a:schemeClr>
        </a:solidFill>
      </dgm:spPr>
    </dgm:pt>
    <dgm:pt modelId="{BB78D288-40F2-4191-B886-0C93C8B61D0F}" type="pres">
      <dgm:prSet presAssocID="{A21A0E29-5494-4B5D-BF8D-80D072A43F3F}" presName="text" presStyleLbl="fgAcc0" presStyleIdx="3" presStyleCnt="4">
        <dgm:presLayoutVars>
          <dgm:chPref val="3"/>
        </dgm:presLayoutVars>
      </dgm:prSet>
      <dgm:spPr/>
    </dgm:pt>
    <dgm:pt modelId="{27793853-1E15-43E7-8FD4-DC108742AB43}" type="pres">
      <dgm:prSet presAssocID="{A21A0E29-5494-4B5D-BF8D-80D072A43F3F}" presName="hierChild2" presStyleCnt="0"/>
      <dgm:spPr/>
    </dgm:pt>
  </dgm:ptLst>
  <dgm:cxnLst>
    <dgm:cxn modelId="{183BFE01-866E-459D-A1ED-8CF5972A188C}" srcId="{D2713043-712C-418B-8917-64E2DBDD05FE}" destId="{0508C7B5-BE38-4DE9-8DA0-96AD8F5DFB7C}" srcOrd="0" destOrd="0" parTransId="{3E15301B-2E7A-436E-960A-A9A7EEC75B10}" sibTransId="{7924A493-EFED-4200-9596-8F5560912E64}"/>
    <dgm:cxn modelId="{6605EC03-140B-429C-8E97-EC9B4B60A0C4}" type="presOf" srcId="{C13D3C7D-A193-4732-81D9-558FC4EDCECA}" destId="{8519E8CF-6EF4-4714-B1D2-2C546EE09277}" srcOrd="0" destOrd="0" presId="urn:microsoft.com/office/officeart/2005/8/layout/hierarchy1"/>
    <dgm:cxn modelId="{54E35905-A352-4155-BD7C-78580FBEF13D}" type="presOf" srcId="{A148106C-7578-4EDF-9CEC-3B2490332555}" destId="{6FEFB270-C749-4778-B32D-13A5C596F277}" srcOrd="0" destOrd="0" presId="urn:microsoft.com/office/officeart/2005/8/layout/hierarchy1"/>
    <dgm:cxn modelId="{BB66B209-DDA2-4E84-9577-E5E8196661BA}" type="presOf" srcId="{A4609BCC-6968-464E-8917-5D326E20E7EE}" destId="{66FAD3D5-A6D2-4409-A070-991644BA8632}" srcOrd="0" destOrd="0" presId="urn:microsoft.com/office/officeart/2005/8/layout/hierarchy1"/>
    <dgm:cxn modelId="{79E66912-3EE7-4239-8233-24751C278BD3}" type="presOf" srcId="{0508C7B5-BE38-4DE9-8DA0-96AD8F5DFB7C}" destId="{F123D635-1DF3-4E16-918F-BC43BDD64F73}" srcOrd="0" destOrd="0" presId="urn:microsoft.com/office/officeart/2005/8/layout/hierarchy1"/>
    <dgm:cxn modelId="{C8485917-D068-4D13-BA8E-2151B91786C1}" srcId="{D2713043-712C-418B-8917-64E2DBDD05FE}" destId="{049B9030-D051-47D5-90FF-D3BDC4A176D0}" srcOrd="2" destOrd="0" parTransId="{D2BEAC9E-8594-4404-8CA4-9699EDD5FCBB}" sibTransId="{475BC890-8639-4798-8AEF-DFF57EFFA25B}"/>
    <dgm:cxn modelId="{AE7A1F1A-B9B8-4159-B257-90CB92430DF0}" srcId="{D2713043-712C-418B-8917-64E2DBDD05FE}" destId="{A148106C-7578-4EDF-9CEC-3B2490332555}" srcOrd="1" destOrd="0" parTransId="{D0883371-4D4C-415B-9CBB-F62F8E86CBAA}" sibTransId="{29E2406B-0423-44D5-910E-C768AAE605BF}"/>
    <dgm:cxn modelId="{C837383B-09BE-468E-89E9-AB260382D779}" type="presOf" srcId="{D2713043-712C-418B-8917-64E2DBDD05FE}" destId="{CD21C0EC-21B2-427E-8CA0-29226AE44217}" srcOrd="0" destOrd="0" presId="urn:microsoft.com/office/officeart/2005/8/layout/hierarchy1"/>
    <dgm:cxn modelId="{7D85A746-1DC2-4B91-BDDE-E4CCDE2ACAA6}" srcId="{049B9030-D051-47D5-90FF-D3BDC4A176D0}" destId="{079A8BB2-08F8-41F9-94F5-9BA1512E16AF}" srcOrd="0" destOrd="0" parTransId="{60E0148E-895D-493A-8D59-DAB1399A42E1}" sibTransId="{E3911033-E0A1-48C2-8BFA-07A3DADD67F1}"/>
    <dgm:cxn modelId="{F6A8C652-9087-4DA9-B372-DF12EBAAA13C}" type="presOf" srcId="{60E0148E-895D-493A-8D59-DAB1399A42E1}" destId="{5A0A04F6-F059-48EF-BDA6-C0A89F37928B}" srcOrd="0" destOrd="0" presId="urn:microsoft.com/office/officeart/2005/8/layout/hierarchy1"/>
    <dgm:cxn modelId="{31042653-C61B-41C6-AC20-40756A58F5DA}" srcId="{049B9030-D051-47D5-90FF-D3BDC4A176D0}" destId="{A4609BCC-6968-464E-8917-5D326E20E7EE}" srcOrd="3" destOrd="0" parTransId="{5305F7A1-BFFD-436C-B7D7-437765FC0283}" sibTransId="{60127902-F688-4391-97C5-F0B83C3946FA}"/>
    <dgm:cxn modelId="{6A8FB25F-888D-4B17-ABBD-C7F8B3DFACD3}" type="presOf" srcId="{C66F75E6-42F5-48EA-B8DB-7FA46B0FEBBE}" destId="{03CBAED2-B2D0-4B60-B96F-6FD4B0656973}" srcOrd="0" destOrd="0" presId="urn:microsoft.com/office/officeart/2005/8/layout/hierarchy1"/>
    <dgm:cxn modelId="{A192FA72-6128-4B7B-AAF8-5CA749F21D57}" type="presOf" srcId="{E1B118B7-7BE2-45DC-BEB0-7585DA18EF20}" destId="{5149F803-DCD2-4725-AC52-0F424DAC10E3}" srcOrd="0" destOrd="0" presId="urn:microsoft.com/office/officeart/2005/8/layout/hierarchy1"/>
    <dgm:cxn modelId="{B77C1173-98D2-45B9-B5DD-8475B0DAA2ED}" type="presOf" srcId="{079A8BB2-08F8-41F9-94F5-9BA1512E16AF}" destId="{FFC0D4BF-22FF-4E07-AB9A-E54638C70626}" srcOrd="0" destOrd="0" presId="urn:microsoft.com/office/officeart/2005/8/layout/hierarchy1"/>
    <dgm:cxn modelId="{8278B0AB-AF3B-4B62-B0E6-626CD7032D65}" type="presOf" srcId="{049B9030-D051-47D5-90FF-D3BDC4A176D0}" destId="{ACA26EAD-F37B-4B5E-B059-5E44DCC5078C}" srcOrd="0" destOrd="0" presId="urn:microsoft.com/office/officeart/2005/8/layout/hierarchy1"/>
    <dgm:cxn modelId="{2E0D0AC2-6776-4E35-80EF-659236982F58}" srcId="{049B9030-D051-47D5-90FF-D3BDC4A176D0}" destId="{C13D3C7D-A193-4732-81D9-558FC4EDCECA}" srcOrd="2" destOrd="0" parTransId="{E1B118B7-7BE2-45DC-BEB0-7585DA18EF20}" sibTransId="{D0DE3285-464C-4BE6-AB89-BF2BC6BC0821}"/>
    <dgm:cxn modelId="{37BF56DB-5950-4D41-8F42-8576BDEA559A}" srcId="{049B9030-D051-47D5-90FF-D3BDC4A176D0}" destId="{B878E189-15B0-4EE9-B691-9B46CA390A9F}" srcOrd="1" destOrd="0" parTransId="{C66F75E6-42F5-48EA-B8DB-7FA46B0FEBBE}" sibTransId="{31138A44-5DD9-4B22-ABCA-4B3FFE117316}"/>
    <dgm:cxn modelId="{AB1323F1-8D18-47B2-B093-A5152AA8065A}" srcId="{D2713043-712C-418B-8917-64E2DBDD05FE}" destId="{A21A0E29-5494-4B5D-BF8D-80D072A43F3F}" srcOrd="3" destOrd="0" parTransId="{C153ED7A-FDE5-464B-8ABF-7FB5CFB0D195}" sibTransId="{FF1C24FC-D81A-4116-8FF8-77EB35B80F43}"/>
    <dgm:cxn modelId="{C765F2F6-8BC2-49AF-B94D-2168B18F096B}" type="presOf" srcId="{5305F7A1-BFFD-436C-B7D7-437765FC0283}" destId="{10663B28-0C6A-4984-A995-4D15187BAAB8}" srcOrd="0" destOrd="0" presId="urn:microsoft.com/office/officeart/2005/8/layout/hierarchy1"/>
    <dgm:cxn modelId="{83D1A1FB-AF26-492C-B3A3-0EA0B15DAE4C}" type="presOf" srcId="{B878E189-15B0-4EE9-B691-9B46CA390A9F}" destId="{BF4B284A-0737-4B4D-8159-41C6C99C313E}" srcOrd="0" destOrd="0" presId="urn:microsoft.com/office/officeart/2005/8/layout/hierarchy1"/>
    <dgm:cxn modelId="{DCCCA9FC-052B-4511-844C-237C6BE3A08F}" type="presOf" srcId="{A21A0E29-5494-4B5D-BF8D-80D072A43F3F}" destId="{BB78D288-40F2-4191-B886-0C93C8B61D0F}" srcOrd="0" destOrd="0" presId="urn:microsoft.com/office/officeart/2005/8/layout/hierarchy1"/>
    <dgm:cxn modelId="{5B13780A-A106-4F97-9CF8-086B1BDCD475}" type="presParOf" srcId="{CD21C0EC-21B2-427E-8CA0-29226AE44217}" destId="{57BE7AA6-C311-4173-861A-81220D6B6C35}" srcOrd="0" destOrd="0" presId="urn:microsoft.com/office/officeart/2005/8/layout/hierarchy1"/>
    <dgm:cxn modelId="{A7992ED3-C1B6-4F5B-84DC-1EFC9388A46C}" type="presParOf" srcId="{57BE7AA6-C311-4173-861A-81220D6B6C35}" destId="{FBE0D004-C284-409F-91D0-38D43F012F79}" srcOrd="0" destOrd="0" presId="urn:microsoft.com/office/officeart/2005/8/layout/hierarchy1"/>
    <dgm:cxn modelId="{1541EC9D-E449-41D0-85D0-36BD93F1DDFA}" type="presParOf" srcId="{FBE0D004-C284-409F-91D0-38D43F012F79}" destId="{B9A696EB-6A31-4BCE-8BAA-98D994663978}" srcOrd="0" destOrd="0" presId="urn:microsoft.com/office/officeart/2005/8/layout/hierarchy1"/>
    <dgm:cxn modelId="{03F2819F-A7F1-4D36-A98E-DDD6304A492D}" type="presParOf" srcId="{FBE0D004-C284-409F-91D0-38D43F012F79}" destId="{F123D635-1DF3-4E16-918F-BC43BDD64F73}" srcOrd="1" destOrd="0" presId="urn:microsoft.com/office/officeart/2005/8/layout/hierarchy1"/>
    <dgm:cxn modelId="{4CDDB2CF-88E6-410D-A1B5-24DBEAC93C55}" type="presParOf" srcId="{57BE7AA6-C311-4173-861A-81220D6B6C35}" destId="{1896E4B9-C53E-4A0A-803D-F57C9BA6CDB0}" srcOrd="1" destOrd="0" presId="urn:microsoft.com/office/officeart/2005/8/layout/hierarchy1"/>
    <dgm:cxn modelId="{46BCAF96-0E03-40E5-9FD2-0D53486A98FC}" type="presParOf" srcId="{CD21C0EC-21B2-427E-8CA0-29226AE44217}" destId="{16CD0358-318A-4AFD-AE43-528FAC65400E}" srcOrd="1" destOrd="0" presId="urn:microsoft.com/office/officeart/2005/8/layout/hierarchy1"/>
    <dgm:cxn modelId="{CD4DC70A-60A4-4C4B-9832-9A034C07722C}" type="presParOf" srcId="{16CD0358-318A-4AFD-AE43-528FAC65400E}" destId="{199C8D51-8DE0-40EF-B08D-2121F040AF28}" srcOrd="0" destOrd="0" presId="urn:microsoft.com/office/officeart/2005/8/layout/hierarchy1"/>
    <dgm:cxn modelId="{11B357D2-EE6F-4F71-833B-90FA4EC4A8C4}" type="presParOf" srcId="{199C8D51-8DE0-40EF-B08D-2121F040AF28}" destId="{6EEFAC96-C830-4E06-9F07-223C1BCD6DF8}" srcOrd="0" destOrd="0" presId="urn:microsoft.com/office/officeart/2005/8/layout/hierarchy1"/>
    <dgm:cxn modelId="{C4546F2C-3626-4DD1-AAC8-DC61DC892560}" type="presParOf" srcId="{199C8D51-8DE0-40EF-B08D-2121F040AF28}" destId="{6FEFB270-C749-4778-B32D-13A5C596F277}" srcOrd="1" destOrd="0" presId="urn:microsoft.com/office/officeart/2005/8/layout/hierarchy1"/>
    <dgm:cxn modelId="{7EF85FC2-1978-4CFC-9F70-0DDBEB4F47EA}" type="presParOf" srcId="{16CD0358-318A-4AFD-AE43-528FAC65400E}" destId="{B4E5C584-3272-4AFF-992B-DD3AFC021A0A}" srcOrd="1" destOrd="0" presId="urn:microsoft.com/office/officeart/2005/8/layout/hierarchy1"/>
    <dgm:cxn modelId="{98805373-89AD-4C0D-B50B-3E5DD0300125}" type="presParOf" srcId="{CD21C0EC-21B2-427E-8CA0-29226AE44217}" destId="{6E529D7C-9592-46EC-ABBF-2A4FD5562F5D}" srcOrd="2" destOrd="0" presId="urn:microsoft.com/office/officeart/2005/8/layout/hierarchy1"/>
    <dgm:cxn modelId="{68B72415-E114-49F3-83F0-E0B3B32BCBBD}" type="presParOf" srcId="{6E529D7C-9592-46EC-ABBF-2A4FD5562F5D}" destId="{369511EB-7CD3-4F67-919B-01F8A2820C41}" srcOrd="0" destOrd="0" presId="urn:microsoft.com/office/officeart/2005/8/layout/hierarchy1"/>
    <dgm:cxn modelId="{8D60A5CB-A6FC-43E9-8522-4408BF60A30A}" type="presParOf" srcId="{369511EB-7CD3-4F67-919B-01F8A2820C41}" destId="{DFE51F41-BFFE-468D-93BE-3F50528DEBD7}" srcOrd="0" destOrd="0" presId="urn:microsoft.com/office/officeart/2005/8/layout/hierarchy1"/>
    <dgm:cxn modelId="{6E4059F5-005D-419F-BA2A-D75E0D2E15C6}" type="presParOf" srcId="{369511EB-7CD3-4F67-919B-01F8A2820C41}" destId="{ACA26EAD-F37B-4B5E-B059-5E44DCC5078C}" srcOrd="1" destOrd="0" presId="urn:microsoft.com/office/officeart/2005/8/layout/hierarchy1"/>
    <dgm:cxn modelId="{1574BA48-A129-4E7E-8804-F634AFC49B08}" type="presParOf" srcId="{6E529D7C-9592-46EC-ABBF-2A4FD5562F5D}" destId="{86E76C57-4D51-4AC5-95D1-E83568F8A896}" srcOrd="1" destOrd="0" presId="urn:microsoft.com/office/officeart/2005/8/layout/hierarchy1"/>
    <dgm:cxn modelId="{12F8C9FF-D589-4697-B912-B62F5FC97F64}" type="presParOf" srcId="{86E76C57-4D51-4AC5-95D1-E83568F8A896}" destId="{5A0A04F6-F059-48EF-BDA6-C0A89F37928B}" srcOrd="0" destOrd="0" presId="urn:microsoft.com/office/officeart/2005/8/layout/hierarchy1"/>
    <dgm:cxn modelId="{6ED0AE12-DC06-4E36-A5C4-E3A7E4FB618D}" type="presParOf" srcId="{86E76C57-4D51-4AC5-95D1-E83568F8A896}" destId="{E7173892-BBD0-4A5A-9DBB-762D1928DF85}" srcOrd="1" destOrd="0" presId="urn:microsoft.com/office/officeart/2005/8/layout/hierarchy1"/>
    <dgm:cxn modelId="{7A73AF2A-D5ED-4F01-A149-E9F2ADBEBD76}" type="presParOf" srcId="{E7173892-BBD0-4A5A-9DBB-762D1928DF85}" destId="{81286CF4-516E-438B-84A1-DBD4605C06D7}" srcOrd="0" destOrd="0" presId="urn:microsoft.com/office/officeart/2005/8/layout/hierarchy1"/>
    <dgm:cxn modelId="{3DEE9825-B32E-47C3-9A95-1D6B64580ABB}" type="presParOf" srcId="{81286CF4-516E-438B-84A1-DBD4605C06D7}" destId="{92F87387-20F3-4A26-8926-60DDC7668B12}" srcOrd="0" destOrd="0" presId="urn:microsoft.com/office/officeart/2005/8/layout/hierarchy1"/>
    <dgm:cxn modelId="{C4B41347-14CC-430F-B24A-3C598015E5B7}" type="presParOf" srcId="{81286CF4-516E-438B-84A1-DBD4605C06D7}" destId="{FFC0D4BF-22FF-4E07-AB9A-E54638C70626}" srcOrd="1" destOrd="0" presId="urn:microsoft.com/office/officeart/2005/8/layout/hierarchy1"/>
    <dgm:cxn modelId="{693B3446-AC0A-4C2A-8436-99D926965990}" type="presParOf" srcId="{E7173892-BBD0-4A5A-9DBB-762D1928DF85}" destId="{0EBFB63A-34D2-49B7-BFCF-D85600369B02}" srcOrd="1" destOrd="0" presId="urn:microsoft.com/office/officeart/2005/8/layout/hierarchy1"/>
    <dgm:cxn modelId="{1595F029-B0A0-4672-9B88-A560EE75CF41}" type="presParOf" srcId="{86E76C57-4D51-4AC5-95D1-E83568F8A896}" destId="{03CBAED2-B2D0-4B60-B96F-6FD4B0656973}" srcOrd="2" destOrd="0" presId="urn:microsoft.com/office/officeart/2005/8/layout/hierarchy1"/>
    <dgm:cxn modelId="{48E21937-CB11-4903-ACD4-A1B09FEDF55A}" type="presParOf" srcId="{86E76C57-4D51-4AC5-95D1-E83568F8A896}" destId="{381B801D-8FAB-4BCB-ADD1-0609926F0181}" srcOrd="3" destOrd="0" presId="urn:microsoft.com/office/officeart/2005/8/layout/hierarchy1"/>
    <dgm:cxn modelId="{A2F906CF-5B05-45FC-92AA-9C26CF6B44EF}" type="presParOf" srcId="{381B801D-8FAB-4BCB-ADD1-0609926F0181}" destId="{AB7F9D63-657A-4BEA-806C-09D0CAFEBED3}" srcOrd="0" destOrd="0" presId="urn:microsoft.com/office/officeart/2005/8/layout/hierarchy1"/>
    <dgm:cxn modelId="{CFAA4F9F-469D-4B05-BEDC-5C21546972F7}" type="presParOf" srcId="{AB7F9D63-657A-4BEA-806C-09D0CAFEBED3}" destId="{F568F2B1-C972-4585-A875-D151E0D691B5}" srcOrd="0" destOrd="0" presId="urn:microsoft.com/office/officeart/2005/8/layout/hierarchy1"/>
    <dgm:cxn modelId="{39FF6137-390A-4E3F-A794-3A6A31B9FCDC}" type="presParOf" srcId="{AB7F9D63-657A-4BEA-806C-09D0CAFEBED3}" destId="{BF4B284A-0737-4B4D-8159-41C6C99C313E}" srcOrd="1" destOrd="0" presId="urn:microsoft.com/office/officeart/2005/8/layout/hierarchy1"/>
    <dgm:cxn modelId="{73F4160D-DADE-4070-8A25-F2C0F2C06EB2}" type="presParOf" srcId="{381B801D-8FAB-4BCB-ADD1-0609926F0181}" destId="{C689145F-E909-494F-B957-4EFF722FC391}" srcOrd="1" destOrd="0" presId="urn:microsoft.com/office/officeart/2005/8/layout/hierarchy1"/>
    <dgm:cxn modelId="{05BAC603-1CF7-4536-81B7-E5D8664EC3E7}" type="presParOf" srcId="{86E76C57-4D51-4AC5-95D1-E83568F8A896}" destId="{5149F803-DCD2-4725-AC52-0F424DAC10E3}" srcOrd="4" destOrd="0" presId="urn:microsoft.com/office/officeart/2005/8/layout/hierarchy1"/>
    <dgm:cxn modelId="{124B02BE-36B3-4241-80B6-A61D228A7534}" type="presParOf" srcId="{86E76C57-4D51-4AC5-95D1-E83568F8A896}" destId="{2FDF8EAE-5E85-4665-B519-DF7341453251}" srcOrd="5" destOrd="0" presId="urn:microsoft.com/office/officeart/2005/8/layout/hierarchy1"/>
    <dgm:cxn modelId="{EF0C8BC0-3290-41D8-BBC4-7754581C2107}" type="presParOf" srcId="{2FDF8EAE-5E85-4665-B519-DF7341453251}" destId="{2140336A-D341-4921-828F-8CFDF2821EC0}" srcOrd="0" destOrd="0" presId="urn:microsoft.com/office/officeart/2005/8/layout/hierarchy1"/>
    <dgm:cxn modelId="{2266BE02-D951-4F0F-9A0B-49F7397CCEFB}" type="presParOf" srcId="{2140336A-D341-4921-828F-8CFDF2821EC0}" destId="{8D749E8A-B2B0-450E-8954-0CB9C93255F3}" srcOrd="0" destOrd="0" presId="urn:microsoft.com/office/officeart/2005/8/layout/hierarchy1"/>
    <dgm:cxn modelId="{33BEBE15-7A0E-4D74-91ED-134AD5FA30A9}" type="presParOf" srcId="{2140336A-D341-4921-828F-8CFDF2821EC0}" destId="{8519E8CF-6EF4-4714-B1D2-2C546EE09277}" srcOrd="1" destOrd="0" presId="urn:microsoft.com/office/officeart/2005/8/layout/hierarchy1"/>
    <dgm:cxn modelId="{189932FB-A000-442C-9E30-8EB8ED0B681A}" type="presParOf" srcId="{2FDF8EAE-5E85-4665-B519-DF7341453251}" destId="{657ECB1D-FEA2-4B15-A98E-25DB1F8D46C6}" srcOrd="1" destOrd="0" presId="urn:microsoft.com/office/officeart/2005/8/layout/hierarchy1"/>
    <dgm:cxn modelId="{2088E383-0595-45E8-8A23-02A05661A704}" type="presParOf" srcId="{86E76C57-4D51-4AC5-95D1-E83568F8A896}" destId="{10663B28-0C6A-4984-A995-4D15187BAAB8}" srcOrd="6" destOrd="0" presId="urn:microsoft.com/office/officeart/2005/8/layout/hierarchy1"/>
    <dgm:cxn modelId="{DB1DCE83-CA32-445C-A282-D4AD2AE35BA1}" type="presParOf" srcId="{86E76C57-4D51-4AC5-95D1-E83568F8A896}" destId="{7C063DF3-C81C-4B37-A9EE-D9EE4A022A93}" srcOrd="7" destOrd="0" presId="urn:microsoft.com/office/officeart/2005/8/layout/hierarchy1"/>
    <dgm:cxn modelId="{9962AD69-A12A-4023-AE85-426251317F73}" type="presParOf" srcId="{7C063DF3-C81C-4B37-A9EE-D9EE4A022A93}" destId="{D3ECFC53-DD3E-4BA7-A897-F2F84410A27F}" srcOrd="0" destOrd="0" presId="urn:microsoft.com/office/officeart/2005/8/layout/hierarchy1"/>
    <dgm:cxn modelId="{F513550C-F44D-486B-8289-CF947A47AE1A}" type="presParOf" srcId="{D3ECFC53-DD3E-4BA7-A897-F2F84410A27F}" destId="{7F4CF293-BFD5-469F-8E7B-F49A23DE2C2F}" srcOrd="0" destOrd="0" presId="urn:microsoft.com/office/officeart/2005/8/layout/hierarchy1"/>
    <dgm:cxn modelId="{0E9CEF8C-FC0E-428C-A055-BD21B1B4606C}" type="presParOf" srcId="{D3ECFC53-DD3E-4BA7-A897-F2F84410A27F}" destId="{66FAD3D5-A6D2-4409-A070-991644BA8632}" srcOrd="1" destOrd="0" presId="urn:microsoft.com/office/officeart/2005/8/layout/hierarchy1"/>
    <dgm:cxn modelId="{C34F166A-3636-484F-9DF5-3717D8BA41BC}" type="presParOf" srcId="{7C063DF3-C81C-4B37-A9EE-D9EE4A022A93}" destId="{EAB328F1-84E0-4E2C-9F01-0D6706F1B592}" srcOrd="1" destOrd="0" presId="urn:microsoft.com/office/officeart/2005/8/layout/hierarchy1"/>
    <dgm:cxn modelId="{E0C7DD00-0B03-43DA-B9CC-A6530177F61E}" type="presParOf" srcId="{CD21C0EC-21B2-427E-8CA0-29226AE44217}" destId="{4B7BC1EF-D09B-4E2E-8750-8D64A7DE1FFC}" srcOrd="3" destOrd="0" presId="urn:microsoft.com/office/officeart/2005/8/layout/hierarchy1"/>
    <dgm:cxn modelId="{E304BD56-D1A5-4D41-B852-FD24FFE70D91}" type="presParOf" srcId="{4B7BC1EF-D09B-4E2E-8750-8D64A7DE1FFC}" destId="{B40F48E1-7100-4F4C-BDFB-03FF3C4FAE98}" srcOrd="0" destOrd="0" presId="urn:microsoft.com/office/officeart/2005/8/layout/hierarchy1"/>
    <dgm:cxn modelId="{29366EBB-ED38-4082-96C1-28D96937DED9}" type="presParOf" srcId="{B40F48E1-7100-4F4C-BDFB-03FF3C4FAE98}" destId="{94CA9282-A046-4CC5-A290-BDB2D5CF0701}" srcOrd="0" destOrd="0" presId="urn:microsoft.com/office/officeart/2005/8/layout/hierarchy1"/>
    <dgm:cxn modelId="{C493BB1C-4B30-40D4-B57A-B28FB59CDB19}" type="presParOf" srcId="{B40F48E1-7100-4F4C-BDFB-03FF3C4FAE98}" destId="{BB78D288-40F2-4191-B886-0C93C8B61D0F}" srcOrd="1" destOrd="0" presId="urn:microsoft.com/office/officeart/2005/8/layout/hierarchy1"/>
    <dgm:cxn modelId="{3E02836B-7FA3-4A8B-A4BB-967DFCDC040B}" type="presParOf" srcId="{4B7BC1EF-D09B-4E2E-8750-8D64A7DE1FFC}" destId="{27793853-1E15-43E7-8FD4-DC108742AB4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DBA530-0C33-46B3-A611-EFFC3E8F171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CC12F3-F794-4E31-9F15-4255B2FC3E1F}">
      <dgm:prSet/>
      <dgm:spPr/>
      <dgm:t>
        <a:bodyPr/>
        <a:lstStyle/>
        <a:p>
          <a:pPr>
            <a:lnSpc>
              <a:spcPct val="100000"/>
            </a:lnSpc>
          </a:pPr>
          <a:r>
            <a:rPr lang="hr-HR" dirty="0"/>
            <a:t>Zubi - </a:t>
          </a:r>
          <a:r>
            <a:rPr lang="en-GB" i="1" dirty="0"/>
            <a:t>Mutans streptococci</a:t>
          </a:r>
          <a:r>
            <a:rPr lang="en-GB" dirty="0"/>
            <a:t> and </a:t>
          </a:r>
          <a:r>
            <a:rPr lang="en-GB" i="1" dirty="0" err="1"/>
            <a:t>S.Sanguis</a:t>
          </a:r>
          <a:endParaRPr lang="en-US" i="1" dirty="0"/>
        </a:p>
      </dgm:t>
    </dgm:pt>
    <dgm:pt modelId="{3CAA40AE-50FB-4B84-B7DD-A2F18601E059}" type="parTrans" cxnId="{D25F930B-7D61-4803-BB2F-DA47CE627C6C}">
      <dgm:prSet/>
      <dgm:spPr/>
      <dgm:t>
        <a:bodyPr/>
        <a:lstStyle/>
        <a:p>
          <a:endParaRPr lang="en-US"/>
        </a:p>
      </dgm:t>
    </dgm:pt>
    <dgm:pt modelId="{FA0590AE-A6AF-4139-A0BF-F744FA559D44}" type="sibTrans" cxnId="{D25F930B-7D61-4803-BB2F-DA47CE627C6C}">
      <dgm:prSet/>
      <dgm:spPr/>
      <dgm:t>
        <a:bodyPr/>
        <a:lstStyle/>
        <a:p>
          <a:endParaRPr lang="en-US"/>
        </a:p>
      </dgm:t>
    </dgm:pt>
    <dgm:pt modelId="{D65B5332-37A8-44DF-887D-BB7610E65672}">
      <dgm:prSet/>
      <dgm:spPr/>
      <dgm:t>
        <a:bodyPr/>
        <a:lstStyle/>
        <a:p>
          <a:pPr>
            <a:lnSpc>
              <a:spcPct val="100000"/>
            </a:lnSpc>
          </a:pPr>
          <a:r>
            <a:rPr lang="hr-HR" dirty="0"/>
            <a:t>Jezik - </a:t>
          </a:r>
          <a:r>
            <a:rPr lang="en-GB" i="1" dirty="0"/>
            <a:t>S. </a:t>
          </a:r>
          <a:r>
            <a:rPr lang="en-GB" i="1" dirty="0" err="1"/>
            <a:t>Salivariu</a:t>
          </a:r>
          <a:r>
            <a:rPr lang="hr-HR" i="1" dirty="0"/>
            <a:t>s</a:t>
          </a:r>
          <a:endParaRPr lang="en-US" i="1" dirty="0"/>
        </a:p>
      </dgm:t>
    </dgm:pt>
    <dgm:pt modelId="{8D013394-1EEE-410D-9A0A-1A696E7917BB}" type="parTrans" cxnId="{847113EA-76A3-49F8-BB15-69907E57C0D6}">
      <dgm:prSet/>
      <dgm:spPr/>
      <dgm:t>
        <a:bodyPr/>
        <a:lstStyle/>
        <a:p>
          <a:endParaRPr lang="en-US"/>
        </a:p>
      </dgm:t>
    </dgm:pt>
    <dgm:pt modelId="{615AC275-6EAF-48D2-8232-16D3A4A030A9}" type="sibTrans" cxnId="{847113EA-76A3-49F8-BB15-69907E57C0D6}">
      <dgm:prSet/>
      <dgm:spPr/>
      <dgm:t>
        <a:bodyPr/>
        <a:lstStyle/>
        <a:p>
          <a:endParaRPr lang="en-US"/>
        </a:p>
      </dgm:t>
    </dgm:pt>
    <dgm:pt modelId="{97390286-A16A-48BC-9B3F-C37F04A8F9BF}">
      <dgm:prSet/>
      <dgm:spPr/>
      <dgm:t>
        <a:bodyPr/>
        <a:lstStyle/>
        <a:p>
          <a:pPr>
            <a:lnSpc>
              <a:spcPct val="100000"/>
            </a:lnSpc>
          </a:pPr>
          <a:r>
            <a:rPr lang="hr-HR" dirty="0"/>
            <a:t>Dentalni plak - </a:t>
          </a:r>
          <a:r>
            <a:rPr lang="en-GB" dirty="0"/>
            <a:t>Gram-</a:t>
          </a:r>
          <a:r>
            <a:rPr lang="en-GB" dirty="0" err="1"/>
            <a:t>pozitivne</a:t>
          </a:r>
          <a:r>
            <a:rPr lang="en-GB" dirty="0"/>
            <a:t>, </a:t>
          </a:r>
          <a:r>
            <a:rPr lang="en-GB" dirty="0" err="1"/>
            <a:t>posebno</a:t>
          </a:r>
          <a:r>
            <a:rPr lang="en-GB" dirty="0"/>
            <a:t> </a:t>
          </a:r>
          <a:r>
            <a:rPr lang="en-GB" i="1" dirty="0"/>
            <a:t>Actinomyces spp</a:t>
          </a:r>
          <a:r>
            <a:rPr lang="en-GB" dirty="0"/>
            <a:t>.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streptokoki</a:t>
          </a:r>
          <a:r>
            <a:rPr lang="hr-HR" dirty="0"/>
            <a:t>; G</a:t>
          </a:r>
          <a:r>
            <a:rPr lang="en-GB" dirty="0"/>
            <a:t>ram-</a:t>
          </a:r>
          <a:r>
            <a:rPr lang="en-GB" dirty="0" err="1"/>
            <a:t>negativne</a:t>
          </a:r>
          <a:r>
            <a:rPr lang="en-GB" dirty="0"/>
            <a:t> </a:t>
          </a:r>
          <a:r>
            <a:rPr lang="en-GB" dirty="0" err="1"/>
            <a:t>bakterije</a:t>
          </a:r>
          <a:r>
            <a:rPr lang="en-GB" dirty="0"/>
            <a:t> </a:t>
          </a:r>
          <a:r>
            <a:rPr lang="en-GB" dirty="0" err="1"/>
            <a:t>poput</a:t>
          </a:r>
          <a:r>
            <a:rPr lang="en-GB" dirty="0"/>
            <a:t> </a:t>
          </a:r>
          <a:r>
            <a:rPr lang="en-GB" i="1" dirty="0" err="1"/>
            <a:t>Veillonella</a:t>
          </a:r>
          <a:r>
            <a:rPr lang="hr-HR" dirty="0"/>
            <a:t> i</a:t>
          </a:r>
          <a:r>
            <a:rPr lang="en-GB" dirty="0"/>
            <a:t> </a:t>
          </a:r>
          <a:r>
            <a:rPr lang="en-GB" i="1" dirty="0"/>
            <a:t>Haemophilus</a:t>
          </a:r>
          <a:endParaRPr lang="en-US" i="1" dirty="0"/>
        </a:p>
      </dgm:t>
    </dgm:pt>
    <dgm:pt modelId="{6B72660A-8D18-4473-A54A-2399B23D0F47}" type="parTrans" cxnId="{7BFF826A-A562-417C-ABCB-866A7512720D}">
      <dgm:prSet/>
      <dgm:spPr/>
      <dgm:t>
        <a:bodyPr/>
        <a:lstStyle/>
        <a:p>
          <a:endParaRPr lang="en-US"/>
        </a:p>
      </dgm:t>
    </dgm:pt>
    <dgm:pt modelId="{47FE085B-15CE-4EA4-A80B-D1AD51D0E6DB}" type="sibTrans" cxnId="{7BFF826A-A562-417C-ABCB-866A7512720D}">
      <dgm:prSet/>
      <dgm:spPr/>
      <dgm:t>
        <a:bodyPr/>
        <a:lstStyle/>
        <a:p>
          <a:endParaRPr lang="en-US"/>
        </a:p>
      </dgm:t>
    </dgm:pt>
    <dgm:pt modelId="{D0E2BD03-C5E8-4003-9DC8-2DD1A405B96E}" type="pres">
      <dgm:prSet presAssocID="{1EDBA530-0C33-46B3-A611-EFFC3E8F1716}" presName="root" presStyleCnt="0">
        <dgm:presLayoutVars>
          <dgm:dir/>
          <dgm:resizeHandles val="exact"/>
        </dgm:presLayoutVars>
      </dgm:prSet>
      <dgm:spPr/>
    </dgm:pt>
    <dgm:pt modelId="{23D63740-7EB4-4039-BBF4-81F4BDB36EC1}" type="pres">
      <dgm:prSet presAssocID="{D3CC12F3-F794-4E31-9F15-4255B2FC3E1F}" presName="compNode" presStyleCnt="0"/>
      <dgm:spPr/>
    </dgm:pt>
    <dgm:pt modelId="{015E1AB8-4584-458F-AC89-EA36D35B1BE4}" type="pres">
      <dgm:prSet presAssocID="{D3CC12F3-F794-4E31-9F15-4255B2FC3E1F}" presName="bgRect" presStyleLbl="bgShp" presStyleIdx="0" presStyleCnt="3"/>
      <dgm:spPr/>
    </dgm:pt>
    <dgm:pt modelId="{1A172935-9D46-4851-AD35-E1F8EE1CE10C}" type="pres">
      <dgm:prSet presAssocID="{D3CC12F3-F794-4E31-9F15-4255B2FC3E1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sta za zube"/>
        </a:ext>
      </dgm:extLst>
    </dgm:pt>
    <dgm:pt modelId="{D83EFB73-88BA-4C98-B5C7-52F9F93AB2F9}" type="pres">
      <dgm:prSet presAssocID="{D3CC12F3-F794-4E31-9F15-4255B2FC3E1F}" presName="spaceRect" presStyleCnt="0"/>
      <dgm:spPr/>
    </dgm:pt>
    <dgm:pt modelId="{4A1EAC71-264E-4454-88C8-5115947E9673}" type="pres">
      <dgm:prSet presAssocID="{D3CC12F3-F794-4E31-9F15-4255B2FC3E1F}" presName="parTx" presStyleLbl="revTx" presStyleIdx="0" presStyleCnt="3">
        <dgm:presLayoutVars>
          <dgm:chMax val="0"/>
          <dgm:chPref val="0"/>
        </dgm:presLayoutVars>
      </dgm:prSet>
      <dgm:spPr/>
    </dgm:pt>
    <dgm:pt modelId="{FA74C8FC-C8F7-4D08-984D-1A293B9EAED6}" type="pres">
      <dgm:prSet presAssocID="{FA0590AE-A6AF-4139-A0BF-F744FA559D44}" presName="sibTrans" presStyleCnt="0"/>
      <dgm:spPr/>
    </dgm:pt>
    <dgm:pt modelId="{DA2A9AC3-13E8-4A4A-81DE-C52791134053}" type="pres">
      <dgm:prSet presAssocID="{D65B5332-37A8-44DF-887D-BB7610E65672}" presName="compNode" presStyleCnt="0"/>
      <dgm:spPr/>
    </dgm:pt>
    <dgm:pt modelId="{DD86E6C4-1358-4A54-A260-20E9A7C257DF}" type="pres">
      <dgm:prSet presAssocID="{D65B5332-37A8-44DF-887D-BB7610E65672}" presName="bgRect" presStyleLbl="bgShp" presStyleIdx="1" presStyleCnt="3"/>
      <dgm:spPr/>
    </dgm:pt>
    <dgm:pt modelId="{609B8379-4D85-4717-9135-D3ED7777269C}" type="pres">
      <dgm:prSet presAssocID="{D65B5332-37A8-44DF-887D-BB7610E65672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vačica"/>
        </a:ext>
      </dgm:extLst>
    </dgm:pt>
    <dgm:pt modelId="{FF577EF8-F1DC-4872-B11F-666E661FA6CD}" type="pres">
      <dgm:prSet presAssocID="{D65B5332-37A8-44DF-887D-BB7610E65672}" presName="spaceRect" presStyleCnt="0"/>
      <dgm:spPr/>
    </dgm:pt>
    <dgm:pt modelId="{633EF44A-98CD-4F57-838C-1583A9882A49}" type="pres">
      <dgm:prSet presAssocID="{D65B5332-37A8-44DF-887D-BB7610E65672}" presName="parTx" presStyleLbl="revTx" presStyleIdx="1" presStyleCnt="3">
        <dgm:presLayoutVars>
          <dgm:chMax val="0"/>
          <dgm:chPref val="0"/>
        </dgm:presLayoutVars>
      </dgm:prSet>
      <dgm:spPr/>
    </dgm:pt>
    <dgm:pt modelId="{A861C294-111E-4B71-916B-544B778F307D}" type="pres">
      <dgm:prSet presAssocID="{615AC275-6EAF-48D2-8232-16D3A4A030A9}" presName="sibTrans" presStyleCnt="0"/>
      <dgm:spPr/>
    </dgm:pt>
    <dgm:pt modelId="{C4F1C5B9-FD51-4A0C-92CD-60DECF151575}" type="pres">
      <dgm:prSet presAssocID="{97390286-A16A-48BC-9B3F-C37F04A8F9BF}" presName="compNode" presStyleCnt="0"/>
      <dgm:spPr/>
    </dgm:pt>
    <dgm:pt modelId="{31B70441-BDF1-412D-B27C-AC366FEE8970}" type="pres">
      <dgm:prSet presAssocID="{97390286-A16A-48BC-9B3F-C37F04A8F9BF}" presName="bgRect" presStyleLbl="bgShp" presStyleIdx="2" presStyleCnt="3"/>
      <dgm:spPr/>
    </dgm:pt>
    <dgm:pt modelId="{16D0E7CE-EE30-4D6C-9049-DB1572666E70}" type="pres">
      <dgm:prSet presAssocID="{97390286-A16A-48BC-9B3F-C37F04A8F9B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Znanstvenik"/>
        </a:ext>
      </dgm:extLst>
    </dgm:pt>
    <dgm:pt modelId="{C62C8BF4-7B8D-41C0-A1BF-AB75674EF56E}" type="pres">
      <dgm:prSet presAssocID="{97390286-A16A-48BC-9B3F-C37F04A8F9BF}" presName="spaceRect" presStyleCnt="0"/>
      <dgm:spPr/>
    </dgm:pt>
    <dgm:pt modelId="{C4D8A080-F85D-4CE6-A9BC-0C29059B7306}" type="pres">
      <dgm:prSet presAssocID="{97390286-A16A-48BC-9B3F-C37F04A8F9B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25F930B-7D61-4803-BB2F-DA47CE627C6C}" srcId="{1EDBA530-0C33-46B3-A611-EFFC3E8F1716}" destId="{D3CC12F3-F794-4E31-9F15-4255B2FC3E1F}" srcOrd="0" destOrd="0" parTransId="{3CAA40AE-50FB-4B84-B7DD-A2F18601E059}" sibTransId="{FA0590AE-A6AF-4139-A0BF-F744FA559D44}"/>
    <dgm:cxn modelId="{8871A21B-34C3-4AED-AB59-6C8F9A54D26E}" type="presOf" srcId="{97390286-A16A-48BC-9B3F-C37F04A8F9BF}" destId="{C4D8A080-F85D-4CE6-A9BC-0C29059B7306}" srcOrd="0" destOrd="0" presId="urn:microsoft.com/office/officeart/2018/2/layout/IconVerticalSolidList"/>
    <dgm:cxn modelId="{4BFBB71C-14D7-4597-88AE-1BD1225D9953}" type="presOf" srcId="{D65B5332-37A8-44DF-887D-BB7610E65672}" destId="{633EF44A-98CD-4F57-838C-1583A9882A49}" srcOrd="0" destOrd="0" presId="urn:microsoft.com/office/officeart/2018/2/layout/IconVerticalSolidList"/>
    <dgm:cxn modelId="{CFEDFE2D-BF6B-4233-A0A1-51A7ED7B74B9}" type="presOf" srcId="{D3CC12F3-F794-4E31-9F15-4255B2FC3E1F}" destId="{4A1EAC71-264E-4454-88C8-5115947E9673}" srcOrd="0" destOrd="0" presId="urn:microsoft.com/office/officeart/2018/2/layout/IconVerticalSolidList"/>
    <dgm:cxn modelId="{7BFF826A-A562-417C-ABCB-866A7512720D}" srcId="{1EDBA530-0C33-46B3-A611-EFFC3E8F1716}" destId="{97390286-A16A-48BC-9B3F-C37F04A8F9BF}" srcOrd="2" destOrd="0" parTransId="{6B72660A-8D18-4473-A54A-2399B23D0F47}" sibTransId="{47FE085B-15CE-4EA4-A80B-D1AD51D0E6DB}"/>
    <dgm:cxn modelId="{E94BC66A-C8A8-42DA-87AF-2E49CD3CA2D8}" type="presOf" srcId="{1EDBA530-0C33-46B3-A611-EFFC3E8F1716}" destId="{D0E2BD03-C5E8-4003-9DC8-2DD1A405B96E}" srcOrd="0" destOrd="0" presId="urn:microsoft.com/office/officeart/2018/2/layout/IconVerticalSolidList"/>
    <dgm:cxn modelId="{847113EA-76A3-49F8-BB15-69907E57C0D6}" srcId="{1EDBA530-0C33-46B3-A611-EFFC3E8F1716}" destId="{D65B5332-37A8-44DF-887D-BB7610E65672}" srcOrd="1" destOrd="0" parTransId="{8D013394-1EEE-410D-9A0A-1A696E7917BB}" sibTransId="{615AC275-6EAF-48D2-8232-16D3A4A030A9}"/>
    <dgm:cxn modelId="{8C2004CD-4C23-4A0D-B6DE-8FFC63B6652A}" type="presParOf" srcId="{D0E2BD03-C5E8-4003-9DC8-2DD1A405B96E}" destId="{23D63740-7EB4-4039-BBF4-81F4BDB36EC1}" srcOrd="0" destOrd="0" presId="urn:microsoft.com/office/officeart/2018/2/layout/IconVerticalSolidList"/>
    <dgm:cxn modelId="{1378070C-702D-4CF3-B72E-85A2406909A6}" type="presParOf" srcId="{23D63740-7EB4-4039-BBF4-81F4BDB36EC1}" destId="{015E1AB8-4584-458F-AC89-EA36D35B1BE4}" srcOrd="0" destOrd="0" presId="urn:microsoft.com/office/officeart/2018/2/layout/IconVerticalSolidList"/>
    <dgm:cxn modelId="{49E03671-5161-4D56-B71E-10BEB54D0D1E}" type="presParOf" srcId="{23D63740-7EB4-4039-BBF4-81F4BDB36EC1}" destId="{1A172935-9D46-4851-AD35-E1F8EE1CE10C}" srcOrd="1" destOrd="0" presId="urn:microsoft.com/office/officeart/2018/2/layout/IconVerticalSolidList"/>
    <dgm:cxn modelId="{1EFDAE32-6D49-48D4-AD05-876797427DC8}" type="presParOf" srcId="{23D63740-7EB4-4039-BBF4-81F4BDB36EC1}" destId="{D83EFB73-88BA-4C98-B5C7-52F9F93AB2F9}" srcOrd="2" destOrd="0" presId="urn:microsoft.com/office/officeart/2018/2/layout/IconVerticalSolidList"/>
    <dgm:cxn modelId="{3949A7B1-A034-4387-AE5A-EC001557E265}" type="presParOf" srcId="{23D63740-7EB4-4039-BBF4-81F4BDB36EC1}" destId="{4A1EAC71-264E-4454-88C8-5115947E9673}" srcOrd="3" destOrd="0" presId="urn:microsoft.com/office/officeart/2018/2/layout/IconVerticalSolidList"/>
    <dgm:cxn modelId="{5F92F4FF-F779-4C42-90F9-C1C323225EF9}" type="presParOf" srcId="{D0E2BD03-C5E8-4003-9DC8-2DD1A405B96E}" destId="{FA74C8FC-C8F7-4D08-984D-1A293B9EAED6}" srcOrd="1" destOrd="0" presId="urn:microsoft.com/office/officeart/2018/2/layout/IconVerticalSolidList"/>
    <dgm:cxn modelId="{71F8ED9D-7D73-42B4-965E-9C1E011DB109}" type="presParOf" srcId="{D0E2BD03-C5E8-4003-9DC8-2DD1A405B96E}" destId="{DA2A9AC3-13E8-4A4A-81DE-C52791134053}" srcOrd="2" destOrd="0" presId="urn:microsoft.com/office/officeart/2018/2/layout/IconVerticalSolidList"/>
    <dgm:cxn modelId="{CE5335F2-E413-40D3-8EF7-9C8D1A99B618}" type="presParOf" srcId="{DA2A9AC3-13E8-4A4A-81DE-C52791134053}" destId="{DD86E6C4-1358-4A54-A260-20E9A7C257DF}" srcOrd="0" destOrd="0" presId="urn:microsoft.com/office/officeart/2018/2/layout/IconVerticalSolidList"/>
    <dgm:cxn modelId="{41AD0A78-0A0A-411E-B45A-CD4F2EC281F9}" type="presParOf" srcId="{DA2A9AC3-13E8-4A4A-81DE-C52791134053}" destId="{609B8379-4D85-4717-9135-D3ED7777269C}" srcOrd="1" destOrd="0" presId="urn:microsoft.com/office/officeart/2018/2/layout/IconVerticalSolidList"/>
    <dgm:cxn modelId="{5ED5D06A-7A35-4E03-9427-B5AC07BE3D01}" type="presParOf" srcId="{DA2A9AC3-13E8-4A4A-81DE-C52791134053}" destId="{FF577EF8-F1DC-4872-B11F-666E661FA6CD}" srcOrd="2" destOrd="0" presId="urn:microsoft.com/office/officeart/2018/2/layout/IconVerticalSolidList"/>
    <dgm:cxn modelId="{2ACA69AD-1891-4E7E-B487-CD68E9E6ECE8}" type="presParOf" srcId="{DA2A9AC3-13E8-4A4A-81DE-C52791134053}" destId="{633EF44A-98CD-4F57-838C-1583A9882A49}" srcOrd="3" destOrd="0" presId="urn:microsoft.com/office/officeart/2018/2/layout/IconVerticalSolidList"/>
    <dgm:cxn modelId="{A13C0096-586D-49BC-A680-14395ABF2C26}" type="presParOf" srcId="{D0E2BD03-C5E8-4003-9DC8-2DD1A405B96E}" destId="{A861C294-111E-4B71-916B-544B778F307D}" srcOrd="3" destOrd="0" presId="urn:microsoft.com/office/officeart/2018/2/layout/IconVerticalSolidList"/>
    <dgm:cxn modelId="{719BA45A-95F1-410E-B4CB-B849B362F241}" type="presParOf" srcId="{D0E2BD03-C5E8-4003-9DC8-2DD1A405B96E}" destId="{C4F1C5B9-FD51-4A0C-92CD-60DECF151575}" srcOrd="4" destOrd="0" presId="urn:microsoft.com/office/officeart/2018/2/layout/IconVerticalSolidList"/>
    <dgm:cxn modelId="{2DB1F917-7427-4165-9260-CD2E1E2FB2AE}" type="presParOf" srcId="{C4F1C5B9-FD51-4A0C-92CD-60DECF151575}" destId="{31B70441-BDF1-412D-B27C-AC366FEE8970}" srcOrd="0" destOrd="0" presId="urn:microsoft.com/office/officeart/2018/2/layout/IconVerticalSolidList"/>
    <dgm:cxn modelId="{4E6C9AAA-8C6D-4A0C-A61A-423F405144C1}" type="presParOf" srcId="{C4F1C5B9-FD51-4A0C-92CD-60DECF151575}" destId="{16D0E7CE-EE30-4D6C-9049-DB1572666E70}" srcOrd="1" destOrd="0" presId="urn:microsoft.com/office/officeart/2018/2/layout/IconVerticalSolidList"/>
    <dgm:cxn modelId="{61E7B7CE-0023-40AB-996F-1D03472FB33D}" type="presParOf" srcId="{C4F1C5B9-FD51-4A0C-92CD-60DECF151575}" destId="{C62C8BF4-7B8D-41C0-A1BF-AB75674EF56E}" srcOrd="2" destOrd="0" presId="urn:microsoft.com/office/officeart/2018/2/layout/IconVerticalSolidList"/>
    <dgm:cxn modelId="{4A77CF46-0952-43BB-A82C-E2465E94F4C8}" type="presParOf" srcId="{C4F1C5B9-FD51-4A0C-92CD-60DECF151575}" destId="{C4D8A080-F85D-4CE6-A9BC-0C29059B73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FC69F5-B77C-4758-ACD4-CD8A1C58A26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F643B7-6ED1-4731-8F60-AF445025BFA8}">
      <dgm:prSet/>
      <dgm:spPr/>
      <dgm:t>
        <a:bodyPr/>
        <a:lstStyle/>
        <a:p>
          <a:r>
            <a:rPr lang="hr-HR" dirty="0"/>
            <a:t>M</a:t>
          </a:r>
          <a:r>
            <a:rPr lang="en-GB" dirty="0" err="1"/>
            <a:t>ože</a:t>
          </a:r>
          <a:r>
            <a:rPr lang="en-GB" dirty="0"/>
            <a:t> </a:t>
          </a:r>
          <a:r>
            <a:rPr lang="en-GB" dirty="0" err="1"/>
            <a:t>biti</a:t>
          </a:r>
          <a:r>
            <a:rPr lang="en-GB" dirty="0"/>
            <a:t> </a:t>
          </a:r>
          <a:r>
            <a:rPr lang="en-GB" b="1" dirty="0" err="1"/>
            <a:t>uzrokovana</a:t>
          </a:r>
          <a:r>
            <a:rPr lang="en-GB" b="1" dirty="0"/>
            <a:t> </a:t>
          </a:r>
          <a:r>
            <a:rPr lang="en-GB" dirty="0" err="1"/>
            <a:t>različitim</a:t>
          </a:r>
          <a:r>
            <a:rPr lang="en-GB" dirty="0"/>
            <a:t> </a:t>
          </a:r>
          <a:r>
            <a:rPr lang="en-GB" dirty="0" err="1"/>
            <a:t>čimbenicima</a:t>
          </a:r>
          <a:r>
            <a:rPr lang="en-GB" dirty="0"/>
            <a:t> </a:t>
          </a:r>
          <a:r>
            <a:rPr lang="en-GB" dirty="0" err="1"/>
            <a:t>kao</a:t>
          </a:r>
          <a:r>
            <a:rPr lang="en-GB" dirty="0"/>
            <a:t> </a:t>
          </a:r>
          <a:r>
            <a:rPr lang="en-GB" dirty="0" err="1"/>
            <a:t>što</a:t>
          </a:r>
          <a:r>
            <a:rPr lang="en-GB" dirty="0"/>
            <a:t> </a:t>
          </a:r>
          <a:r>
            <a:rPr lang="en-GB" b="1" dirty="0" err="1"/>
            <a:t>su</a:t>
          </a:r>
          <a:r>
            <a:rPr lang="en-GB" b="1" dirty="0"/>
            <a:t> </a:t>
          </a:r>
          <a:r>
            <a:rPr lang="en-GB" b="1" dirty="0" err="1"/>
            <a:t>oralna</a:t>
          </a:r>
          <a:r>
            <a:rPr lang="en-GB" b="1" dirty="0"/>
            <a:t> </a:t>
          </a:r>
          <a:r>
            <a:rPr lang="en-GB" b="1" dirty="0" err="1"/>
            <a:t>higijena</a:t>
          </a:r>
          <a:r>
            <a:rPr lang="en-GB" b="1" dirty="0"/>
            <a:t>, </a:t>
          </a:r>
          <a:r>
            <a:rPr lang="en-GB" b="1" dirty="0" err="1"/>
            <a:t>oralne</a:t>
          </a:r>
          <a:r>
            <a:rPr lang="en-GB" b="1" dirty="0"/>
            <a:t> </a:t>
          </a:r>
          <a:r>
            <a:rPr lang="en-GB" b="1" dirty="0" err="1"/>
            <a:t>bolesti</a:t>
          </a:r>
          <a:r>
            <a:rPr lang="en-GB" b="1" dirty="0"/>
            <a:t>, </a:t>
          </a:r>
          <a:r>
            <a:rPr lang="en-GB" b="1" dirty="0" err="1"/>
            <a:t>sistemske</a:t>
          </a:r>
          <a:r>
            <a:rPr lang="en-GB" b="1" dirty="0"/>
            <a:t> </a:t>
          </a:r>
          <a:r>
            <a:rPr lang="en-GB" b="1" dirty="0" err="1"/>
            <a:t>bolesti</a:t>
          </a:r>
          <a:r>
            <a:rPr lang="en-GB" b="1" dirty="0"/>
            <a:t> </a:t>
          </a:r>
          <a:r>
            <a:rPr lang="en-GB" b="1" dirty="0" err="1"/>
            <a:t>i</a:t>
          </a:r>
          <a:r>
            <a:rPr lang="en-GB" b="1" dirty="0"/>
            <a:t> </a:t>
          </a:r>
          <a:r>
            <a:rPr lang="en-GB" b="1" dirty="0" err="1"/>
            <a:t>životne</a:t>
          </a:r>
          <a:r>
            <a:rPr lang="en-GB" b="1" dirty="0"/>
            <a:t> </a:t>
          </a:r>
          <a:r>
            <a:rPr lang="en-GB" b="1" dirty="0" err="1"/>
            <a:t>navike</a:t>
          </a:r>
          <a:r>
            <a:rPr lang="en-GB" dirty="0"/>
            <a:t>. ​</a:t>
          </a:r>
          <a:endParaRPr lang="en-US" dirty="0"/>
        </a:p>
      </dgm:t>
    </dgm:pt>
    <dgm:pt modelId="{23F69839-6524-4744-BA49-9E727E331A5A}" type="parTrans" cxnId="{30523B5B-4F13-42A9-A8B0-5BB915C09D1E}">
      <dgm:prSet/>
      <dgm:spPr/>
      <dgm:t>
        <a:bodyPr/>
        <a:lstStyle/>
        <a:p>
          <a:endParaRPr lang="en-US"/>
        </a:p>
      </dgm:t>
    </dgm:pt>
    <dgm:pt modelId="{AAE66150-465F-4E61-93D4-BB63CC96DC8E}" type="sibTrans" cxnId="{30523B5B-4F13-42A9-A8B0-5BB915C09D1E}">
      <dgm:prSet/>
      <dgm:spPr/>
      <dgm:t>
        <a:bodyPr/>
        <a:lstStyle/>
        <a:p>
          <a:endParaRPr lang="en-US"/>
        </a:p>
      </dgm:t>
    </dgm:pt>
    <dgm:pt modelId="{6581381E-568A-4B8D-9920-387338B79964}">
      <dgm:prSet/>
      <dgm:spPr/>
      <dgm:t>
        <a:bodyPr/>
        <a:lstStyle/>
        <a:p>
          <a:r>
            <a:rPr lang="hr-HR" dirty="0"/>
            <a:t>U</a:t>
          </a:r>
          <a:r>
            <a:rPr lang="en-GB" dirty="0" err="1"/>
            <a:t>zrokovana</a:t>
          </a:r>
          <a:r>
            <a:rPr lang="en-GB" dirty="0"/>
            <a:t> </a:t>
          </a:r>
          <a:r>
            <a:rPr lang="en-GB" b="1" dirty="0" err="1"/>
            <a:t>nakupljanjem</a:t>
          </a:r>
          <a:r>
            <a:rPr lang="en-GB" b="1" dirty="0"/>
            <a:t> </a:t>
          </a:r>
          <a:r>
            <a:rPr lang="en-GB" b="1" dirty="0" err="1"/>
            <a:t>bakterija</a:t>
          </a:r>
          <a:r>
            <a:rPr lang="en-GB" b="1" dirty="0"/>
            <a:t> </a:t>
          </a:r>
          <a:r>
            <a:rPr lang="en-GB" b="1" dirty="0" err="1"/>
            <a:t>na</a:t>
          </a:r>
          <a:r>
            <a:rPr lang="en-GB" b="1" dirty="0"/>
            <a:t> </a:t>
          </a:r>
          <a:r>
            <a:rPr lang="en-GB" b="1" dirty="0" err="1"/>
            <a:t>jeziku</a:t>
          </a:r>
          <a:r>
            <a:rPr lang="en-GB" b="1" dirty="0"/>
            <a:t> </a:t>
          </a:r>
          <a:r>
            <a:rPr lang="en-GB" dirty="0" err="1"/>
            <a:t>koje</a:t>
          </a:r>
          <a:r>
            <a:rPr lang="en-GB" dirty="0"/>
            <a:t> </a:t>
          </a:r>
          <a:r>
            <a:rPr lang="en-GB" dirty="0" err="1"/>
            <a:t>stvaraju</a:t>
          </a:r>
          <a:r>
            <a:rPr lang="en-GB" dirty="0"/>
            <a:t> </a:t>
          </a:r>
          <a:r>
            <a:rPr lang="en-GB" dirty="0" err="1"/>
            <a:t>hlapive</a:t>
          </a:r>
          <a:r>
            <a:rPr lang="en-GB" dirty="0"/>
            <a:t> </a:t>
          </a:r>
          <a:r>
            <a:rPr lang="en-GB" dirty="0" err="1"/>
            <a:t>sumporne</a:t>
          </a:r>
          <a:r>
            <a:rPr lang="en-GB" dirty="0"/>
            <a:t> </a:t>
          </a:r>
          <a:r>
            <a:rPr lang="en-GB" dirty="0" err="1"/>
            <a:t>spojeve</a:t>
          </a:r>
          <a:r>
            <a:rPr lang="en-GB" dirty="0"/>
            <a:t> (VSC).</a:t>
          </a:r>
          <a:endParaRPr lang="en-US" dirty="0"/>
        </a:p>
      </dgm:t>
    </dgm:pt>
    <dgm:pt modelId="{6F1941FC-11C8-4140-A2E4-CE47C00A2ABA}" type="parTrans" cxnId="{EF38C438-3D58-43BD-8295-CC4FF8EB01AB}">
      <dgm:prSet/>
      <dgm:spPr/>
      <dgm:t>
        <a:bodyPr/>
        <a:lstStyle/>
        <a:p>
          <a:endParaRPr lang="en-US"/>
        </a:p>
      </dgm:t>
    </dgm:pt>
    <dgm:pt modelId="{C86113EE-887E-4CDC-A1B6-87E70EE7619D}" type="sibTrans" cxnId="{EF38C438-3D58-43BD-8295-CC4FF8EB01AB}">
      <dgm:prSet/>
      <dgm:spPr/>
      <dgm:t>
        <a:bodyPr/>
        <a:lstStyle/>
        <a:p>
          <a:endParaRPr lang="en-US"/>
        </a:p>
      </dgm:t>
    </dgm:pt>
    <dgm:pt modelId="{EAAA768F-6381-4583-9584-3AB3F7BD7471}">
      <dgm:prSet/>
      <dgm:spPr/>
      <dgm:t>
        <a:bodyPr/>
        <a:lstStyle/>
        <a:p>
          <a:r>
            <a:rPr lang="en-GB" b="1" dirty="0" err="1"/>
            <a:t>Psihosocijalni</a:t>
          </a:r>
          <a:r>
            <a:rPr lang="en-GB" b="1" dirty="0"/>
            <a:t> </a:t>
          </a:r>
          <a:r>
            <a:rPr lang="en-GB" b="1" dirty="0" err="1"/>
            <a:t>učinci</a:t>
          </a:r>
          <a:r>
            <a:rPr lang="en-GB" b="1" dirty="0"/>
            <a:t> </a:t>
          </a:r>
          <a:r>
            <a:rPr lang="en-GB" b="1" dirty="0" err="1"/>
            <a:t>halitoze</a:t>
          </a:r>
          <a:r>
            <a:rPr lang="en-GB" b="1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kvalitetu</a:t>
          </a:r>
          <a:r>
            <a:rPr lang="en-GB" dirty="0"/>
            <a:t> </a:t>
          </a:r>
          <a:r>
            <a:rPr lang="en-GB" dirty="0" err="1"/>
            <a:t>života</a:t>
          </a:r>
          <a:r>
            <a:rPr lang="en-GB" dirty="0"/>
            <a:t>: </a:t>
          </a:r>
          <a:r>
            <a:rPr lang="en-GB" dirty="0" err="1"/>
            <a:t>sram</a:t>
          </a:r>
          <a:r>
            <a:rPr lang="en-GB" dirty="0"/>
            <a:t>, </a:t>
          </a:r>
          <a:r>
            <a:rPr lang="en-GB" dirty="0" err="1"/>
            <a:t>povlačenje</a:t>
          </a:r>
          <a:r>
            <a:rPr lang="en-GB" dirty="0"/>
            <a:t> </a:t>
          </a:r>
          <a:r>
            <a:rPr lang="en-GB" dirty="0" err="1"/>
            <a:t>iz</a:t>
          </a:r>
          <a:r>
            <a:rPr lang="en-GB" dirty="0"/>
            <a:t> </a:t>
          </a:r>
          <a:r>
            <a:rPr lang="en-GB" dirty="0" err="1"/>
            <a:t>društvenih</a:t>
          </a:r>
          <a:r>
            <a:rPr lang="en-GB" dirty="0"/>
            <a:t> </a:t>
          </a:r>
          <a:r>
            <a:rPr lang="en-GB" dirty="0" err="1"/>
            <a:t>situacija</a:t>
          </a:r>
          <a:r>
            <a:rPr lang="en-GB" dirty="0"/>
            <a:t>, </a:t>
          </a:r>
          <a:r>
            <a:rPr lang="en-GB" dirty="0" err="1"/>
            <a:t>smanjenje</a:t>
          </a:r>
          <a:r>
            <a:rPr lang="en-GB" dirty="0"/>
            <a:t> </a:t>
          </a:r>
          <a:r>
            <a:rPr lang="en-GB" dirty="0" err="1"/>
            <a:t>samopouzdanja</a:t>
          </a:r>
          <a:r>
            <a:rPr lang="en-GB" dirty="0"/>
            <a:t>​</a:t>
          </a:r>
          <a:r>
            <a:rPr lang="hr-HR" dirty="0"/>
            <a:t> </a:t>
          </a:r>
          <a:r>
            <a:rPr lang="en-GB" dirty="0" err="1"/>
            <a:t>Studija</a:t>
          </a:r>
          <a:r>
            <a:rPr lang="en-GB" dirty="0"/>
            <a:t> </a:t>
          </a:r>
          <a:endParaRPr lang="en-US" dirty="0"/>
        </a:p>
      </dgm:t>
    </dgm:pt>
    <dgm:pt modelId="{4ACBCDEE-61A9-401D-BFD1-563FDC43EC12}" type="parTrans" cxnId="{6F66F55E-A4CA-440E-875F-472BA32D8759}">
      <dgm:prSet/>
      <dgm:spPr/>
      <dgm:t>
        <a:bodyPr/>
        <a:lstStyle/>
        <a:p>
          <a:endParaRPr lang="en-US"/>
        </a:p>
      </dgm:t>
    </dgm:pt>
    <dgm:pt modelId="{01F30F2A-C5C0-4A3E-ABCB-641C2BB44DC7}" type="sibTrans" cxnId="{6F66F55E-A4CA-440E-875F-472BA32D8759}">
      <dgm:prSet/>
      <dgm:spPr/>
      <dgm:t>
        <a:bodyPr/>
        <a:lstStyle/>
        <a:p>
          <a:endParaRPr lang="en-US"/>
        </a:p>
      </dgm:t>
    </dgm:pt>
    <dgm:pt modelId="{0804A724-2925-4CC1-9D0F-D2967F4C9053}">
      <dgm:prSet/>
      <dgm:spPr/>
      <dgm:t>
        <a:bodyPr/>
        <a:lstStyle/>
        <a:p>
          <a:r>
            <a:rPr lang="en-GB" dirty="0" err="1"/>
            <a:t>Utvrđeno</a:t>
          </a:r>
          <a:r>
            <a:rPr lang="en-GB" dirty="0"/>
            <a:t> je da je </a:t>
          </a:r>
          <a:r>
            <a:rPr lang="en-GB" b="1" dirty="0" err="1"/>
            <a:t>mehaničko</a:t>
          </a:r>
          <a:r>
            <a:rPr lang="en-GB" b="1" dirty="0"/>
            <a:t> </a:t>
          </a:r>
          <a:r>
            <a:rPr lang="en-GB" b="1" dirty="0" err="1"/>
            <a:t>čišćenje</a:t>
          </a:r>
          <a:r>
            <a:rPr lang="en-GB" b="1" dirty="0"/>
            <a:t> </a:t>
          </a:r>
          <a:r>
            <a:rPr lang="en-GB" b="1" dirty="0" err="1"/>
            <a:t>jezika</a:t>
          </a:r>
          <a:r>
            <a:rPr lang="en-GB" b="1" dirty="0"/>
            <a:t> </a:t>
          </a:r>
          <a:r>
            <a:rPr lang="en-GB" b="1" dirty="0" err="1"/>
            <a:t>učinkovito</a:t>
          </a:r>
          <a:r>
            <a:rPr lang="en-GB" b="1" dirty="0"/>
            <a:t> </a:t>
          </a:r>
          <a:r>
            <a:rPr lang="en-GB" dirty="0"/>
            <a:t>u </a:t>
          </a:r>
          <a:r>
            <a:rPr lang="en-GB" dirty="0" err="1"/>
            <a:t>smanjenju</a:t>
          </a:r>
          <a:r>
            <a:rPr lang="en-GB" dirty="0"/>
            <a:t> </a:t>
          </a:r>
          <a:r>
            <a:rPr lang="en-GB" dirty="0" err="1"/>
            <a:t>neugodnog</a:t>
          </a:r>
          <a:r>
            <a:rPr lang="en-GB" dirty="0"/>
            <a:t> </a:t>
          </a:r>
          <a:r>
            <a:rPr lang="en-GB" dirty="0" err="1"/>
            <a:t>zadaha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naslage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jeziku</a:t>
          </a:r>
          <a:r>
            <a:rPr lang="en-GB" dirty="0"/>
            <a:t> </a:t>
          </a:r>
          <a:r>
            <a:rPr lang="en-GB" dirty="0" err="1"/>
            <a:t>uklanjanjem</a:t>
          </a:r>
          <a:r>
            <a:rPr lang="en-GB" dirty="0"/>
            <a:t> </a:t>
          </a:r>
          <a:r>
            <a:rPr lang="en-GB" dirty="0" err="1"/>
            <a:t>bakterija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otpadaka</a:t>
          </a:r>
          <a:r>
            <a:rPr lang="en-GB" dirty="0"/>
            <a:t> s </a:t>
          </a:r>
          <a:r>
            <a:rPr lang="en-GB" dirty="0" err="1"/>
            <a:t>jezika</a:t>
          </a:r>
          <a:r>
            <a:rPr lang="en-GB" dirty="0"/>
            <a:t>. ​</a:t>
          </a:r>
          <a:endParaRPr lang="en-US" dirty="0"/>
        </a:p>
      </dgm:t>
    </dgm:pt>
    <dgm:pt modelId="{5A58A8EB-3DCC-4467-B80C-55E81B5D401C}" type="parTrans" cxnId="{DB55F62D-241F-4D11-9775-CA3F83E1CA0F}">
      <dgm:prSet/>
      <dgm:spPr/>
      <dgm:t>
        <a:bodyPr/>
        <a:lstStyle/>
        <a:p>
          <a:endParaRPr lang="en-US"/>
        </a:p>
      </dgm:t>
    </dgm:pt>
    <dgm:pt modelId="{19CA14D2-078B-4A67-91C9-79CC219191B9}" type="sibTrans" cxnId="{DB55F62D-241F-4D11-9775-CA3F83E1CA0F}">
      <dgm:prSet/>
      <dgm:spPr/>
      <dgm:t>
        <a:bodyPr/>
        <a:lstStyle/>
        <a:p>
          <a:endParaRPr lang="en-US"/>
        </a:p>
      </dgm:t>
    </dgm:pt>
    <dgm:pt modelId="{E41F2006-BC61-4A10-9E90-05D5E2A2E613}">
      <dgm:prSet/>
      <dgm:spPr/>
      <dgm:t>
        <a:bodyPr/>
        <a:lstStyle/>
        <a:p>
          <a:r>
            <a:rPr lang="en-GB" dirty="0"/>
            <a:t>Burton (2006) </a:t>
          </a:r>
          <a:r>
            <a:rPr lang="en-GB" dirty="0" err="1"/>
            <a:t>pokazuje</a:t>
          </a:r>
          <a:r>
            <a:rPr lang="en-GB" dirty="0"/>
            <a:t> </a:t>
          </a:r>
          <a:r>
            <a:rPr lang="en-GB" b="1" dirty="0" err="1"/>
            <a:t>smanjenje</a:t>
          </a:r>
          <a:r>
            <a:rPr lang="en-GB" b="1" dirty="0"/>
            <a:t> </a:t>
          </a:r>
          <a:r>
            <a:rPr lang="en-GB" b="1" dirty="0" err="1"/>
            <a:t>razine</a:t>
          </a:r>
          <a:r>
            <a:rPr lang="en-GB" b="1" dirty="0"/>
            <a:t> VSC-a </a:t>
          </a:r>
          <a:r>
            <a:rPr lang="en-GB" dirty="0" err="1"/>
            <a:t>nakon</a:t>
          </a:r>
          <a:r>
            <a:rPr lang="en-GB" dirty="0"/>
            <a:t> </a:t>
          </a:r>
          <a:r>
            <a:rPr lang="en-GB" dirty="0" err="1"/>
            <a:t>primjene</a:t>
          </a:r>
          <a:r>
            <a:rPr lang="en-GB" dirty="0"/>
            <a:t> </a:t>
          </a:r>
          <a:r>
            <a:rPr lang="en-GB" i="1" dirty="0"/>
            <a:t>S. salivarius K12</a:t>
          </a:r>
          <a:r>
            <a:rPr lang="en-GB" dirty="0"/>
            <a:t>, </a:t>
          </a:r>
          <a:r>
            <a:rPr lang="en-GB" dirty="0" err="1"/>
            <a:t>što</a:t>
          </a:r>
          <a:r>
            <a:rPr lang="en-GB" dirty="0"/>
            <a:t> </a:t>
          </a:r>
          <a:r>
            <a:rPr lang="en-GB" dirty="0" err="1"/>
            <a:t>značajno</a:t>
          </a:r>
          <a:r>
            <a:rPr lang="en-GB" dirty="0"/>
            <a:t> </a:t>
          </a:r>
          <a:r>
            <a:rPr lang="en-GB" dirty="0" err="1"/>
            <a:t>smanjuje</a:t>
          </a:r>
          <a:r>
            <a:rPr lang="en-GB" dirty="0"/>
            <a:t> </a:t>
          </a:r>
          <a:r>
            <a:rPr lang="en-GB" dirty="0" err="1"/>
            <a:t>loš</a:t>
          </a:r>
          <a:r>
            <a:rPr lang="en-GB" dirty="0"/>
            <a:t> </a:t>
          </a:r>
          <a:r>
            <a:rPr lang="en-GB" dirty="0" err="1"/>
            <a:t>zadah</a:t>
          </a:r>
          <a:r>
            <a:rPr lang="en-GB" dirty="0"/>
            <a:t>.</a:t>
          </a:r>
          <a:endParaRPr lang="en-US" dirty="0"/>
        </a:p>
      </dgm:t>
    </dgm:pt>
    <dgm:pt modelId="{9CD5E5A5-5338-4040-91D8-5C2B18BF7E3E}" type="parTrans" cxnId="{4835CDF9-9E0E-49B9-8184-09C755C91917}">
      <dgm:prSet/>
      <dgm:spPr/>
      <dgm:t>
        <a:bodyPr/>
        <a:lstStyle/>
        <a:p>
          <a:endParaRPr lang="en-US"/>
        </a:p>
      </dgm:t>
    </dgm:pt>
    <dgm:pt modelId="{0140B849-913C-4BFC-9553-B9A7095BF367}" type="sibTrans" cxnId="{4835CDF9-9E0E-49B9-8184-09C755C91917}">
      <dgm:prSet/>
      <dgm:spPr/>
      <dgm:t>
        <a:bodyPr/>
        <a:lstStyle/>
        <a:p>
          <a:endParaRPr lang="en-US"/>
        </a:p>
      </dgm:t>
    </dgm:pt>
    <dgm:pt modelId="{D7135F4F-F531-48FE-9B37-5395C6A7333E}" type="pres">
      <dgm:prSet presAssocID="{8AFC69F5-B77C-4758-ACD4-CD8A1C58A267}" presName="vert0" presStyleCnt="0">
        <dgm:presLayoutVars>
          <dgm:dir/>
          <dgm:animOne val="branch"/>
          <dgm:animLvl val="lvl"/>
        </dgm:presLayoutVars>
      </dgm:prSet>
      <dgm:spPr/>
    </dgm:pt>
    <dgm:pt modelId="{F3071A0D-B9D3-4830-A4EF-58CE523DF3F7}" type="pres">
      <dgm:prSet presAssocID="{69F643B7-6ED1-4731-8F60-AF445025BFA8}" presName="thickLine" presStyleLbl="alignNode1" presStyleIdx="0" presStyleCnt="5"/>
      <dgm:spPr/>
    </dgm:pt>
    <dgm:pt modelId="{5AC8D712-49B2-4E2D-BEE4-928CB98F8435}" type="pres">
      <dgm:prSet presAssocID="{69F643B7-6ED1-4731-8F60-AF445025BFA8}" presName="horz1" presStyleCnt="0"/>
      <dgm:spPr/>
    </dgm:pt>
    <dgm:pt modelId="{7E0206D2-D6CA-4433-8A4A-2AEE9067DA11}" type="pres">
      <dgm:prSet presAssocID="{69F643B7-6ED1-4731-8F60-AF445025BFA8}" presName="tx1" presStyleLbl="revTx" presStyleIdx="0" presStyleCnt="5"/>
      <dgm:spPr/>
    </dgm:pt>
    <dgm:pt modelId="{55513121-3DA6-4A2E-8B32-FF630F1B733D}" type="pres">
      <dgm:prSet presAssocID="{69F643B7-6ED1-4731-8F60-AF445025BFA8}" presName="vert1" presStyleCnt="0"/>
      <dgm:spPr/>
    </dgm:pt>
    <dgm:pt modelId="{81D24B74-35EB-4818-8829-B9EAEC290B2D}" type="pres">
      <dgm:prSet presAssocID="{6581381E-568A-4B8D-9920-387338B79964}" presName="thickLine" presStyleLbl="alignNode1" presStyleIdx="1" presStyleCnt="5"/>
      <dgm:spPr/>
    </dgm:pt>
    <dgm:pt modelId="{53126BAC-8554-4222-AD2A-14A1D4E8AB9A}" type="pres">
      <dgm:prSet presAssocID="{6581381E-568A-4B8D-9920-387338B79964}" presName="horz1" presStyleCnt="0"/>
      <dgm:spPr/>
    </dgm:pt>
    <dgm:pt modelId="{898BFDC1-57A0-4CBD-91DF-5CB6A3726F61}" type="pres">
      <dgm:prSet presAssocID="{6581381E-568A-4B8D-9920-387338B79964}" presName="tx1" presStyleLbl="revTx" presStyleIdx="1" presStyleCnt="5"/>
      <dgm:spPr/>
    </dgm:pt>
    <dgm:pt modelId="{B5796952-3CC4-4F72-9FA8-5B91AC11B4E3}" type="pres">
      <dgm:prSet presAssocID="{6581381E-568A-4B8D-9920-387338B79964}" presName="vert1" presStyleCnt="0"/>
      <dgm:spPr/>
    </dgm:pt>
    <dgm:pt modelId="{C1B0E194-3EC6-4714-8A83-98234A7E1BFB}" type="pres">
      <dgm:prSet presAssocID="{EAAA768F-6381-4583-9584-3AB3F7BD7471}" presName="thickLine" presStyleLbl="alignNode1" presStyleIdx="2" presStyleCnt="5"/>
      <dgm:spPr/>
    </dgm:pt>
    <dgm:pt modelId="{8AF9D318-D9BA-4619-8695-67A891BC0E53}" type="pres">
      <dgm:prSet presAssocID="{EAAA768F-6381-4583-9584-3AB3F7BD7471}" presName="horz1" presStyleCnt="0"/>
      <dgm:spPr/>
    </dgm:pt>
    <dgm:pt modelId="{05F313F3-7FD2-4BD4-973B-A4E2B8EB5D97}" type="pres">
      <dgm:prSet presAssocID="{EAAA768F-6381-4583-9584-3AB3F7BD7471}" presName="tx1" presStyleLbl="revTx" presStyleIdx="2" presStyleCnt="5"/>
      <dgm:spPr/>
    </dgm:pt>
    <dgm:pt modelId="{16545A84-F184-4235-A15B-A06D88D8C7C1}" type="pres">
      <dgm:prSet presAssocID="{EAAA768F-6381-4583-9584-3AB3F7BD7471}" presName="vert1" presStyleCnt="0"/>
      <dgm:spPr/>
    </dgm:pt>
    <dgm:pt modelId="{EB52B647-D0FB-46CF-9099-4976DCF41D1E}" type="pres">
      <dgm:prSet presAssocID="{0804A724-2925-4CC1-9D0F-D2967F4C9053}" presName="thickLine" presStyleLbl="alignNode1" presStyleIdx="3" presStyleCnt="5"/>
      <dgm:spPr/>
    </dgm:pt>
    <dgm:pt modelId="{DB89E9EF-9C03-4441-94AC-9BB927F3BA9E}" type="pres">
      <dgm:prSet presAssocID="{0804A724-2925-4CC1-9D0F-D2967F4C9053}" presName="horz1" presStyleCnt="0"/>
      <dgm:spPr/>
    </dgm:pt>
    <dgm:pt modelId="{D2719582-20E7-45B6-9E1B-7C3865B6B6C6}" type="pres">
      <dgm:prSet presAssocID="{0804A724-2925-4CC1-9D0F-D2967F4C9053}" presName="tx1" presStyleLbl="revTx" presStyleIdx="3" presStyleCnt="5"/>
      <dgm:spPr/>
    </dgm:pt>
    <dgm:pt modelId="{40145008-53F5-4ECD-8C4E-36934C26BC4E}" type="pres">
      <dgm:prSet presAssocID="{0804A724-2925-4CC1-9D0F-D2967F4C9053}" presName="vert1" presStyleCnt="0"/>
      <dgm:spPr/>
    </dgm:pt>
    <dgm:pt modelId="{CAFE0E4D-C99B-4EAC-B5D0-C1294EA0F6A0}" type="pres">
      <dgm:prSet presAssocID="{E41F2006-BC61-4A10-9E90-05D5E2A2E613}" presName="thickLine" presStyleLbl="alignNode1" presStyleIdx="4" presStyleCnt="5"/>
      <dgm:spPr/>
    </dgm:pt>
    <dgm:pt modelId="{812CE129-3DD0-4EDF-B7F2-DE8C9EE94C73}" type="pres">
      <dgm:prSet presAssocID="{E41F2006-BC61-4A10-9E90-05D5E2A2E613}" presName="horz1" presStyleCnt="0"/>
      <dgm:spPr/>
    </dgm:pt>
    <dgm:pt modelId="{FBFAE002-772D-4728-81ED-E7427B341F20}" type="pres">
      <dgm:prSet presAssocID="{E41F2006-BC61-4A10-9E90-05D5E2A2E613}" presName="tx1" presStyleLbl="revTx" presStyleIdx="4" presStyleCnt="5"/>
      <dgm:spPr/>
    </dgm:pt>
    <dgm:pt modelId="{CA685E30-159D-4232-BBF8-FA18721B7D0F}" type="pres">
      <dgm:prSet presAssocID="{E41F2006-BC61-4A10-9E90-05D5E2A2E613}" presName="vert1" presStyleCnt="0"/>
      <dgm:spPr/>
    </dgm:pt>
  </dgm:ptLst>
  <dgm:cxnLst>
    <dgm:cxn modelId="{7EE28F10-E5C7-4B1B-A092-FA8B78DD30C0}" type="presOf" srcId="{69F643B7-6ED1-4731-8F60-AF445025BFA8}" destId="{7E0206D2-D6CA-4433-8A4A-2AEE9067DA11}" srcOrd="0" destOrd="0" presId="urn:microsoft.com/office/officeart/2008/layout/LinedList"/>
    <dgm:cxn modelId="{197C3D1E-F432-44E8-A07F-90570866E6B0}" type="presOf" srcId="{6581381E-568A-4B8D-9920-387338B79964}" destId="{898BFDC1-57A0-4CBD-91DF-5CB6A3726F61}" srcOrd="0" destOrd="0" presId="urn:microsoft.com/office/officeart/2008/layout/LinedList"/>
    <dgm:cxn modelId="{5625B725-1AA8-4321-8E94-1BF650032EB2}" type="presOf" srcId="{E41F2006-BC61-4A10-9E90-05D5E2A2E613}" destId="{FBFAE002-772D-4728-81ED-E7427B341F20}" srcOrd="0" destOrd="0" presId="urn:microsoft.com/office/officeart/2008/layout/LinedList"/>
    <dgm:cxn modelId="{DB55F62D-241F-4D11-9775-CA3F83E1CA0F}" srcId="{8AFC69F5-B77C-4758-ACD4-CD8A1C58A267}" destId="{0804A724-2925-4CC1-9D0F-D2967F4C9053}" srcOrd="3" destOrd="0" parTransId="{5A58A8EB-3DCC-4467-B80C-55E81B5D401C}" sibTransId="{19CA14D2-078B-4A67-91C9-79CC219191B9}"/>
    <dgm:cxn modelId="{EF38C438-3D58-43BD-8295-CC4FF8EB01AB}" srcId="{8AFC69F5-B77C-4758-ACD4-CD8A1C58A267}" destId="{6581381E-568A-4B8D-9920-387338B79964}" srcOrd="1" destOrd="0" parTransId="{6F1941FC-11C8-4140-A2E4-CE47C00A2ABA}" sibTransId="{C86113EE-887E-4CDC-A1B6-87E70EE7619D}"/>
    <dgm:cxn modelId="{D8A5C140-7B7C-4DCF-B7C5-05DEAEABAD27}" type="presOf" srcId="{8AFC69F5-B77C-4758-ACD4-CD8A1C58A267}" destId="{D7135F4F-F531-48FE-9B37-5395C6A7333E}" srcOrd="0" destOrd="0" presId="urn:microsoft.com/office/officeart/2008/layout/LinedList"/>
    <dgm:cxn modelId="{30523B5B-4F13-42A9-A8B0-5BB915C09D1E}" srcId="{8AFC69F5-B77C-4758-ACD4-CD8A1C58A267}" destId="{69F643B7-6ED1-4731-8F60-AF445025BFA8}" srcOrd="0" destOrd="0" parTransId="{23F69839-6524-4744-BA49-9E727E331A5A}" sibTransId="{AAE66150-465F-4E61-93D4-BB63CC96DC8E}"/>
    <dgm:cxn modelId="{6F66F55E-A4CA-440E-875F-472BA32D8759}" srcId="{8AFC69F5-B77C-4758-ACD4-CD8A1C58A267}" destId="{EAAA768F-6381-4583-9584-3AB3F7BD7471}" srcOrd="2" destOrd="0" parTransId="{4ACBCDEE-61A9-401D-BFD1-563FDC43EC12}" sibTransId="{01F30F2A-C5C0-4A3E-ABCB-641C2BB44DC7}"/>
    <dgm:cxn modelId="{C18103D9-EC27-40E6-88EE-7A9325D9B374}" type="presOf" srcId="{0804A724-2925-4CC1-9D0F-D2967F4C9053}" destId="{D2719582-20E7-45B6-9E1B-7C3865B6B6C6}" srcOrd="0" destOrd="0" presId="urn:microsoft.com/office/officeart/2008/layout/LinedList"/>
    <dgm:cxn modelId="{54FF8AE0-E738-4961-BF32-B128B51683D1}" type="presOf" srcId="{EAAA768F-6381-4583-9584-3AB3F7BD7471}" destId="{05F313F3-7FD2-4BD4-973B-A4E2B8EB5D97}" srcOrd="0" destOrd="0" presId="urn:microsoft.com/office/officeart/2008/layout/LinedList"/>
    <dgm:cxn modelId="{4835CDF9-9E0E-49B9-8184-09C755C91917}" srcId="{8AFC69F5-B77C-4758-ACD4-CD8A1C58A267}" destId="{E41F2006-BC61-4A10-9E90-05D5E2A2E613}" srcOrd="4" destOrd="0" parTransId="{9CD5E5A5-5338-4040-91D8-5C2B18BF7E3E}" sibTransId="{0140B849-913C-4BFC-9553-B9A7095BF367}"/>
    <dgm:cxn modelId="{9BCBF09D-9540-400C-8510-BDD935DF7CC1}" type="presParOf" srcId="{D7135F4F-F531-48FE-9B37-5395C6A7333E}" destId="{F3071A0D-B9D3-4830-A4EF-58CE523DF3F7}" srcOrd="0" destOrd="0" presId="urn:microsoft.com/office/officeart/2008/layout/LinedList"/>
    <dgm:cxn modelId="{08EE47D6-F34D-43E1-AB1B-7B908BB46D6E}" type="presParOf" srcId="{D7135F4F-F531-48FE-9B37-5395C6A7333E}" destId="{5AC8D712-49B2-4E2D-BEE4-928CB98F8435}" srcOrd="1" destOrd="0" presId="urn:microsoft.com/office/officeart/2008/layout/LinedList"/>
    <dgm:cxn modelId="{BD8F157B-8119-4BB0-96D1-19661EB4561A}" type="presParOf" srcId="{5AC8D712-49B2-4E2D-BEE4-928CB98F8435}" destId="{7E0206D2-D6CA-4433-8A4A-2AEE9067DA11}" srcOrd="0" destOrd="0" presId="urn:microsoft.com/office/officeart/2008/layout/LinedList"/>
    <dgm:cxn modelId="{B15F2548-D012-4038-935D-B1894791C77D}" type="presParOf" srcId="{5AC8D712-49B2-4E2D-BEE4-928CB98F8435}" destId="{55513121-3DA6-4A2E-8B32-FF630F1B733D}" srcOrd="1" destOrd="0" presId="urn:microsoft.com/office/officeart/2008/layout/LinedList"/>
    <dgm:cxn modelId="{8CE62519-F9FF-4068-891E-8C0DCAF4C75D}" type="presParOf" srcId="{D7135F4F-F531-48FE-9B37-5395C6A7333E}" destId="{81D24B74-35EB-4818-8829-B9EAEC290B2D}" srcOrd="2" destOrd="0" presId="urn:microsoft.com/office/officeart/2008/layout/LinedList"/>
    <dgm:cxn modelId="{B1FAD27A-A78F-409D-9C34-22FFE3C76A57}" type="presParOf" srcId="{D7135F4F-F531-48FE-9B37-5395C6A7333E}" destId="{53126BAC-8554-4222-AD2A-14A1D4E8AB9A}" srcOrd="3" destOrd="0" presId="urn:microsoft.com/office/officeart/2008/layout/LinedList"/>
    <dgm:cxn modelId="{2B87DEEC-1A38-4C93-A140-5051E665BEDA}" type="presParOf" srcId="{53126BAC-8554-4222-AD2A-14A1D4E8AB9A}" destId="{898BFDC1-57A0-4CBD-91DF-5CB6A3726F61}" srcOrd="0" destOrd="0" presId="urn:microsoft.com/office/officeart/2008/layout/LinedList"/>
    <dgm:cxn modelId="{77D26311-4A0D-4B10-9181-32F34574DE03}" type="presParOf" srcId="{53126BAC-8554-4222-AD2A-14A1D4E8AB9A}" destId="{B5796952-3CC4-4F72-9FA8-5B91AC11B4E3}" srcOrd="1" destOrd="0" presId="urn:microsoft.com/office/officeart/2008/layout/LinedList"/>
    <dgm:cxn modelId="{70CC4561-7793-4FF8-8747-6B2DF22D9B67}" type="presParOf" srcId="{D7135F4F-F531-48FE-9B37-5395C6A7333E}" destId="{C1B0E194-3EC6-4714-8A83-98234A7E1BFB}" srcOrd="4" destOrd="0" presId="urn:microsoft.com/office/officeart/2008/layout/LinedList"/>
    <dgm:cxn modelId="{A01AF692-EF3A-4119-9731-42C37C5EB1CE}" type="presParOf" srcId="{D7135F4F-F531-48FE-9B37-5395C6A7333E}" destId="{8AF9D318-D9BA-4619-8695-67A891BC0E53}" srcOrd="5" destOrd="0" presId="urn:microsoft.com/office/officeart/2008/layout/LinedList"/>
    <dgm:cxn modelId="{70382555-F35E-4478-9498-6E875A4B8DB3}" type="presParOf" srcId="{8AF9D318-D9BA-4619-8695-67A891BC0E53}" destId="{05F313F3-7FD2-4BD4-973B-A4E2B8EB5D97}" srcOrd="0" destOrd="0" presId="urn:microsoft.com/office/officeart/2008/layout/LinedList"/>
    <dgm:cxn modelId="{FA3F780D-3235-458F-A8C3-95F5248E996F}" type="presParOf" srcId="{8AF9D318-D9BA-4619-8695-67A891BC0E53}" destId="{16545A84-F184-4235-A15B-A06D88D8C7C1}" srcOrd="1" destOrd="0" presId="urn:microsoft.com/office/officeart/2008/layout/LinedList"/>
    <dgm:cxn modelId="{A9C2A3E1-9968-40D9-A009-F505E285F226}" type="presParOf" srcId="{D7135F4F-F531-48FE-9B37-5395C6A7333E}" destId="{EB52B647-D0FB-46CF-9099-4976DCF41D1E}" srcOrd="6" destOrd="0" presId="urn:microsoft.com/office/officeart/2008/layout/LinedList"/>
    <dgm:cxn modelId="{A67819E9-E058-4284-8728-9CDFDA80DDA5}" type="presParOf" srcId="{D7135F4F-F531-48FE-9B37-5395C6A7333E}" destId="{DB89E9EF-9C03-4441-94AC-9BB927F3BA9E}" srcOrd="7" destOrd="0" presId="urn:microsoft.com/office/officeart/2008/layout/LinedList"/>
    <dgm:cxn modelId="{903905D5-AA79-44BB-BF17-5C6769673F66}" type="presParOf" srcId="{DB89E9EF-9C03-4441-94AC-9BB927F3BA9E}" destId="{D2719582-20E7-45B6-9E1B-7C3865B6B6C6}" srcOrd="0" destOrd="0" presId="urn:microsoft.com/office/officeart/2008/layout/LinedList"/>
    <dgm:cxn modelId="{9EE5D2DA-B024-4F10-9826-9EB75AC4B458}" type="presParOf" srcId="{DB89E9EF-9C03-4441-94AC-9BB927F3BA9E}" destId="{40145008-53F5-4ECD-8C4E-36934C26BC4E}" srcOrd="1" destOrd="0" presId="urn:microsoft.com/office/officeart/2008/layout/LinedList"/>
    <dgm:cxn modelId="{3F3D0138-FB68-438F-8080-20604FB864A0}" type="presParOf" srcId="{D7135F4F-F531-48FE-9B37-5395C6A7333E}" destId="{CAFE0E4D-C99B-4EAC-B5D0-C1294EA0F6A0}" srcOrd="8" destOrd="0" presId="urn:microsoft.com/office/officeart/2008/layout/LinedList"/>
    <dgm:cxn modelId="{0DD8A6CC-0E5F-479C-B8AB-950EBD13A084}" type="presParOf" srcId="{D7135F4F-F531-48FE-9B37-5395C6A7333E}" destId="{812CE129-3DD0-4EDF-B7F2-DE8C9EE94C73}" srcOrd="9" destOrd="0" presId="urn:microsoft.com/office/officeart/2008/layout/LinedList"/>
    <dgm:cxn modelId="{243D1AA8-2668-472D-BBBB-255D40746A95}" type="presParOf" srcId="{812CE129-3DD0-4EDF-B7F2-DE8C9EE94C73}" destId="{FBFAE002-772D-4728-81ED-E7427B341F20}" srcOrd="0" destOrd="0" presId="urn:microsoft.com/office/officeart/2008/layout/LinedList"/>
    <dgm:cxn modelId="{ADA45683-0292-4F96-9B55-DC8899636E1C}" type="presParOf" srcId="{812CE129-3DD0-4EDF-B7F2-DE8C9EE94C73}" destId="{CA685E30-159D-4232-BBF8-FA18721B7D0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8E25884-C9C1-41FA-80F4-7B7944839F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A78550C-322D-4BD4-93E8-542F14244130}">
      <dgm:prSet/>
      <dgm:spPr/>
      <dgm:t>
        <a:bodyPr/>
        <a:lstStyle/>
        <a:p>
          <a:r>
            <a:rPr lang="en-GB" dirty="0" err="1"/>
            <a:t>Proizvodi</a:t>
          </a:r>
          <a:r>
            <a:rPr lang="en-GB" dirty="0"/>
            <a:t> </a:t>
          </a:r>
          <a:r>
            <a:rPr lang="en-GB" dirty="0" err="1">
              <a:solidFill>
                <a:schemeClr val="tx1"/>
              </a:solidFill>
            </a:rPr>
            <a:t>bakteriocine</a:t>
          </a:r>
          <a:r>
            <a:rPr lang="en-GB" dirty="0">
              <a:solidFill>
                <a:schemeClr val="tx1"/>
              </a:solidFill>
            </a:rPr>
            <a:t> (</a:t>
          </a:r>
          <a:r>
            <a:rPr lang="en-GB" dirty="0" err="1">
              <a:solidFill>
                <a:schemeClr val="tx1"/>
              </a:solidFill>
            </a:rPr>
            <a:t>salivaricin</a:t>
          </a:r>
          <a:r>
            <a:rPr lang="en-GB" dirty="0">
              <a:solidFill>
                <a:schemeClr val="tx1"/>
              </a:solidFill>
            </a:rPr>
            <a:t> A2 </a:t>
          </a:r>
          <a:r>
            <a:rPr lang="en-GB" dirty="0" err="1">
              <a:solidFill>
                <a:schemeClr val="tx1"/>
              </a:solidFill>
            </a:rPr>
            <a:t>i</a:t>
          </a:r>
          <a:r>
            <a:rPr lang="en-GB" dirty="0">
              <a:solidFill>
                <a:schemeClr val="tx1"/>
              </a:solidFill>
            </a:rPr>
            <a:t> B)</a:t>
          </a:r>
          <a:r>
            <a:rPr lang="en-GB" dirty="0"/>
            <a:t> koji </a:t>
          </a:r>
          <a:r>
            <a:rPr lang="en-GB" dirty="0" err="1"/>
            <a:t>uništavaju</a:t>
          </a:r>
          <a:r>
            <a:rPr lang="en-GB" dirty="0"/>
            <a:t> </a:t>
          </a:r>
          <a:r>
            <a:rPr lang="en-GB" dirty="0" err="1"/>
            <a:t>patogene</a:t>
          </a:r>
          <a:r>
            <a:rPr lang="en-GB" dirty="0"/>
            <a:t> </a:t>
          </a:r>
          <a:r>
            <a:rPr lang="en-GB" dirty="0" err="1"/>
            <a:t>bakterije</a:t>
          </a:r>
          <a:r>
            <a:rPr lang="en-GB" dirty="0"/>
            <a:t>, </a:t>
          </a:r>
          <a:r>
            <a:rPr lang="en-GB" dirty="0" err="1"/>
            <a:t>uključujući</a:t>
          </a:r>
          <a:r>
            <a:rPr lang="en-GB" dirty="0"/>
            <a:t> </a:t>
          </a:r>
          <a:r>
            <a:rPr lang="en-GB" dirty="0" err="1"/>
            <a:t>bakterije</a:t>
          </a:r>
          <a:r>
            <a:rPr lang="en-GB" dirty="0"/>
            <a:t> </a:t>
          </a:r>
          <a:r>
            <a:rPr lang="en-GB" dirty="0" err="1"/>
            <a:t>odgovorne</a:t>
          </a:r>
          <a:r>
            <a:rPr lang="en-GB" dirty="0"/>
            <a:t> za </a:t>
          </a:r>
          <a:r>
            <a:rPr lang="en-GB" dirty="0" err="1"/>
            <a:t>upale</a:t>
          </a:r>
          <a:r>
            <a:rPr lang="en-GB" dirty="0"/>
            <a:t> </a:t>
          </a:r>
          <a:r>
            <a:rPr lang="en-GB" dirty="0" err="1"/>
            <a:t>grla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uha</a:t>
          </a:r>
          <a:r>
            <a:rPr lang="en-GB" dirty="0"/>
            <a:t>.</a:t>
          </a:r>
          <a:endParaRPr lang="en-US" dirty="0"/>
        </a:p>
      </dgm:t>
    </dgm:pt>
    <dgm:pt modelId="{C88DA3F6-7578-43A2-A138-ADA7FAE2640A}" type="parTrans" cxnId="{0368D858-3F0B-4154-9231-E8548C7DF148}">
      <dgm:prSet/>
      <dgm:spPr/>
      <dgm:t>
        <a:bodyPr/>
        <a:lstStyle/>
        <a:p>
          <a:endParaRPr lang="en-US"/>
        </a:p>
      </dgm:t>
    </dgm:pt>
    <dgm:pt modelId="{45B9EC4C-6F82-4C82-8C06-EB9E301D6A7E}" type="sibTrans" cxnId="{0368D858-3F0B-4154-9231-E8548C7DF148}">
      <dgm:prSet/>
      <dgm:spPr/>
      <dgm:t>
        <a:bodyPr/>
        <a:lstStyle/>
        <a:p>
          <a:endParaRPr lang="en-US"/>
        </a:p>
      </dgm:t>
    </dgm:pt>
    <dgm:pt modelId="{2C1CA973-31B1-48B0-B5EA-25523A272006}">
      <dgm:prSet/>
      <dgm:spPr/>
      <dgm:t>
        <a:bodyPr/>
        <a:lstStyle/>
        <a:p>
          <a:r>
            <a:rPr lang="en-GB" b="0" dirty="0" err="1">
              <a:solidFill>
                <a:schemeClr val="tx1"/>
              </a:solidFill>
            </a:rPr>
            <a:t>Kolonizacija</a:t>
          </a:r>
          <a:r>
            <a:rPr lang="en-GB" b="0" dirty="0">
              <a:solidFill>
                <a:schemeClr val="tx1"/>
              </a:solidFill>
            </a:rPr>
            <a:t> </a:t>
          </a:r>
          <a:r>
            <a:rPr lang="en-GB" b="0" dirty="0" err="1">
              <a:solidFill>
                <a:schemeClr val="tx1"/>
              </a:solidFill>
            </a:rPr>
            <a:t>sluznica</a:t>
          </a:r>
          <a:r>
            <a:rPr lang="en-GB" b="0" dirty="0">
              <a:solidFill>
                <a:schemeClr val="tx1"/>
              </a:solidFill>
            </a:rPr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>
              <a:solidFill>
                <a:schemeClr val="tx1"/>
              </a:solidFill>
            </a:rPr>
            <a:t>blokiranje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mjesta</a:t>
          </a:r>
          <a:r>
            <a:rPr lang="en-GB" dirty="0">
              <a:solidFill>
                <a:schemeClr val="tx1"/>
              </a:solidFill>
            </a:rPr>
            <a:t> za </a:t>
          </a:r>
          <a:r>
            <a:rPr lang="en-GB" dirty="0" err="1">
              <a:solidFill>
                <a:schemeClr val="tx1"/>
              </a:solidFill>
            </a:rPr>
            <a:t>vezanje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patogena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/>
            <a:t>sprječava</a:t>
          </a:r>
          <a:r>
            <a:rPr lang="en-GB" dirty="0"/>
            <a:t> </a:t>
          </a:r>
          <a:r>
            <a:rPr lang="en-GB" dirty="0" err="1"/>
            <a:t>ulazak</a:t>
          </a:r>
          <a:r>
            <a:rPr lang="en-GB" dirty="0"/>
            <a:t> </a:t>
          </a:r>
          <a:r>
            <a:rPr lang="en-GB" dirty="0" err="1"/>
            <a:t>štetnih</a:t>
          </a:r>
          <a:r>
            <a:rPr lang="en-GB" dirty="0"/>
            <a:t> </a:t>
          </a:r>
          <a:r>
            <a:rPr lang="en-GB" dirty="0" err="1"/>
            <a:t>mikroorganizama</a:t>
          </a:r>
          <a:r>
            <a:rPr lang="en-GB" dirty="0"/>
            <a:t>.</a:t>
          </a:r>
          <a:endParaRPr lang="en-US" dirty="0"/>
        </a:p>
      </dgm:t>
    </dgm:pt>
    <dgm:pt modelId="{E799EEAF-8E27-4EB9-9817-EB8D4548A47A}" type="parTrans" cxnId="{BBE682ED-4ED5-4583-BDCE-4701B0B4F7D8}">
      <dgm:prSet/>
      <dgm:spPr/>
      <dgm:t>
        <a:bodyPr/>
        <a:lstStyle/>
        <a:p>
          <a:endParaRPr lang="en-US"/>
        </a:p>
      </dgm:t>
    </dgm:pt>
    <dgm:pt modelId="{5DA558B8-5C44-47ED-9885-2D2430DB4C93}" type="sibTrans" cxnId="{BBE682ED-4ED5-4583-BDCE-4701B0B4F7D8}">
      <dgm:prSet/>
      <dgm:spPr/>
      <dgm:t>
        <a:bodyPr/>
        <a:lstStyle/>
        <a:p>
          <a:endParaRPr lang="en-US"/>
        </a:p>
      </dgm:t>
    </dgm:pt>
    <dgm:pt modelId="{7A1A7E00-3DCC-499C-A44A-AD783F7C14F0}">
      <dgm:prSet/>
      <dgm:spPr/>
      <dgm:t>
        <a:bodyPr/>
        <a:lstStyle/>
        <a:p>
          <a:r>
            <a:rPr lang="en-GB" dirty="0" err="1">
              <a:solidFill>
                <a:schemeClr val="tx1"/>
              </a:solidFill>
            </a:rPr>
            <a:t>Jačanje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prirodne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obrane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tijela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/>
            <a:t>protiv</a:t>
          </a:r>
          <a:r>
            <a:rPr lang="en-GB" dirty="0"/>
            <a:t> </a:t>
          </a:r>
          <a:r>
            <a:rPr lang="en-GB" dirty="0" err="1"/>
            <a:t>štetnih</a:t>
          </a:r>
          <a:r>
            <a:rPr lang="en-GB" dirty="0"/>
            <a:t> </a:t>
          </a:r>
          <a:r>
            <a:rPr lang="en-GB" dirty="0" err="1"/>
            <a:t>mikroorganizama</a:t>
          </a:r>
          <a:r>
            <a:rPr lang="en-GB" dirty="0"/>
            <a:t> </a:t>
          </a:r>
          <a:r>
            <a:rPr lang="en-GB" dirty="0" err="1"/>
            <a:t>kroz</a:t>
          </a:r>
          <a:r>
            <a:rPr lang="en-GB" dirty="0"/>
            <a:t> </a:t>
          </a:r>
          <a:r>
            <a:rPr lang="en-GB" dirty="0" err="1"/>
            <a:t>modulaciju</a:t>
          </a:r>
          <a:r>
            <a:rPr lang="en-GB" dirty="0"/>
            <a:t> </a:t>
          </a:r>
          <a:r>
            <a:rPr lang="en-GB" dirty="0" err="1"/>
            <a:t>lokalnog</a:t>
          </a:r>
          <a:r>
            <a:rPr lang="en-GB" dirty="0"/>
            <a:t> </a:t>
          </a:r>
          <a:r>
            <a:rPr lang="en-GB" dirty="0" err="1"/>
            <a:t>imunološkog</a:t>
          </a:r>
          <a:r>
            <a:rPr lang="en-GB" dirty="0"/>
            <a:t> </a:t>
          </a:r>
          <a:r>
            <a:rPr lang="en-GB" dirty="0" err="1"/>
            <a:t>odgovora</a:t>
          </a:r>
          <a:r>
            <a:rPr lang="en-GB" dirty="0"/>
            <a:t>.</a:t>
          </a:r>
          <a:endParaRPr lang="en-US" dirty="0"/>
        </a:p>
      </dgm:t>
    </dgm:pt>
    <dgm:pt modelId="{A4E47D2E-77A2-484B-9A67-B546F2817A4E}" type="parTrans" cxnId="{4B8E7D4C-8E5B-4584-9B24-3C2EF8111040}">
      <dgm:prSet/>
      <dgm:spPr/>
      <dgm:t>
        <a:bodyPr/>
        <a:lstStyle/>
        <a:p>
          <a:endParaRPr lang="en-US"/>
        </a:p>
      </dgm:t>
    </dgm:pt>
    <dgm:pt modelId="{85AECA1E-C944-4807-A6E6-FA9169880B2C}" type="sibTrans" cxnId="{4B8E7D4C-8E5B-4584-9B24-3C2EF8111040}">
      <dgm:prSet/>
      <dgm:spPr/>
      <dgm:t>
        <a:bodyPr/>
        <a:lstStyle/>
        <a:p>
          <a:endParaRPr lang="en-US"/>
        </a:p>
      </dgm:t>
    </dgm:pt>
    <dgm:pt modelId="{FB7B6B8F-5514-4E20-9A13-AA4E4CC32BD4}">
      <dgm:prSet/>
      <dgm:spPr/>
      <dgm:t>
        <a:bodyPr/>
        <a:lstStyle/>
        <a:p>
          <a:r>
            <a:rPr lang="en-GB" dirty="0" err="1">
              <a:solidFill>
                <a:schemeClr val="tx1"/>
              </a:solidFill>
            </a:rPr>
            <a:t>Poticanje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proizvodnje</a:t>
          </a:r>
          <a:r>
            <a:rPr lang="en-GB" dirty="0">
              <a:solidFill>
                <a:schemeClr val="tx1"/>
              </a:solidFill>
            </a:rPr>
            <a:t> </a:t>
          </a:r>
          <a:r>
            <a:rPr lang="en-GB" dirty="0" err="1">
              <a:solidFill>
                <a:schemeClr val="tx1"/>
              </a:solidFill>
            </a:rPr>
            <a:t>imunoglobulina</a:t>
          </a:r>
          <a:r>
            <a:rPr lang="en-GB" dirty="0">
              <a:solidFill>
                <a:schemeClr val="tx1"/>
              </a:solidFill>
            </a:rPr>
            <a:t> A </a:t>
          </a:r>
          <a:r>
            <a:rPr lang="en-GB" dirty="0"/>
            <a:t>(IgA), koji </a:t>
          </a:r>
          <a:r>
            <a:rPr lang="en-GB" dirty="0" err="1"/>
            <a:t>igra</a:t>
          </a:r>
          <a:r>
            <a:rPr lang="en-GB" dirty="0"/>
            <a:t> </a:t>
          </a:r>
          <a:r>
            <a:rPr lang="en-GB" dirty="0" err="1"/>
            <a:t>ključnu</a:t>
          </a:r>
          <a:r>
            <a:rPr lang="en-GB" dirty="0"/>
            <a:t> </a:t>
          </a:r>
          <a:r>
            <a:rPr lang="en-GB" dirty="0" err="1"/>
            <a:t>ulogu</a:t>
          </a:r>
          <a:r>
            <a:rPr lang="en-GB" dirty="0"/>
            <a:t> u </a:t>
          </a:r>
          <a:r>
            <a:rPr lang="en-GB" dirty="0" err="1"/>
            <a:t>mukoznom</a:t>
          </a:r>
          <a:r>
            <a:rPr lang="en-GB" dirty="0"/>
            <a:t> </a:t>
          </a:r>
          <a:r>
            <a:rPr lang="en-GB" dirty="0" err="1"/>
            <a:t>imunitetu</a:t>
          </a:r>
          <a:r>
            <a:rPr lang="en-GB" dirty="0"/>
            <a:t> </a:t>
          </a:r>
          <a:r>
            <a:rPr lang="en-GB" dirty="0" err="1"/>
            <a:t>usne</a:t>
          </a:r>
          <a:r>
            <a:rPr lang="en-GB" dirty="0"/>
            <a:t> </a:t>
          </a:r>
          <a:r>
            <a:rPr lang="en-GB" dirty="0" err="1"/>
            <a:t>šupljine</a:t>
          </a:r>
          <a:r>
            <a:rPr lang="en-GB" dirty="0"/>
            <a:t>.</a:t>
          </a:r>
          <a:endParaRPr lang="en-US" dirty="0"/>
        </a:p>
      </dgm:t>
    </dgm:pt>
    <dgm:pt modelId="{D1793CA4-4BEC-4B24-BA1E-771C9EAC8765}" type="parTrans" cxnId="{4977EA8B-4EC0-4E2D-A44E-75FBD6A814CC}">
      <dgm:prSet/>
      <dgm:spPr/>
      <dgm:t>
        <a:bodyPr/>
        <a:lstStyle/>
        <a:p>
          <a:endParaRPr lang="en-US"/>
        </a:p>
      </dgm:t>
    </dgm:pt>
    <dgm:pt modelId="{B29309F6-0071-462A-894B-33ED1D3AC01F}" type="sibTrans" cxnId="{4977EA8B-4EC0-4E2D-A44E-75FBD6A814CC}">
      <dgm:prSet/>
      <dgm:spPr/>
      <dgm:t>
        <a:bodyPr/>
        <a:lstStyle/>
        <a:p>
          <a:endParaRPr lang="en-US"/>
        </a:p>
      </dgm:t>
    </dgm:pt>
    <dgm:pt modelId="{7A57FD9B-FD4C-4D32-AA79-D4D10CDCDA8D}" type="pres">
      <dgm:prSet presAssocID="{B8E25884-C9C1-41FA-80F4-7B7944839FCC}" presName="linear" presStyleCnt="0">
        <dgm:presLayoutVars>
          <dgm:animLvl val="lvl"/>
          <dgm:resizeHandles val="exact"/>
        </dgm:presLayoutVars>
      </dgm:prSet>
      <dgm:spPr/>
    </dgm:pt>
    <dgm:pt modelId="{5BE49E71-FC88-4518-9828-1FA0262313CC}" type="pres">
      <dgm:prSet presAssocID="{EA78550C-322D-4BD4-93E8-542F1424413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8663784-C24E-4DB5-9976-748907668AF9}" type="pres">
      <dgm:prSet presAssocID="{45B9EC4C-6F82-4C82-8C06-EB9E301D6A7E}" presName="spacer" presStyleCnt="0"/>
      <dgm:spPr/>
    </dgm:pt>
    <dgm:pt modelId="{9D7A2F73-E40B-40BE-949F-FC7B2CCDCF16}" type="pres">
      <dgm:prSet presAssocID="{2C1CA973-31B1-48B0-B5EA-25523A27200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B6A49F8-DBFD-42C9-BAD5-9B294E33ACE3}" type="pres">
      <dgm:prSet presAssocID="{5DA558B8-5C44-47ED-9885-2D2430DB4C93}" presName="spacer" presStyleCnt="0"/>
      <dgm:spPr/>
    </dgm:pt>
    <dgm:pt modelId="{43BEFDFB-EB31-4EEE-9778-D802BEFD89B1}" type="pres">
      <dgm:prSet presAssocID="{7A1A7E00-3DCC-499C-A44A-AD783F7C14F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AAEBB23-7587-40E9-BF63-524C928747EC}" type="pres">
      <dgm:prSet presAssocID="{85AECA1E-C944-4807-A6E6-FA9169880B2C}" presName="spacer" presStyleCnt="0"/>
      <dgm:spPr/>
    </dgm:pt>
    <dgm:pt modelId="{B8FDF80E-2293-46BA-9AED-5EA7892BD42F}" type="pres">
      <dgm:prSet presAssocID="{FB7B6B8F-5514-4E20-9A13-AA4E4CC32BD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ACD8F01-78F2-4992-97CB-6DBA2547F041}" type="presOf" srcId="{2C1CA973-31B1-48B0-B5EA-25523A272006}" destId="{9D7A2F73-E40B-40BE-949F-FC7B2CCDCF16}" srcOrd="0" destOrd="0" presId="urn:microsoft.com/office/officeart/2005/8/layout/vList2"/>
    <dgm:cxn modelId="{25811238-24DA-4C05-B962-D6CBBE6F7C02}" type="presOf" srcId="{B8E25884-C9C1-41FA-80F4-7B7944839FCC}" destId="{7A57FD9B-FD4C-4D32-AA79-D4D10CDCDA8D}" srcOrd="0" destOrd="0" presId="urn:microsoft.com/office/officeart/2005/8/layout/vList2"/>
    <dgm:cxn modelId="{4B8E7D4C-8E5B-4584-9B24-3C2EF8111040}" srcId="{B8E25884-C9C1-41FA-80F4-7B7944839FCC}" destId="{7A1A7E00-3DCC-499C-A44A-AD783F7C14F0}" srcOrd="2" destOrd="0" parTransId="{A4E47D2E-77A2-484B-9A67-B546F2817A4E}" sibTransId="{85AECA1E-C944-4807-A6E6-FA9169880B2C}"/>
    <dgm:cxn modelId="{33E8C851-7381-4F5B-9F00-02AA0F0DD015}" type="presOf" srcId="{7A1A7E00-3DCC-499C-A44A-AD783F7C14F0}" destId="{43BEFDFB-EB31-4EEE-9778-D802BEFD89B1}" srcOrd="0" destOrd="0" presId="urn:microsoft.com/office/officeart/2005/8/layout/vList2"/>
    <dgm:cxn modelId="{0368D858-3F0B-4154-9231-E8548C7DF148}" srcId="{B8E25884-C9C1-41FA-80F4-7B7944839FCC}" destId="{EA78550C-322D-4BD4-93E8-542F14244130}" srcOrd="0" destOrd="0" parTransId="{C88DA3F6-7578-43A2-A138-ADA7FAE2640A}" sibTransId="{45B9EC4C-6F82-4C82-8C06-EB9E301D6A7E}"/>
    <dgm:cxn modelId="{4977EA8B-4EC0-4E2D-A44E-75FBD6A814CC}" srcId="{B8E25884-C9C1-41FA-80F4-7B7944839FCC}" destId="{FB7B6B8F-5514-4E20-9A13-AA4E4CC32BD4}" srcOrd="3" destOrd="0" parTransId="{D1793CA4-4BEC-4B24-BA1E-771C9EAC8765}" sibTransId="{B29309F6-0071-462A-894B-33ED1D3AC01F}"/>
    <dgm:cxn modelId="{6B11D9BB-C7BB-4C9C-B6AA-4FC62F2CFFB6}" type="presOf" srcId="{FB7B6B8F-5514-4E20-9A13-AA4E4CC32BD4}" destId="{B8FDF80E-2293-46BA-9AED-5EA7892BD42F}" srcOrd="0" destOrd="0" presId="urn:microsoft.com/office/officeart/2005/8/layout/vList2"/>
    <dgm:cxn modelId="{DDC640D4-DF38-48BD-85D0-715F2B7ECCBD}" type="presOf" srcId="{EA78550C-322D-4BD4-93E8-542F14244130}" destId="{5BE49E71-FC88-4518-9828-1FA0262313CC}" srcOrd="0" destOrd="0" presId="urn:microsoft.com/office/officeart/2005/8/layout/vList2"/>
    <dgm:cxn modelId="{BBE682ED-4ED5-4583-BDCE-4701B0B4F7D8}" srcId="{B8E25884-C9C1-41FA-80F4-7B7944839FCC}" destId="{2C1CA973-31B1-48B0-B5EA-25523A272006}" srcOrd="1" destOrd="0" parTransId="{E799EEAF-8E27-4EB9-9817-EB8D4548A47A}" sibTransId="{5DA558B8-5C44-47ED-9885-2D2430DB4C93}"/>
    <dgm:cxn modelId="{F560945C-0F52-443C-8650-AA52885C61C9}" type="presParOf" srcId="{7A57FD9B-FD4C-4D32-AA79-D4D10CDCDA8D}" destId="{5BE49E71-FC88-4518-9828-1FA0262313CC}" srcOrd="0" destOrd="0" presId="urn:microsoft.com/office/officeart/2005/8/layout/vList2"/>
    <dgm:cxn modelId="{3598A07C-6140-4BC4-B0BE-5BC8B41ECA78}" type="presParOf" srcId="{7A57FD9B-FD4C-4D32-AA79-D4D10CDCDA8D}" destId="{78663784-C24E-4DB5-9976-748907668AF9}" srcOrd="1" destOrd="0" presId="urn:microsoft.com/office/officeart/2005/8/layout/vList2"/>
    <dgm:cxn modelId="{415F8B17-E583-4DAE-80F9-D97C2F4932C4}" type="presParOf" srcId="{7A57FD9B-FD4C-4D32-AA79-D4D10CDCDA8D}" destId="{9D7A2F73-E40B-40BE-949F-FC7B2CCDCF16}" srcOrd="2" destOrd="0" presId="urn:microsoft.com/office/officeart/2005/8/layout/vList2"/>
    <dgm:cxn modelId="{97F69C09-1005-413C-AB11-3EB45F156CB0}" type="presParOf" srcId="{7A57FD9B-FD4C-4D32-AA79-D4D10CDCDA8D}" destId="{9B6A49F8-DBFD-42C9-BAD5-9B294E33ACE3}" srcOrd="3" destOrd="0" presId="urn:microsoft.com/office/officeart/2005/8/layout/vList2"/>
    <dgm:cxn modelId="{7EC19B9B-9005-4B19-9D76-EBB6FFA6884E}" type="presParOf" srcId="{7A57FD9B-FD4C-4D32-AA79-D4D10CDCDA8D}" destId="{43BEFDFB-EB31-4EEE-9778-D802BEFD89B1}" srcOrd="4" destOrd="0" presId="urn:microsoft.com/office/officeart/2005/8/layout/vList2"/>
    <dgm:cxn modelId="{492792EF-8D9F-4758-9292-888C28FCD402}" type="presParOf" srcId="{7A57FD9B-FD4C-4D32-AA79-D4D10CDCDA8D}" destId="{5AAEBB23-7587-40E9-BF63-524C928747EC}" srcOrd="5" destOrd="0" presId="urn:microsoft.com/office/officeart/2005/8/layout/vList2"/>
    <dgm:cxn modelId="{E095FFA2-875E-427E-9751-9F67B46CA939}" type="presParOf" srcId="{7A57FD9B-FD4C-4D32-AA79-D4D10CDCDA8D}" destId="{B8FDF80E-2293-46BA-9AED-5EA7892BD42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C73F84-AE7D-4B37-81EB-D7746E86EB63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50181A-77BA-4DAD-B1EA-2CBC50FBFAB6}">
      <dgm:prSet custT="1"/>
      <dgm:spPr/>
      <dgm:t>
        <a:bodyPr/>
        <a:lstStyle/>
        <a:p>
          <a:r>
            <a:rPr lang="hr-HR" sz="3500" dirty="0"/>
            <a:t>28</a:t>
          </a:r>
          <a:r>
            <a:rPr lang="hr-HR" sz="1500" dirty="0"/>
            <a:t> ispitanika s </a:t>
          </a:r>
          <a:r>
            <a:rPr lang="hr-HR" sz="1500" dirty="0" err="1"/>
            <a:t>halitozom</a:t>
          </a:r>
          <a:endParaRPr lang="en-US" sz="1500" dirty="0"/>
        </a:p>
      </dgm:t>
    </dgm:pt>
    <dgm:pt modelId="{5D6DE441-9AA8-43FD-A5A5-FB7913DBC1CE}" type="parTrans" cxnId="{D0A39A07-2DCE-4DE0-A704-CE7A71946734}">
      <dgm:prSet/>
      <dgm:spPr/>
      <dgm:t>
        <a:bodyPr/>
        <a:lstStyle/>
        <a:p>
          <a:endParaRPr lang="en-US"/>
        </a:p>
      </dgm:t>
    </dgm:pt>
    <dgm:pt modelId="{006E7308-08CC-494E-96CB-79D70F9D58F4}" type="sibTrans" cxnId="{D0A39A07-2DCE-4DE0-A704-CE7A71946734}">
      <dgm:prSet/>
      <dgm:spPr/>
      <dgm:t>
        <a:bodyPr/>
        <a:lstStyle/>
        <a:p>
          <a:endParaRPr lang="en-US"/>
        </a:p>
      </dgm:t>
    </dgm:pt>
    <dgm:pt modelId="{DB3B5648-D501-4CB8-9ABB-0BC22B0A474B}">
      <dgm:prSet custT="1"/>
      <dgm:spPr/>
      <dgm:t>
        <a:bodyPr/>
        <a:lstStyle/>
        <a:p>
          <a:r>
            <a:rPr lang="en-GB" sz="2000" dirty="0"/>
            <a:t>Test </a:t>
          </a:r>
          <a:r>
            <a:rPr lang="en-GB" sz="2000" dirty="0" err="1"/>
            <a:t>grupa</a:t>
          </a:r>
          <a:r>
            <a:rPr lang="en-GB" sz="2000" dirty="0"/>
            <a:t> je </a:t>
          </a:r>
          <a:r>
            <a:rPr lang="en-GB" sz="2000" b="1" dirty="0"/>
            <a:t>30 dana </a:t>
          </a:r>
          <a:r>
            <a:rPr lang="hr-HR" sz="2000" dirty="0"/>
            <a:t>primjenjivala </a:t>
          </a:r>
          <a:r>
            <a:rPr lang="en-GB" sz="2000" dirty="0" err="1"/>
            <a:t>tablete</a:t>
          </a:r>
          <a:r>
            <a:rPr lang="en-GB" sz="2000" dirty="0"/>
            <a:t> </a:t>
          </a:r>
          <a:r>
            <a:rPr lang="en-GB" sz="2000" i="1" dirty="0"/>
            <a:t>S. salivarius </a:t>
          </a:r>
          <a:r>
            <a:rPr lang="en-GB" sz="2000" dirty="0"/>
            <a:t>K12 </a:t>
          </a:r>
          <a:r>
            <a:rPr lang="en-GB" sz="2000" b="1" dirty="0" err="1"/>
            <a:t>dva</a:t>
          </a:r>
          <a:r>
            <a:rPr lang="en-GB" sz="2000" b="1" dirty="0"/>
            <a:t> puta </a:t>
          </a:r>
          <a:r>
            <a:rPr lang="en-GB" sz="2000" b="1" dirty="0" err="1"/>
            <a:t>dnevno</a:t>
          </a:r>
          <a:r>
            <a:rPr lang="en-GB" sz="2000" dirty="0"/>
            <a:t>, </a:t>
          </a:r>
          <a:r>
            <a:rPr lang="en-GB" sz="2000" dirty="0" err="1"/>
            <a:t>dok</a:t>
          </a:r>
          <a:r>
            <a:rPr lang="en-GB" sz="2000" dirty="0"/>
            <a:t> je </a:t>
          </a:r>
          <a:r>
            <a:rPr lang="en-GB" sz="2000" dirty="0" err="1"/>
            <a:t>kontrolna</a:t>
          </a:r>
          <a:r>
            <a:rPr lang="en-GB" sz="2000" dirty="0"/>
            <a:t> </a:t>
          </a:r>
          <a:r>
            <a:rPr lang="en-GB" sz="2000" dirty="0" err="1"/>
            <a:t>grupa</a:t>
          </a:r>
          <a:r>
            <a:rPr lang="en-GB" sz="2000" dirty="0"/>
            <a:t> </a:t>
          </a:r>
          <a:r>
            <a:rPr lang="hr-HR" sz="2000" dirty="0"/>
            <a:t>primjenjivala</a:t>
          </a:r>
          <a:r>
            <a:rPr lang="en-GB" sz="2000" dirty="0"/>
            <a:t> placebo </a:t>
          </a:r>
          <a:r>
            <a:rPr lang="en-GB" sz="2000" dirty="0" err="1"/>
            <a:t>tablete</a:t>
          </a:r>
          <a:r>
            <a:rPr lang="en-GB" sz="1000" dirty="0"/>
            <a:t>. ​ </a:t>
          </a:r>
          <a:endParaRPr lang="en-US" sz="1000" dirty="0"/>
        </a:p>
      </dgm:t>
    </dgm:pt>
    <dgm:pt modelId="{0903EBE5-5801-4EEE-BA73-15CBCF5678A7}" type="parTrans" cxnId="{F2A91316-F5B8-41D5-8DCD-22563BAB3746}">
      <dgm:prSet/>
      <dgm:spPr/>
      <dgm:t>
        <a:bodyPr/>
        <a:lstStyle/>
        <a:p>
          <a:endParaRPr lang="en-US"/>
        </a:p>
      </dgm:t>
    </dgm:pt>
    <dgm:pt modelId="{FBAF6645-E985-44D8-82CC-74A635330513}" type="sibTrans" cxnId="{F2A91316-F5B8-41D5-8DCD-22563BAB3746}">
      <dgm:prSet/>
      <dgm:spPr/>
      <dgm:t>
        <a:bodyPr/>
        <a:lstStyle/>
        <a:p>
          <a:endParaRPr lang="en-US"/>
        </a:p>
      </dgm:t>
    </dgm:pt>
    <dgm:pt modelId="{96E691F7-8CCA-4AB0-AA10-CC7CFCCE4D74}">
      <dgm:prSet custT="1"/>
      <dgm:spPr/>
      <dgm:t>
        <a:bodyPr/>
        <a:lstStyle/>
        <a:p>
          <a:r>
            <a:rPr lang="en-GB" sz="2000" dirty="0" err="1"/>
            <a:t>Sudionici</a:t>
          </a:r>
          <a:r>
            <a:rPr lang="en-GB" sz="2000" dirty="0"/>
            <a:t> </a:t>
          </a:r>
          <a:r>
            <a:rPr lang="en-GB" sz="2000" dirty="0" err="1"/>
            <a:t>nisu</a:t>
          </a:r>
          <a:r>
            <a:rPr lang="en-GB" sz="2000" dirty="0"/>
            <a:t> </a:t>
          </a:r>
          <a:r>
            <a:rPr lang="en-GB" sz="2000" dirty="0" err="1"/>
            <a:t>poduzeli</a:t>
          </a:r>
          <a:r>
            <a:rPr lang="en-GB" sz="2000" dirty="0"/>
            <a:t> </a:t>
          </a:r>
          <a:r>
            <a:rPr lang="en-GB" sz="2000" dirty="0" err="1"/>
            <a:t>nikak</a:t>
          </a:r>
          <a:r>
            <a:rPr lang="hr-HR" sz="2000" dirty="0" err="1"/>
            <a:t>av</a:t>
          </a:r>
          <a:r>
            <a:rPr lang="en-GB" sz="2000" dirty="0"/>
            <a:t> </a:t>
          </a:r>
          <a:r>
            <a:rPr lang="en-GB" sz="2000" dirty="0" err="1"/>
            <a:t>fizičk</a:t>
          </a:r>
          <a:r>
            <a:rPr lang="hr-HR" sz="2000" dirty="0"/>
            <a:t>i</a:t>
          </a:r>
          <a:r>
            <a:rPr lang="en-GB" sz="2000" dirty="0"/>
            <a:t> (</a:t>
          </a:r>
          <a:r>
            <a:rPr lang="en-GB" sz="2000" dirty="0" err="1"/>
            <a:t>struganje</a:t>
          </a:r>
          <a:r>
            <a:rPr lang="en-GB" sz="2000" dirty="0"/>
            <a:t> </a:t>
          </a:r>
          <a:r>
            <a:rPr lang="en-GB" sz="2000" dirty="0" err="1"/>
            <a:t>jezika</a:t>
          </a:r>
          <a:r>
            <a:rPr lang="en-GB" sz="2000" dirty="0"/>
            <a:t>) </a:t>
          </a:r>
          <a:r>
            <a:rPr lang="en-GB" sz="2000" dirty="0" err="1"/>
            <a:t>ili</a:t>
          </a:r>
          <a:r>
            <a:rPr lang="en-GB" sz="2000" dirty="0"/>
            <a:t> </a:t>
          </a:r>
          <a:r>
            <a:rPr lang="en-GB" sz="2000" dirty="0" err="1"/>
            <a:t>kemijsk</a:t>
          </a:r>
          <a:r>
            <a:rPr lang="hr-HR" sz="2000" dirty="0"/>
            <a:t>i</a:t>
          </a:r>
          <a:r>
            <a:rPr lang="en-GB" sz="2000" dirty="0"/>
            <a:t> (</a:t>
          </a:r>
          <a:r>
            <a:rPr lang="en-GB" sz="2000" dirty="0" err="1"/>
            <a:t>antiseptičko</a:t>
          </a:r>
          <a:r>
            <a:rPr lang="en-GB" sz="2000" dirty="0"/>
            <a:t> </a:t>
          </a:r>
          <a:r>
            <a:rPr lang="en-GB" sz="2000" dirty="0" err="1"/>
            <a:t>ispiranje</a:t>
          </a:r>
          <a:r>
            <a:rPr lang="en-GB" sz="2000" dirty="0"/>
            <a:t> </a:t>
          </a:r>
          <a:r>
            <a:rPr lang="en-GB" sz="2000" dirty="0" err="1"/>
            <a:t>usta</a:t>
          </a:r>
          <a:r>
            <a:rPr lang="en-GB" sz="2000" dirty="0"/>
            <a:t>) </a:t>
          </a:r>
          <a:r>
            <a:rPr lang="en-GB" sz="2000" dirty="0" err="1"/>
            <a:t>predtretman</a:t>
          </a:r>
          <a:r>
            <a:rPr lang="en-GB" sz="2000" dirty="0"/>
            <a:t> </a:t>
          </a:r>
          <a:r>
            <a:rPr lang="en-GB" sz="2000" dirty="0" err="1"/>
            <a:t>usne</a:t>
          </a:r>
          <a:r>
            <a:rPr lang="en-GB" sz="2000" dirty="0"/>
            <a:t> </a:t>
          </a:r>
          <a:r>
            <a:rPr lang="en-GB" sz="2000" dirty="0" err="1"/>
            <a:t>šupljine</a:t>
          </a:r>
          <a:r>
            <a:rPr lang="en-GB" sz="2000" dirty="0"/>
            <a:t> </a:t>
          </a:r>
          <a:r>
            <a:rPr lang="en-GB" sz="2000" dirty="0" err="1"/>
            <a:t>prije</a:t>
          </a:r>
          <a:r>
            <a:rPr lang="en-GB" sz="2000" dirty="0"/>
            <a:t> </a:t>
          </a:r>
          <a:r>
            <a:rPr lang="en-GB" sz="2000" dirty="0" err="1"/>
            <a:t>upotrebe</a:t>
          </a:r>
          <a:r>
            <a:rPr lang="en-GB" sz="2000" dirty="0"/>
            <a:t> </a:t>
          </a:r>
          <a:r>
            <a:rPr lang="en-GB" sz="2000" dirty="0" err="1"/>
            <a:t>tableta</a:t>
          </a:r>
          <a:r>
            <a:rPr lang="en-GB" sz="2000" dirty="0"/>
            <a:t>. ​</a:t>
          </a:r>
          <a:endParaRPr lang="en-US" sz="2000" dirty="0"/>
        </a:p>
      </dgm:t>
    </dgm:pt>
    <dgm:pt modelId="{C1C9F648-3E8B-4789-AC8B-05EDD0AE03B4}" type="parTrans" cxnId="{7FDDB16B-DE9A-4F99-BB49-1D2CBE180831}">
      <dgm:prSet/>
      <dgm:spPr/>
      <dgm:t>
        <a:bodyPr/>
        <a:lstStyle/>
        <a:p>
          <a:endParaRPr lang="en-US"/>
        </a:p>
      </dgm:t>
    </dgm:pt>
    <dgm:pt modelId="{26990C6E-87D9-4BF0-96C4-1A4D9AB2AEDF}" type="sibTrans" cxnId="{7FDDB16B-DE9A-4F99-BB49-1D2CBE180831}">
      <dgm:prSet/>
      <dgm:spPr/>
      <dgm:t>
        <a:bodyPr/>
        <a:lstStyle/>
        <a:p>
          <a:endParaRPr lang="en-US"/>
        </a:p>
      </dgm:t>
    </dgm:pt>
    <dgm:pt modelId="{6F22ADAE-3100-458F-B49B-3328872ADBB4}" type="pres">
      <dgm:prSet presAssocID="{E9C73F84-AE7D-4B37-81EB-D7746E86EB63}" presName="Name0" presStyleCnt="0">
        <dgm:presLayoutVars>
          <dgm:dir/>
          <dgm:resizeHandles val="exact"/>
        </dgm:presLayoutVars>
      </dgm:prSet>
      <dgm:spPr/>
    </dgm:pt>
    <dgm:pt modelId="{AA957CC3-76DD-4A21-9FBE-31FAB00E1EC9}" type="pres">
      <dgm:prSet presAssocID="{9950181A-77BA-4DAD-B1EA-2CBC50FBFAB6}" presName="node" presStyleLbl="node1" presStyleIdx="0" presStyleCnt="3">
        <dgm:presLayoutVars>
          <dgm:bulletEnabled val="1"/>
        </dgm:presLayoutVars>
      </dgm:prSet>
      <dgm:spPr/>
    </dgm:pt>
    <dgm:pt modelId="{F7C6D174-999C-4DCB-936E-FB419823B88B}" type="pres">
      <dgm:prSet presAssocID="{006E7308-08CC-494E-96CB-79D70F9D58F4}" presName="sibTrans" presStyleLbl="sibTrans2D1" presStyleIdx="0" presStyleCnt="2"/>
      <dgm:spPr/>
    </dgm:pt>
    <dgm:pt modelId="{1DFE4AFA-B225-4C8F-B20F-FE5FD93B5F7C}" type="pres">
      <dgm:prSet presAssocID="{006E7308-08CC-494E-96CB-79D70F9D58F4}" presName="connectorText" presStyleLbl="sibTrans2D1" presStyleIdx="0" presStyleCnt="2"/>
      <dgm:spPr/>
    </dgm:pt>
    <dgm:pt modelId="{C96F21D9-66E5-4ABF-8919-4F9DB652545D}" type="pres">
      <dgm:prSet presAssocID="{DB3B5648-D501-4CB8-9ABB-0BC22B0A474B}" presName="node" presStyleLbl="node1" presStyleIdx="1" presStyleCnt="3">
        <dgm:presLayoutVars>
          <dgm:bulletEnabled val="1"/>
        </dgm:presLayoutVars>
      </dgm:prSet>
      <dgm:spPr/>
    </dgm:pt>
    <dgm:pt modelId="{C42C63E6-7173-4951-ADC0-4D24C77967B9}" type="pres">
      <dgm:prSet presAssocID="{FBAF6645-E985-44D8-82CC-74A635330513}" presName="sibTrans" presStyleLbl="sibTrans2D1" presStyleIdx="1" presStyleCnt="2"/>
      <dgm:spPr/>
    </dgm:pt>
    <dgm:pt modelId="{46E317F0-7092-45BF-BBC1-78631FEF026E}" type="pres">
      <dgm:prSet presAssocID="{FBAF6645-E985-44D8-82CC-74A635330513}" presName="connectorText" presStyleLbl="sibTrans2D1" presStyleIdx="1" presStyleCnt="2"/>
      <dgm:spPr/>
    </dgm:pt>
    <dgm:pt modelId="{0F175148-1F5A-4D26-8E37-2548B3C21291}" type="pres">
      <dgm:prSet presAssocID="{96E691F7-8CCA-4AB0-AA10-CC7CFCCE4D74}" presName="node" presStyleLbl="node1" presStyleIdx="2" presStyleCnt="3">
        <dgm:presLayoutVars>
          <dgm:bulletEnabled val="1"/>
        </dgm:presLayoutVars>
      </dgm:prSet>
      <dgm:spPr/>
    </dgm:pt>
  </dgm:ptLst>
  <dgm:cxnLst>
    <dgm:cxn modelId="{D0A39A07-2DCE-4DE0-A704-CE7A71946734}" srcId="{E9C73F84-AE7D-4B37-81EB-D7746E86EB63}" destId="{9950181A-77BA-4DAD-B1EA-2CBC50FBFAB6}" srcOrd="0" destOrd="0" parTransId="{5D6DE441-9AA8-43FD-A5A5-FB7913DBC1CE}" sibTransId="{006E7308-08CC-494E-96CB-79D70F9D58F4}"/>
    <dgm:cxn modelId="{F2A91316-F5B8-41D5-8DCD-22563BAB3746}" srcId="{E9C73F84-AE7D-4B37-81EB-D7746E86EB63}" destId="{DB3B5648-D501-4CB8-9ABB-0BC22B0A474B}" srcOrd="1" destOrd="0" parTransId="{0903EBE5-5801-4EEE-BA73-15CBCF5678A7}" sibTransId="{FBAF6645-E985-44D8-82CC-74A635330513}"/>
    <dgm:cxn modelId="{7F650421-2EBF-4508-AFCC-883866ED26D4}" type="presOf" srcId="{E9C73F84-AE7D-4B37-81EB-D7746E86EB63}" destId="{6F22ADAE-3100-458F-B49B-3328872ADBB4}" srcOrd="0" destOrd="0" presId="urn:microsoft.com/office/officeart/2005/8/layout/process1"/>
    <dgm:cxn modelId="{4EF0B227-BD4B-4C0E-BCBC-018D81BD2581}" type="presOf" srcId="{006E7308-08CC-494E-96CB-79D70F9D58F4}" destId="{F7C6D174-999C-4DCB-936E-FB419823B88B}" srcOrd="0" destOrd="0" presId="urn:microsoft.com/office/officeart/2005/8/layout/process1"/>
    <dgm:cxn modelId="{08707462-2CED-4662-8456-688E27E6CB29}" type="presOf" srcId="{FBAF6645-E985-44D8-82CC-74A635330513}" destId="{46E317F0-7092-45BF-BBC1-78631FEF026E}" srcOrd="1" destOrd="0" presId="urn:microsoft.com/office/officeart/2005/8/layout/process1"/>
    <dgm:cxn modelId="{7FDDB16B-DE9A-4F99-BB49-1D2CBE180831}" srcId="{E9C73F84-AE7D-4B37-81EB-D7746E86EB63}" destId="{96E691F7-8CCA-4AB0-AA10-CC7CFCCE4D74}" srcOrd="2" destOrd="0" parTransId="{C1C9F648-3E8B-4789-AC8B-05EDD0AE03B4}" sibTransId="{26990C6E-87D9-4BF0-96C4-1A4D9AB2AEDF}"/>
    <dgm:cxn modelId="{933B2179-E842-488F-8683-CC9DFA4102F2}" type="presOf" srcId="{006E7308-08CC-494E-96CB-79D70F9D58F4}" destId="{1DFE4AFA-B225-4C8F-B20F-FE5FD93B5F7C}" srcOrd="1" destOrd="0" presId="urn:microsoft.com/office/officeart/2005/8/layout/process1"/>
    <dgm:cxn modelId="{3124D492-E657-4D63-B554-ADC4AB6FF9E4}" type="presOf" srcId="{9950181A-77BA-4DAD-B1EA-2CBC50FBFAB6}" destId="{AA957CC3-76DD-4A21-9FBE-31FAB00E1EC9}" srcOrd="0" destOrd="0" presId="urn:microsoft.com/office/officeart/2005/8/layout/process1"/>
    <dgm:cxn modelId="{EEAF0FA7-E25E-42E3-BBDE-172FDDEDA0AA}" type="presOf" srcId="{DB3B5648-D501-4CB8-9ABB-0BC22B0A474B}" destId="{C96F21D9-66E5-4ABF-8919-4F9DB652545D}" srcOrd="0" destOrd="0" presId="urn:microsoft.com/office/officeart/2005/8/layout/process1"/>
    <dgm:cxn modelId="{AE861FB2-64C0-4852-A29B-78DBEC96FEE5}" type="presOf" srcId="{FBAF6645-E985-44D8-82CC-74A635330513}" destId="{C42C63E6-7173-4951-ADC0-4D24C77967B9}" srcOrd="0" destOrd="0" presId="urn:microsoft.com/office/officeart/2005/8/layout/process1"/>
    <dgm:cxn modelId="{8206D1C9-889F-4A86-AEBB-4B3ABCE9161F}" type="presOf" srcId="{96E691F7-8CCA-4AB0-AA10-CC7CFCCE4D74}" destId="{0F175148-1F5A-4D26-8E37-2548B3C21291}" srcOrd="0" destOrd="0" presId="urn:microsoft.com/office/officeart/2005/8/layout/process1"/>
    <dgm:cxn modelId="{8A6B0F2B-5945-432B-830F-0A9845B393D7}" type="presParOf" srcId="{6F22ADAE-3100-458F-B49B-3328872ADBB4}" destId="{AA957CC3-76DD-4A21-9FBE-31FAB00E1EC9}" srcOrd="0" destOrd="0" presId="urn:microsoft.com/office/officeart/2005/8/layout/process1"/>
    <dgm:cxn modelId="{E2C3ECD2-5641-4CFB-AD6E-CD037A3C3023}" type="presParOf" srcId="{6F22ADAE-3100-458F-B49B-3328872ADBB4}" destId="{F7C6D174-999C-4DCB-936E-FB419823B88B}" srcOrd="1" destOrd="0" presId="urn:microsoft.com/office/officeart/2005/8/layout/process1"/>
    <dgm:cxn modelId="{2ED2AEF3-AE41-4BBD-96EC-CB5FA488C415}" type="presParOf" srcId="{F7C6D174-999C-4DCB-936E-FB419823B88B}" destId="{1DFE4AFA-B225-4C8F-B20F-FE5FD93B5F7C}" srcOrd="0" destOrd="0" presId="urn:microsoft.com/office/officeart/2005/8/layout/process1"/>
    <dgm:cxn modelId="{991C7F7B-64B7-4143-9996-360FBD017932}" type="presParOf" srcId="{6F22ADAE-3100-458F-B49B-3328872ADBB4}" destId="{C96F21D9-66E5-4ABF-8919-4F9DB652545D}" srcOrd="2" destOrd="0" presId="urn:microsoft.com/office/officeart/2005/8/layout/process1"/>
    <dgm:cxn modelId="{1A8AAE15-D7CD-4F81-BE71-2091FBAC5BB1}" type="presParOf" srcId="{6F22ADAE-3100-458F-B49B-3328872ADBB4}" destId="{C42C63E6-7173-4951-ADC0-4D24C77967B9}" srcOrd="3" destOrd="0" presId="urn:microsoft.com/office/officeart/2005/8/layout/process1"/>
    <dgm:cxn modelId="{F058A61C-0107-4395-B0A5-7E0911FE8E27}" type="presParOf" srcId="{C42C63E6-7173-4951-ADC0-4D24C77967B9}" destId="{46E317F0-7092-45BF-BBC1-78631FEF026E}" srcOrd="0" destOrd="0" presId="urn:microsoft.com/office/officeart/2005/8/layout/process1"/>
    <dgm:cxn modelId="{70DF140B-9712-40F0-B119-B4D3B652CD0D}" type="presParOf" srcId="{6F22ADAE-3100-458F-B49B-3328872ADBB4}" destId="{0F175148-1F5A-4D26-8E37-2548B3C2129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3FB7417-6464-4875-978E-4557D293190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97147D-C851-424D-9C87-74E23EB29C2B}">
      <dgm:prSet custT="1"/>
      <dgm:spPr/>
      <dgm:t>
        <a:bodyPr/>
        <a:lstStyle/>
        <a:p>
          <a:pPr algn="ctr"/>
          <a:r>
            <a:rPr lang="hr-HR" sz="2000" dirty="0"/>
            <a:t>Praćeno</a:t>
          </a:r>
          <a:r>
            <a:rPr lang="en-GB" sz="2000" dirty="0"/>
            <a:t> </a:t>
          </a:r>
          <a:r>
            <a:rPr lang="en-GB" sz="2000" dirty="0" err="1"/>
            <a:t>nekoliko</a:t>
          </a:r>
          <a:r>
            <a:rPr lang="en-GB" sz="2000" dirty="0"/>
            <a:t> </a:t>
          </a:r>
          <a:r>
            <a:rPr lang="en-GB" sz="2000" dirty="0" err="1"/>
            <a:t>parametara</a:t>
          </a:r>
          <a:r>
            <a:rPr lang="en-GB" sz="2000" dirty="0"/>
            <a:t> </a:t>
          </a:r>
          <a:r>
            <a:rPr lang="en-GB" sz="2000" dirty="0" err="1"/>
            <a:t>kako</a:t>
          </a:r>
          <a:r>
            <a:rPr lang="en-GB" sz="2000" dirty="0"/>
            <a:t> bi </a:t>
          </a:r>
          <a:r>
            <a:rPr lang="en-GB" sz="2000" dirty="0" err="1"/>
            <a:t>procijenili</a:t>
          </a:r>
          <a:r>
            <a:rPr lang="en-GB" sz="2000" dirty="0"/>
            <a:t> </a:t>
          </a:r>
          <a:r>
            <a:rPr lang="en-GB" sz="2000" dirty="0" err="1"/>
            <a:t>učinak</a:t>
          </a:r>
          <a:r>
            <a:rPr lang="en-GB" sz="2000" dirty="0"/>
            <a:t> </a:t>
          </a:r>
          <a:r>
            <a:rPr lang="en-GB" sz="2000" i="1" dirty="0"/>
            <a:t>S. salivarius </a:t>
          </a:r>
          <a:r>
            <a:rPr lang="en-GB" sz="2000" dirty="0"/>
            <a:t>K12 </a:t>
          </a:r>
          <a:r>
            <a:rPr lang="en-GB" sz="2000" dirty="0" err="1"/>
            <a:t>na</a:t>
          </a:r>
          <a:r>
            <a:rPr lang="en-GB" sz="2000" dirty="0"/>
            <a:t> </a:t>
          </a:r>
          <a:r>
            <a:rPr lang="en-GB" sz="2000" dirty="0" err="1"/>
            <a:t>halitozu</a:t>
          </a:r>
          <a:endParaRPr lang="en-US" sz="1500" dirty="0"/>
        </a:p>
      </dgm:t>
    </dgm:pt>
    <dgm:pt modelId="{389A8083-BFB9-49CD-AB27-5E611EF166DC}" type="parTrans" cxnId="{20146855-EC02-45FC-B2D4-7CCBF7562CCF}">
      <dgm:prSet/>
      <dgm:spPr/>
      <dgm:t>
        <a:bodyPr/>
        <a:lstStyle/>
        <a:p>
          <a:endParaRPr lang="en-US"/>
        </a:p>
      </dgm:t>
    </dgm:pt>
    <dgm:pt modelId="{13838896-2BF3-4869-9055-6D0FA0AAE848}" type="sibTrans" cxnId="{20146855-EC02-45FC-B2D4-7CCBF7562CCF}">
      <dgm:prSet/>
      <dgm:spPr/>
      <dgm:t>
        <a:bodyPr/>
        <a:lstStyle/>
        <a:p>
          <a:endParaRPr lang="en-US"/>
        </a:p>
      </dgm:t>
    </dgm:pt>
    <dgm:pt modelId="{B82F4368-9338-48A6-9442-C0022FDC8908}">
      <dgm:prSet/>
      <dgm:spPr/>
      <dgm:t>
        <a:bodyPr/>
        <a:lstStyle/>
        <a:p>
          <a:r>
            <a:rPr lang="hr-HR" b="1" dirty="0"/>
            <a:t>O</a:t>
          </a:r>
          <a:r>
            <a:rPr lang="en-GB" b="1" dirty="0" err="1"/>
            <a:t>rganoleptičk</a:t>
          </a:r>
          <a:r>
            <a:rPr lang="hr-HR" b="1" dirty="0"/>
            <a:t>i</a:t>
          </a:r>
          <a:r>
            <a:rPr lang="en-GB" b="1" dirty="0"/>
            <a:t> test (OLT</a:t>
          </a:r>
          <a:r>
            <a:rPr lang="en-GB" dirty="0"/>
            <a:t>): </a:t>
          </a:r>
          <a:r>
            <a:rPr lang="en-GB" dirty="0" err="1"/>
            <a:t>Rezultati</a:t>
          </a:r>
          <a:r>
            <a:rPr lang="en-GB" dirty="0"/>
            <a:t> OLT-a </a:t>
          </a:r>
          <a:r>
            <a:rPr lang="en-GB" dirty="0" err="1"/>
            <a:t>procijenjeni</a:t>
          </a:r>
          <a:r>
            <a:rPr lang="en-GB" dirty="0"/>
            <a:t>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početku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1., 7. </a:t>
          </a:r>
          <a:r>
            <a:rPr lang="en-GB" dirty="0" err="1"/>
            <a:t>i</a:t>
          </a:r>
          <a:r>
            <a:rPr lang="en-GB" dirty="0"/>
            <a:t> 14. dana </a:t>
          </a:r>
          <a:r>
            <a:rPr lang="en-GB" dirty="0" err="1"/>
            <a:t>nakon</a:t>
          </a:r>
          <a:r>
            <a:rPr lang="en-GB" dirty="0"/>
            <a:t> </a:t>
          </a:r>
          <a:r>
            <a:rPr lang="en-GB" dirty="0" err="1"/>
            <a:t>završetka</a:t>
          </a:r>
          <a:r>
            <a:rPr lang="en-GB" dirty="0"/>
            <a:t> </a:t>
          </a:r>
          <a:r>
            <a:rPr lang="en-GB" dirty="0" err="1"/>
            <a:t>ciklusa</a:t>
          </a:r>
          <a:r>
            <a:rPr lang="en-GB" dirty="0"/>
            <a:t> </a:t>
          </a:r>
          <a:r>
            <a:rPr lang="en-GB" dirty="0" err="1"/>
            <a:t>uzimanja</a:t>
          </a:r>
          <a:r>
            <a:rPr lang="en-GB" dirty="0"/>
            <a:t> </a:t>
          </a:r>
          <a:r>
            <a:rPr lang="en-GB" dirty="0" err="1"/>
            <a:t>tableta</a:t>
          </a:r>
          <a:r>
            <a:rPr lang="en-GB" dirty="0"/>
            <a:t>. OLT </a:t>
          </a:r>
          <a:r>
            <a:rPr lang="en-GB" dirty="0" err="1"/>
            <a:t>rezultati</a:t>
          </a:r>
          <a:r>
            <a:rPr lang="en-GB" dirty="0"/>
            <a:t> </a:t>
          </a:r>
          <a:r>
            <a:rPr lang="en-GB" dirty="0" err="1"/>
            <a:t>pokazuju</a:t>
          </a:r>
          <a:r>
            <a:rPr lang="en-GB" dirty="0"/>
            <a:t> </a:t>
          </a:r>
          <a:r>
            <a:rPr lang="en-GB" dirty="0" err="1"/>
            <a:t>ozbiljnost</a:t>
          </a:r>
          <a:r>
            <a:rPr lang="en-GB" dirty="0"/>
            <a:t> </a:t>
          </a:r>
          <a:r>
            <a:rPr lang="en-GB" dirty="0" err="1"/>
            <a:t>halitoze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ljestvici</a:t>
          </a:r>
          <a:r>
            <a:rPr lang="en-GB" dirty="0"/>
            <a:t> od 0 do 5. ​</a:t>
          </a:r>
          <a:endParaRPr lang="en-US" dirty="0"/>
        </a:p>
      </dgm:t>
    </dgm:pt>
    <dgm:pt modelId="{CD2D3200-F2C4-484C-967E-2617667C1091}" type="parTrans" cxnId="{E249208F-0341-4482-878D-F15598A63D73}">
      <dgm:prSet/>
      <dgm:spPr/>
      <dgm:t>
        <a:bodyPr/>
        <a:lstStyle/>
        <a:p>
          <a:endParaRPr lang="en-US"/>
        </a:p>
      </dgm:t>
    </dgm:pt>
    <dgm:pt modelId="{6EF39D43-6E34-4F90-9325-CA5B3BB428AD}" type="sibTrans" cxnId="{E249208F-0341-4482-878D-F15598A63D73}">
      <dgm:prSet/>
      <dgm:spPr/>
      <dgm:t>
        <a:bodyPr/>
        <a:lstStyle/>
        <a:p>
          <a:endParaRPr lang="en-US"/>
        </a:p>
      </dgm:t>
    </dgm:pt>
    <dgm:pt modelId="{D9E6B306-58C6-4155-A39F-ABF2363F09F2}">
      <dgm:prSet/>
      <dgm:spPr/>
      <dgm:t>
        <a:bodyPr/>
        <a:lstStyle/>
        <a:p>
          <a:r>
            <a:rPr lang="en-GB" b="1" dirty="0" err="1"/>
            <a:t>Razine</a:t>
          </a:r>
          <a:r>
            <a:rPr lang="en-GB" b="1" dirty="0"/>
            <a:t> </a:t>
          </a:r>
          <a:r>
            <a:rPr lang="en-GB" b="1" dirty="0" err="1"/>
            <a:t>hlapljivih</a:t>
          </a:r>
          <a:r>
            <a:rPr lang="en-GB" b="1" dirty="0"/>
            <a:t> </a:t>
          </a:r>
          <a:r>
            <a:rPr lang="en-GB" b="1" dirty="0" err="1"/>
            <a:t>sumpornih</a:t>
          </a:r>
          <a:r>
            <a:rPr lang="en-GB" b="1" dirty="0"/>
            <a:t> </a:t>
          </a:r>
          <a:r>
            <a:rPr lang="en-GB" b="1" dirty="0" err="1"/>
            <a:t>spojeva</a:t>
          </a:r>
          <a:r>
            <a:rPr lang="en-GB" b="1" dirty="0"/>
            <a:t> (VSC): </a:t>
          </a:r>
          <a:r>
            <a:rPr lang="en-GB" dirty="0" err="1"/>
            <a:t>Razine</a:t>
          </a:r>
          <a:r>
            <a:rPr lang="en-GB" dirty="0"/>
            <a:t> VSC </a:t>
          </a:r>
          <a:r>
            <a:rPr lang="en-GB" dirty="0" err="1"/>
            <a:t>mjerene</a:t>
          </a:r>
          <a:r>
            <a:rPr lang="en-GB" dirty="0"/>
            <a:t>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početku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1., 7. </a:t>
          </a:r>
          <a:r>
            <a:rPr lang="en-GB" dirty="0" err="1"/>
            <a:t>i</a:t>
          </a:r>
          <a:r>
            <a:rPr lang="en-GB" dirty="0"/>
            <a:t> 14. dana </a:t>
          </a:r>
          <a:r>
            <a:rPr lang="en-GB" dirty="0" err="1"/>
            <a:t>nakon</a:t>
          </a:r>
          <a:r>
            <a:rPr lang="en-GB" dirty="0"/>
            <a:t> </a:t>
          </a:r>
          <a:r>
            <a:rPr lang="en-GB" dirty="0" err="1"/>
            <a:t>završetka</a:t>
          </a:r>
          <a:r>
            <a:rPr lang="en-GB" dirty="0"/>
            <a:t> </a:t>
          </a:r>
          <a:r>
            <a:rPr lang="en-GB" dirty="0" err="1"/>
            <a:t>ciklusa</a:t>
          </a:r>
          <a:r>
            <a:rPr lang="en-GB" dirty="0"/>
            <a:t> </a:t>
          </a:r>
          <a:r>
            <a:rPr lang="en-GB" dirty="0" err="1"/>
            <a:t>uzimanja</a:t>
          </a:r>
          <a:r>
            <a:rPr lang="en-GB" dirty="0"/>
            <a:t> </a:t>
          </a:r>
          <a:r>
            <a:rPr lang="en-GB" dirty="0" err="1"/>
            <a:t>tableta</a:t>
          </a:r>
          <a:r>
            <a:rPr lang="en-GB" dirty="0"/>
            <a:t>. VSC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spojevi</a:t>
          </a:r>
          <a:r>
            <a:rPr lang="en-GB" dirty="0"/>
            <a:t> </a:t>
          </a:r>
          <a:r>
            <a:rPr lang="en-GB" dirty="0" err="1"/>
            <a:t>povezani</a:t>
          </a:r>
          <a:r>
            <a:rPr lang="en-GB" dirty="0"/>
            <a:t> s </a:t>
          </a:r>
          <a:r>
            <a:rPr lang="en-GB" dirty="0" err="1"/>
            <a:t>halitozom</a:t>
          </a:r>
          <a:r>
            <a:rPr lang="en-GB" dirty="0"/>
            <a:t>. </a:t>
          </a:r>
          <a:endParaRPr lang="en-US" dirty="0"/>
        </a:p>
      </dgm:t>
    </dgm:pt>
    <dgm:pt modelId="{0016B9F9-A65E-45B4-B4CF-C06600A5FBA7}" type="parTrans" cxnId="{BD292119-E637-4E5C-988C-D58D5AEFB818}">
      <dgm:prSet/>
      <dgm:spPr/>
      <dgm:t>
        <a:bodyPr/>
        <a:lstStyle/>
        <a:p>
          <a:endParaRPr lang="en-US"/>
        </a:p>
      </dgm:t>
    </dgm:pt>
    <dgm:pt modelId="{85CF8F7C-A27A-4B35-9333-49D33E27D273}" type="sibTrans" cxnId="{BD292119-E637-4E5C-988C-D58D5AEFB818}">
      <dgm:prSet/>
      <dgm:spPr/>
      <dgm:t>
        <a:bodyPr/>
        <a:lstStyle/>
        <a:p>
          <a:endParaRPr lang="en-US"/>
        </a:p>
      </dgm:t>
    </dgm:pt>
    <dgm:pt modelId="{F89E7F3B-3791-4F6F-A2C8-2EE08A27A670}">
      <dgm:prSet/>
      <dgm:spPr/>
      <dgm:t>
        <a:bodyPr/>
        <a:lstStyle/>
        <a:p>
          <a:r>
            <a:rPr lang="en-GB" dirty="0"/>
            <a:t>​</a:t>
          </a:r>
          <a:r>
            <a:rPr lang="en-GB" b="1" dirty="0" err="1"/>
            <a:t>Parodontni</a:t>
          </a:r>
          <a:r>
            <a:rPr lang="en-GB" b="1" dirty="0"/>
            <a:t> </a:t>
          </a:r>
          <a:r>
            <a:rPr lang="en-GB" b="1" dirty="0" err="1"/>
            <a:t>parametri</a:t>
          </a:r>
          <a:r>
            <a:rPr lang="en-GB" dirty="0"/>
            <a:t>: </a:t>
          </a:r>
          <a:r>
            <a:rPr lang="en-GB" dirty="0" err="1"/>
            <a:t>Istraživači</a:t>
          </a:r>
          <a:r>
            <a:rPr lang="en-GB" dirty="0"/>
            <a:t>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također</a:t>
          </a:r>
          <a:r>
            <a:rPr lang="en-GB" dirty="0"/>
            <a:t> </a:t>
          </a:r>
          <a:r>
            <a:rPr lang="en-GB" dirty="0" err="1"/>
            <a:t>procijenili</a:t>
          </a:r>
          <a:r>
            <a:rPr lang="en-GB" dirty="0"/>
            <a:t> </a:t>
          </a:r>
          <a:r>
            <a:rPr lang="en-GB" dirty="0" err="1"/>
            <a:t>indeks</a:t>
          </a:r>
          <a:r>
            <a:rPr lang="en-GB" dirty="0"/>
            <a:t> </a:t>
          </a:r>
          <a:r>
            <a:rPr lang="en-GB" dirty="0" err="1"/>
            <a:t>plaka</a:t>
          </a:r>
          <a:r>
            <a:rPr lang="en-GB" dirty="0"/>
            <a:t> (PLI), </a:t>
          </a:r>
          <a:r>
            <a:rPr lang="en-GB" dirty="0" err="1"/>
            <a:t>dubinu</a:t>
          </a:r>
          <a:r>
            <a:rPr lang="en-GB" dirty="0"/>
            <a:t> </a:t>
          </a:r>
          <a:r>
            <a:rPr lang="en-GB" dirty="0" err="1"/>
            <a:t>sondiranja</a:t>
          </a:r>
          <a:r>
            <a:rPr lang="en-GB" dirty="0"/>
            <a:t> (PD), </a:t>
          </a:r>
          <a:r>
            <a:rPr lang="en-GB" dirty="0" err="1"/>
            <a:t>indeks</a:t>
          </a:r>
          <a:r>
            <a:rPr lang="en-GB" dirty="0"/>
            <a:t> </a:t>
          </a:r>
          <a:r>
            <a:rPr lang="en-GB" dirty="0" err="1"/>
            <a:t>krvarenja</a:t>
          </a:r>
          <a:r>
            <a:rPr lang="en-GB" dirty="0"/>
            <a:t> (BI)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postotak</a:t>
          </a:r>
          <a:r>
            <a:rPr lang="en-GB" dirty="0"/>
            <a:t> </a:t>
          </a:r>
          <a:r>
            <a:rPr lang="en-GB" dirty="0" err="1"/>
            <a:t>mjesta</a:t>
          </a:r>
          <a:r>
            <a:rPr lang="en-GB" dirty="0"/>
            <a:t> s </a:t>
          </a:r>
          <a:r>
            <a:rPr lang="en-GB" dirty="0" err="1"/>
            <a:t>krvarenjem</a:t>
          </a:r>
          <a:r>
            <a:rPr lang="en-GB" dirty="0"/>
            <a:t> </a:t>
          </a:r>
          <a:r>
            <a:rPr lang="en-GB" dirty="0" err="1"/>
            <a:t>pri</a:t>
          </a:r>
          <a:r>
            <a:rPr lang="en-GB" dirty="0"/>
            <a:t> </a:t>
          </a:r>
          <a:r>
            <a:rPr lang="en-GB" dirty="0" err="1"/>
            <a:t>sondiranju</a:t>
          </a:r>
          <a:r>
            <a:rPr lang="en-GB" dirty="0"/>
            <a:t> (BOP%). Ovi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parametri</a:t>
          </a:r>
          <a:r>
            <a:rPr lang="en-GB" dirty="0"/>
            <a:t> </a:t>
          </a:r>
          <a:r>
            <a:rPr lang="en-GB" dirty="0" err="1"/>
            <a:t>zabilježeni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početku</a:t>
          </a:r>
          <a:r>
            <a:rPr lang="en-GB" dirty="0"/>
            <a:t> </a:t>
          </a:r>
          <a:r>
            <a:rPr lang="en-GB" dirty="0" err="1"/>
            <a:t>i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završetku</a:t>
          </a:r>
          <a:r>
            <a:rPr lang="en-GB" dirty="0"/>
            <a:t> </a:t>
          </a:r>
          <a:r>
            <a:rPr lang="en-GB" dirty="0" err="1"/>
            <a:t>ispitivanja</a:t>
          </a:r>
          <a:r>
            <a:rPr lang="en-GB" dirty="0"/>
            <a:t>. ​</a:t>
          </a:r>
          <a:endParaRPr lang="en-US" dirty="0"/>
        </a:p>
      </dgm:t>
    </dgm:pt>
    <dgm:pt modelId="{1EDECC8D-1A9C-4139-B400-71A1F1F1B9AF}" type="parTrans" cxnId="{D6BFE973-CC36-4A14-B660-8FDC76C9748D}">
      <dgm:prSet/>
      <dgm:spPr/>
      <dgm:t>
        <a:bodyPr/>
        <a:lstStyle/>
        <a:p>
          <a:endParaRPr lang="en-US"/>
        </a:p>
      </dgm:t>
    </dgm:pt>
    <dgm:pt modelId="{D45A3C41-BBA1-44AD-B7FB-AB416ECA7E35}" type="sibTrans" cxnId="{D6BFE973-CC36-4A14-B660-8FDC76C9748D}">
      <dgm:prSet/>
      <dgm:spPr/>
      <dgm:t>
        <a:bodyPr/>
        <a:lstStyle/>
        <a:p>
          <a:endParaRPr lang="en-US"/>
        </a:p>
      </dgm:t>
    </dgm:pt>
    <dgm:pt modelId="{5212E365-0F22-4B61-8BA3-36CD44E746C2}" type="pres">
      <dgm:prSet presAssocID="{C3FB7417-6464-4875-978E-4557D2931907}" presName="outerComposite" presStyleCnt="0">
        <dgm:presLayoutVars>
          <dgm:chMax val="5"/>
          <dgm:dir/>
          <dgm:resizeHandles val="exact"/>
        </dgm:presLayoutVars>
      </dgm:prSet>
      <dgm:spPr/>
    </dgm:pt>
    <dgm:pt modelId="{947A6A5D-E979-4BA1-9215-04233D051101}" type="pres">
      <dgm:prSet presAssocID="{C3FB7417-6464-4875-978E-4557D2931907}" presName="dummyMaxCanvas" presStyleCnt="0">
        <dgm:presLayoutVars/>
      </dgm:prSet>
      <dgm:spPr/>
    </dgm:pt>
    <dgm:pt modelId="{997B735B-C477-48D0-9D6A-14101DAB5696}" type="pres">
      <dgm:prSet presAssocID="{C3FB7417-6464-4875-978E-4557D2931907}" presName="FourNodes_1" presStyleLbl="node1" presStyleIdx="0" presStyleCnt="4">
        <dgm:presLayoutVars>
          <dgm:bulletEnabled val="1"/>
        </dgm:presLayoutVars>
      </dgm:prSet>
      <dgm:spPr/>
    </dgm:pt>
    <dgm:pt modelId="{5E96C7F2-666D-4F4C-AEE3-2C23A7825A29}" type="pres">
      <dgm:prSet presAssocID="{C3FB7417-6464-4875-978E-4557D2931907}" presName="FourNodes_2" presStyleLbl="node1" presStyleIdx="1" presStyleCnt="4">
        <dgm:presLayoutVars>
          <dgm:bulletEnabled val="1"/>
        </dgm:presLayoutVars>
      </dgm:prSet>
      <dgm:spPr/>
    </dgm:pt>
    <dgm:pt modelId="{D8A53086-E482-40C1-A491-80213C52F012}" type="pres">
      <dgm:prSet presAssocID="{C3FB7417-6464-4875-978E-4557D2931907}" presName="FourNodes_3" presStyleLbl="node1" presStyleIdx="2" presStyleCnt="4">
        <dgm:presLayoutVars>
          <dgm:bulletEnabled val="1"/>
        </dgm:presLayoutVars>
      </dgm:prSet>
      <dgm:spPr/>
    </dgm:pt>
    <dgm:pt modelId="{63BD150B-E471-494C-A97B-995C692C5646}" type="pres">
      <dgm:prSet presAssocID="{C3FB7417-6464-4875-978E-4557D2931907}" presName="FourNodes_4" presStyleLbl="node1" presStyleIdx="3" presStyleCnt="4">
        <dgm:presLayoutVars>
          <dgm:bulletEnabled val="1"/>
        </dgm:presLayoutVars>
      </dgm:prSet>
      <dgm:spPr/>
    </dgm:pt>
    <dgm:pt modelId="{FF1CA829-21E8-41A4-BE99-4A14DE27F2E6}" type="pres">
      <dgm:prSet presAssocID="{C3FB7417-6464-4875-978E-4557D2931907}" presName="FourConn_1-2" presStyleLbl="fgAccFollowNode1" presStyleIdx="0" presStyleCnt="3">
        <dgm:presLayoutVars>
          <dgm:bulletEnabled val="1"/>
        </dgm:presLayoutVars>
      </dgm:prSet>
      <dgm:spPr/>
    </dgm:pt>
    <dgm:pt modelId="{3054F217-CB16-4B5C-A372-9912EA81A378}" type="pres">
      <dgm:prSet presAssocID="{C3FB7417-6464-4875-978E-4557D2931907}" presName="FourConn_2-3" presStyleLbl="fgAccFollowNode1" presStyleIdx="1" presStyleCnt="3">
        <dgm:presLayoutVars>
          <dgm:bulletEnabled val="1"/>
        </dgm:presLayoutVars>
      </dgm:prSet>
      <dgm:spPr/>
    </dgm:pt>
    <dgm:pt modelId="{88BD5C7D-252F-4D8E-BCB3-9937D6B45681}" type="pres">
      <dgm:prSet presAssocID="{C3FB7417-6464-4875-978E-4557D2931907}" presName="FourConn_3-4" presStyleLbl="fgAccFollowNode1" presStyleIdx="2" presStyleCnt="3">
        <dgm:presLayoutVars>
          <dgm:bulletEnabled val="1"/>
        </dgm:presLayoutVars>
      </dgm:prSet>
      <dgm:spPr/>
    </dgm:pt>
    <dgm:pt modelId="{745F0592-5939-4DD8-9808-995F4DA56647}" type="pres">
      <dgm:prSet presAssocID="{C3FB7417-6464-4875-978E-4557D2931907}" presName="FourNodes_1_text" presStyleLbl="node1" presStyleIdx="3" presStyleCnt="4">
        <dgm:presLayoutVars>
          <dgm:bulletEnabled val="1"/>
        </dgm:presLayoutVars>
      </dgm:prSet>
      <dgm:spPr/>
    </dgm:pt>
    <dgm:pt modelId="{22FAB4AB-78C7-458E-80B8-13D76B55B5D7}" type="pres">
      <dgm:prSet presAssocID="{C3FB7417-6464-4875-978E-4557D2931907}" presName="FourNodes_2_text" presStyleLbl="node1" presStyleIdx="3" presStyleCnt="4">
        <dgm:presLayoutVars>
          <dgm:bulletEnabled val="1"/>
        </dgm:presLayoutVars>
      </dgm:prSet>
      <dgm:spPr/>
    </dgm:pt>
    <dgm:pt modelId="{DFE2E57E-33E4-47BD-A099-A01B22E5EADF}" type="pres">
      <dgm:prSet presAssocID="{C3FB7417-6464-4875-978E-4557D2931907}" presName="FourNodes_3_text" presStyleLbl="node1" presStyleIdx="3" presStyleCnt="4">
        <dgm:presLayoutVars>
          <dgm:bulletEnabled val="1"/>
        </dgm:presLayoutVars>
      </dgm:prSet>
      <dgm:spPr/>
    </dgm:pt>
    <dgm:pt modelId="{B2A33225-0BBE-4A90-AA11-A7473C57091D}" type="pres">
      <dgm:prSet presAssocID="{C3FB7417-6464-4875-978E-4557D293190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99679E0A-309D-4117-AB2D-DD48162ECDA1}" type="presOf" srcId="{85CF8F7C-A27A-4B35-9333-49D33E27D273}" destId="{88BD5C7D-252F-4D8E-BCB3-9937D6B45681}" srcOrd="0" destOrd="0" presId="urn:microsoft.com/office/officeart/2005/8/layout/vProcess5"/>
    <dgm:cxn modelId="{BD292119-E637-4E5C-988C-D58D5AEFB818}" srcId="{C3FB7417-6464-4875-978E-4557D2931907}" destId="{D9E6B306-58C6-4155-A39F-ABF2363F09F2}" srcOrd="2" destOrd="0" parTransId="{0016B9F9-A65E-45B4-B4CF-C06600A5FBA7}" sibTransId="{85CF8F7C-A27A-4B35-9333-49D33E27D273}"/>
    <dgm:cxn modelId="{8AFEB231-CA69-4E21-A96C-26935D320D1D}" type="presOf" srcId="{5B97147D-C851-424D-9C87-74E23EB29C2B}" destId="{745F0592-5939-4DD8-9808-995F4DA56647}" srcOrd="1" destOrd="0" presId="urn:microsoft.com/office/officeart/2005/8/layout/vProcess5"/>
    <dgm:cxn modelId="{01656333-3832-43FF-B624-1E7DDB950B48}" type="presOf" srcId="{D9E6B306-58C6-4155-A39F-ABF2363F09F2}" destId="{DFE2E57E-33E4-47BD-A099-A01B22E5EADF}" srcOrd="1" destOrd="0" presId="urn:microsoft.com/office/officeart/2005/8/layout/vProcess5"/>
    <dgm:cxn modelId="{4110AA36-ABEC-4B56-84B6-993FC0205A80}" type="presOf" srcId="{B82F4368-9338-48A6-9442-C0022FDC8908}" destId="{22FAB4AB-78C7-458E-80B8-13D76B55B5D7}" srcOrd="1" destOrd="0" presId="urn:microsoft.com/office/officeart/2005/8/layout/vProcess5"/>
    <dgm:cxn modelId="{D0905337-59B0-4A06-8041-AC903645C2D5}" type="presOf" srcId="{C3FB7417-6464-4875-978E-4557D2931907}" destId="{5212E365-0F22-4B61-8BA3-36CD44E746C2}" srcOrd="0" destOrd="0" presId="urn:microsoft.com/office/officeart/2005/8/layout/vProcess5"/>
    <dgm:cxn modelId="{20146855-EC02-45FC-B2D4-7CCBF7562CCF}" srcId="{C3FB7417-6464-4875-978E-4557D2931907}" destId="{5B97147D-C851-424D-9C87-74E23EB29C2B}" srcOrd="0" destOrd="0" parTransId="{389A8083-BFB9-49CD-AB27-5E611EF166DC}" sibTransId="{13838896-2BF3-4869-9055-6D0FA0AAE848}"/>
    <dgm:cxn modelId="{0361AA65-8387-4ECE-B214-E70F90E4E554}" type="presOf" srcId="{F89E7F3B-3791-4F6F-A2C8-2EE08A27A670}" destId="{B2A33225-0BBE-4A90-AA11-A7473C57091D}" srcOrd="1" destOrd="0" presId="urn:microsoft.com/office/officeart/2005/8/layout/vProcess5"/>
    <dgm:cxn modelId="{D6BFE973-CC36-4A14-B660-8FDC76C9748D}" srcId="{C3FB7417-6464-4875-978E-4557D2931907}" destId="{F89E7F3B-3791-4F6F-A2C8-2EE08A27A670}" srcOrd="3" destOrd="0" parTransId="{1EDECC8D-1A9C-4139-B400-71A1F1F1B9AF}" sibTransId="{D45A3C41-BBA1-44AD-B7FB-AB416ECA7E35}"/>
    <dgm:cxn modelId="{E8D2077E-0B7C-4FFA-B4F5-F4629ACE924C}" type="presOf" srcId="{D9E6B306-58C6-4155-A39F-ABF2363F09F2}" destId="{D8A53086-E482-40C1-A491-80213C52F012}" srcOrd="0" destOrd="0" presId="urn:microsoft.com/office/officeart/2005/8/layout/vProcess5"/>
    <dgm:cxn modelId="{B02F7988-2022-48A1-A272-5054BCA0AFCD}" type="presOf" srcId="{F89E7F3B-3791-4F6F-A2C8-2EE08A27A670}" destId="{63BD150B-E471-494C-A97B-995C692C5646}" srcOrd="0" destOrd="0" presId="urn:microsoft.com/office/officeart/2005/8/layout/vProcess5"/>
    <dgm:cxn modelId="{38CCED8C-0637-421B-A58E-787B6E1E36CC}" type="presOf" srcId="{B82F4368-9338-48A6-9442-C0022FDC8908}" destId="{5E96C7F2-666D-4F4C-AEE3-2C23A7825A29}" srcOrd="0" destOrd="0" presId="urn:microsoft.com/office/officeart/2005/8/layout/vProcess5"/>
    <dgm:cxn modelId="{E249208F-0341-4482-878D-F15598A63D73}" srcId="{C3FB7417-6464-4875-978E-4557D2931907}" destId="{B82F4368-9338-48A6-9442-C0022FDC8908}" srcOrd="1" destOrd="0" parTransId="{CD2D3200-F2C4-484C-967E-2617667C1091}" sibTransId="{6EF39D43-6E34-4F90-9325-CA5B3BB428AD}"/>
    <dgm:cxn modelId="{064D67A2-B221-40D4-A06C-70E95AA8814A}" type="presOf" srcId="{6EF39D43-6E34-4F90-9325-CA5B3BB428AD}" destId="{3054F217-CB16-4B5C-A372-9912EA81A378}" srcOrd="0" destOrd="0" presId="urn:microsoft.com/office/officeart/2005/8/layout/vProcess5"/>
    <dgm:cxn modelId="{877C1FCB-487A-40A0-A447-D0C4D57E78BC}" type="presOf" srcId="{5B97147D-C851-424D-9C87-74E23EB29C2B}" destId="{997B735B-C477-48D0-9D6A-14101DAB5696}" srcOrd="0" destOrd="0" presId="urn:microsoft.com/office/officeart/2005/8/layout/vProcess5"/>
    <dgm:cxn modelId="{7858FCDF-4209-4963-B929-98D3415A5170}" type="presOf" srcId="{13838896-2BF3-4869-9055-6D0FA0AAE848}" destId="{FF1CA829-21E8-41A4-BE99-4A14DE27F2E6}" srcOrd="0" destOrd="0" presId="urn:microsoft.com/office/officeart/2005/8/layout/vProcess5"/>
    <dgm:cxn modelId="{603AE24B-B856-4C3B-B67F-206DD2121059}" type="presParOf" srcId="{5212E365-0F22-4B61-8BA3-36CD44E746C2}" destId="{947A6A5D-E979-4BA1-9215-04233D051101}" srcOrd="0" destOrd="0" presId="urn:microsoft.com/office/officeart/2005/8/layout/vProcess5"/>
    <dgm:cxn modelId="{12AB1CDE-64F6-49AD-9B81-CE61E4F279E3}" type="presParOf" srcId="{5212E365-0F22-4B61-8BA3-36CD44E746C2}" destId="{997B735B-C477-48D0-9D6A-14101DAB5696}" srcOrd="1" destOrd="0" presId="urn:microsoft.com/office/officeart/2005/8/layout/vProcess5"/>
    <dgm:cxn modelId="{8E7B82B3-7099-4AA8-82BB-FDB7900BC43A}" type="presParOf" srcId="{5212E365-0F22-4B61-8BA3-36CD44E746C2}" destId="{5E96C7F2-666D-4F4C-AEE3-2C23A7825A29}" srcOrd="2" destOrd="0" presId="urn:microsoft.com/office/officeart/2005/8/layout/vProcess5"/>
    <dgm:cxn modelId="{29BC51BB-1852-4DD3-95AD-8A922527166D}" type="presParOf" srcId="{5212E365-0F22-4B61-8BA3-36CD44E746C2}" destId="{D8A53086-E482-40C1-A491-80213C52F012}" srcOrd="3" destOrd="0" presId="urn:microsoft.com/office/officeart/2005/8/layout/vProcess5"/>
    <dgm:cxn modelId="{0F4C9040-79CC-4CC2-8E75-3708E3192B07}" type="presParOf" srcId="{5212E365-0F22-4B61-8BA3-36CD44E746C2}" destId="{63BD150B-E471-494C-A97B-995C692C5646}" srcOrd="4" destOrd="0" presId="urn:microsoft.com/office/officeart/2005/8/layout/vProcess5"/>
    <dgm:cxn modelId="{7050B900-8B1B-4EFA-B525-F409713A1171}" type="presParOf" srcId="{5212E365-0F22-4B61-8BA3-36CD44E746C2}" destId="{FF1CA829-21E8-41A4-BE99-4A14DE27F2E6}" srcOrd="5" destOrd="0" presId="urn:microsoft.com/office/officeart/2005/8/layout/vProcess5"/>
    <dgm:cxn modelId="{C91C1A76-658F-4744-A626-DC5B9AA1812D}" type="presParOf" srcId="{5212E365-0F22-4B61-8BA3-36CD44E746C2}" destId="{3054F217-CB16-4B5C-A372-9912EA81A378}" srcOrd="6" destOrd="0" presId="urn:microsoft.com/office/officeart/2005/8/layout/vProcess5"/>
    <dgm:cxn modelId="{D39DA708-0387-47C9-8BE4-81A48F47DD79}" type="presParOf" srcId="{5212E365-0F22-4B61-8BA3-36CD44E746C2}" destId="{88BD5C7D-252F-4D8E-BCB3-9937D6B45681}" srcOrd="7" destOrd="0" presId="urn:microsoft.com/office/officeart/2005/8/layout/vProcess5"/>
    <dgm:cxn modelId="{B1B3F9C2-26E2-4AB3-BE26-7D9482320794}" type="presParOf" srcId="{5212E365-0F22-4B61-8BA3-36CD44E746C2}" destId="{745F0592-5939-4DD8-9808-995F4DA56647}" srcOrd="8" destOrd="0" presId="urn:microsoft.com/office/officeart/2005/8/layout/vProcess5"/>
    <dgm:cxn modelId="{30E87D41-2876-43B7-A738-D15D956371D8}" type="presParOf" srcId="{5212E365-0F22-4B61-8BA3-36CD44E746C2}" destId="{22FAB4AB-78C7-458E-80B8-13D76B55B5D7}" srcOrd="9" destOrd="0" presId="urn:microsoft.com/office/officeart/2005/8/layout/vProcess5"/>
    <dgm:cxn modelId="{2192EA98-1B47-4C24-AB92-D702DE856BEB}" type="presParOf" srcId="{5212E365-0F22-4B61-8BA3-36CD44E746C2}" destId="{DFE2E57E-33E4-47BD-A099-A01B22E5EADF}" srcOrd="10" destOrd="0" presId="urn:microsoft.com/office/officeart/2005/8/layout/vProcess5"/>
    <dgm:cxn modelId="{298F2669-298C-479E-8C79-80EA60465CE1}" type="presParOf" srcId="{5212E365-0F22-4B61-8BA3-36CD44E746C2}" destId="{B2A33225-0BBE-4A90-AA11-A7473C57091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061C6C-3C28-42C6-A17F-0540F6546332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304E0A1-B6A0-4D70-8BFB-728592D98B25}">
      <dgm:prSet custT="1"/>
      <dgm:spPr/>
      <dgm:t>
        <a:bodyPr/>
        <a:lstStyle/>
        <a:p>
          <a:r>
            <a:rPr lang="hr-HR" sz="2500" b="1" dirty="0"/>
            <a:t>Zaključci studije</a:t>
          </a:r>
          <a:endParaRPr lang="en-US" sz="2500" b="1" dirty="0"/>
        </a:p>
      </dgm:t>
    </dgm:pt>
    <dgm:pt modelId="{D2BF614D-A54B-4DDF-A446-18BEFA3B29AF}" type="parTrans" cxnId="{1EF0D7B6-43AA-4FB2-9FC2-B50F0A478C6F}">
      <dgm:prSet/>
      <dgm:spPr/>
      <dgm:t>
        <a:bodyPr/>
        <a:lstStyle/>
        <a:p>
          <a:endParaRPr lang="en-US"/>
        </a:p>
      </dgm:t>
    </dgm:pt>
    <dgm:pt modelId="{8D2ADACF-A0BA-4725-BE58-17A644055C00}" type="sibTrans" cxnId="{1EF0D7B6-43AA-4FB2-9FC2-B50F0A478C6F}">
      <dgm:prSet/>
      <dgm:spPr/>
      <dgm:t>
        <a:bodyPr/>
        <a:lstStyle/>
        <a:p>
          <a:endParaRPr lang="en-US"/>
        </a:p>
      </dgm:t>
    </dgm:pt>
    <dgm:pt modelId="{FD23604C-07E7-4841-8AFC-5221D9E33FFC}">
      <dgm:prSet/>
      <dgm:spPr/>
      <dgm:t>
        <a:bodyPr/>
        <a:lstStyle/>
        <a:p>
          <a:r>
            <a:rPr lang="hr-HR" dirty="0"/>
            <a:t>Primjena tableta </a:t>
          </a:r>
          <a:r>
            <a:rPr lang="hr-HR" i="1" dirty="0" err="1"/>
            <a:t>Streptococcus</a:t>
          </a:r>
          <a:r>
            <a:rPr lang="hr-HR" i="1" dirty="0"/>
            <a:t> </a:t>
          </a:r>
          <a:r>
            <a:rPr lang="hr-HR" i="1" dirty="0" err="1"/>
            <a:t>salivarius</a:t>
          </a:r>
          <a:r>
            <a:rPr lang="hr-HR" dirty="0"/>
            <a:t> K12 dnevno tijekom duljeg vremenskog razdoblja može održati trajan učinak na uklanjanje neugodnog zadaha.</a:t>
          </a:r>
          <a:endParaRPr lang="en-US" dirty="0"/>
        </a:p>
      </dgm:t>
    </dgm:pt>
    <dgm:pt modelId="{7C40FBE9-D5DF-47CA-822E-F82089AB1207}" type="parTrans" cxnId="{8470313B-56F0-4268-9980-33786B1B27A8}">
      <dgm:prSet/>
      <dgm:spPr/>
      <dgm:t>
        <a:bodyPr/>
        <a:lstStyle/>
        <a:p>
          <a:endParaRPr lang="en-US"/>
        </a:p>
      </dgm:t>
    </dgm:pt>
    <dgm:pt modelId="{F00965D2-EEF8-467E-A80A-7BCF8064E329}" type="sibTrans" cxnId="{8470313B-56F0-4268-9980-33786B1B27A8}">
      <dgm:prSet/>
      <dgm:spPr/>
      <dgm:t>
        <a:bodyPr/>
        <a:lstStyle/>
        <a:p>
          <a:endParaRPr lang="en-US"/>
        </a:p>
      </dgm:t>
    </dgm:pt>
    <dgm:pt modelId="{094B75B1-4384-496F-9AE0-F939AEA4F7E3}">
      <dgm:prSet/>
      <dgm:spPr/>
      <dgm:t>
        <a:bodyPr/>
        <a:lstStyle/>
        <a:p>
          <a:r>
            <a:rPr lang="en-GB" dirty="0" err="1"/>
            <a:t>Liječenje</a:t>
          </a:r>
          <a:r>
            <a:rPr lang="en-GB" dirty="0"/>
            <a:t> </a:t>
          </a:r>
          <a:r>
            <a:rPr lang="en-GB" dirty="0" err="1"/>
            <a:t>probioticima</a:t>
          </a:r>
          <a:r>
            <a:rPr lang="en-GB" dirty="0"/>
            <a:t> </a:t>
          </a:r>
          <a:r>
            <a:rPr lang="en-GB" i="1" dirty="0"/>
            <a:t>Streptococcus salivarius </a:t>
          </a:r>
          <a:r>
            <a:rPr lang="en-GB" dirty="0"/>
            <a:t>K12 </a:t>
          </a:r>
          <a:r>
            <a:rPr lang="en-GB" dirty="0" err="1"/>
            <a:t>ima</a:t>
          </a:r>
          <a:r>
            <a:rPr lang="en-GB" dirty="0"/>
            <a:t> </a:t>
          </a:r>
          <a:r>
            <a:rPr lang="en-GB" dirty="0" err="1"/>
            <a:t>potencijal</a:t>
          </a:r>
          <a:r>
            <a:rPr lang="en-GB" dirty="0"/>
            <a:t> </a:t>
          </a:r>
          <a:r>
            <a:rPr lang="en-GB" dirty="0" err="1"/>
            <a:t>smanj</a:t>
          </a:r>
          <a:r>
            <a:rPr lang="hr-HR" dirty="0" err="1"/>
            <a:t>enja</a:t>
          </a:r>
          <a:r>
            <a:rPr lang="hr-HR" dirty="0"/>
            <a:t> </a:t>
          </a:r>
          <a:r>
            <a:rPr lang="hr-HR" dirty="0" err="1"/>
            <a:t>halitoze</a:t>
          </a:r>
          <a:endParaRPr lang="en-US" dirty="0"/>
        </a:p>
      </dgm:t>
    </dgm:pt>
    <dgm:pt modelId="{EAA8103D-3FEB-445A-9A5C-6DC4CF4E66A4}" type="parTrans" cxnId="{A6A9E684-9789-431D-A98C-4D482B21677E}">
      <dgm:prSet/>
      <dgm:spPr/>
      <dgm:t>
        <a:bodyPr/>
        <a:lstStyle/>
        <a:p>
          <a:endParaRPr lang="en-US"/>
        </a:p>
      </dgm:t>
    </dgm:pt>
    <dgm:pt modelId="{0780344B-3958-40BF-9513-A8BB85F0FD16}" type="sibTrans" cxnId="{A6A9E684-9789-431D-A98C-4D482B21677E}">
      <dgm:prSet/>
      <dgm:spPr/>
      <dgm:t>
        <a:bodyPr/>
        <a:lstStyle/>
        <a:p>
          <a:endParaRPr lang="en-US"/>
        </a:p>
      </dgm:t>
    </dgm:pt>
    <dgm:pt modelId="{851739C4-61B3-44F5-B989-8C92B1D17FEC}" type="pres">
      <dgm:prSet presAssocID="{44061C6C-3C28-42C6-A17F-0540F65463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22087EA-BD13-4285-9AF2-3955A5A6AF26}" type="pres">
      <dgm:prSet presAssocID="{2304E0A1-B6A0-4D70-8BFB-728592D98B25}" presName="hierRoot1" presStyleCnt="0"/>
      <dgm:spPr/>
    </dgm:pt>
    <dgm:pt modelId="{0FBDB917-C0BB-48B3-8E46-5D80DA792B17}" type="pres">
      <dgm:prSet presAssocID="{2304E0A1-B6A0-4D70-8BFB-728592D98B25}" presName="composite" presStyleCnt="0"/>
      <dgm:spPr/>
    </dgm:pt>
    <dgm:pt modelId="{5B50DAE1-3B59-4FC6-B662-B1C5D6EC988B}" type="pres">
      <dgm:prSet presAssocID="{2304E0A1-B6A0-4D70-8BFB-728592D98B25}" presName="background" presStyleLbl="node0" presStyleIdx="0" presStyleCnt="3"/>
      <dgm:spPr/>
    </dgm:pt>
    <dgm:pt modelId="{EB55F4D7-B8AE-4984-8BC8-4C209AD2F5BF}" type="pres">
      <dgm:prSet presAssocID="{2304E0A1-B6A0-4D70-8BFB-728592D98B25}" presName="text" presStyleLbl="fgAcc0" presStyleIdx="0" presStyleCnt="3">
        <dgm:presLayoutVars>
          <dgm:chPref val="3"/>
        </dgm:presLayoutVars>
      </dgm:prSet>
      <dgm:spPr/>
    </dgm:pt>
    <dgm:pt modelId="{ABE43B3B-07AD-4C42-8638-9D6BE3C383BF}" type="pres">
      <dgm:prSet presAssocID="{2304E0A1-B6A0-4D70-8BFB-728592D98B25}" presName="hierChild2" presStyleCnt="0"/>
      <dgm:spPr/>
    </dgm:pt>
    <dgm:pt modelId="{A34A5CAC-2911-492D-B73A-6B544BECC569}" type="pres">
      <dgm:prSet presAssocID="{FD23604C-07E7-4841-8AFC-5221D9E33FFC}" presName="hierRoot1" presStyleCnt="0"/>
      <dgm:spPr/>
    </dgm:pt>
    <dgm:pt modelId="{5FB9FFBD-535A-4FE3-A1DD-F1F086C0EB85}" type="pres">
      <dgm:prSet presAssocID="{FD23604C-07E7-4841-8AFC-5221D9E33FFC}" presName="composite" presStyleCnt="0"/>
      <dgm:spPr/>
    </dgm:pt>
    <dgm:pt modelId="{2A9259AC-FF33-45D3-B2C3-7129DDE5E3B9}" type="pres">
      <dgm:prSet presAssocID="{FD23604C-07E7-4841-8AFC-5221D9E33FFC}" presName="background" presStyleLbl="node0" presStyleIdx="1" presStyleCnt="3"/>
      <dgm:spPr/>
    </dgm:pt>
    <dgm:pt modelId="{F6E34782-4975-4A4E-A4E1-24BBB7ACBD51}" type="pres">
      <dgm:prSet presAssocID="{FD23604C-07E7-4841-8AFC-5221D9E33FFC}" presName="text" presStyleLbl="fgAcc0" presStyleIdx="1" presStyleCnt="3">
        <dgm:presLayoutVars>
          <dgm:chPref val="3"/>
        </dgm:presLayoutVars>
      </dgm:prSet>
      <dgm:spPr/>
    </dgm:pt>
    <dgm:pt modelId="{883125F2-0CED-44BE-8C84-6BD99A540AD3}" type="pres">
      <dgm:prSet presAssocID="{FD23604C-07E7-4841-8AFC-5221D9E33FFC}" presName="hierChild2" presStyleCnt="0"/>
      <dgm:spPr/>
    </dgm:pt>
    <dgm:pt modelId="{2F1A9C73-486E-4B5D-BC07-1D9F2AC8A108}" type="pres">
      <dgm:prSet presAssocID="{094B75B1-4384-496F-9AE0-F939AEA4F7E3}" presName="hierRoot1" presStyleCnt="0"/>
      <dgm:spPr/>
    </dgm:pt>
    <dgm:pt modelId="{C93598F2-BC4B-4FDC-A7F2-E59ECC23D4EA}" type="pres">
      <dgm:prSet presAssocID="{094B75B1-4384-496F-9AE0-F939AEA4F7E3}" presName="composite" presStyleCnt="0"/>
      <dgm:spPr/>
    </dgm:pt>
    <dgm:pt modelId="{72B00E62-0375-4486-A298-0492E8EA0069}" type="pres">
      <dgm:prSet presAssocID="{094B75B1-4384-496F-9AE0-F939AEA4F7E3}" presName="background" presStyleLbl="node0" presStyleIdx="2" presStyleCnt="3"/>
      <dgm:spPr/>
    </dgm:pt>
    <dgm:pt modelId="{F032B6B2-3769-42D0-9FE2-3343E2776A84}" type="pres">
      <dgm:prSet presAssocID="{094B75B1-4384-496F-9AE0-F939AEA4F7E3}" presName="text" presStyleLbl="fgAcc0" presStyleIdx="2" presStyleCnt="3">
        <dgm:presLayoutVars>
          <dgm:chPref val="3"/>
        </dgm:presLayoutVars>
      </dgm:prSet>
      <dgm:spPr/>
    </dgm:pt>
    <dgm:pt modelId="{61CE37D9-1CE1-4128-B09B-13CD8BFCEAF6}" type="pres">
      <dgm:prSet presAssocID="{094B75B1-4384-496F-9AE0-F939AEA4F7E3}" presName="hierChild2" presStyleCnt="0"/>
      <dgm:spPr/>
    </dgm:pt>
  </dgm:ptLst>
  <dgm:cxnLst>
    <dgm:cxn modelId="{42FE7F28-8773-46A0-A4A2-11C252A66DF1}" type="presOf" srcId="{2304E0A1-B6A0-4D70-8BFB-728592D98B25}" destId="{EB55F4D7-B8AE-4984-8BC8-4C209AD2F5BF}" srcOrd="0" destOrd="0" presId="urn:microsoft.com/office/officeart/2005/8/layout/hierarchy1"/>
    <dgm:cxn modelId="{8470313B-56F0-4268-9980-33786B1B27A8}" srcId="{44061C6C-3C28-42C6-A17F-0540F6546332}" destId="{FD23604C-07E7-4841-8AFC-5221D9E33FFC}" srcOrd="1" destOrd="0" parTransId="{7C40FBE9-D5DF-47CA-822E-F82089AB1207}" sibTransId="{F00965D2-EEF8-467E-A80A-7BCF8064E329}"/>
    <dgm:cxn modelId="{A6A9E684-9789-431D-A98C-4D482B21677E}" srcId="{44061C6C-3C28-42C6-A17F-0540F6546332}" destId="{094B75B1-4384-496F-9AE0-F939AEA4F7E3}" srcOrd="2" destOrd="0" parTransId="{EAA8103D-3FEB-445A-9A5C-6DC4CF4E66A4}" sibTransId="{0780344B-3958-40BF-9513-A8BB85F0FD16}"/>
    <dgm:cxn modelId="{8889D29A-4160-4DA3-A55B-63467EBC98D9}" type="presOf" srcId="{094B75B1-4384-496F-9AE0-F939AEA4F7E3}" destId="{F032B6B2-3769-42D0-9FE2-3343E2776A84}" srcOrd="0" destOrd="0" presId="urn:microsoft.com/office/officeart/2005/8/layout/hierarchy1"/>
    <dgm:cxn modelId="{54B6479C-607C-4501-A1F5-EFE9BBC3905C}" type="presOf" srcId="{FD23604C-07E7-4841-8AFC-5221D9E33FFC}" destId="{F6E34782-4975-4A4E-A4E1-24BBB7ACBD51}" srcOrd="0" destOrd="0" presId="urn:microsoft.com/office/officeart/2005/8/layout/hierarchy1"/>
    <dgm:cxn modelId="{1EF0D7B6-43AA-4FB2-9FC2-B50F0A478C6F}" srcId="{44061C6C-3C28-42C6-A17F-0540F6546332}" destId="{2304E0A1-B6A0-4D70-8BFB-728592D98B25}" srcOrd="0" destOrd="0" parTransId="{D2BF614D-A54B-4DDF-A446-18BEFA3B29AF}" sibTransId="{8D2ADACF-A0BA-4725-BE58-17A644055C00}"/>
    <dgm:cxn modelId="{B35669D7-4812-4EAC-9D91-B930BDF6CDA5}" type="presOf" srcId="{44061C6C-3C28-42C6-A17F-0540F6546332}" destId="{851739C4-61B3-44F5-B989-8C92B1D17FEC}" srcOrd="0" destOrd="0" presId="urn:microsoft.com/office/officeart/2005/8/layout/hierarchy1"/>
    <dgm:cxn modelId="{96EBA030-9EA1-456C-92E3-C8A38040CA69}" type="presParOf" srcId="{851739C4-61B3-44F5-B989-8C92B1D17FEC}" destId="{722087EA-BD13-4285-9AF2-3955A5A6AF26}" srcOrd="0" destOrd="0" presId="urn:microsoft.com/office/officeart/2005/8/layout/hierarchy1"/>
    <dgm:cxn modelId="{705DBE30-7B70-4217-B2FC-EBA4DA9C47A1}" type="presParOf" srcId="{722087EA-BD13-4285-9AF2-3955A5A6AF26}" destId="{0FBDB917-C0BB-48B3-8E46-5D80DA792B17}" srcOrd="0" destOrd="0" presId="urn:microsoft.com/office/officeart/2005/8/layout/hierarchy1"/>
    <dgm:cxn modelId="{9B3870D5-5134-49C5-B07A-387771048B98}" type="presParOf" srcId="{0FBDB917-C0BB-48B3-8E46-5D80DA792B17}" destId="{5B50DAE1-3B59-4FC6-B662-B1C5D6EC988B}" srcOrd="0" destOrd="0" presId="urn:microsoft.com/office/officeart/2005/8/layout/hierarchy1"/>
    <dgm:cxn modelId="{085DD011-6182-47C4-A8D3-3ED776E1B79E}" type="presParOf" srcId="{0FBDB917-C0BB-48B3-8E46-5D80DA792B17}" destId="{EB55F4D7-B8AE-4984-8BC8-4C209AD2F5BF}" srcOrd="1" destOrd="0" presId="urn:microsoft.com/office/officeart/2005/8/layout/hierarchy1"/>
    <dgm:cxn modelId="{02181253-AACC-4A9D-ACA6-2B14E6660D20}" type="presParOf" srcId="{722087EA-BD13-4285-9AF2-3955A5A6AF26}" destId="{ABE43B3B-07AD-4C42-8638-9D6BE3C383BF}" srcOrd="1" destOrd="0" presId="urn:microsoft.com/office/officeart/2005/8/layout/hierarchy1"/>
    <dgm:cxn modelId="{AA6C5EF1-C205-42F0-A48F-1F424D0E148A}" type="presParOf" srcId="{851739C4-61B3-44F5-B989-8C92B1D17FEC}" destId="{A34A5CAC-2911-492D-B73A-6B544BECC569}" srcOrd="1" destOrd="0" presId="urn:microsoft.com/office/officeart/2005/8/layout/hierarchy1"/>
    <dgm:cxn modelId="{CBC37A69-ABB9-4142-A85C-85B2405BEA9B}" type="presParOf" srcId="{A34A5CAC-2911-492D-B73A-6B544BECC569}" destId="{5FB9FFBD-535A-4FE3-A1DD-F1F086C0EB85}" srcOrd="0" destOrd="0" presId="urn:microsoft.com/office/officeart/2005/8/layout/hierarchy1"/>
    <dgm:cxn modelId="{B70A741E-54E6-4E71-962D-1D4007359AF6}" type="presParOf" srcId="{5FB9FFBD-535A-4FE3-A1DD-F1F086C0EB85}" destId="{2A9259AC-FF33-45D3-B2C3-7129DDE5E3B9}" srcOrd="0" destOrd="0" presId="urn:microsoft.com/office/officeart/2005/8/layout/hierarchy1"/>
    <dgm:cxn modelId="{65558808-9872-4EA8-9983-3EB2BA2628EA}" type="presParOf" srcId="{5FB9FFBD-535A-4FE3-A1DD-F1F086C0EB85}" destId="{F6E34782-4975-4A4E-A4E1-24BBB7ACBD51}" srcOrd="1" destOrd="0" presId="urn:microsoft.com/office/officeart/2005/8/layout/hierarchy1"/>
    <dgm:cxn modelId="{1C4B3520-F43A-450D-B444-5F69FE6C95B3}" type="presParOf" srcId="{A34A5CAC-2911-492D-B73A-6B544BECC569}" destId="{883125F2-0CED-44BE-8C84-6BD99A540AD3}" srcOrd="1" destOrd="0" presId="urn:microsoft.com/office/officeart/2005/8/layout/hierarchy1"/>
    <dgm:cxn modelId="{0951CA8E-5C42-4CFC-A801-2FDB040A2646}" type="presParOf" srcId="{851739C4-61B3-44F5-B989-8C92B1D17FEC}" destId="{2F1A9C73-486E-4B5D-BC07-1D9F2AC8A108}" srcOrd="2" destOrd="0" presId="urn:microsoft.com/office/officeart/2005/8/layout/hierarchy1"/>
    <dgm:cxn modelId="{B34A7A53-D728-4C6B-A48D-144DBEDAAA64}" type="presParOf" srcId="{2F1A9C73-486E-4B5D-BC07-1D9F2AC8A108}" destId="{C93598F2-BC4B-4FDC-A7F2-E59ECC23D4EA}" srcOrd="0" destOrd="0" presId="urn:microsoft.com/office/officeart/2005/8/layout/hierarchy1"/>
    <dgm:cxn modelId="{764E29F9-1DAA-4788-A525-4F342D3A9F86}" type="presParOf" srcId="{C93598F2-BC4B-4FDC-A7F2-E59ECC23D4EA}" destId="{72B00E62-0375-4486-A298-0492E8EA0069}" srcOrd="0" destOrd="0" presId="urn:microsoft.com/office/officeart/2005/8/layout/hierarchy1"/>
    <dgm:cxn modelId="{48613508-E34D-4438-96A6-432DC2E543CA}" type="presParOf" srcId="{C93598F2-BC4B-4FDC-A7F2-E59ECC23D4EA}" destId="{F032B6B2-3769-42D0-9FE2-3343E2776A84}" srcOrd="1" destOrd="0" presId="urn:microsoft.com/office/officeart/2005/8/layout/hierarchy1"/>
    <dgm:cxn modelId="{FB26B045-C4E9-401F-8D7D-FE8655872813}" type="presParOf" srcId="{2F1A9C73-486E-4B5D-BC07-1D9F2AC8A108}" destId="{61CE37D9-1CE1-4128-B09B-13CD8BFCEAF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1A4309-880B-48A7-8A54-3CFBED294EF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CCD4ED7-3855-4C4F-92D4-D3F4BC2B5FBE}">
      <dgm:prSet/>
      <dgm:spPr/>
      <dgm:t>
        <a:bodyPr/>
        <a:lstStyle/>
        <a:p>
          <a:r>
            <a:rPr lang="hr-HR"/>
            <a:t>Studija provedena na djeci koja pohađaju školu u Milanu</a:t>
          </a:r>
          <a:endParaRPr lang="en-US"/>
        </a:p>
      </dgm:t>
    </dgm:pt>
    <dgm:pt modelId="{9ECF761D-8DF6-4196-833B-7D7FCBDEDA0C}" type="parTrans" cxnId="{5F14786B-C3E5-4107-AC76-AA745AC676DE}">
      <dgm:prSet/>
      <dgm:spPr/>
      <dgm:t>
        <a:bodyPr/>
        <a:lstStyle/>
        <a:p>
          <a:endParaRPr lang="en-US"/>
        </a:p>
      </dgm:t>
    </dgm:pt>
    <dgm:pt modelId="{9E948B76-DA44-401F-97B7-658909FA1454}" type="sibTrans" cxnId="{5F14786B-C3E5-4107-AC76-AA745AC676DE}">
      <dgm:prSet/>
      <dgm:spPr/>
      <dgm:t>
        <a:bodyPr/>
        <a:lstStyle/>
        <a:p>
          <a:endParaRPr lang="en-US"/>
        </a:p>
      </dgm:t>
    </dgm:pt>
    <dgm:pt modelId="{1A0202BD-B2E3-4EA2-AFF6-513D2C69E17B}">
      <dgm:prSet/>
      <dgm:spPr/>
      <dgm:t>
        <a:bodyPr/>
        <a:lstStyle/>
        <a:p>
          <a:r>
            <a:rPr lang="hr-HR"/>
            <a:t>128 djece koja su podijeljena u 2 skupine</a:t>
          </a:r>
          <a:endParaRPr lang="en-US"/>
        </a:p>
      </dgm:t>
    </dgm:pt>
    <dgm:pt modelId="{38F117BB-8A91-4A95-B0B9-353B75433E3D}" type="parTrans" cxnId="{55002597-5861-4254-9B27-043ECCF0781A}">
      <dgm:prSet/>
      <dgm:spPr/>
      <dgm:t>
        <a:bodyPr/>
        <a:lstStyle/>
        <a:p>
          <a:endParaRPr lang="en-US"/>
        </a:p>
      </dgm:t>
    </dgm:pt>
    <dgm:pt modelId="{0F2EF0E3-8238-426B-83D1-D43D484FEA6F}" type="sibTrans" cxnId="{55002597-5861-4254-9B27-043ECCF0781A}">
      <dgm:prSet/>
      <dgm:spPr/>
      <dgm:t>
        <a:bodyPr/>
        <a:lstStyle/>
        <a:p>
          <a:endParaRPr lang="en-US"/>
        </a:p>
      </dgm:t>
    </dgm:pt>
    <dgm:pt modelId="{8FE5D3AE-0A00-4A13-8E08-36C775879065}">
      <dgm:prSet/>
      <dgm:spPr/>
      <dgm:t>
        <a:bodyPr/>
        <a:lstStyle/>
        <a:p>
          <a:r>
            <a:rPr lang="hr-HR"/>
            <a:t>33/64 testirano na Sars-CoV-2 kod djece koja su primala S. Salivarius K12</a:t>
          </a:r>
          <a:endParaRPr lang="en-US"/>
        </a:p>
      </dgm:t>
    </dgm:pt>
    <dgm:pt modelId="{88A7BE1E-11EE-4C1F-946F-8ECDE25BBE0B}" type="parTrans" cxnId="{70816EC2-83BC-43EC-9335-241940560ECC}">
      <dgm:prSet/>
      <dgm:spPr/>
      <dgm:t>
        <a:bodyPr/>
        <a:lstStyle/>
        <a:p>
          <a:endParaRPr lang="en-US"/>
        </a:p>
      </dgm:t>
    </dgm:pt>
    <dgm:pt modelId="{3E920BC1-9FB6-40B2-A22C-115CB7754B89}" type="sibTrans" cxnId="{70816EC2-83BC-43EC-9335-241940560ECC}">
      <dgm:prSet/>
      <dgm:spPr/>
      <dgm:t>
        <a:bodyPr/>
        <a:lstStyle/>
        <a:p>
          <a:endParaRPr lang="en-US"/>
        </a:p>
      </dgm:t>
    </dgm:pt>
    <dgm:pt modelId="{79E3AFB0-8BE3-4ADC-B368-7E64C8BA5CAC}">
      <dgm:prSet/>
      <dgm:spPr/>
      <dgm:t>
        <a:bodyPr/>
        <a:lstStyle/>
        <a:p>
          <a:r>
            <a:rPr lang="hr-HR"/>
            <a:t>46/64 testirano na Sars-CoV-2 kod djece koja su primala placebo</a:t>
          </a:r>
          <a:endParaRPr lang="en-US"/>
        </a:p>
      </dgm:t>
    </dgm:pt>
    <dgm:pt modelId="{F6DFEFFA-F6B7-41E9-B5EC-00C1ACB47C3F}" type="parTrans" cxnId="{43E4F1F1-DEED-4118-85F6-906C38D6EB3B}">
      <dgm:prSet/>
      <dgm:spPr/>
      <dgm:t>
        <a:bodyPr/>
        <a:lstStyle/>
        <a:p>
          <a:endParaRPr lang="en-US"/>
        </a:p>
      </dgm:t>
    </dgm:pt>
    <dgm:pt modelId="{5F4A6F48-4AF4-4966-9C04-20208B3C3B07}" type="sibTrans" cxnId="{43E4F1F1-DEED-4118-85F6-906C38D6EB3B}">
      <dgm:prSet/>
      <dgm:spPr/>
      <dgm:t>
        <a:bodyPr/>
        <a:lstStyle/>
        <a:p>
          <a:endParaRPr lang="en-US"/>
        </a:p>
      </dgm:t>
    </dgm:pt>
    <dgm:pt modelId="{073319C9-4376-4C7A-AD3D-EDD781866D86}" type="pres">
      <dgm:prSet presAssocID="{D51A4309-880B-48A7-8A54-3CFBED294EF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4C81DB9-38C5-45E4-BA48-23FE08A5F52F}" type="pres">
      <dgm:prSet presAssocID="{4CCD4ED7-3855-4C4F-92D4-D3F4BC2B5FBE}" presName="hierRoot1" presStyleCnt="0"/>
      <dgm:spPr/>
    </dgm:pt>
    <dgm:pt modelId="{55AE132C-6C20-47A4-8943-93ECBFFECBAF}" type="pres">
      <dgm:prSet presAssocID="{4CCD4ED7-3855-4C4F-92D4-D3F4BC2B5FBE}" presName="composite" presStyleCnt="0"/>
      <dgm:spPr/>
    </dgm:pt>
    <dgm:pt modelId="{85172D8C-7A17-4814-AB7C-87F8E603F3C0}" type="pres">
      <dgm:prSet presAssocID="{4CCD4ED7-3855-4C4F-92D4-D3F4BC2B5FBE}" presName="background" presStyleLbl="node0" presStyleIdx="0" presStyleCnt="4"/>
      <dgm:spPr/>
    </dgm:pt>
    <dgm:pt modelId="{F7A1DFAF-92D3-4790-8A40-E177E2312459}" type="pres">
      <dgm:prSet presAssocID="{4CCD4ED7-3855-4C4F-92D4-D3F4BC2B5FBE}" presName="text" presStyleLbl="fgAcc0" presStyleIdx="0" presStyleCnt="4">
        <dgm:presLayoutVars>
          <dgm:chPref val="3"/>
        </dgm:presLayoutVars>
      </dgm:prSet>
      <dgm:spPr/>
    </dgm:pt>
    <dgm:pt modelId="{30F1732B-AE74-4D3C-8ADA-7787B23C7F43}" type="pres">
      <dgm:prSet presAssocID="{4CCD4ED7-3855-4C4F-92D4-D3F4BC2B5FBE}" presName="hierChild2" presStyleCnt="0"/>
      <dgm:spPr/>
    </dgm:pt>
    <dgm:pt modelId="{0BDD3941-AF22-42A6-B80E-4A72288F00CB}" type="pres">
      <dgm:prSet presAssocID="{1A0202BD-B2E3-4EA2-AFF6-513D2C69E17B}" presName="hierRoot1" presStyleCnt="0"/>
      <dgm:spPr/>
    </dgm:pt>
    <dgm:pt modelId="{EE6D70AB-0AC1-4D97-AA4F-4D93AAFD6304}" type="pres">
      <dgm:prSet presAssocID="{1A0202BD-B2E3-4EA2-AFF6-513D2C69E17B}" presName="composite" presStyleCnt="0"/>
      <dgm:spPr/>
    </dgm:pt>
    <dgm:pt modelId="{D6A43664-A402-4BC0-86DC-A13058891F80}" type="pres">
      <dgm:prSet presAssocID="{1A0202BD-B2E3-4EA2-AFF6-513D2C69E17B}" presName="background" presStyleLbl="node0" presStyleIdx="1" presStyleCnt="4"/>
      <dgm:spPr/>
    </dgm:pt>
    <dgm:pt modelId="{B6FF4B43-81A1-4753-BF61-EDB9F67BCAC8}" type="pres">
      <dgm:prSet presAssocID="{1A0202BD-B2E3-4EA2-AFF6-513D2C69E17B}" presName="text" presStyleLbl="fgAcc0" presStyleIdx="1" presStyleCnt="4">
        <dgm:presLayoutVars>
          <dgm:chPref val="3"/>
        </dgm:presLayoutVars>
      </dgm:prSet>
      <dgm:spPr/>
    </dgm:pt>
    <dgm:pt modelId="{27C7BCF5-4223-4B64-8F88-7ECD7604711E}" type="pres">
      <dgm:prSet presAssocID="{1A0202BD-B2E3-4EA2-AFF6-513D2C69E17B}" presName="hierChild2" presStyleCnt="0"/>
      <dgm:spPr/>
    </dgm:pt>
    <dgm:pt modelId="{D1028F44-CED9-4662-913A-BFCF2ADAFB75}" type="pres">
      <dgm:prSet presAssocID="{8FE5D3AE-0A00-4A13-8E08-36C775879065}" presName="hierRoot1" presStyleCnt="0"/>
      <dgm:spPr/>
    </dgm:pt>
    <dgm:pt modelId="{37C195C5-A619-4B61-A462-E5C93D089D6A}" type="pres">
      <dgm:prSet presAssocID="{8FE5D3AE-0A00-4A13-8E08-36C775879065}" presName="composite" presStyleCnt="0"/>
      <dgm:spPr/>
    </dgm:pt>
    <dgm:pt modelId="{08B597FC-E652-4D6A-8646-719525ECF722}" type="pres">
      <dgm:prSet presAssocID="{8FE5D3AE-0A00-4A13-8E08-36C775879065}" presName="background" presStyleLbl="node0" presStyleIdx="2" presStyleCnt="4"/>
      <dgm:spPr/>
    </dgm:pt>
    <dgm:pt modelId="{59B7917A-8C1F-4EAC-993C-40B8FAA91921}" type="pres">
      <dgm:prSet presAssocID="{8FE5D3AE-0A00-4A13-8E08-36C775879065}" presName="text" presStyleLbl="fgAcc0" presStyleIdx="2" presStyleCnt="4">
        <dgm:presLayoutVars>
          <dgm:chPref val="3"/>
        </dgm:presLayoutVars>
      </dgm:prSet>
      <dgm:spPr/>
    </dgm:pt>
    <dgm:pt modelId="{CBB8FB3A-CC36-49BF-9475-44EEAB46FE2D}" type="pres">
      <dgm:prSet presAssocID="{8FE5D3AE-0A00-4A13-8E08-36C775879065}" presName="hierChild2" presStyleCnt="0"/>
      <dgm:spPr/>
    </dgm:pt>
    <dgm:pt modelId="{5A94BE1F-A8C0-454F-9723-4634E42541E9}" type="pres">
      <dgm:prSet presAssocID="{79E3AFB0-8BE3-4ADC-B368-7E64C8BA5CAC}" presName="hierRoot1" presStyleCnt="0"/>
      <dgm:spPr/>
    </dgm:pt>
    <dgm:pt modelId="{BFDD134D-F516-49FF-814B-5E7D0AEF74D7}" type="pres">
      <dgm:prSet presAssocID="{79E3AFB0-8BE3-4ADC-B368-7E64C8BA5CAC}" presName="composite" presStyleCnt="0"/>
      <dgm:spPr/>
    </dgm:pt>
    <dgm:pt modelId="{4A383E6D-6F8A-4D99-9E98-426C8AAEAFF1}" type="pres">
      <dgm:prSet presAssocID="{79E3AFB0-8BE3-4ADC-B368-7E64C8BA5CAC}" presName="background" presStyleLbl="node0" presStyleIdx="3" presStyleCnt="4"/>
      <dgm:spPr/>
    </dgm:pt>
    <dgm:pt modelId="{CCD4E788-557A-4F66-B8D8-4149D2CB254A}" type="pres">
      <dgm:prSet presAssocID="{79E3AFB0-8BE3-4ADC-B368-7E64C8BA5CAC}" presName="text" presStyleLbl="fgAcc0" presStyleIdx="3" presStyleCnt="4">
        <dgm:presLayoutVars>
          <dgm:chPref val="3"/>
        </dgm:presLayoutVars>
      </dgm:prSet>
      <dgm:spPr/>
    </dgm:pt>
    <dgm:pt modelId="{76CAF702-8D2B-4D39-92B4-1121FECE4680}" type="pres">
      <dgm:prSet presAssocID="{79E3AFB0-8BE3-4ADC-B368-7E64C8BA5CAC}" presName="hierChild2" presStyleCnt="0"/>
      <dgm:spPr/>
    </dgm:pt>
  </dgm:ptLst>
  <dgm:cxnLst>
    <dgm:cxn modelId="{E87A3515-CA82-4F69-8477-F9CA0F55E218}" type="presOf" srcId="{1A0202BD-B2E3-4EA2-AFF6-513D2C69E17B}" destId="{B6FF4B43-81A1-4753-BF61-EDB9F67BCAC8}" srcOrd="0" destOrd="0" presId="urn:microsoft.com/office/officeart/2005/8/layout/hierarchy1"/>
    <dgm:cxn modelId="{3B837E69-6CFB-4986-AF75-958B63631781}" type="presOf" srcId="{D51A4309-880B-48A7-8A54-3CFBED294EF7}" destId="{073319C9-4376-4C7A-AD3D-EDD781866D86}" srcOrd="0" destOrd="0" presId="urn:microsoft.com/office/officeart/2005/8/layout/hierarchy1"/>
    <dgm:cxn modelId="{5F14786B-C3E5-4107-AC76-AA745AC676DE}" srcId="{D51A4309-880B-48A7-8A54-3CFBED294EF7}" destId="{4CCD4ED7-3855-4C4F-92D4-D3F4BC2B5FBE}" srcOrd="0" destOrd="0" parTransId="{9ECF761D-8DF6-4196-833B-7D7FCBDEDA0C}" sibTransId="{9E948B76-DA44-401F-97B7-658909FA1454}"/>
    <dgm:cxn modelId="{55002597-5861-4254-9B27-043ECCF0781A}" srcId="{D51A4309-880B-48A7-8A54-3CFBED294EF7}" destId="{1A0202BD-B2E3-4EA2-AFF6-513D2C69E17B}" srcOrd="1" destOrd="0" parTransId="{38F117BB-8A91-4A95-B0B9-353B75433E3D}" sibTransId="{0F2EF0E3-8238-426B-83D1-D43D484FEA6F}"/>
    <dgm:cxn modelId="{2BF202A5-5C00-4396-800B-379539B1AD45}" type="presOf" srcId="{79E3AFB0-8BE3-4ADC-B368-7E64C8BA5CAC}" destId="{CCD4E788-557A-4F66-B8D8-4149D2CB254A}" srcOrd="0" destOrd="0" presId="urn:microsoft.com/office/officeart/2005/8/layout/hierarchy1"/>
    <dgm:cxn modelId="{70816EC2-83BC-43EC-9335-241940560ECC}" srcId="{D51A4309-880B-48A7-8A54-3CFBED294EF7}" destId="{8FE5D3AE-0A00-4A13-8E08-36C775879065}" srcOrd="2" destOrd="0" parTransId="{88A7BE1E-11EE-4C1F-946F-8ECDE25BBE0B}" sibTransId="{3E920BC1-9FB6-40B2-A22C-115CB7754B89}"/>
    <dgm:cxn modelId="{1226E5DF-F16D-4AEF-A11C-E4216C0DC3D7}" type="presOf" srcId="{8FE5D3AE-0A00-4A13-8E08-36C775879065}" destId="{59B7917A-8C1F-4EAC-993C-40B8FAA91921}" srcOrd="0" destOrd="0" presId="urn:microsoft.com/office/officeart/2005/8/layout/hierarchy1"/>
    <dgm:cxn modelId="{43E4F1F1-DEED-4118-85F6-906C38D6EB3B}" srcId="{D51A4309-880B-48A7-8A54-3CFBED294EF7}" destId="{79E3AFB0-8BE3-4ADC-B368-7E64C8BA5CAC}" srcOrd="3" destOrd="0" parTransId="{F6DFEFFA-F6B7-41E9-B5EC-00C1ACB47C3F}" sibTransId="{5F4A6F48-4AF4-4966-9C04-20208B3C3B07}"/>
    <dgm:cxn modelId="{EF36C1FE-FF72-41A7-A90F-708FD11091A2}" type="presOf" srcId="{4CCD4ED7-3855-4C4F-92D4-D3F4BC2B5FBE}" destId="{F7A1DFAF-92D3-4790-8A40-E177E2312459}" srcOrd="0" destOrd="0" presId="urn:microsoft.com/office/officeart/2005/8/layout/hierarchy1"/>
    <dgm:cxn modelId="{0E593E39-A616-463D-B60C-B7A2D894BA67}" type="presParOf" srcId="{073319C9-4376-4C7A-AD3D-EDD781866D86}" destId="{54C81DB9-38C5-45E4-BA48-23FE08A5F52F}" srcOrd="0" destOrd="0" presId="urn:microsoft.com/office/officeart/2005/8/layout/hierarchy1"/>
    <dgm:cxn modelId="{16D204E5-BA08-45CE-8205-BBAC9CE77588}" type="presParOf" srcId="{54C81DB9-38C5-45E4-BA48-23FE08A5F52F}" destId="{55AE132C-6C20-47A4-8943-93ECBFFECBAF}" srcOrd="0" destOrd="0" presId="urn:microsoft.com/office/officeart/2005/8/layout/hierarchy1"/>
    <dgm:cxn modelId="{B2555927-F082-43B0-AAE5-679B9BF50812}" type="presParOf" srcId="{55AE132C-6C20-47A4-8943-93ECBFFECBAF}" destId="{85172D8C-7A17-4814-AB7C-87F8E603F3C0}" srcOrd="0" destOrd="0" presId="urn:microsoft.com/office/officeart/2005/8/layout/hierarchy1"/>
    <dgm:cxn modelId="{923180BE-F9D9-4B13-B8EA-AD59A360A6F8}" type="presParOf" srcId="{55AE132C-6C20-47A4-8943-93ECBFFECBAF}" destId="{F7A1DFAF-92D3-4790-8A40-E177E2312459}" srcOrd="1" destOrd="0" presId="urn:microsoft.com/office/officeart/2005/8/layout/hierarchy1"/>
    <dgm:cxn modelId="{FD25B4FA-E1F2-4ABE-B9A5-ED3AB9F7CFB9}" type="presParOf" srcId="{54C81DB9-38C5-45E4-BA48-23FE08A5F52F}" destId="{30F1732B-AE74-4D3C-8ADA-7787B23C7F43}" srcOrd="1" destOrd="0" presId="urn:microsoft.com/office/officeart/2005/8/layout/hierarchy1"/>
    <dgm:cxn modelId="{8B30264C-B857-40B5-8FAF-26F82A592492}" type="presParOf" srcId="{073319C9-4376-4C7A-AD3D-EDD781866D86}" destId="{0BDD3941-AF22-42A6-B80E-4A72288F00CB}" srcOrd="1" destOrd="0" presId="urn:microsoft.com/office/officeart/2005/8/layout/hierarchy1"/>
    <dgm:cxn modelId="{A0BD3098-C700-4BA3-8C8B-41516D3F6E49}" type="presParOf" srcId="{0BDD3941-AF22-42A6-B80E-4A72288F00CB}" destId="{EE6D70AB-0AC1-4D97-AA4F-4D93AAFD6304}" srcOrd="0" destOrd="0" presId="urn:microsoft.com/office/officeart/2005/8/layout/hierarchy1"/>
    <dgm:cxn modelId="{45A4F760-7720-43D9-A92B-12BF6E9EB79F}" type="presParOf" srcId="{EE6D70AB-0AC1-4D97-AA4F-4D93AAFD6304}" destId="{D6A43664-A402-4BC0-86DC-A13058891F80}" srcOrd="0" destOrd="0" presId="urn:microsoft.com/office/officeart/2005/8/layout/hierarchy1"/>
    <dgm:cxn modelId="{34B85B50-8FE5-4828-AB44-CC44042181C4}" type="presParOf" srcId="{EE6D70AB-0AC1-4D97-AA4F-4D93AAFD6304}" destId="{B6FF4B43-81A1-4753-BF61-EDB9F67BCAC8}" srcOrd="1" destOrd="0" presId="urn:microsoft.com/office/officeart/2005/8/layout/hierarchy1"/>
    <dgm:cxn modelId="{7AD770E4-4197-4BCD-81D5-922887CF1382}" type="presParOf" srcId="{0BDD3941-AF22-42A6-B80E-4A72288F00CB}" destId="{27C7BCF5-4223-4B64-8F88-7ECD7604711E}" srcOrd="1" destOrd="0" presId="urn:microsoft.com/office/officeart/2005/8/layout/hierarchy1"/>
    <dgm:cxn modelId="{8B920F01-E0C1-4248-859D-338617A0F08B}" type="presParOf" srcId="{073319C9-4376-4C7A-AD3D-EDD781866D86}" destId="{D1028F44-CED9-4662-913A-BFCF2ADAFB75}" srcOrd="2" destOrd="0" presId="urn:microsoft.com/office/officeart/2005/8/layout/hierarchy1"/>
    <dgm:cxn modelId="{D41D3516-A961-43AF-8A7E-DEAE696FE717}" type="presParOf" srcId="{D1028F44-CED9-4662-913A-BFCF2ADAFB75}" destId="{37C195C5-A619-4B61-A462-E5C93D089D6A}" srcOrd="0" destOrd="0" presId="urn:microsoft.com/office/officeart/2005/8/layout/hierarchy1"/>
    <dgm:cxn modelId="{4FA1838B-62C4-4418-AF63-C647DED89FE1}" type="presParOf" srcId="{37C195C5-A619-4B61-A462-E5C93D089D6A}" destId="{08B597FC-E652-4D6A-8646-719525ECF722}" srcOrd="0" destOrd="0" presId="urn:microsoft.com/office/officeart/2005/8/layout/hierarchy1"/>
    <dgm:cxn modelId="{A834CFE0-24A8-4561-8E4F-2F8DFC9F8549}" type="presParOf" srcId="{37C195C5-A619-4B61-A462-E5C93D089D6A}" destId="{59B7917A-8C1F-4EAC-993C-40B8FAA91921}" srcOrd="1" destOrd="0" presId="urn:microsoft.com/office/officeart/2005/8/layout/hierarchy1"/>
    <dgm:cxn modelId="{104E3860-94A8-4930-91F8-EF57B9221183}" type="presParOf" srcId="{D1028F44-CED9-4662-913A-BFCF2ADAFB75}" destId="{CBB8FB3A-CC36-49BF-9475-44EEAB46FE2D}" srcOrd="1" destOrd="0" presId="urn:microsoft.com/office/officeart/2005/8/layout/hierarchy1"/>
    <dgm:cxn modelId="{B156213E-771D-44FC-8604-3BCC8732C3A5}" type="presParOf" srcId="{073319C9-4376-4C7A-AD3D-EDD781866D86}" destId="{5A94BE1F-A8C0-454F-9723-4634E42541E9}" srcOrd="3" destOrd="0" presId="urn:microsoft.com/office/officeart/2005/8/layout/hierarchy1"/>
    <dgm:cxn modelId="{15D47572-988E-4D87-BD4D-5841E6BD5DBC}" type="presParOf" srcId="{5A94BE1F-A8C0-454F-9723-4634E42541E9}" destId="{BFDD134D-F516-49FF-814B-5E7D0AEF74D7}" srcOrd="0" destOrd="0" presId="urn:microsoft.com/office/officeart/2005/8/layout/hierarchy1"/>
    <dgm:cxn modelId="{4B9B1589-7811-491E-9B57-9E06085BAFAB}" type="presParOf" srcId="{BFDD134D-F516-49FF-814B-5E7D0AEF74D7}" destId="{4A383E6D-6F8A-4D99-9E98-426C8AAEAFF1}" srcOrd="0" destOrd="0" presId="urn:microsoft.com/office/officeart/2005/8/layout/hierarchy1"/>
    <dgm:cxn modelId="{5C506B27-814D-46A9-AB72-035CF1C592E4}" type="presParOf" srcId="{BFDD134D-F516-49FF-814B-5E7D0AEF74D7}" destId="{CCD4E788-557A-4F66-B8D8-4149D2CB254A}" srcOrd="1" destOrd="0" presId="urn:microsoft.com/office/officeart/2005/8/layout/hierarchy1"/>
    <dgm:cxn modelId="{9D13DACD-066A-439C-A77F-AD9F33C5DC9D}" type="presParOf" srcId="{5A94BE1F-A8C0-454F-9723-4634E42541E9}" destId="{76CAF702-8D2B-4D39-92B4-1121FECE468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E9FC00E-300D-49BA-88FC-D63A191F1C97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023B632-7F89-472A-9543-2027DAC654F6}">
      <dgm:prSet/>
      <dgm:spPr/>
      <dgm:t>
        <a:bodyPr/>
        <a:lstStyle/>
        <a:p>
          <a:r>
            <a:rPr lang="en-GB" dirty="0" err="1"/>
            <a:t>Studija</a:t>
          </a:r>
          <a:r>
            <a:rPr lang="en-GB" dirty="0"/>
            <a:t> je </a:t>
          </a:r>
          <a:r>
            <a:rPr lang="en-GB" dirty="0" err="1"/>
            <a:t>procije</a:t>
          </a:r>
          <a:r>
            <a:rPr lang="hr-HR" dirty="0" err="1"/>
            <a:t>njivala</a:t>
          </a:r>
          <a:r>
            <a:rPr lang="en-GB" dirty="0"/>
            <a:t> </a:t>
          </a:r>
          <a:r>
            <a:rPr lang="en-GB" dirty="0" err="1"/>
            <a:t>učinak</a:t>
          </a:r>
          <a:r>
            <a:rPr lang="en-GB" dirty="0"/>
            <a:t> </a:t>
          </a:r>
          <a:r>
            <a:rPr lang="en-GB" dirty="0" err="1"/>
            <a:t>probiotika</a:t>
          </a:r>
          <a:r>
            <a:rPr lang="en-GB" dirty="0"/>
            <a:t> </a:t>
          </a:r>
          <a:r>
            <a:rPr lang="en-GB" i="1" dirty="0"/>
            <a:t>Streptococcus salivarius </a:t>
          </a:r>
          <a:r>
            <a:rPr lang="en-GB" dirty="0"/>
            <a:t>K12 </a:t>
          </a:r>
          <a:r>
            <a:rPr lang="en-GB" dirty="0" err="1"/>
            <a:t>i</a:t>
          </a:r>
          <a:r>
            <a:rPr lang="en-GB" dirty="0"/>
            <a:t> M18 </a:t>
          </a:r>
          <a:r>
            <a:rPr lang="en-GB" dirty="0" err="1"/>
            <a:t>pastila</a:t>
          </a:r>
          <a:r>
            <a:rPr lang="en-GB" dirty="0"/>
            <a:t> </a:t>
          </a:r>
          <a:r>
            <a:rPr lang="en-GB" dirty="0" err="1"/>
            <a:t>na</a:t>
          </a:r>
          <a:r>
            <a:rPr lang="en-GB" dirty="0"/>
            <a:t> </a:t>
          </a:r>
          <a:r>
            <a:rPr lang="en-GB" dirty="0" err="1"/>
            <a:t>parametre</a:t>
          </a:r>
          <a:r>
            <a:rPr lang="en-GB" dirty="0"/>
            <a:t> </a:t>
          </a:r>
          <a:r>
            <a:rPr lang="en-GB" dirty="0" err="1"/>
            <a:t>kariograma</a:t>
          </a:r>
          <a:r>
            <a:rPr lang="en-GB" dirty="0"/>
            <a:t> </a:t>
          </a:r>
          <a:r>
            <a:rPr lang="en-GB" dirty="0" err="1"/>
            <a:t>pacijenata</a:t>
          </a:r>
          <a:r>
            <a:rPr lang="en-GB" dirty="0"/>
            <a:t> s </a:t>
          </a:r>
          <a:r>
            <a:rPr lang="en-GB" dirty="0" err="1"/>
            <a:t>visokim</a:t>
          </a:r>
          <a:r>
            <a:rPr lang="en-GB" dirty="0"/>
            <a:t> </a:t>
          </a:r>
          <a:r>
            <a:rPr lang="en-GB" dirty="0" err="1"/>
            <a:t>rizikom</a:t>
          </a:r>
          <a:r>
            <a:rPr lang="en-GB" dirty="0"/>
            <a:t> od </a:t>
          </a:r>
          <a:r>
            <a:rPr lang="en-GB" dirty="0" err="1"/>
            <a:t>karijesa</a:t>
          </a:r>
          <a:r>
            <a:rPr lang="en-GB" dirty="0"/>
            <a:t>. ​​</a:t>
          </a:r>
          <a:endParaRPr lang="en-US" dirty="0"/>
        </a:p>
      </dgm:t>
    </dgm:pt>
    <dgm:pt modelId="{F4959BF9-3234-408C-A9ED-49C4D4DB940D}" type="parTrans" cxnId="{4C13B14C-6D38-4686-9A89-55B418870969}">
      <dgm:prSet/>
      <dgm:spPr/>
      <dgm:t>
        <a:bodyPr/>
        <a:lstStyle/>
        <a:p>
          <a:endParaRPr lang="en-US"/>
        </a:p>
      </dgm:t>
    </dgm:pt>
    <dgm:pt modelId="{703130AC-A2C3-4B1A-8D48-978F147EDC11}" type="sibTrans" cxnId="{4C13B14C-6D38-4686-9A89-55B418870969}">
      <dgm:prSet/>
      <dgm:spPr/>
      <dgm:t>
        <a:bodyPr/>
        <a:lstStyle/>
        <a:p>
          <a:endParaRPr lang="en-US"/>
        </a:p>
      </dgm:t>
    </dgm:pt>
    <dgm:pt modelId="{43E519FE-05F4-48FF-950F-042746542552}">
      <dgm:prSet/>
      <dgm:spPr/>
      <dgm:t>
        <a:bodyPr/>
        <a:lstStyle/>
        <a:p>
          <a:r>
            <a:rPr lang="hr-HR" dirty="0"/>
            <a:t>42</a:t>
          </a:r>
          <a:r>
            <a:rPr lang="en-GB" dirty="0"/>
            <a:t> </a:t>
          </a:r>
          <a:r>
            <a:rPr lang="en-GB" dirty="0" err="1"/>
            <a:t>ispitanika</a:t>
          </a:r>
          <a:r>
            <a:rPr lang="en-GB" dirty="0"/>
            <a:t> </a:t>
          </a:r>
          <a:r>
            <a:rPr lang="en-GB" dirty="0" err="1"/>
            <a:t>nasumično</a:t>
          </a:r>
          <a:r>
            <a:rPr lang="en-GB" dirty="0"/>
            <a:t> </a:t>
          </a:r>
          <a:r>
            <a:rPr lang="en-GB" dirty="0" err="1"/>
            <a:t>su</a:t>
          </a:r>
          <a:r>
            <a:rPr lang="en-GB" dirty="0"/>
            <a:t> </a:t>
          </a:r>
          <a:r>
            <a:rPr lang="en-GB" dirty="0" err="1"/>
            <a:t>raspoređena</a:t>
          </a:r>
          <a:r>
            <a:rPr lang="en-GB" dirty="0"/>
            <a:t> u tri </a:t>
          </a:r>
          <a:r>
            <a:rPr lang="en-GB" dirty="0" err="1"/>
            <a:t>skupine</a:t>
          </a:r>
          <a:r>
            <a:rPr lang="en-GB" dirty="0"/>
            <a:t>: </a:t>
          </a:r>
          <a:r>
            <a:rPr lang="en-GB" dirty="0" err="1"/>
            <a:t>Grupa</a:t>
          </a:r>
          <a:r>
            <a:rPr lang="en-GB" dirty="0"/>
            <a:t> 1 je </a:t>
          </a:r>
          <a:r>
            <a:rPr lang="en-GB" dirty="0" err="1"/>
            <a:t>primila</a:t>
          </a:r>
          <a:r>
            <a:rPr lang="hr-HR" dirty="0"/>
            <a:t> soj</a:t>
          </a:r>
          <a:r>
            <a:rPr lang="en-GB" dirty="0"/>
            <a:t> K12, </a:t>
          </a:r>
          <a:r>
            <a:rPr lang="en-GB" dirty="0" err="1"/>
            <a:t>Grupa</a:t>
          </a:r>
          <a:r>
            <a:rPr lang="en-GB" dirty="0"/>
            <a:t> 2 je </a:t>
          </a:r>
          <a:r>
            <a:rPr lang="en-GB" dirty="0" err="1"/>
            <a:t>primila</a:t>
          </a:r>
          <a:r>
            <a:rPr lang="en-GB" dirty="0"/>
            <a:t> </a:t>
          </a:r>
          <a:r>
            <a:rPr lang="hr-HR" dirty="0"/>
            <a:t>soj </a:t>
          </a:r>
          <a:r>
            <a:rPr lang="en-GB" dirty="0"/>
            <a:t>M18, a </a:t>
          </a:r>
          <a:r>
            <a:rPr lang="en-GB" dirty="0" err="1"/>
            <a:t>Grupa</a:t>
          </a:r>
          <a:r>
            <a:rPr lang="en-GB" dirty="0"/>
            <a:t> 3 (</a:t>
          </a:r>
          <a:r>
            <a:rPr lang="en-GB" dirty="0" err="1"/>
            <a:t>kontrola</a:t>
          </a:r>
          <a:r>
            <a:rPr lang="en-GB" dirty="0"/>
            <a:t>) </a:t>
          </a:r>
          <a:r>
            <a:rPr lang="en-GB" dirty="0" err="1"/>
            <a:t>nije</a:t>
          </a:r>
          <a:r>
            <a:rPr lang="en-GB" dirty="0"/>
            <a:t> </a:t>
          </a:r>
          <a:r>
            <a:rPr lang="en-GB" dirty="0" err="1"/>
            <a:t>primila</a:t>
          </a:r>
          <a:r>
            <a:rPr lang="en-GB" dirty="0"/>
            <a:t> </a:t>
          </a:r>
          <a:r>
            <a:rPr lang="en-GB" dirty="0" err="1"/>
            <a:t>probiotike</a:t>
          </a:r>
          <a:r>
            <a:rPr lang="en-GB" dirty="0"/>
            <a:t>. ​</a:t>
          </a:r>
          <a:endParaRPr lang="en-US" dirty="0"/>
        </a:p>
      </dgm:t>
    </dgm:pt>
    <dgm:pt modelId="{3A6FEB02-E286-4BB7-B7B1-8239D6EFF64F}" type="parTrans" cxnId="{6AE34055-254F-4F9B-A4C3-3A7C54D215C0}">
      <dgm:prSet/>
      <dgm:spPr/>
      <dgm:t>
        <a:bodyPr/>
        <a:lstStyle/>
        <a:p>
          <a:endParaRPr lang="en-US"/>
        </a:p>
      </dgm:t>
    </dgm:pt>
    <dgm:pt modelId="{827A01D9-4062-4016-8E1C-AB4E00CF483F}" type="sibTrans" cxnId="{6AE34055-254F-4F9B-A4C3-3A7C54D215C0}">
      <dgm:prSet/>
      <dgm:spPr/>
      <dgm:t>
        <a:bodyPr/>
        <a:lstStyle/>
        <a:p>
          <a:endParaRPr lang="en-US"/>
        </a:p>
      </dgm:t>
    </dgm:pt>
    <dgm:pt modelId="{3D366AE5-3670-46DA-8D61-53DB5F8134FC}" type="pres">
      <dgm:prSet presAssocID="{AE9FC00E-300D-49BA-88FC-D63A191F1C9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2D2E63-3F76-4A13-BAC9-9BC143398EF5}" type="pres">
      <dgm:prSet presAssocID="{1023B632-7F89-472A-9543-2027DAC654F6}" presName="hierRoot1" presStyleCnt="0"/>
      <dgm:spPr/>
    </dgm:pt>
    <dgm:pt modelId="{795C2456-11D3-4198-A301-31D70D94FDAB}" type="pres">
      <dgm:prSet presAssocID="{1023B632-7F89-472A-9543-2027DAC654F6}" presName="composite" presStyleCnt="0"/>
      <dgm:spPr/>
    </dgm:pt>
    <dgm:pt modelId="{9B9E4CB4-B081-4247-A382-46D345413CB2}" type="pres">
      <dgm:prSet presAssocID="{1023B632-7F89-472A-9543-2027DAC654F6}" presName="background" presStyleLbl="node0" presStyleIdx="0" presStyleCnt="2"/>
      <dgm:spPr/>
    </dgm:pt>
    <dgm:pt modelId="{8BBB5BD4-6CFC-4050-8FFE-8E7A7ACEA102}" type="pres">
      <dgm:prSet presAssocID="{1023B632-7F89-472A-9543-2027DAC654F6}" presName="text" presStyleLbl="fgAcc0" presStyleIdx="0" presStyleCnt="2">
        <dgm:presLayoutVars>
          <dgm:chPref val="3"/>
        </dgm:presLayoutVars>
      </dgm:prSet>
      <dgm:spPr/>
    </dgm:pt>
    <dgm:pt modelId="{4FA90D3D-3448-4EFD-A879-7766477D1430}" type="pres">
      <dgm:prSet presAssocID="{1023B632-7F89-472A-9543-2027DAC654F6}" presName="hierChild2" presStyleCnt="0"/>
      <dgm:spPr/>
    </dgm:pt>
    <dgm:pt modelId="{FB6ED122-134B-48DE-A4DE-10B488F00CF7}" type="pres">
      <dgm:prSet presAssocID="{43E519FE-05F4-48FF-950F-042746542552}" presName="hierRoot1" presStyleCnt="0"/>
      <dgm:spPr/>
    </dgm:pt>
    <dgm:pt modelId="{5716F256-E0CC-4846-8A0C-86C4D94D9F86}" type="pres">
      <dgm:prSet presAssocID="{43E519FE-05F4-48FF-950F-042746542552}" presName="composite" presStyleCnt="0"/>
      <dgm:spPr/>
    </dgm:pt>
    <dgm:pt modelId="{0A901BEB-9C1C-43F7-9AC5-2304DD2E7AB9}" type="pres">
      <dgm:prSet presAssocID="{43E519FE-05F4-48FF-950F-042746542552}" presName="background" presStyleLbl="node0" presStyleIdx="1" presStyleCnt="2"/>
      <dgm:spPr/>
    </dgm:pt>
    <dgm:pt modelId="{D71CBD62-37E7-4DFE-8CF5-13DC61A93FF6}" type="pres">
      <dgm:prSet presAssocID="{43E519FE-05F4-48FF-950F-042746542552}" presName="text" presStyleLbl="fgAcc0" presStyleIdx="1" presStyleCnt="2">
        <dgm:presLayoutVars>
          <dgm:chPref val="3"/>
        </dgm:presLayoutVars>
      </dgm:prSet>
      <dgm:spPr/>
    </dgm:pt>
    <dgm:pt modelId="{39C57DA5-D66A-4527-9874-FF66CB385BFB}" type="pres">
      <dgm:prSet presAssocID="{43E519FE-05F4-48FF-950F-042746542552}" presName="hierChild2" presStyleCnt="0"/>
      <dgm:spPr/>
    </dgm:pt>
  </dgm:ptLst>
  <dgm:cxnLst>
    <dgm:cxn modelId="{06296C00-A755-4577-BB54-5EDBE6ED0EB1}" type="presOf" srcId="{AE9FC00E-300D-49BA-88FC-D63A191F1C97}" destId="{3D366AE5-3670-46DA-8D61-53DB5F8134FC}" srcOrd="0" destOrd="0" presId="urn:microsoft.com/office/officeart/2005/8/layout/hierarchy1"/>
    <dgm:cxn modelId="{5FE43705-4828-463F-96B7-76CAF6983EC0}" type="presOf" srcId="{43E519FE-05F4-48FF-950F-042746542552}" destId="{D71CBD62-37E7-4DFE-8CF5-13DC61A93FF6}" srcOrd="0" destOrd="0" presId="urn:microsoft.com/office/officeart/2005/8/layout/hierarchy1"/>
    <dgm:cxn modelId="{6D8B5B0E-F789-48EB-9C88-5DD366E7317C}" type="presOf" srcId="{1023B632-7F89-472A-9543-2027DAC654F6}" destId="{8BBB5BD4-6CFC-4050-8FFE-8E7A7ACEA102}" srcOrd="0" destOrd="0" presId="urn:microsoft.com/office/officeart/2005/8/layout/hierarchy1"/>
    <dgm:cxn modelId="{4C13B14C-6D38-4686-9A89-55B418870969}" srcId="{AE9FC00E-300D-49BA-88FC-D63A191F1C97}" destId="{1023B632-7F89-472A-9543-2027DAC654F6}" srcOrd="0" destOrd="0" parTransId="{F4959BF9-3234-408C-A9ED-49C4D4DB940D}" sibTransId="{703130AC-A2C3-4B1A-8D48-978F147EDC11}"/>
    <dgm:cxn modelId="{6AE34055-254F-4F9B-A4C3-3A7C54D215C0}" srcId="{AE9FC00E-300D-49BA-88FC-D63A191F1C97}" destId="{43E519FE-05F4-48FF-950F-042746542552}" srcOrd="1" destOrd="0" parTransId="{3A6FEB02-E286-4BB7-B7B1-8239D6EFF64F}" sibTransId="{827A01D9-4062-4016-8E1C-AB4E00CF483F}"/>
    <dgm:cxn modelId="{8D0A6C91-3BDE-4742-9CD9-7FC0CBEF089F}" type="presParOf" srcId="{3D366AE5-3670-46DA-8D61-53DB5F8134FC}" destId="{FD2D2E63-3F76-4A13-BAC9-9BC143398EF5}" srcOrd="0" destOrd="0" presId="urn:microsoft.com/office/officeart/2005/8/layout/hierarchy1"/>
    <dgm:cxn modelId="{926B8C32-B964-4C03-9940-EB9EC88444D3}" type="presParOf" srcId="{FD2D2E63-3F76-4A13-BAC9-9BC143398EF5}" destId="{795C2456-11D3-4198-A301-31D70D94FDAB}" srcOrd="0" destOrd="0" presId="urn:microsoft.com/office/officeart/2005/8/layout/hierarchy1"/>
    <dgm:cxn modelId="{BB7FF760-E90E-404F-B316-E5E9F6E29880}" type="presParOf" srcId="{795C2456-11D3-4198-A301-31D70D94FDAB}" destId="{9B9E4CB4-B081-4247-A382-46D345413CB2}" srcOrd="0" destOrd="0" presId="urn:microsoft.com/office/officeart/2005/8/layout/hierarchy1"/>
    <dgm:cxn modelId="{0BBBE64F-83BC-4C8A-922F-2BEDE1D2CDF1}" type="presParOf" srcId="{795C2456-11D3-4198-A301-31D70D94FDAB}" destId="{8BBB5BD4-6CFC-4050-8FFE-8E7A7ACEA102}" srcOrd="1" destOrd="0" presId="urn:microsoft.com/office/officeart/2005/8/layout/hierarchy1"/>
    <dgm:cxn modelId="{E68D54D9-D533-4D56-BAF4-6554A51A3177}" type="presParOf" srcId="{FD2D2E63-3F76-4A13-BAC9-9BC143398EF5}" destId="{4FA90D3D-3448-4EFD-A879-7766477D1430}" srcOrd="1" destOrd="0" presId="urn:microsoft.com/office/officeart/2005/8/layout/hierarchy1"/>
    <dgm:cxn modelId="{55FEB759-47F9-4F18-BBB4-3E7C4F2D7BEA}" type="presParOf" srcId="{3D366AE5-3670-46DA-8D61-53DB5F8134FC}" destId="{FB6ED122-134B-48DE-A4DE-10B488F00CF7}" srcOrd="1" destOrd="0" presId="urn:microsoft.com/office/officeart/2005/8/layout/hierarchy1"/>
    <dgm:cxn modelId="{1B72E96D-3CC7-44A3-A64C-FF24CB4334A6}" type="presParOf" srcId="{FB6ED122-134B-48DE-A4DE-10B488F00CF7}" destId="{5716F256-E0CC-4846-8A0C-86C4D94D9F86}" srcOrd="0" destOrd="0" presId="urn:microsoft.com/office/officeart/2005/8/layout/hierarchy1"/>
    <dgm:cxn modelId="{B0D457E0-5D09-435A-88B8-C1016380F516}" type="presParOf" srcId="{5716F256-E0CC-4846-8A0C-86C4D94D9F86}" destId="{0A901BEB-9C1C-43F7-9AC5-2304DD2E7AB9}" srcOrd="0" destOrd="0" presId="urn:microsoft.com/office/officeart/2005/8/layout/hierarchy1"/>
    <dgm:cxn modelId="{7513FEBA-75A0-4E6A-803A-ECD54BA9E25A}" type="presParOf" srcId="{5716F256-E0CC-4846-8A0C-86C4D94D9F86}" destId="{D71CBD62-37E7-4DFE-8CF5-13DC61A93FF6}" srcOrd="1" destOrd="0" presId="urn:microsoft.com/office/officeart/2005/8/layout/hierarchy1"/>
    <dgm:cxn modelId="{D6599FA5-2D56-4B44-8C6B-9FD39BE8113E}" type="presParOf" srcId="{FB6ED122-134B-48DE-A4DE-10B488F00CF7}" destId="{39C57DA5-D66A-4527-9874-FF66CB385BF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FC087-A0DC-4DC5-B6B2-00FD35129EC0}">
      <dsp:nvSpPr>
        <dsp:cNvPr id="0" name=""/>
        <dsp:cNvSpPr/>
      </dsp:nvSpPr>
      <dsp:spPr>
        <a:xfrm>
          <a:off x="0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3F4893-D356-44E1-8E0A-02C19AD270F8}">
      <dsp:nvSpPr>
        <dsp:cNvPr id="0" name=""/>
        <dsp:cNvSpPr/>
      </dsp:nvSpPr>
      <dsp:spPr>
        <a:xfrm>
          <a:off x="31432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Oralne</a:t>
          </a:r>
          <a:r>
            <a:rPr lang="en-GB" sz="1800" kern="1200" dirty="0"/>
            <a:t> </a:t>
          </a:r>
          <a:r>
            <a:rPr lang="en-GB" sz="1800" kern="1200" dirty="0" err="1"/>
            <a:t>bolesti</a:t>
          </a:r>
          <a:r>
            <a:rPr lang="en-GB" sz="1800" kern="1200" dirty="0"/>
            <a:t> </a:t>
          </a:r>
          <a:r>
            <a:rPr lang="en-GB" sz="1800" kern="1200" dirty="0" err="1"/>
            <a:t>su</a:t>
          </a:r>
          <a:r>
            <a:rPr lang="en-GB" sz="1800" kern="1200" dirty="0"/>
            <a:t> </a:t>
          </a:r>
          <a:r>
            <a:rPr lang="en-GB" sz="1800" kern="1200" dirty="0" err="1"/>
            <a:t>među</a:t>
          </a:r>
          <a:r>
            <a:rPr lang="en-GB" sz="1800" kern="1200" dirty="0"/>
            <a:t> </a:t>
          </a:r>
          <a:r>
            <a:rPr lang="en-GB" sz="1800" kern="1200" dirty="0" err="1"/>
            <a:t>najčešćim</a:t>
          </a:r>
          <a:r>
            <a:rPr lang="en-GB" sz="1800" kern="1200" dirty="0"/>
            <a:t> </a:t>
          </a:r>
          <a:r>
            <a:rPr lang="en-GB" sz="1800" kern="1200" dirty="0" err="1"/>
            <a:t>nezaraznim</a:t>
          </a:r>
          <a:r>
            <a:rPr lang="en-GB" sz="1800" kern="1200" dirty="0"/>
            <a:t> </a:t>
          </a:r>
          <a:r>
            <a:rPr lang="en-GB" sz="1800" kern="1200" dirty="0" err="1"/>
            <a:t>bolestima</a:t>
          </a:r>
          <a:r>
            <a:rPr lang="en-GB" sz="1800" kern="1200" dirty="0"/>
            <a:t> (</a:t>
          </a:r>
          <a:r>
            <a:rPr lang="en-GB" sz="1800" b="1" kern="1200" dirty="0" err="1"/>
            <a:t>pogađaju</a:t>
          </a:r>
          <a:r>
            <a:rPr lang="en-GB" sz="1800" b="1" kern="1200" dirty="0"/>
            <a:t> 3,5 </a:t>
          </a:r>
          <a:r>
            <a:rPr lang="en-GB" sz="1800" b="1" kern="1200" dirty="0" err="1"/>
            <a:t>milijarde</a:t>
          </a:r>
          <a:r>
            <a:rPr lang="en-GB" sz="1800" b="1" kern="1200" dirty="0"/>
            <a:t> </a:t>
          </a:r>
          <a:r>
            <a:rPr lang="en-GB" sz="1800" b="1" kern="1200" dirty="0" err="1"/>
            <a:t>ljudi</a:t>
          </a:r>
          <a:r>
            <a:rPr lang="en-GB" sz="1800" b="1" kern="1200" dirty="0"/>
            <a:t> </a:t>
          </a:r>
          <a:r>
            <a:rPr lang="en-GB" sz="1800" b="1" kern="1200" dirty="0" err="1"/>
            <a:t>širom</a:t>
          </a:r>
          <a:r>
            <a:rPr lang="en-GB" sz="1800" b="1" kern="1200" dirty="0"/>
            <a:t> </a:t>
          </a:r>
          <a:r>
            <a:rPr lang="en-GB" sz="1800" b="1" kern="1200" dirty="0" err="1"/>
            <a:t>svijeta</a:t>
          </a:r>
          <a:r>
            <a:rPr lang="en-GB" sz="1800" kern="1200" dirty="0"/>
            <a:t>).</a:t>
          </a:r>
          <a:endParaRPr lang="en-US" sz="1800" kern="1200" dirty="0"/>
        </a:p>
      </dsp:txBody>
      <dsp:txXfrm>
        <a:off x="366939" y="1196774"/>
        <a:ext cx="2723696" cy="1691139"/>
      </dsp:txXfrm>
    </dsp:sp>
    <dsp:sp modelId="{D4EAFF6E-CF5F-4B4D-969E-0938D3DC1A5C}">
      <dsp:nvSpPr>
        <dsp:cNvPr id="0" name=""/>
        <dsp:cNvSpPr/>
      </dsp:nvSpPr>
      <dsp:spPr>
        <a:xfrm>
          <a:off x="3457574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36B12-5C56-4C60-AAB4-1D78D5232AA5}">
      <dsp:nvSpPr>
        <dsp:cNvPr id="0" name=""/>
        <dsp:cNvSpPr/>
      </dsp:nvSpPr>
      <dsp:spPr>
        <a:xfrm>
          <a:off x="3771900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/>
            <a:t>Najčešći</a:t>
          </a:r>
          <a:r>
            <a:rPr lang="en-GB" sz="1800" b="1" kern="1200" dirty="0"/>
            <a:t> </a:t>
          </a:r>
          <a:r>
            <a:rPr lang="en-GB" sz="1800" b="1" kern="1200" dirty="0" err="1"/>
            <a:t>problemi</a:t>
          </a:r>
          <a:r>
            <a:rPr lang="en-GB" sz="1800" kern="1200" dirty="0"/>
            <a:t>: </a:t>
          </a:r>
          <a:r>
            <a:rPr lang="en-GB" sz="1800" kern="1200" dirty="0" err="1"/>
            <a:t>karijes</a:t>
          </a:r>
          <a:r>
            <a:rPr lang="en-GB" sz="1800" kern="1200" dirty="0"/>
            <a:t>, periodontitis, </a:t>
          </a:r>
          <a:r>
            <a:rPr lang="en-GB" sz="1800" kern="1200" dirty="0" err="1"/>
            <a:t>halitoza</a:t>
          </a:r>
          <a:r>
            <a:rPr lang="en-GB" sz="1800" kern="1200" dirty="0"/>
            <a:t>, </a:t>
          </a:r>
          <a:r>
            <a:rPr lang="en-GB" sz="1800" kern="1200" dirty="0" err="1"/>
            <a:t>gljivične</a:t>
          </a:r>
          <a:r>
            <a:rPr lang="en-GB" sz="1800" kern="1200" dirty="0"/>
            <a:t> </a:t>
          </a:r>
          <a:r>
            <a:rPr lang="en-GB" sz="1800" kern="1200" dirty="0" err="1"/>
            <a:t>infekcije</a:t>
          </a:r>
          <a:r>
            <a:rPr lang="en-GB" sz="1800" kern="1200" dirty="0"/>
            <a:t>.</a:t>
          </a:r>
          <a:endParaRPr lang="en-US" sz="1800" kern="1200" dirty="0"/>
        </a:p>
      </dsp:txBody>
      <dsp:txXfrm>
        <a:off x="3824514" y="1196774"/>
        <a:ext cx="2723696" cy="1691139"/>
      </dsp:txXfrm>
    </dsp:sp>
    <dsp:sp modelId="{6FF2FA4A-B453-485F-A8BC-98F094963DFB}">
      <dsp:nvSpPr>
        <dsp:cNvPr id="0" name=""/>
        <dsp:cNvSpPr/>
      </dsp:nvSpPr>
      <dsp:spPr>
        <a:xfrm>
          <a:off x="6915149" y="845551"/>
          <a:ext cx="2828924" cy="17963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D529A0-F5AC-4A0E-9BF7-ED7ECDA3AD40}">
      <dsp:nvSpPr>
        <dsp:cNvPr id="0" name=""/>
        <dsp:cNvSpPr/>
      </dsp:nvSpPr>
      <dsp:spPr>
        <a:xfrm>
          <a:off x="722947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/>
            <a:t>Financijski</a:t>
          </a:r>
          <a:r>
            <a:rPr lang="en-GB" sz="1800" b="1" kern="1200" dirty="0"/>
            <a:t> </a:t>
          </a:r>
          <a:r>
            <a:rPr lang="en-GB" sz="1800" b="1" kern="1200" dirty="0" err="1"/>
            <a:t>i</a:t>
          </a:r>
          <a:r>
            <a:rPr lang="en-GB" sz="1800" b="1" kern="1200" dirty="0"/>
            <a:t> </a:t>
          </a:r>
          <a:r>
            <a:rPr lang="en-GB" sz="1800" b="1" kern="1200" dirty="0" err="1"/>
            <a:t>zdravstveni</a:t>
          </a:r>
          <a:r>
            <a:rPr lang="en-GB" sz="1800" b="1" kern="1200" dirty="0"/>
            <a:t> </a:t>
          </a:r>
          <a:r>
            <a:rPr lang="en-GB" sz="1800" b="1" kern="1200" dirty="0" err="1"/>
            <a:t>utjecaj</a:t>
          </a:r>
          <a:r>
            <a:rPr lang="en-GB" sz="1800" b="1" kern="1200" dirty="0"/>
            <a:t> </a:t>
          </a:r>
          <a:r>
            <a:rPr lang="en-GB" sz="1800" b="1" kern="1200" dirty="0" err="1"/>
            <a:t>oralnih</a:t>
          </a:r>
          <a:r>
            <a:rPr lang="en-GB" sz="1800" b="1" kern="1200" dirty="0"/>
            <a:t> </a:t>
          </a:r>
          <a:r>
            <a:rPr lang="en-GB" sz="1800" b="1" kern="1200" dirty="0" err="1"/>
            <a:t>bolesti</a:t>
          </a:r>
          <a:r>
            <a:rPr lang="en-GB" sz="1800" b="1" kern="1200" dirty="0"/>
            <a:t> </a:t>
          </a:r>
          <a:r>
            <a:rPr lang="en-GB" sz="1800" b="1" kern="1200" dirty="0" err="1"/>
            <a:t>na</a:t>
          </a:r>
          <a:r>
            <a:rPr lang="en-GB" sz="1800" b="1" kern="1200" dirty="0"/>
            <a:t> </a:t>
          </a:r>
          <a:r>
            <a:rPr lang="en-GB" sz="1800" b="1" kern="1200" dirty="0" err="1"/>
            <a:t>globalnu</a:t>
          </a:r>
          <a:r>
            <a:rPr lang="en-GB" sz="1800" b="1" kern="1200" dirty="0"/>
            <a:t> </a:t>
          </a:r>
          <a:r>
            <a:rPr lang="en-GB" sz="1800" b="1" kern="1200" dirty="0" err="1"/>
            <a:t>populaciju</a:t>
          </a:r>
          <a:r>
            <a:rPr lang="en-GB" sz="1800" kern="1200" dirty="0"/>
            <a:t>: </a:t>
          </a:r>
          <a:r>
            <a:rPr lang="en-GB" sz="1800" b="0" kern="1200" dirty="0" err="1"/>
            <a:t>troškovi</a:t>
          </a:r>
          <a:r>
            <a:rPr lang="en-GB" sz="1800" b="0" kern="1200" dirty="0"/>
            <a:t> </a:t>
          </a:r>
          <a:r>
            <a:rPr lang="en-GB" sz="1800" b="0" kern="1200" dirty="0" err="1"/>
            <a:t>liječenja</a:t>
          </a:r>
          <a:r>
            <a:rPr lang="en-GB" sz="1800" b="0" kern="1200" dirty="0"/>
            <a:t>, </a:t>
          </a:r>
          <a:r>
            <a:rPr lang="en-GB" sz="1800" b="0" kern="1200" dirty="0" err="1"/>
            <a:t>smanjena</a:t>
          </a:r>
          <a:r>
            <a:rPr lang="en-GB" sz="1800" b="0" kern="1200" dirty="0"/>
            <a:t> </a:t>
          </a:r>
          <a:r>
            <a:rPr lang="en-GB" sz="1800" b="0" kern="1200" dirty="0" err="1"/>
            <a:t>radna</a:t>
          </a:r>
          <a:r>
            <a:rPr lang="en-GB" sz="1800" b="0" kern="1200" dirty="0"/>
            <a:t> </a:t>
          </a:r>
          <a:r>
            <a:rPr lang="en-GB" sz="1800" b="0" kern="1200" dirty="0" err="1"/>
            <a:t>sposobnost</a:t>
          </a:r>
          <a:r>
            <a:rPr lang="en-GB" sz="1800" b="0" kern="1200" dirty="0"/>
            <a:t>, </a:t>
          </a:r>
          <a:r>
            <a:rPr lang="en-GB" sz="1800" b="0" kern="1200" dirty="0" err="1"/>
            <a:t>smanjenje</a:t>
          </a:r>
          <a:r>
            <a:rPr lang="en-GB" sz="1800" b="0" kern="1200" dirty="0"/>
            <a:t> </a:t>
          </a:r>
          <a:r>
            <a:rPr lang="en-GB" sz="1800" b="0" kern="1200" dirty="0" err="1"/>
            <a:t>kvalitete</a:t>
          </a:r>
          <a:r>
            <a:rPr lang="en-GB" sz="1800" b="0" kern="1200" dirty="0"/>
            <a:t> </a:t>
          </a:r>
          <a:r>
            <a:rPr lang="en-GB" sz="1800" b="0" kern="1200" dirty="0" err="1"/>
            <a:t>život</a:t>
          </a:r>
          <a:r>
            <a:rPr lang="hr-HR" sz="1800" b="0" kern="1200" dirty="0"/>
            <a:t>a</a:t>
          </a:r>
          <a:endParaRPr lang="en-US" sz="1800" b="0" kern="1200" dirty="0"/>
        </a:p>
      </dsp:txBody>
      <dsp:txXfrm>
        <a:off x="7282089" y="1196774"/>
        <a:ext cx="2723696" cy="1691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663B28-0C6A-4984-A995-4D15187BAAB8}">
      <dsp:nvSpPr>
        <dsp:cNvPr id="0" name=""/>
        <dsp:cNvSpPr/>
      </dsp:nvSpPr>
      <dsp:spPr>
        <a:xfrm>
          <a:off x="5495530" y="1523343"/>
          <a:ext cx="3419757" cy="542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696"/>
              </a:lnTo>
              <a:lnTo>
                <a:pt x="3419757" y="369696"/>
              </a:lnTo>
              <a:lnTo>
                <a:pt x="3419757" y="54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9F803-DCD2-4725-AC52-0F424DAC10E3}">
      <dsp:nvSpPr>
        <dsp:cNvPr id="0" name=""/>
        <dsp:cNvSpPr/>
      </dsp:nvSpPr>
      <dsp:spPr>
        <a:xfrm>
          <a:off x="5495530" y="1523343"/>
          <a:ext cx="1139919" cy="542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696"/>
              </a:lnTo>
              <a:lnTo>
                <a:pt x="1139919" y="369696"/>
              </a:lnTo>
              <a:lnTo>
                <a:pt x="1139919" y="54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CBAED2-B2D0-4B60-B96F-6FD4B0656973}">
      <dsp:nvSpPr>
        <dsp:cNvPr id="0" name=""/>
        <dsp:cNvSpPr/>
      </dsp:nvSpPr>
      <dsp:spPr>
        <a:xfrm>
          <a:off x="4355611" y="1523343"/>
          <a:ext cx="1139919" cy="542497"/>
        </a:xfrm>
        <a:custGeom>
          <a:avLst/>
          <a:gdLst/>
          <a:ahLst/>
          <a:cxnLst/>
          <a:rect l="0" t="0" r="0" b="0"/>
          <a:pathLst>
            <a:path>
              <a:moveTo>
                <a:pt x="1139919" y="0"/>
              </a:moveTo>
              <a:lnTo>
                <a:pt x="1139919" y="369696"/>
              </a:lnTo>
              <a:lnTo>
                <a:pt x="0" y="369696"/>
              </a:lnTo>
              <a:lnTo>
                <a:pt x="0" y="54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A04F6-F059-48EF-BDA6-C0A89F37928B}">
      <dsp:nvSpPr>
        <dsp:cNvPr id="0" name=""/>
        <dsp:cNvSpPr/>
      </dsp:nvSpPr>
      <dsp:spPr>
        <a:xfrm>
          <a:off x="2075772" y="1523343"/>
          <a:ext cx="3419757" cy="542497"/>
        </a:xfrm>
        <a:custGeom>
          <a:avLst/>
          <a:gdLst/>
          <a:ahLst/>
          <a:cxnLst/>
          <a:rect l="0" t="0" r="0" b="0"/>
          <a:pathLst>
            <a:path>
              <a:moveTo>
                <a:pt x="3419757" y="0"/>
              </a:moveTo>
              <a:lnTo>
                <a:pt x="3419757" y="369696"/>
              </a:lnTo>
              <a:lnTo>
                <a:pt x="0" y="369696"/>
              </a:lnTo>
              <a:lnTo>
                <a:pt x="0" y="54249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A696EB-6A31-4BCE-8BAA-98D994663978}">
      <dsp:nvSpPr>
        <dsp:cNvPr id="0" name=""/>
        <dsp:cNvSpPr/>
      </dsp:nvSpPr>
      <dsp:spPr>
        <a:xfrm>
          <a:off x="3192" y="338863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3D635-1DF3-4E16-918F-BC43BDD64F73}">
      <dsp:nvSpPr>
        <dsp:cNvPr id="0" name=""/>
        <dsp:cNvSpPr/>
      </dsp:nvSpPr>
      <dsp:spPr>
        <a:xfrm>
          <a:off x="210450" y="535758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/>
            <a:t>preko 700 vrsta mikroorganizama kolonizira usnu šupljinu čovjeka</a:t>
          </a:r>
          <a:endParaRPr lang="en-US" sz="1400" kern="1200"/>
        </a:p>
      </dsp:txBody>
      <dsp:txXfrm>
        <a:off x="245142" y="570450"/>
        <a:ext cx="1795938" cy="1115095"/>
      </dsp:txXfrm>
    </dsp:sp>
    <dsp:sp modelId="{6EEFAC96-C830-4E06-9F07-223C1BCD6DF8}">
      <dsp:nvSpPr>
        <dsp:cNvPr id="0" name=""/>
        <dsp:cNvSpPr/>
      </dsp:nvSpPr>
      <dsp:spPr>
        <a:xfrm>
          <a:off x="2283030" y="338863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EFB270-C749-4778-B32D-13A5C596F277}">
      <dsp:nvSpPr>
        <dsp:cNvPr id="0" name=""/>
        <dsp:cNvSpPr/>
      </dsp:nvSpPr>
      <dsp:spPr>
        <a:xfrm>
          <a:off x="2490288" y="535758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/>
            <a:t>jedinstven ekosistem specifičan za svaku osobu</a:t>
          </a:r>
          <a:endParaRPr lang="en-US" sz="1400" kern="1200"/>
        </a:p>
      </dsp:txBody>
      <dsp:txXfrm>
        <a:off x="2524980" y="570450"/>
        <a:ext cx="1795938" cy="1115095"/>
      </dsp:txXfrm>
    </dsp:sp>
    <dsp:sp modelId="{DFE51F41-BFFE-468D-93BE-3F50528DEBD7}">
      <dsp:nvSpPr>
        <dsp:cNvPr id="0" name=""/>
        <dsp:cNvSpPr/>
      </dsp:nvSpPr>
      <dsp:spPr>
        <a:xfrm>
          <a:off x="4562869" y="338863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A26EAD-F37B-4B5E-B059-5E44DCC5078C}">
      <dsp:nvSpPr>
        <dsp:cNvPr id="0" name=""/>
        <dsp:cNvSpPr/>
      </dsp:nvSpPr>
      <dsp:spPr>
        <a:xfrm>
          <a:off x="4770127" y="535758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/>
            <a:t>Imaju različite funkcije, uključujući:</a:t>
          </a:r>
          <a:endParaRPr lang="en-US" sz="1400" kern="1200"/>
        </a:p>
      </dsp:txBody>
      <dsp:txXfrm>
        <a:off x="4804819" y="570450"/>
        <a:ext cx="1795938" cy="1115095"/>
      </dsp:txXfrm>
    </dsp:sp>
    <dsp:sp modelId="{92F87387-20F3-4A26-8926-60DDC7668B12}">
      <dsp:nvSpPr>
        <dsp:cNvPr id="0" name=""/>
        <dsp:cNvSpPr/>
      </dsp:nvSpPr>
      <dsp:spPr>
        <a:xfrm>
          <a:off x="1143111" y="2065841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0D4BF-22FF-4E07-AB9A-E54638C70626}">
      <dsp:nvSpPr>
        <dsp:cNvPr id="0" name=""/>
        <dsp:cNvSpPr/>
      </dsp:nvSpPr>
      <dsp:spPr>
        <a:xfrm>
          <a:off x="1350369" y="2262736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/>
            <a:t>održavanje mikrobiološke ravnoteže</a:t>
          </a:r>
          <a:endParaRPr lang="en-US" sz="1400" kern="1200"/>
        </a:p>
      </dsp:txBody>
      <dsp:txXfrm>
        <a:off x="1385061" y="2297428"/>
        <a:ext cx="1795938" cy="1115095"/>
      </dsp:txXfrm>
    </dsp:sp>
    <dsp:sp modelId="{F568F2B1-C972-4585-A875-D151E0D691B5}">
      <dsp:nvSpPr>
        <dsp:cNvPr id="0" name=""/>
        <dsp:cNvSpPr/>
      </dsp:nvSpPr>
      <dsp:spPr>
        <a:xfrm>
          <a:off x="3422950" y="2065841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B284A-0737-4B4D-8159-41C6C99C313E}">
      <dsp:nvSpPr>
        <dsp:cNvPr id="0" name=""/>
        <dsp:cNvSpPr/>
      </dsp:nvSpPr>
      <dsp:spPr>
        <a:xfrm>
          <a:off x="3630208" y="2262736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/>
            <a:t>pomoć u probavi i apsorpciji hranjivih tvari</a:t>
          </a:r>
          <a:endParaRPr lang="en-US" sz="1400" kern="1200"/>
        </a:p>
      </dsp:txBody>
      <dsp:txXfrm>
        <a:off x="3664900" y="2297428"/>
        <a:ext cx="1795938" cy="1115095"/>
      </dsp:txXfrm>
    </dsp:sp>
    <dsp:sp modelId="{8D749E8A-B2B0-450E-8954-0CB9C93255F3}">
      <dsp:nvSpPr>
        <dsp:cNvPr id="0" name=""/>
        <dsp:cNvSpPr/>
      </dsp:nvSpPr>
      <dsp:spPr>
        <a:xfrm>
          <a:off x="5702788" y="2065841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19E8CF-6EF4-4714-B1D2-2C546EE09277}">
      <dsp:nvSpPr>
        <dsp:cNvPr id="0" name=""/>
        <dsp:cNvSpPr/>
      </dsp:nvSpPr>
      <dsp:spPr>
        <a:xfrm>
          <a:off x="5910046" y="2262736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/>
            <a:t>podršku imunološkom sustavu</a:t>
          </a:r>
          <a:endParaRPr lang="en-US" sz="1400" kern="1200"/>
        </a:p>
      </dsp:txBody>
      <dsp:txXfrm>
        <a:off x="5944738" y="2297428"/>
        <a:ext cx="1795938" cy="1115095"/>
      </dsp:txXfrm>
    </dsp:sp>
    <dsp:sp modelId="{7F4CF293-BFD5-469F-8E7B-F49A23DE2C2F}">
      <dsp:nvSpPr>
        <dsp:cNvPr id="0" name=""/>
        <dsp:cNvSpPr/>
      </dsp:nvSpPr>
      <dsp:spPr>
        <a:xfrm>
          <a:off x="7982627" y="2065841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FAD3D5-A6D2-4409-A070-991644BA8632}">
      <dsp:nvSpPr>
        <dsp:cNvPr id="0" name=""/>
        <dsp:cNvSpPr/>
      </dsp:nvSpPr>
      <dsp:spPr>
        <a:xfrm>
          <a:off x="8189885" y="2262736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/>
            <a:t>pridonose sveukupnoj stabilnosti oralne okoline</a:t>
          </a:r>
          <a:endParaRPr lang="en-US" sz="1400" kern="1200"/>
        </a:p>
      </dsp:txBody>
      <dsp:txXfrm>
        <a:off x="8224577" y="2297428"/>
        <a:ext cx="1795938" cy="1115095"/>
      </dsp:txXfrm>
    </dsp:sp>
    <dsp:sp modelId="{94CA9282-A046-4CC5-A290-BDB2D5CF0701}">
      <dsp:nvSpPr>
        <dsp:cNvPr id="0" name=""/>
        <dsp:cNvSpPr/>
      </dsp:nvSpPr>
      <dsp:spPr>
        <a:xfrm>
          <a:off x="6842707" y="338863"/>
          <a:ext cx="1865322" cy="118447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78D288-40F2-4191-B886-0C93C8B61D0F}">
      <dsp:nvSpPr>
        <dsp:cNvPr id="0" name=""/>
        <dsp:cNvSpPr/>
      </dsp:nvSpPr>
      <dsp:spPr>
        <a:xfrm>
          <a:off x="7049965" y="535758"/>
          <a:ext cx="1865322" cy="118447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400" kern="1200" dirty="0"/>
            <a:t>Mikrobni sastav varira i unutar usne šupljine, te je drugačiji na površini zuba, jezika ili </a:t>
          </a:r>
          <a:r>
            <a:rPr lang="hr-HR" sz="1400" kern="1200" dirty="0" err="1"/>
            <a:t>bukalnoj</a:t>
          </a:r>
          <a:r>
            <a:rPr lang="hr-HR" sz="1400" kern="1200" dirty="0"/>
            <a:t> sluznici</a:t>
          </a:r>
          <a:endParaRPr lang="en-US" sz="1400" kern="1200" dirty="0"/>
        </a:p>
      </dsp:txBody>
      <dsp:txXfrm>
        <a:off x="7084657" y="570450"/>
        <a:ext cx="1795938" cy="11150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5E1AB8-4584-458F-AC89-EA36D35B1BE4}">
      <dsp:nvSpPr>
        <dsp:cNvPr id="0" name=""/>
        <dsp:cNvSpPr/>
      </dsp:nvSpPr>
      <dsp:spPr>
        <a:xfrm>
          <a:off x="0" y="491"/>
          <a:ext cx="10058399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72935-9D46-4851-AD35-E1F8EE1CE10C}">
      <dsp:nvSpPr>
        <dsp:cNvPr id="0" name=""/>
        <dsp:cNvSpPr/>
      </dsp:nvSpPr>
      <dsp:spPr>
        <a:xfrm>
          <a:off x="347648" y="259072"/>
          <a:ext cx="632087" cy="6320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1EAC71-264E-4454-88C8-5115947E9673}">
      <dsp:nvSpPr>
        <dsp:cNvPr id="0" name=""/>
        <dsp:cNvSpPr/>
      </dsp:nvSpPr>
      <dsp:spPr>
        <a:xfrm>
          <a:off x="1327384" y="491"/>
          <a:ext cx="873101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Zubi - </a:t>
          </a:r>
          <a:r>
            <a:rPr lang="en-GB" sz="2300" i="1" kern="1200" dirty="0"/>
            <a:t>Mutans streptococci</a:t>
          </a:r>
          <a:r>
            <a:rPr lang="en-GB" sz="2300" kern="1200" dirty="0"/>
            <a:t> and </a:t>
          </a:r>
          <a:r>
            <a:rPr lang="en-GB" sz="2300" i="1" kern="1200" dirty="0" err="1"/>
            <a:t>S.Sanguis</a:t>
          </a:r>
          <a:endParaRPr lang="en-US" sz="2300" i="1" kern="1200" dirty="0"/>
        </a:p>
      </dsp:txBody>
      <dsp:txXfrm>
        <a:off x="1327384" y="491"/>
        <a:ext cx="8731015" cy="1149250"/>
      </dsp:txXfrm>
    </dsp:sp>
    <dsp:sp modelId="{DD86E6C4-1358-4A54-A260-20E9A7C257DF}">
      <dsp:nvSpPr>
        <dsp:cNvPr id="0" name=""/>
        <dsp:cNvSpPr/>
      </dsp:nvSpPr>
      <dsp:spPr>
        <a:xfrm>
          <a:off x="0" y="1437054"/>
          <a:ext cx="10058399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B8379-4D85-4717-9135-D3ED7777269C}">
      <dsp:nvSpPr>
        <dsp:cNvPr id="0" name=""/>
        <dsp:cNvSpPr/>
      </dsp:nvSpPr>
      <dsp:spPr>
        <a:xfrm>
          <a:off x="347648" y="1695636"/>
          <a:ext cx="632087" cy="6320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EF44A-98CD-4F57-838C-1583A9882A49}">
      <dsp:nvSpPr>
        <dsp:cNvPr id="0" name=""/>
        <dsp:cNvSpPr/>
      </dsp:nvSpPr>
      <dsp:spPr>
        <a:xfrm>
          <a:off x="1327384" y="1437054"/>
          <a:ext cx="873101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Jezik - </a:t>
          </a:r>
          <a:r>
            <a:rPr lang="en-GB" sz="2300" i="1" kern="1200" dirty="0"/>
            <a:t>S. </a:t>
          </a:r>
          <a:r>
            <a:rPr lang="en-GB" sz="2300" i="1" kern="1200" dirty="0" err="1"/>
            <a:t>Salivariu</a:t>
          </a:r>
          <a:r>
            <a:rPr lang="hr-HR" sz="2300" i="1" kern="1200" dirty="0"/>
            <a:t>s</a:t>
          </a:r>
          <a:endParaRPr lang="en-US" sz="2300" i="1" kern="1200" dirty="0"/>
        </a:p>
      </dsp:txBody>
      <dsp:txXfrm>
        <a:off x="1327384" y="1437054"/>
        <a:ext cx="8731015" cy="1149250"/>
      </dsp:txXfrm>
    </dsp:sp>
    <dsp:sp modelId="{31B70441-BDF1-412D-B27C-AC366FEE8970}">
      <dsp:nvSpPr>
        <dsp:cNvPr id="0" name=""/>
        <dsp:cNvSpPr/>
      </dsp:nvSpPr>
      <dsp:spPr>
        <a:xfrm>
          <a:off x="0" y="2873618"/>
          <a:ext cx="10058399" cy="114925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D0E7CE-EE30-4D6C-9049-DB1572666E70}">
      <dsp:nvSpPr>
        <dsp:cNvPr id="0" name=""/>
        <dsp:cNvSpPr/>
      </dsp:nvSpPr>
      <dsp:spPr>
        <a:xfrm>
          <a:off x="347648" y="3132199"/>
          <a:ext cx="632087" cy="6320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8A080-F85D-4CE6-A9BC-0C29059B7306}">
      <dsp:nvSpPr>
        <dsp:cNvPr id="0" name=""/>
        <dsp:cNvSpPr/>
      </dsp:nvSpPr>
      <dsp:spPr>
        <a:xfrm>
          <a:off x="1327384" y="2873618"/>
          <a:ext cx="8731015" cy="114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629" tIns="121629" rIns="121629" bIns="12162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kern="1200" dirty="0"/>
            <a:t>Dentalni plak - </a:t>
          </a:r>
          <a:r>
            <a:rPr lang="en-GB" sz="2300" kern="1200" dirty="0"/>
            <a:t>Gram-</a:t>
          </a:r>
          <a:r>
            <a:rPr lang="en-GB" sz="2300" kern="1200" dirty="0" err="1"/>
            <a:t>pozitivne</a:t>
          </a:r>
          <a:r>
            <a:rPr lang="en-GB" sz="2300" kern="1200" dirty="0"/>
            <a:t>, </a:t>
          </a:r>
          <a:r>
            <a:rPr lang="en-GB" sz="2300" kern="1200" dirty="0" err="1"/>
            <a:t>posebno</a:t>
          </a:r>
          <a:r>
            <a:rPr lang="en-GB" sz="2300" kern="1200" dirty="0"/>
            <a:t> </a:t>
          </a:r>
          <a:r>
            <a:rPr lang="en-GB" sz="2300" i="1" kern="1200" dirty="0"/>
            <a:t>Actinomyces spp</a:t>
          </a:r>
          <a:r>
            <a:rPr lang="en-GB" sz="2300" kern="1200" dirty="0"/>
            <a:t>. </a:t>
          </a:r>
          <a:r>
            <a:rPr lang="en-GB" sz="2300" kern="1200" dirty="0" err="1"/>
            <a:t>i</a:t>
          </a:r>
          <a:r>
            <a:rPr lang="en-GB" sz="2300" kern="1200" dirty="0"/>
            <a:t> </a:t>
          </a:r>
          <a:r>
            <a:rPr lang="en-GB" sz="2300" kern="1200" dirty="0" err="1"/>
            <a:t>streptokoki</a:t>
          </a:r>
          <a:r>
            <a:rPr lang="hr-HR" sz="2300" kern="1200" dirty="0"/>
            <a:t>; G</a:t>
          </a:r>
          <a:r>
            <a:rPr lang="en-GB" sz="2300" kern="1200" dirty="0"/>
            <a:t>ram-</a:t>
          </a:r>
          <a:r>
            <a:rPr lang="en-GB" sz="2300" kern="1200" dirty="0" err="1"/>
            <a:t>negativne</a:t>
          </a:r>
          <a:r>
            <a:rPr lang="en-GB" sz="2300" kern="1200" dirty="0"/>
            <a:t> </a:t>
          </a:r>
          <a:r>
            <a:rPr lang="en-GB" sz="2300" kern="1200" dirty="0" err="1"/>
            <a:t>bakterije</a:t>
          </a:r>
          <a:r>
            <a:rPr lang="en-GB" sz="2300" kern="1200" dirty="0"/>
            <a:t> </a:t>
          </a:r>
          <a:r>
            <a:rPr lang="en-GB" sz="2300" kern="1200" dirty="0" err="1"/>
            <a:t>poput</a:t>
          </a:r>
          <a:r>
            <a:rPr lang="en-GB" sz="2300" kern="1200" dirty="0"/>
            <a:t> </a:t>
          </a:r>
          <a:r>
            <a:rPr lang="en-GB" sz="2300" i="1" kern="1200" dirty="0" err="1"/>
            <a:t>Veillonella</a:t>
          </a:r>
          <a:r>
            <a:rPr lang="hr-HR" sz="2300" kern="1200" dirty="0"/>
            <a:t> i</a:t>
          </a:r>
          <a:r>
            <a:rPr lang="en-GB" sz="2300" kern="1200" dirty="0"/>
            <a:t> </a:t>
          </a:r>
          <a:r>
            <a:rPr lang="en-GB" sz="2300" i="1" kern="1200" dirty="0"/>
            <a:t>Haemophilus</a:t>
          </a:r>
          <a:endParaRPr lang="en-US" sz="2300" i="1" kern="1200" dirty="0"/>
        </a:p>
      </dsp:txBody>
      <dsp:txXfrm>
        <a:off x="1327384" y="2873618"/>
        <a:ext cx="8731015" cy="11492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071A0D-B9D3-4830-A4EF-58CE523DF3F7}">
      <dsp:nvSpPr>
        <dsp:cNvPr id="0" name=""/>
        <dsp:cNvSpPr/>
      </dsp:nvSpPr>
      <dsp:spPr>
        <a:xfrm>
          <a:off x="0" y="491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206D2-D6CA-4433-8A4A-2AEE9067DA11}">
      <dsp:nvSpPr>
        <dsp:cNvPr id="0" name=""/>
        <dsp:cNvSpPr/>
      </dsp:nvSpPr>
      <dsp:spPr>
        <a:xfrm>
          <a:off x="0" y="491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M</a:t>
          </a:r>
          <a:r>
            <a:rPr lang="en-GB" sz="2200" kern="1200" dirty="0" err="1"/>
            <a:t>ože</a:t>
          </a:r>
          <a:r>
            <a:rPr lang="en-GB" sz="2200" kern="1200" dirty="0"/>
            <a:t> </a:t>
          </a:r>
          <a:r>
            <a:rPr lang="en-GB" sz="2200" kern="1200" dirty="0" err="1"/>
            <a:t>biti</a:t>
          </a:r>
          <a:r>
            <a:rPr lang="en-GB" sz="2200" kern="1200" dirty="0"/>
            <a:t> </a:t>
          </a:r>
          <a:r>
            <a:rPr lang="en-GB" sz="2200" b="1" kern="1200" dirty="0" err="1"/>
            <a:t>uzrokovana</a:t>
          </a:r>
          <a:r>
            <a:rPr lang="en-GB" sz="2200" b="1" kern="1200" dirty="0"/>
            <a:t> </a:t>
          </a:r>
          <a:r>
            <a:rPr lang="en-GB" sz="2200" kern="1200" dirty="0" err="1"/>
            <a:t>različitim</a:t>
          </a:r>
          <a:r>
            <a:rPr lang="en-GB" sz="2200" kern="1200" dirty="0"/>
            <a:t> </a:t>
          </a:r>
          <a:r>
            <a:rPr lang="en-GB" sz="2200" kern="1200" dirty="0" err="1"/>
            <a:t>čimbenicima</a:t>
          </a:r>
          <a:r>
            <a:rPr lang="en-GB" sz="2200" kern="1200" dirty="0"/>
            <a:t> </a:t>
          </a:r>
          <a:r>
            <a:rPr lang="en-GB" sz="2200" kern="1200" dirty="0" err="1"/>
            <a:t>kao</a:t>
          </a:r>
          <a:r>
            <a:rPr lang="en-GB" sz="2200" kern="1200" dirty="0"/>
            <a:t> </a:t>
          </a:r>
          <a:r>
            <a:rPr lang="en-GB" sz="2200" kern="1200" dirty="0" err="1"/>
            <a:t>što</a:t>
          </a:r>
          <a:r>
            <a:rPr lang="en-GB" sz="2200" kern="1200" dirty="0"/>
            <a:t> </a:t>
          </a:r>
          <a:r>
            <a:rPr lang="en-GB" sz="2200" b="1" kern="1200" dirty="0" err="1"/>
            <a:t>su</a:t>
          </a:r>
          <a:r>
            <a:rPr lang="en-GB" sz="2200" b="1" kern="1200" dirty="0"/>
            <a:t> </a:t>
          </a:r>
          <a:r>
            <a:rPr lang="en-GB" sz="2200" b="1" kern="1200" dirty="0" err="1"/>
            <a:t>oralna</a:t>
          </a:r>
          <a:r>
            <a:rPr lang="en-GB" sz="2200" b="1" kern="1200" dirty="0"/>
            <a:t> </a:t>
          </a:r>
          <a:r>
            <a:rPr lang="en-GB" sz="2200" b="1" kern="1200" dirty="0" err="1"/>
            <a:t>higijena</a:t>
          </a:r>
          <a:r>
            <a:rPr lang="en-GB" sz="2200" b="1" kern="1200" dirty="0"/>
            <a:t>, </a:t>
          </a:r>
          <a:r>
            <a:rPr lang="en-GB" sz="2200" b="1" kern="1200" dirty="0" err="1"/>
            <a:t>oralne</a:t>
          </a:r>
          <a:r>
            <a:rPr lang="en-GB" sz="2200" b="1" kern="1200" dirty="0"/>
            <a:t> </a:t>
          </a:r>
          <a:r>
            <a:rPr lang="en-GB" sz="2200" b="1" kern="1200" dirty="0" err="1"/>
            <a:t>bolesti</a:t>
          </a:r>
          <a:r>
            <a:rPr lang="en-GB" sz="2200" b="1" kern="1200" dirty="0"/>
            <a:t>, </a:t>
          </a:r>
          <a:r>
            <a:rPr lang="en-GB" sz="2200" b="1" kern="1200" dirty="0" err="1"/>
            <a:t>sistemske</a:t>
          </a:r>
          <a:r>
            <a:rPr lang="en-GB" sz="2200" b="1" kern="1200" dirty="0"/>
            <a:t> </a:t>
          </a:r>
          <a:r>
            <a:rPr lang="en-GB" sz="2200" b="1" kern="1200" dirty="0" err="1"/>
            <a:t>bolesti</a:t>
          </a:r>
          <a:r>
            <a:rPr lang="en-GB" sz="2200" b="1" kern="1200" dirty="0"/>
            <a:t> </a:t>
          </a:r>
          <a:r>
            <a:rPr lang="en-GB" sz="2200" b="1" kern="1200" dirty="0" err="1"/>
            <a:t>i</a:t>
          </a:r>
          <a:r>
            <a:rPr lang="en-GB" sz="2200" b="1" kern="1200" dirty="0"/>
            <a:t> </a:t>
          </a:r>
          <a:r>
            <a:rPr lang="en-GB" sz="2200" b="1" kern="1200" dirty="0" err="1"/>
            <a:t>životne</a:t>
          </a:r>
          <a:r>
            <a:rPr lang="en-GB" sz="2200" b="1" kern="1200" dirty="0"/>
            <a:t> </a:t>
          </a:r>
          <a:r>
            <a:rPr lang="en-GB" sz="2200" b="1" kern="1200" dirty="0" err="1"/>
            <a:t>navike</a:t>
          </a:r>
          <a:r>
            <a:rPr lang="en-GB" sz="2200" kern="1200" dirty="0"/>
            <a:t>. ​</a:t>
          </a:r>
          <a:endParaRPr lang="en-US" sz="2200" kern="1200" dirty="0"/>
        </a:p>
      </dsp:txBody>
      <dsp:txXfrm>
        <a:off x="0" y="491"/>
        <a:ext cx="10058399" cy="804475"/>
      </dsp:txXfrm>
    </dsp:sp>
    <dsp:sp modelId="{81D24B74-35EB-4818-8829-B9EAEC290B2D}">
      <dsp:nvSpPr>
        <dsp:cNvPr id="0" name=""/>
        <dsp:cNvSpPr/>
      </dsp:nvSpPr>
      <dsp:spPr>
        <a:xfrm>
          <a:off x="0" y="804966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8BFDC1-57A0-4CBD-91DF-5CB6A3726F61}">
      <dsp:nvSpPr>
        <dsp:cNvPr id="0" name=""/>
        <dsp:cNvSpPr/>
      </dsp:nvSpPr>
      <dsp:spPr>
        <a:xfrm>
          <a:off x="0" y="804966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/>
            <a:t>U</a:t>
          </a:r>
          <a:r>
            <a:rPr lang="en-GB" sz="2200" kern="1200" dirty="0" err="1"/>
            <a:t>zrokovana</a:t>
          </a:r>
          <a:r>
            <a:rPr lang="en-GB" sz="2200" kern="1200" dirty="0"/>
            <a:t> </a:t>
          </a:r>
          <a:r>
            <a:rPr lang="en-GB" sz="2200" b="1" kern="1200" dirty="0" err="1"/>
            <a:t>nakupljanjem</a:t>
          </a:r>
          <a:r>
            <a:rPr lang="en-GB" sz="2200" b="1" kern="1200" dirty="0"/>
            <a:t> </a:t>
          </a:r>
          <a:r>
            <a:rPr lang="en-GB" sz="2200" b="1" kern="1200" dirty="0" err="1"/>
            <a:t>bakterija</a:t>
          </a:r>
          <a:r>
            <a:rPr lang="en-GB" sz="2200" b="1" kern="1200" dirty="0"/>
            <a:t> </a:t>
          </a:r>
          <a:r>
            <a:rPr lang="en-GB" sz="2200" b="1" kern="1200" dirty="0" err="1"/>
            <a:t>na</a:t>
          </a:r>
          <a:r>
            <a:rPr lang="en-GB" sz="2200" b="1" kern="1200" dirty="0"/>
            <a:t> </a:t>
          </a:r>
          <a:r>
            <a:rPr lang="en-GB" sz="2200" b="1" kern="1200" dirty="0" err="1"/>
            <a:t>jeziku</a:t>
          </a:r>
          <a:r>
            <a:rPr lang="en-GB" sz="2200" b="1" kern="1200" dirty="0"/>
            <a:t> </a:t>
          </a:r>
          <a:r>
            <a:rPr lang="en-GB" sz="2200" kern="1200" dirty="0" err="1"/>
            <a:t>koje</a:t>
          </a:r>
          <a:r>
            <a:rPr lang="en-GB" sz="2200" kern="1200" dirty="0"/>
            <a:t> </a:t>
          </a:r>
          <a:r>
            <a:rPr lang="en-GB" sz="2200" kern="1200" dirty="0" err="1"/>
            <a:t>stvaraju</a:t>
          </a:r>
          <a:r>
            <a:rPr lang="en-GB" sz="2200" kern="1200" dirty="0"/>
            <a:t> </a:t>
          </a:r>
          <a:r>
            <a:rPr lang="en-GB" sz="2200" kern="1200" dirty="0" err="1"/>
            <a:t>hlapive</a:t>
          </a:r>
          <a:r>
            <a:rPr lang="en-GB" sz="2200" kern="1200" dirty="0"/>
            <a:t> </a:t>
          </a:r>
          <a:r>
            <a:rPr lang="en-GB" sz="2200" kern="1200" dirty="0" err="1"/>
            <a:t>sumporne</a:t>
          </a:r>
          <a:r>
            <a:rPr lang="en-GB" sz="2200" kern="1200" dirty="0"/>
            <a:t> </a:t>
          </a:r>
          <a:r>
            <a:rPr lang="en-GB" sz="2200" kern="1200" dirty="0" err="1"/>
            <a:t>spojeve</a:t>
          </a:r>
          <a:r>
            <a:rPr lang="en-GB" sz="2200" kern="1200" dirty="0"/>
            <a:t> (VSC).</a:t>
          </a:r>
          <a:endParaRPr lang="en-US" sz="2200" kern="1200" dirty="0"/>
        </a:p>
      </dsp:txBody>
      <dsp:txXfrm>
        <a:off x="0" y="804966"/>
        <a:ext cx="10058399" cy="804475"/>
      </dsp:txXfrm>
    </dsp:sp>
    <dsp:sp modelId="{C1B0E194-3EC6-4714-8A83-98234A7E1BFB}">
      <dsp:nvSpPr>
        <dsp:cNvPr id="0" name=""/>
        <dsp:cNvSpPr/>
      </dsp:nvSpPr>
      <dsp:spPr>
        <a:xfrm>
          <a:off x="0" y="1609442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313F3-7FD2-4BD4-973B-A4E2B8EB5D97}">
      <dsp:nvSpPr>
        <dsp:cNvPr id="0" name=""/>
        <dsp:cNvSpPr/>
      </dsp:nvSpPr>
      <dsp:spPr>
        <a:xfrm>
          <a:off x="0" y="1609442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 err="1"/>
            <a:t>Psihosocijalni</a:t>
          </a:r>
          <a:r>
            <a:rPr lang="en-GB" sz="2200" b="1" kern="1200" dirty="0"/>
            <a:t> </a:t>
          </a:r>
          <a:r>
            <a:rPr lang="en-GB" sz="2200" b="1" kern="1200" dirty="0" err="1"/>
            <a:t>učinci</a:t>
          </a:r>
          <a:r>
            <a:rPr lang="en-GB" sz="2200" b="1" kern="1200" dirty="0"/>
            <a:t> </a:t>
          </a:r>
          <a:r>
            <a:rPr lang="en-GB" sz="2200" b="1" kern="1200" dirty="0" err="1"/>
            <a:t>halitoze</a:t>
          </a:r>
          <a:r>
            <a:rPr lang="en-GB" sz="2200" b="1" kern="1200" dirty="0"/>
            <a:t> </a:t>
          </a:r>
          <a:r>
            <a:rPr lang="en-GB" sz="2200" kern="1200" dirty="0" err="1"/>
            <a:t>na</a:t>
          </a:r>
          <a:r>
            <a:rPr lang="en-GB" sz="2200" kern="1200" dirty="0"/>
            <a:t> </a:t>
          </a:r>
          <a:r>
            <a:rPr lang="en-GB" sz="2200" kern="1200" dirty="0" err="1"/>
            <a:t>kvalitetu</a:t>
          </a:r>
          <a:r>
            <a:rPr lang="en-GB" sz="2200" kern="1200" dirty="0"/>
            <a:t> </a:t>
          </a:r>
          <a:r>
            <a:rPr lang="en-GB" sz="2200" kern="1200" dirty="0" err="1"/>
            <a:t>života</a:t>
          </a:r>
          <a:r>
            <a:rPr lang="en-GB" sz="2200" kern="1200" dirty="0"/>
            <a:t>: </a:t>
          </a:r>
          <a:r>
            <a:rPr lang="en-GB" sz="2200" kern="1200" dirty="0" err="1"/>
            <a:t>sram</a:t>
          </a:r>
          <a:r>
            <a:rPr lang="en-GB" sz="2200" kern="1200" dirty="0"/>
            <a:t>, </a:t>
          </a:r>
          <a:r>
            <a:rPr lang="en-GB" sz="2200" kern="1200" dirty="0" err="1"/>
            <a:t>povlačenje</a:t>
          </a:r>
          <a:r>
            <a:rPr lang="en-GB" sz="2200" kern="1200" dirty="0"/>
            <a:t> </a:t>
          </a:r>
          <a:r>
            <a:rPr lang="en-GB" sz="2200" kern="1200" dirty="0" err="1"/>
            <a:t>iz</a:t>
          </a:r>
          <a:r>
            <a:rPr lang="en-GB" sz="2200" kern="1200" dirty="0"/>
            <a:t> </a:t>
          </a:r>
          <a:r>
            <a:rPr lang="en-GB" sz="2200" kern="1200" dirty="0" err="1"/>
            <a:t>društvenih</a:t>
          </a:r>
          <a:r>
            <a:rPr lang="en-GB" sz="2200" kern="1200" dirty="0"/>
            <a:t> </a:t>
          </a:r>
          <a:r>
            <a:rPr lang="en-GB" sz="2200" kern="1200" dirty="0" err="1"/>
            <a:t>situacija</a:t>
          </a:r>
          <a:r>
            <a:rPr lang="en-GB" sz="2200" kern="1200" dirty="0"/>
            <a:t>, </a:t>
          </a:r>
          <a:r>
            <a:rPr lang="en-GB" sz="2200" kern="1200" dirty="0" err="1"/>
            <a:t>smanjenje</a:t>
          </a:r>
          <a:r>
            <a:rPr lang="en-GB" sz="2200" kern="1200" dirty="0"/>
            <a:t> </a:t>
          </a:r>
          <a:r>
            <a:rPr lang="en-GB" sz="2200" kern="1200" dirty="0" err="1"/>
            <a:t>samopouzdanja</a:t>
          </a:r>
          <a:r>
            <a:rPr lang="en-GB" sz="2200" kern="1200" dirty="0"/>
            <a:t>​</a:t>
          </a:r>
          <a:r>
            <a:rPr lang="hr-HR" sz="2200" kern="1200" dirty="0"/>
            <a:t> </a:t>
          </a:r>
          <a:r>
            <a:rPr lang="en-GB" sz="2200" kern="1200" dirty="0" err="1"/>
            <a:t>Studija</a:t>
          </a:r>
          <a:r>
            <a:rPr lang="en-GB" sz="2200" kern="1200" dirty="0"/>
            <a:t> </a:t>
          </a:r>
          <a:endParaRPr lang="en-US" sz="2200" kern="1200" dirty="0"/>
        </a:p>
      </dsp:txBody>
      <dsp:txXfrm>
        <a:off x="0" y="1609442"/>
        <a:ext cx="10058399" cy="804475"/>
      </dsp:txXfrm>
    </dsp:sp>
    <dsp:sp modelId="{EB52B647-D0FB-46CF-9099-4976DCF41D1E}">
      <dsp:nvSpPr>
        <dsp:cNvPr id="0" name=""/>
        <dsp:cNvSpPr/>
      </dsp:nvSpPr>
      <dsp:spPr>
        <a:xfrm>
          <a:off x="0" y="2413917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19582-20E7-45B6-9E1B-7C3865B6B6C6}">
      <dsp:nvSpPr>
        <dsp:cNvPr id="0" name=""/>
        <dsp:cNvSpPr/>
      </dsp:nvSpPr>
      <dsp:spPr>
        <a:xfrm>
          <a:off x="0" y="2413917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 err="1"/>
            <a:t>Utvrđeno</a:t>
          </a:r>
          <a:r>
            <a:rPr lang="en-GB" sz="2200" kern="1200" dirty="0"/>
            <a:t> je da je </a:t>
          </a:r>
          <a:r>
            <a:rPr lang="en-GB" sz="2200" b="1" kern="1200" dirty="0" err="1"/>
            <a:t>mehaničko</a:t>
          </a:r>
          <a:r>
            <a:rPr lang="en-GB" sz="2200" b="1" kern="1200" dirty="0"/>
            <a:t> </a:t>
          </a:r>
          <a:r>
            <a:rPr lang="en-GB" sz="2200" b="1" kern="1200" dirty="0" err="1"/>
            <a:t>čišćenje</a:t>
          </a:r>
          <a:r>
            <a:rPr lang="en-GB" sz="2200" b="1" kern="1200" dirty="0"/>
            <a:t> </a:t>
          </a:r>
          <a:r>
            <a:rPr lang="en-GB" sz="2200" b="1" kern="1200" dirty="0" err="1"/>
            <a:t>jezika</a:t>
          </a:r>
          <a:r>
            <a:rPr lang="en-GB" sz="2200" b="1" kern="1200" dirty="0"/>
            <a:t> </a:t>
          </a:r>
          <a:r>
            <a:rPr lang="en-GB" sz="2200" b="1" kern="1200" dirty="0" err="1"/>
            <a:t>učinkovito</a:t>
          </a:r>
          <a:r>
            <a:rPr lang="en-GB" sz="2200" b="1" kern="1200" dirty="0"/>
            <a:t> </a:t>
          </a:r>
          <a:r>
            <a:rPr lang="en-GB" sz="2200" kern="1200" dirty="0"/>
            <a:t>u </a:t>
          </a:r>
          <a:r>
            <a:rPr lang="en-GB" sz="2200" kern="1200" dirty="0" err="1"/>
            <a:t>smanjenju</a:t>
          </a:r>
          <a:r>
            <a:rPr lang="en-GB" sz="2200" kern="1200" dirty="0"/>
            <a:t> </a:t>
          </a:r>
          <a:r>
            <a:rPr lang="en-GB" sz="2200" kern="1200" dirty="0" err="1"/>
            <a:t>neugodnog</a:t>
          </a:r>
          <a:r>
            <a:rPr lang="en-GB" sz="2200" kern="1200" dirty="0"/>
            <a:t> </a:t>
          </a:r>
          <a:r>
            <a:rPr lang="en-GB" sz="2200" kern="1200" dirty="0" err="1"/>
            <a:t>zadaha</a:t>
          </a:r>
          <a:r>
            <a:rPr lang="en-GB" sz="2200" kern="1200" dirty="0"/>
            <a:t> </a:t>
          </a:r>
          <a:r>
            <a:rPr lang="en-GB" sz="2200" kern="1200" dirty="0" err="1"/>
            <a:t>i</a:t>
          </a:r>
          <a:r>
            <a:rPr lang="en-GB" sz="2200" kern="1200" dirty="0"/>
            <a:t> </a:t>
          </a:r>
          <a:r>
            <a:rPr lang="en-GB" sz="2200" kern="1200" dirty="0" err="1"/>
            <a:t>naslage</a:t>
          </a:r>
          <a:r>
            <a:rPr lang="en-GB" sz="2200" kern="1200" dirty="0"/>
            <a:t> </a:t>
          </a:r>
          <a:r>
            <a:rPr lang="en-GB" sz="2200" kern="1200" dirty="0" err="1"/>
            <a:t>na</a:t>
          </a:r>
          <a:r>
            <a:rPr lang="en-GB" sz="2200" kern="1200" dirty="0"/>
            <a:t> </a:t>
          </a:r>
          <a:r>
            <a:rPr lang="en-GB" sz="2200" kern="1200" dirty="0" err="1"/>
            <a:t>jeziku</a:t>
          </a:r>
          <a:r>
            <a:rPr lang="en-GB" sz="2200" kern="1200" dirty="0"/>
            <a:t> </a:t>
          </a:r>
          <a:r>
            <a:rPr lang="en-GB" sz="2200" kern="1200" dirty="0" err="1"/>
            <a:t>uklanjanjem</a:t>
          </a:r>
          <a:r>
            <a:rPr lang="en-GB" sz="2200" kern="1200" dirty="0"/>
            <a:t> </a:t>
          </a:r>
          <a:r>
            <a:rPr lang="en-GB" sz="2200" kern="1200" dirty="0" err="1"/>
            <a:t>bakterija</a:t>
          </a:r>
          <a:r>
            <a:rPr lang="en-GB" sz="2200" kern="1200" dirty="0"/>
            <a:t> </a:t>
          </a:r>
          <a:r>
            <a:rPr lang="en-GB" sz="2200" kern="1200" dirty="0" err="1"/>
            <a:t>i</a:t>
          </a:r>
          <a:r>
            <a:rPr lang="en-GB" sz="2200" kern="1200" dirty="0"/>
            <a:t> </a:t>
          </a:r>
          <a:r>
            <a:rPr lang="en-GB" sz="2200" kern="1200" dirty="0" err="1"/>
            <a:t>otpadaka</a:t>
          </a:r>
          <a:r>
            <a:rPr lang="en-GB" sz="2200" kern="1200" dirty="0"/>
            <a:t> s </a:t>
          </a:r>
          <a:r>
            <a:rPr lang="en-GB" sz="2200" kern="1200" dirty="0" err="1"/>
            <a:t>jezika</a:t>
          </a:r>
          <a:r>
            <a:rPr lang="en-GB" sz="2200" kern="1200" dirty="0"/>
            <a:t>. ​</a:t>
          </a:r>
          <a:endParaRPr lang="en-US" sz="2200" kern="1200" dirty="0"/>
        </a:p>
      </dsp:txBody>
      <dsp:txXfrm>
        <a:off x="0" y="2413917"/>
        <a:ext cx="10058399" cy="804475"/>
      </dsp:txXfrm>
    </dsp:sp>
    <dsp:sp modelId="{CAFE0E4D-C99B-4EAC-B5D0-C1294EA0F6A0}">
      <dsp:nvSpPr>
        <dsp:cNvPr id="0" name=""/>
        <dsp:cNvSpPr/>
      </dsp:nvSpPr>
      <dsp:spPr>
        <a:xfrm>
          <a:off x="0" y="3218393"/>
          <a:ext cx="10058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AE002-772D-4728-81ED-E7427B341F20}">
      <dsp:nvSpPr>
        <dsp:cNvPr id="0" name=""/>
        <dsp:cNvSpPr/>
      </dsp:nvSpPr>
      <dsp:spPr>
        <a:xfrm>
          <a:off x="0" y="3218393"/>
          <a:ext cx="10058399" cy="804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Burton (2006) </a:t>
          </a:r>
          <a:r>
            <a:rPr lang="en-GB" sz="2200" kern="1200" dirty="0" err="1"/>
            <a:t>pokazuje</a:t>
          </a:r>
          <a:r>
            <a:rPr lang="en-GB" sz="2200" kern="1200" dirty="0"/>
            <a:t> </a:t>
          </a:r>
          <a:r>
            <a:rPr lang="en-GB" sz="2200" b="1" kern="1200" dirty="0" err="1"/>
            <a:t>smanjenje</a:t>
          </a:r>
          <a:r>
            <a:rPr lang="en-GB" sz="2200" b="1" kern="1200" dirty="0"/>
            <a:t> </a:t>
          </a:r>
          <a:r>
            <a:rPr lang="en-GB" sz="2200" b="1" kern="1200" dirty="0" err="1"/>
            <a:t>razine</a:t>
          </a:r>
          <a:r>
            <a:rPr lang="en-GB" sz="2200" b="1" kern="1200" dirty="0"/>
            <a:t> VSC-a </a:t>
          </a:r>
          <a:r>
            <a:rPr lang="en-GB" sz="2200" kern="1200" dirty="0" err="1"/>
            <a:t>nakon</a:t>
          </a:r>
          <a:r>
            <a:rPr lang="en-GB" sz="2200" kern="1200" dirty="0"/>
            <a:t> </a:t>
          </a:r>
          <a:r>
            <a:rPr lang="en-GB" sz="2200" kern="1200" dirty="0" err="1"/>
            <a:t>primjene</a:t>
          </a:r>
          <a:r>
            <a:rPr lang="en-GB" sz="2200" kern="1200" dirty="0"/>
            <a:t> </a:t>
          </a:r>
          <a:r>
            <a:rPr lang="en-GB" sz="2200" i="1" kern="1200" dirty="0"/>
            <a:t>S. salivarius K12</a:t>
          </a:r>
          <a:r>
            <a:rPr lang="en-GB" sz="2200" kern="1200" dirty="0"/>
            <a:t>, </a:t>
          </a:r>
          <a:r>
            <a:rPr lang="en-GB" sz="2200" kern="1200" dirty="0" err="1"/>
            <a:t>što</a:t>
          </a:r>
          <a:r>
            <a:rPr lang="en-GB" sz="2200" kern="1200" dirty="0"/>
            <a:t> </a:t>
          </a:r>
          <a:r>
            <a:rPr lang="en-GB" sz="2200" kern="1200" dirty="0" err="1"/>
            <a:t>značajno</a:t>
          </a:r>
          <a:r>
            <a:rPr lang="en-GB" sz="2200" kern="1200" dirty="0"/>
            <a:t> </a:t>
          </a:r>
          <a:r>
            <a:rPr lang="en-GB" sz="2200" kern="1200" dirty="0" err="1"/>
            <a:t>smanjuje</a:t>
          </a:r>
          <a:r>
            <a:rPr lang="en-GB" sz="2200" kern="1200" dirty="0"/>
            <a:t> </a:t>
          </a:r>
          <a:r>
            <a:rPr lang="en-GB" sz="2200" kern="1200" dirty="0" err="1"/>
            <a:t>loš</a:t>
          </a:r>
          <a:r>
            <a:rPr lang="en-GB" sz="2200" kern="1200" dirty="0"/>
            <a:t> </a:t>
          </a:r>
          <a:r>
            <a:rPr lang="en-GB" sz="2200" kern="1200" dirty="0" err="1"/>
            <a:t>zadah</a:t>
          </a:r>
          <a:r>
            <a:rPr lang="en-GB" sz="2200" kern="1200" dirty="0"/>
            <a:t>.</a:t>
          </a:r>
          <a:endParaRPr lang="en-US" sz="2200" kern="1200" dirty="0"/>
        </a:p>
      </dsp:txBody>
      <dsp:txXfrm>
        <a:off x="0" y="3218393"/>
        <a:ext cx="10058399" cy="8044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49E71-FC88-4518-9828-1FA0262313CC}">
      <dsp:nvSpPr>
        <dsp:cNvPr id="0" name=""/>
        <dsp:cNvSpPr/>
      </dsp:nvSpPr>
      <dsp:spPr>
        <a:xfrm>
          <a:off x="0" y="82439"/>
          <a:ext cx="10058399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/>
            <a:t>Proizvodi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tx1"/>
              </a:solidFill>
            </a:rPr>
            <a:t>bakteriocine</a:t>
          </a:r>
          <a:r>
            <a:rPr lang="en-GB" sz="2300" kern="1200" dirty="0">
              <a:solidFill>
                <a:schemeClr val="tx1"/>
              </a:solidFill>
            </a:rPr>
            <a:t> (</a:t>
          </a:r>
          <a:r>
            <a:rPr lang="en-GB" sz="2300" kern="1200" dirty="0" err="1">
              <a:solidFill>
                <a:schemeClr val="tx1"/>
              </a:solidFill>
            </a:rPr>
            <a:t>salivaricin</a:t>
          </a:r>
          <a:r>
            <a:rPr lang="en-GB" sz="2300" kern="1200" dirty="0">
              <a:solidFill>
                <a:schemeClr val="tx1"/>
              </a:solidFill>
            </a:rPr>
            <a:t> A2 </a:t>
          </a:r>
          <a:r>
            <a:rPr lang="en-GB" sz="2300" kern="1200" dirty="0" err="1">
              <a:solidFill>
                <a:schemeClr val="tx1"/>
              </a:solidFill>
            </a:rPr>
            <a:t>i</a:t>
          </a:r>
          <a:r>
            <a:rPr lang="en-GB" sz="2300" kern="1200" dirty="0">
              <a:solidFill>
                <a:schemeClr val="tx1"/>
              </a:solidFill>
            </a:rPr>
            <a:t> B)</a:t>
          </a:r>
          <a:r>
            <a:rPr lang="en-GB" sz="2300" kern="1200" dirty="0"/>
            <a:t> koji </a:t>
          </a:r>
          <a:r>
            <a:rPr lang="en-GB" sz="2300" kern="1200" dirty="0" err="1"/>
            <a:t>uništavaju</a:t>
          </a:r>
          <a:r>
            <a:rPr lang="en-GB" sz="2300" kern="1200" dirty="0"/>
            <a:t> </a:t>
          </a:r>
          <a:r>
            <a:rPr lang="en-GB" sz="2300" kern="1200" dirty="0" err="1"/>
            <a:t>patogene</a:t>
          </a:r>
          <a:r>
            <a:rPr lang="en-GB" sz="2300" kern="1200" dirty="0"/>
            <a:t> </a:t>
          </a:r>
          <a:r>
            <a:rPr lang="en-GB" sz="2300" kern="1200" dirty="0" err="1"/>
            <a:t>bakterije</a:t>
          </a:r>
          <a:r>
            <a:rPr lang="en-GB" sz="2300" kern="1200" dirty="0"/>
            <a:t>, </a:t>
          </a:r>
          <a:r>
            <a:rPr lang="en-GB" sz="2300" kern="1200" dirty="0" err="1"/>
            <a:t>uključujući</a:t>
          </a:r>
          <a:r>
            <a:rPr lang="en-GB" sz="2300" kern="1200" dirty="0"/>
            <a:t> </a:t>
          </a:r>
          <a:r>
            <a:rPr lang="en-GB" sz="2300" kern="1200" dirty="0" err="1"/>
            <a:t>bakterije</a:t>
          </a:r>
          <a:r>
            <a:rPr lang="en-GB" sz="2300" kern="1200" dirty="0"/>
            <a:t> </a:t>
          </a:r>
          <a:r>
            <a:rPr lang="en-GB" sz="2300" kern="1200" dirty="0" err="1"/>
            <a:t>odgovorne</a:t>
          </a:r>
          <a:r>
            <a:rPr lang="en-GB" sz="2300" kern="1200" dirty="0"/>
            <a:t> za </a:t>
          </a:r>
          <a:r>
            <a:rPr lang="en-GB" sz="2300" kern="1200" dirty="0" err="1"/>
            <a:t>upale</a:t>
          </a:r>
          <a:r>
            <a:rPr lang="en-GB" sz="2300" kern="1200" dirty="0"/>
            <a:t> </a:t>
          </a:r>
          <a:r>
            <a:rPr lang="en-GB" sz="2300" kern="1200" dirty="0" err="1"/>
            <a:t>grla</a:t>
          </a:r>
          <a:r>
            <a:rPr lang="en-GB" sz="2300" kern="1200" dirty="0"/>
            <a:t> </a:t>
          </a:r>
          <a:r>
            <a:rPr lang="en-GB" sz="2300" kern="1200" dirty="0" err="1"/>
            <a:t>i</a:t>
          </a:r>
          <a:r>
            <a:rPr lang="en-GB" sz="2300" kern="1200" dirty="0"/>
            <a:t> </a:t>
          </a:r>
          <a:r>
            <a:rPr lang="en-GB" sz="2300" kern="1200" dirty="0" err="1"/>
            <a:t>uha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44664" y="127103"/>
        <a:ext cx="9969071" cy="825612"/>
      </dsp:txXfrm>
    </dsp:sp>
    <dsp:sp modelId="{9D7A2F73-E40B-40BE-949F-FC7B2CCDCF16}">
      <dsp:nvSpPr>
        <dsp:cNvPr id="0" name=""/>
        <dsp:cNvSpPr/>
      </dsp:nvSpPr>
      <dsp:spPr>
        <a:xfrm>
          <a:off x="0" y="1063619"/>
          <a:ext cx="10058399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kern="1200" dirty="0" err="1">
              <a:solidFill>
                <a:schemeClr val="tx1"/>
              </a:solidFill>
            </a:rPr>
            <a:t>Kolonizacija</a:t>
          </a:r>
          <a:r>
            <a:rPr lang="en-GB" sz="2300" b="0" kern="1200" dirty="0">
              <a:solidFill>
                <a:schemeClr val="tx1"/>
              </a:solidFill>
            </a:rPr>
            <a:t> </a:t>
          </a:r>
          <a:r>
            <a:rPr lang="en-GB" sz="2300" b="0" kern="1200" dirty="0" err="1">
              <a:solidFill>
                <a:schemeClr val="tx1"/>
              </a:solidFill>
            </a:rPr>
            <a:t>sluznica</a:t>
          </a:r>
          <a:r>
            <a:rPr lang="en-GB" sz="2300" b="0" kern="1200" dirty="0">
              <a:solidFill>
                <a:schemeClr val="tx1"/>
              </a:solidFill>
            </a:rPr>
            <a:t> </a:t>
          </a:r>
          <a:r>
            <a:rPr lang="en-GB" sz="2300" kern="1200" dirty="0" err="1"/>
            <a:t>i</a:t>
          </a:r>
          <a:r>
            <a:rPr lang="en-GB" sz="2300" kern="1200" dirty="0"/>
            <a:t> </a:t>
          </a:r>
          <a:r>
            <a:rPr lang="en-GB" sz="2300" kern="1200" dirty="0" err="1">
              <a:solidFill>
                <a:schemeClr val="tx1"/>
              </a:solidFill>
            </a:rPr>
            <a:t>blokiranje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mjesta</a:t>
          </a:r>
          <a:r>
            <a:rPr lang="en-GB" sz="2300" kern="1200" dirty="0">
              <a:solidFill>
                <a:schemeClr val="tx1"/>
              </a:solidFill>
            </a:rPr>
            <a:t> za </a:t>
          </a:r>
          <a:r>
            <a:rPr lang="en-GB" sz="2300" kern="1200" dirty="0" err="1">
              <a:solidFill>
                <a:schemeClr val="tx1"/>
              </a:solidFill>
            </a:rPr>
            <a:t>vezanje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patogena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/>
            <a:t>sprječava</a:t>
          </a:r>
          <a:r>
            <a:rPr lang="en-GB" sz="2300" kern="1200" dirty="0"/>
            <a:t> </a:t>
          </a:r>
          <a:r>
            <a:rPr lang="en-GB" sz="2300" kern="1200" dirty="0" err="1"/>
            <a:t>ulazak</a:t>
          </a:r>
          <a:r>
            <a:rPr lang="en-GB" sz="2300" kern="1200" dirty="0"/>
            <a:t> </a:t>
          </a:r>
          <a:r>
            <a:rPr lang="en-GB" sz="2300" kern="1200" dirty="0" err="1"/>
            <a:t>štetnih</a:t>
          </a:r>
          <a:r>
            <a:rPr lang="en-GB" sz="2300" kern="1200" dirty="0"/>
            <a:t> </a:t>
          </a:r>
          <a:r>
            <a:rPr lang="en-GB" sz="2300" kern="1200" dirty="0" err="1"/>
            <a:t>mikroorganizama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44664" y="1108283"/>
        <a:ext cx="9969071" cy="825612"/>
      </dsp:txXfrm>
    </dsp:sp>
    <dsp:sp modelId="{43BEFDFB-EB31-4EEE-9778-D802BEFD89B1}">
      <dsp:nvSpPr>
        <dsp:cNvPr id="0" name=""/>
        <dsp:cNvSpPr/>
      </dsp:nvSpPr>
      <dsp:spPr>
        <a:xfrm>
          <a:off x="0" y="2044800"/>
          <a:ext cx="10058399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>
              <a:solidFill>
                <a:schemeClr val="tx1"/>
              </a:solidFill>
            </a:rPr>
            <a:t>Jačanje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prirodne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obrane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tijela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/>
            <a:t>protiv</a:t>
          </a:r>
          <a:r>
            <a:rPr lang="en-GB" sz="2300" kern="1200" dirty="0"/>
            <a:t> </a:t>
          </a:r>
          <a:r>
            <a:rPr lang="en-GB" sz="2300" kern="1200" dirty="0" err="1"/>
            <a:t>štetnih</a:t>
          </a:r>
          <a:r>
            <a:rPr lang="en-GB" sz="2300" kern="1200" dirty="0"/>
            <a:t> </a:t>
          </a:r>
          <a:r>
            <a:rPr lang="en-GB" sz="2300" kern="1200" dirty="0" err="1"/>
            <a:t>mikroorganizama</a:t>
          </a:r>
          <a:r>
            <a:rPr lang="en-GB" sz="2300" kern="1200" dirty="0"/>
            <a:t> </a:t>
          </a:r>
          <a:r>
            <a:rPr lang="en-GB" sz="2300" kern="1200" dirty="0" err="1"/>
            <a:t>kroz</a:t>
          </a:r>
          <a:r>
            <a:rPr lang="en-GB" sz="2300" kern="1200" dirty="0"/>
            <a:t> </a:t>
          </a:r>
          <a:r>
            <a:rPr lang="en-GB" sz="2300" kern="1200" dirty="0" err="1"/>
            <a:t>modulaciju</a:t>
          </a:r>
          <a:r>
            <a:rPr lang="en-GB" sz="2300" kern="1200" dirty="0"/>
            <a:t> </a:t>
          </a:r>
          <a:r>
            <a:rPr lang="en-GB" sz="2300" kern="1200" dirty="0" err="1"/>
            <a:t>lokalnog</a:t>
          </a:r>
          <a:r>
            <a:rPr lang="en-GB" sz="2300" kern="1200" dirty="0"/>
            <a:t> </a:t>
          </a:r>
          <a:r>
            <a:rPr lang="en-GB" sz="2300" kern="1200" dirty="0" err="1"/>
            <a:t>imunološkog</a:t>
          </a:r>
          <a:r>
            <a:rPr lang="en-GB" sz="2300" kern="1200" dirty="0"/>
            <a:t> </a:t>
          </a:r>
          <a:r>
            <a:rPr lang="en-GB" sz="2300" kern="1200" dirty="0" err="1"/>
            <a:t>odgovora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44664" y="2089464"/>
        <a:ext cx="9969071" cy="825612"/>
      </dsp:txXfrm>
    </dsp:sp>
    <dsp:sp modelId="{B8FDF80E-2293-46BA-9AED-5EA7892BD42F}">
      <dsp:nvSpPr>
        <dsp:cNvPr id="0" name=""/>
        <dsp:cNvSpPr/>
      </dsp:nvSpPr>
      <dsp:spPr>
        <a:xfrm>
          <a:off x="0" y="3025980"/>
          <a:ext cx="10058399" cy="914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 err="1">
              <a:solidFill>
                <a:schemeClr val="tx1"/>
              </a:solidFill>
            </a:rPr>
            <a:t>Poticanje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proizvodnje</a:t>
          </a:r>
          <a:r>
            <a:rPr lang="en-GB" sz="2300" kern="1200" dirty="0">
              <a:solidFill>
                <a:schemeClr val="tx1"/>
              </a:solidFill>
            </a:rPr>
            <a:t> </a:t>
          </a:r>
          <a:r>
            <a:rPr lang="en-GB" sz="2300" kern="1200" dirty="0" err="1">
              <a:solidFill>
                <a:schemeClr val="tx1"/>
              </a:solidFill>
            </a:rPr>
            <a:t>imunoglobulina</a:t>
          </a:r>
          <a:r>
            <a:rPr lang="en-GB" sz="2300" kern="1200" dirty="0">
              <a:solidFill>
                <a:schemeClr val="tx1"/>
              </a:solidFill>
            </a:rPr>
            <a:t> A </a:t>
          </a:r>
          <a:r>
            <a:rPr lang="en-GB" sz="2300" kern="1200" dirty="0"/>
            <a:t>(IgA), koji </a:t>
          </a:r>
          <a:r>
            <a:rPr lang="en-GB" sz="2300" kern="1200" dirty="0" err="1"/>
            <a:t>igra</a:t>
          </a:r>
          <a:r>
            <a:rPr lang="en-GB" sz="2300" kern="1200" dirty="0"/>
            <a:t> </a:t>
          </a:r>
          <a:r>
            <a:rPr lang="en-GB" sz="2300" kern="1200" dirty="0" err="1"/>
            <a:t>ključnu</a:t>
          </a:r>
          <a:r>
            <a:rPr lang="en-GB" sz="2300" kern="1200" dirty="0"/>
            <a:t> </a:t>
          </a:r>
          <a:r>
            <a:rPr lang="en-GB" sz="2300" kern="1200" dirty="0" err="1"/>
            <a:t>ulogu</a:t>
          </a:r>
          <a:r>
            <a:rPr lang="en-GB" sz="2300" kern="1200" dirty="0"/>
            <a:t> u </a:t>
          </a:r>
          <a:r>
            <a:rPr lang="en-GB" sz="2300" kern="1200" dirty="0" err="1"/>
            <a:t>mukoznom</a:t>
          </a:r>
          <a:r>
            <a:rPr lang="en-GB" sz="2300" kern="1200" dirty="0"/>
            <a:t> </a:t>
          </a:r>
          <a:r>
            <a:rPr lang="en-GB" sz="2300" kern="1200" dirty="0" err="1"/>
            <a:t>imunitetu</a:t>
          </a:r>
          <a:r>
            <a:rPr lang="en-GB" sz="2300" kern="1200" dirty="0"/>
            <a:t> </a:t>
          </a:r>
          <a:r>
            <a:rPr lang="en-GB" sz="2300" kern="1200" dirty="0" err="1"/>
            <a:t>usne</a:t>
          </a:r>
          <a:r>
            <a:rPr lang="en-GB" sz="2300" kern="1200" dirty="0"/>
            <a:t> </a:t>
          </a:r>
          <a:r>
            <a:rPr lang="en-GB" sz="2300" kern="1200" dirty="0" err="1"/>
            <a:t>šupljine</a:t>
          </a:r>
          <a:r>
            <a:rPr lang="en-GB" sz="2300" kern="1200" dirty="0"/>
            <a:t>.</a:t>
          </a:r>
          <a:endParaRPr lang="en-US" sz="2300" kern="1200" dirty="0"/>
        </a:p>
      </dsp:txBody>
      <dsp:txXfrm>
        <a:off x="44664" y="3070644"/>
        <a:ext cx="9969071" cy="8256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57CC3-76DD-4A21-9FBE-31FAB00E1EC9}">
      <dsp:nvSpPr>
        <dsp:cNvPr id="0" name=""/>
        <dsp:cNvSpPr/>
      </dsp:nvSpPr>
      <dsp:spPr>
        <a:xfrm>
          <a:off x="9751" y="865791"/>
          <a:ext cx="2914530" cy="229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500" kern="1200" dirty="0"/>
            <a:t>28</a:t>
          </a:r>
          <a:r>
            <a:rPr lang="hr-HR" sz="1500" kern="1200" dirty="0"/>
            <a:t> ispitanika s </a:t>
          </a:r>
          <a:r>
            <a:rPr lang="hr-HR" sz="1500" kern="1200" dirty="0" err="1"/>
            <a:t>halitozom</a:t>
          </a:r>
          <a:endParaRPr lang="en-US" sz="1500" kern="1200" dirty="0"/>
        </a:p>
      </dsp:txBody>
      <dsp:txXfrm>
        <a:off x="76875" y="932915"/>
        <a:ext cx="2780282" cy="2157529"/>
      </dsp:txXfrm>
    </dsp:sp>
    <dsp:sp modelId="{F7C6D174-999C-4DCB-936E-FB419823B88B}">
      <dsp:nvSpPr>
        <dsp:cNvPr id="0" name=""/>
        <dsp:cNvSpPr/>
      </dsp:nvSpPr>
      <dsp:spPr>
        <a:xfrm>
          <a:off x="3215735" y="1650278"/>
          <a:ext cx="617880" cy="7228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3215735" y="1794839"/>
        <a:ext cx="432516" cy="433681"/>
      </dsp:txXfrm>
    </dsp:sp>
    <dsp:sp modelId="{C96F21D9-66E5-4ABF-8919-4F9DB652545D}">
      <dsp:nvSpPr>
        <dsp:cNvPr id="0" name=""/>
        <dsp:cNvSpPr/>
      </dsp:nvSpPr>
      <dsp:spPr>
        <a:xfrm>
          <a:off x="4090094" y="865791"/>
          <a:ext cx="2914530" cy="229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Test </a:t>
          </a:r>
          <a:r>
            <a:rPr lang="en-GB" sz="2000" kern="1200" dirty="0" err="1"/>
            <a:t>grupa</a:t>
          </a:r>
          <a:r>
            <a:rPr lang="en-GB" sz="2000" kern="1200" dirty="0"/>
            <a:t> je </a:t>
          </a:r>
          <a:r>
            <a:rPr lang="en-GB" sz="2000" b="1" kern="1200" dirty="0"/>
            <a:t>30 dana </a:t>
          </a:r>
          <a:r>
            <a:rPr lang="hr-HR" sz="2000" kern="1200" dirty="0"/>
            <a:t>primjenjivala </a:t>
          </a:r>
          <a:r>
            <a:rPr lang="en-GB" sz="2000" kern="1200" dirty="0" err="1"/>
            <a:t>tablete</a:t>
          </a:r>
          <a:r>
            <a:rPr lang="en-GB" sz="2000" kern="1200" dirty="0"/>
            <a:t> </a:t>
          </a:r>
          <a:r>
            <a:rPr lang="en-GB" sz="2000" i="1" kern="1200" dirty="0"/>
            <a:t>S. salivarius </a:t>
          </a:r>
          <a:r>
            <a:rPr lang="en-GB" sz="2000" kern="1200" dirty="0"/>
            <a:t>K12 </a:t>
          </a:r>
          <a:r>
            <a:rPr lang="en-GB" sz="2000" b="1" kern="1200" dirty="0" err="1"/>
            <a:t>dva</a:t>
          </a:r>
          <a:r>
            <a:rPr lang="en-GB" sz="2000" b="1" kern="1200" dirty="0"/>
            <a:t> puta </a:t>
          </a:r>
          <a:r>
            <a:rPr lang="en-GB" sz="2000" b="1" kern="1200" dirty="0" err="1"/>
            <a:t>dnevno</a:t>
          </a:r>
          <a:r>
            <a:rPr lang="en-GB" sz="2000" kern="1200" dirty="0"/>
            <a:t>, </a:t>
          </a:r>
          <a:r>
            <a:rPr lang="en-GB" sz="2000" kern="1200" dirty="0" err="1"/>
            <a:t>dok</a:t>
          </a:r>
          <a:r>
            <a:rPr lang="en-GB" sz="2000" kern="1200" dirty="0"/>
            <a:t> je </a:t>
          </a:r>
          <a:r>
            <a:rPr lang="en-GB" sz="2000" kern="1200" dirty="0" err="1"/>
            <a:t>kontrolna</a:t>
          </a:r>
          <a:r>
            <a:rPr lang="en-GB" sz="2000" kern="1200" dirty="0"/>
            <a:t> </a:t>
          </a:r>
          <a:r>
            <a:rPr lang="en-GB" sz="2000" kern="1200" dirty="0" err="1"/>
            <a:t>grupa</a:t>
          </a:r>
          <a:r>
            <a:rPr lang="en-GB" sz="2000" kern="1200" dirty="0"/>
            <a:t> </a:t>
          </a:r>
          <a:r>
            <a:rPr lang="hr-HR" sz="2000" kern="1200" dirty="0"/>
            <a:t>primjenjivala</a:t>
          </a:r>
          <a:r>
            <a:rPr lang="en-GB" sz="2000" kern="1200" dirty="0"/>
            <a:t> placebo </a:t>
          </a:r>
          <a:r>
            <a:rPr lang="en-GB" sz="2000" kern="1200" dirty="0" err="1"/>
            <a:t>tablete</a:t>
          </a:r>
          <a:r>
            <a:rPr lang="en-GB" sz="1000" kern="1200" dirty="0"/>
            <a:t>. ​ </a:t>
          </a:r>
          <a:endParaRPr lang="en-US" sz="1000" kern="1200" dirty="0"/>
        </a:p>
      </dsp:txBody>
      <dsp:txXfrm>
        <a:off x="4157218" y="932915"/>
        <a:ext cx="2780282" cy="2157529"/>
      </dsp:txXfrm>
    </dsp:sp>
    <dsp:sp modelId="{C42C63E6-7173-4951-ADC0-4D24C77967B9}">
      <dsp:nvSpPr>
        <dsp:cNvPr id="0" name=""/>
        <dsp:cNvSpPr/>
      </dsp:nvSpPr>
      <dsp:spPr>
        <a:xfrm>
          <a:off x="7296078" y="1650278"/>
          <a:ext cx="617880" cy="7228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7296078" y="1794839"/>
        <a:ext cx="432516" cy="433681"/>
      </dsp:txXfrm>
    </dsp:sp>
    <dsp:sp modelId="{0F175148-1F5A-4D26-8E37-2548B3C21291}">
      <dsp:nvSpPr>
        <dsp:cNvPr id="0" name=""/>
        <dsp:cNvSpPr/>
      </dsp:nvSpPr>
      <dsp:spPr>
        <a:xfrm>
          <a:off x="8170437" y="865791"/>
          <a:ext cx="2914530" cy="22917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/>
            <a:t>Sudionici</a:t>
          </a:r>
          <a:r>
            <a:rPr lang="en-GB" sz="2000" kern="1200" dirty="0"/>
            <a:t> </a:t>
          </a:r>
          <a:r>
            <a:rPr lang="en-GB" sz="2000" kern="1200" dirty="0" err="1"/>
            <a:t>nisu</a:t>
          </a:r>
          <a:r>
            <a:rPr lang="en-GB" sz="2000" kern="1200" dirty="0"/>
            <a:t> </a:t>
          </a:r>
          <a:r>
            <a:rPr lang="en-GB" sz="2000" kern="1200" dirty="0" err="1"/>
            <a:t>poduzeli</a:t>
          </a:r>
          <a:r>
            <a:rPr lang="en-GB" sz="2000" kern="1200" dirty="0"/>
            <a:t> </a:t>
          </a:r>
          <a:r>
            <a:rPr lang="en-GB" sz="2000" kern="1200" dirty="0" err="1"/>
            <a:t>nikak</a:t>
          </a:r>
          <a:r>
            <a:rPr lang="hr-HR" sz="2000" kern="1200" dirty="0" err="1"/>
            <a:t>av</a:t>
          </a:r>
          <a:r>
            <a:rPr lang="en-GB" sz="2000" kern="1200" dirty="0"/>
            <a:t> </a:t>
          </a:r>
          <a:r>
            <a:rPr lang="en-GB" sz="2000" kern="1200" dirty="0" err="1"/>
            <a:t>fizičk</a:t>
          </a:r>
          <a:r>
            <a:rPr lang="hr-HR" sz="2000" kern="1200" dirty="0"/>
            <a:t>i</a:t>
          </a:r>
          <a:r>
            <a:rPr lang="en-GB" sz="2000" kern="1200" dirty="0"/>
            <a:t> (</a:t>
          </a:r>
          <a:r>
            <a:rPr lang="en-GB" sz="2000" kern="1200" dirty="0" err="1"/>
            <a:t>struganje</a:t>
          </a:r>
          <a:r>
            <a:rPr lang="en-GB" sz="2000" kern="1200" dirty="0"/>
            <a:t> </a:t>
          </a:r>
          <a:r>
            <a:rPr lang="en-GB" sz="2000" kern="1200" dirty="0" err="1"/>
            <a:t>jezika</a:t>
          </a:r>
          <a:r>
            <a:rPr lang="en-GB" sz="2000" kern="1200" dirty="0"/>
            <a:t>) </a:t>
          </a:r>
          <a:r>
            <a:rPr lang="en-GB" sz="2000" kern="1200" dirty="0" err="1"/>
            <a:t>ili</a:t>
          </a:r>
          <a:r>
            <a:rPr lang="en-GB" sz="2000" kern="1200" dirty="0"/>
            <a:t> </a:t>
          </a:r>
          <a:r>
            <a:rPr lang="en-GB" sz="2000" kern="1200" dirty="0" err="1"/>
            <a:t>kemijsk</a:t>
          </a:r>
          <a:r>
            <a:rPr lang="hr-HR" sz="2000" kern="1200" dirty="0"/>
            <a:t>i</a:t>
          </a:r>
          <a:r>
            <a:rPr lang="en-GB" sz="2000" kern="1200" dirty="0"/>
            <a:t> (</a:t>
          </a:r>
          <a:r>
            <a:rPr lang="en-GB" sz="2000" kern="1200" dirty="0" err="1"/>
            <a:t>antiseptičko</a:t>
          </a:r>
          <a:r>
            <a:rPr lang="en-GB" sz="2000" kern="1200" dirty="0"/>
            <a:t> </a:t>
          </a:r>
          <a:r>
            <a:rPr lang="en-GB" sz="2000" kern="1200" dirty="0" err="1"/>
            <a:t>ispiranje</a:t>
          </a:r>
          <a:r>
            <a:rPr lang="en-GB" sz="2000" kern="1200" dirty="0"/>
            <a:t> </a:t>
          </a:r>
          <a:r>
            <a:rPr lang="en-GB" sz="2000" kern="1200" dirty="0" err="1"/>
            <a:t>usta</a:t>
          </a:r>
          <a:r>
            <a:rPr lang="en-GB" sz="2000" kern="1200" dirty="0"/>
            <a:t>) </a:t>
          </a:r>
          <a:r>
            <a:rPr lang="en-GB" sz="2000" kern="1200" dirty="0" err="1"/>
            <a:t>predtretman</a:t>
          </a:r>
          <a:r>
            <a:rPr lang="en-GB" sz="2000" kern="1200" dirty="0"/>
            <a:t> </a:t>
          </a:r>
          <a:r>
            <a:rPr lang="en-GB" sz="2000" kern="1200" dirty="0" err="1"/>
            <a:t>usne</a:t>
          </a:r>
          <a:r>
            <a:rPr lang="en-GB" sz="2000" kern="1200" dirty="0"/>
            <a:t> </a:t>
          </a:r>
          <a:r>
            <a:rPr lang="en-GB" sz="2000" kern="1200" dirty="0" err="1"/>
            <a:t>šupljine</a:t>
          </a:r>
          <a:r>
            <a:rPr lang="en-GB" sz="2000" kern="1200" dirty="0"/>
            <a:t> </a:t>
          </a:r>
          <a:r>
            <a:rPr lang="en-GB" sz="2000" kern="1200" dirty="0" err="1"/>
            <a:t>prije</a:t>
          </a:r>
          <a:r>
            <a:rPr lang="en-GB" sz="2000" kern="1200" dirty="0"/>
            <a:t> </a:t>
          </a:r>
          <a:r>
            <a:rPr lang="en-GB" sz="2000" kern="1200" dirty="0" err="1"/>
            <a:t>upotrebe</a:t>
          </a:r>
          <a:r>
            <a:rPr lang="en-GB" sz="2000" kern="1200" dirty="0"/>
            <a:t> </a:t>
          </a:r>
          <a:r>
            <a:rPr lang="en-GB" sz="2000" kern="1200" dirty="0" err="1"/>
            <a:t>tableta</a:t>
          </a:r>
          <a:r>
            <a:rPr lang="en-GB" sz="2000" kern="1200" dirty="0"/>
            <a:t>. ​</a:t>
          </a:r>
          <a:endParaRPr lang="en-US" sz="2000" kern="1200" dirty="0"/>
        </a:p>
      </dsp:txBody>
      <dsp:txXfrm>
        <a:off x="8237561" y="932915"/>
        <a:ext cx="2780282" cy="21575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B735B-C477-48D0-9D6A-14101DAB5696}">
      <dsp:nvSpPr>
        <dsp:cNvPr id="0" name=""/>
        <dsp:cNvSpPr/>
      </dsp:nvSpPr>
      <dsp:spPr>
        <a:xfrm>
          <a:off x="0" y="0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Praćeno</a:t>
          </a:r>
          <a:r>
            <a:rPr lang="en-GB" sz="2000" kern="1200" dirty="0"/>
            <a:t> </a:t>
          </a:r>
          <a:r>
            <a:rPr lang="en-GB" sz="2000" kern="1200" dirty="0" err="1"/>
            <a:t>nekoliko</a:t>
          </a:r>
          <a:r>
            <a:rPr lang="en-GB" sz="2000" kern="1200" dirty="0"/>
            <a:t> </a:t>
          </a:r>
          <a:r>
            <a:rPr lang="en-GB" sz="2000" kern="1200" dirty="0" err="1"/>
            <a:t>parametara</a:t>
          </a:r>
          <a:r>
            <a:rPr lang="en-GB" sz="2000" kern="1200" dirty="0"/>
            <a:t> </a:t>
          </a:r>
          <a:r>
            <a:rPr lang="en-GB" sz="2000" kern="1200" dirty="0" err="1"/>
            <a:t>kako</a:t>
          </a:r>
          <a:r>
            <a:rPr lang="en-GB" sz="2000" kern="1200" dirty="0"/>
            <a:t> bi </a:t>
          </a:r>
          <a:r>
            <a:rPr lang="en-GB" sz="2000" kern="1200" dirty="0" err="1"/>
            <a:t>procijenili</a:t>
          </a:r>
          <a:r>
            <a:rPr lang="en-GB" sz="2000" kern="1200" dirty="0"/>
            <a:t> </a:t>
          </a:r>
          <a:r>
            <a:rPr lang="en-GB" sz="2000" kern="1200" dirty="0" err="1"/>
            <a:t>učinak</a:t>
          </a:r>
          <a:r>
            <a:rPr lang="en-GB" sz="2000" kern="1200" dirty="0"/>
            <a:t> </a:t>
          </a:r>
          <a:r>
            <a:rPr lang="en-GB" sz="2000" i="1" kern="1200" dirty="0"/>
            <a:t>S. salivarius </a:t>
          </a:r>
          <a:r>
            <a:rPr lang="en-GB" sz="2000" kern="1200" dirty="0"/>
            <a:t>K12 </a:t>
          </a:r>
          <a:r>
            <a:rPr lang="en-GB" sz="2000" kern="1200" dirty="0" err="1"/>
            <a:t>na</a:t>
          </a:r>
          <a:r>
            <a:rPr lang="en-GB" sz="2000" kern="1200" dirty="0"/>
            <a:t> </a:t>
          </a:r>
          <a:r>
            <a:rPr lang="en-GB" sz="2000" kern="1200" dirty="0" err="1"/>
            <a:t>halitozu</a:t>
          </a:r>
          <a:endParaRPr lang="en-US" sz="1500" kern="1200" dirty="0"/>
        </a:p>
      </dsp:txBody>
      <dsp:txXfrm>
        <a:off x="25925" y="25925"/>
        <a:ext cx="7016791" cy="833289"/>
      </dsp:txXfrm>
    </dsp:sp>
    <dsp:sp modelId="{5E96C7F2-666D-4F4C-AEE3-2C23A7825A29}">
      <dsp:nvSpPr>
        <dsp:cNvPr id="0" name=""/>
        <dsp:cNvSpPr/>
      </dsp:nvSpPr>
      <dsp:spPr>
        <a:xfrm>
          <a:off x="673912" y="1046073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b="1" kern="1200" dirty="0"/>
            <a:t>O</a:t>
          </a:r>
          <a:r>
            <a:rPr lang="en-GB" sz="1500" b="1" kern="1200" dirty="0" err="1"/>
            <a:t>rganoleptičk</a:t>
          </a:r>
          <a:r>
            <a:rPr lang="hr-HR" sz="1500" b="1" kern="1200" dirty="0"/>
            <a:t>i</a:t>
          </a:r>
          <a:r>
            <a:rPr lang="en-GB" sz="1500" b="1" kern="1200" dirty="0"/>
            <a:t> test (OLT</a:t>
          </a:r>
          <a:r>
            <a:rPr lang="en-GB" sz="1500" kern="1200" dirty="0"/>
            <a:t>): </a:t>
          </a:r>
          <a:r>
            <a:rPr lang="en-GB" sz="1500" kern="1200" dirty="0" err="1"/>
            <a:t>Rezultati</a:t>
          </a:r>
          <a:r>
            <a:rPr lang="en-GB" sz="1500" kern="1200" dirty="0"/>
            <a:t> OLT-a </a:t>
          </a:r>
          <a:r>
            <a:rPr lang="en-GB" sz="1500" kern="1200" dirty="0" err="1"/>
            <a:t>procijenjeni</a:t>
          </a:r>
          <a:r>
            <a:rPr lang="en-GB" sz="1500" kern="1200" dirty="0"/>
            <a:t> </a:t>
          </a:r>
          <a:r>
            <a:rPr lang="en-GB" sz="1500" kern="1200" dirty="0" err="1"/>
            <a:t>su</a:t>
          </a:r>
          <a:r>
            <a:rPr lang="en-GB" sz="1500" kern="1200" dirty="0"/>
            <a:t> </a:t>
          </a:r>
          <a:r>
            <a:rPr lang="en-GB" sz="1500" kern="1200" dirty="0" err="1"/>
            <a:t>na</a:t>
          </a:r>
          <a:r>
            <a:rPr lang="en-GB" sz="1500" kern="1200" dirty="0"/>
            <a:t> </a:t>
          </a:r>
          <a:r>
            <a:rPr lang="en-GB" sz="1500" kern="1200" dirty="0" err="1"/>
            <a:t>početku</a:t>
          </a:r>
          <a:r>
            <a:rPr lang="en-GB" sz="1500" kern="1200" dirty="0"/>
            <a:t> </a:t>
          </a:r>
          <a:r>
            <a:rPr lang="en-GB" sz="1500" kern="1200" dirty="0" err="1"/>
            <a:t>i</a:t>
          </a:r>
          <a:r>
            <a:rPr lang="en-GB" sz="1500" kern="1200" dirty="0"/>
            <a:t> 1., 7. </a:t>
          </a:r>
          <a:r>
            <a:rPr lang="en-GB" sz="1500" kern="1200" dirty="0" err="1"/>
            <a:t>i</a:t>
          </a:r>
          <a:r>
            <a:rPr lang="en-GB" sz="1500" kern="1200" dirty="0"/>
            <a:t> 14. dana </a:t>
          </a:r>
          <a:r>
            <a:rPr lang="en-GB" sz="1500" kern="1200" dirty="0" err="1"/>
            <a:t>nakon</a:t>
          </a:r>
          <a:r>
            <a:rPr lang="en-GB" sz="1500" kern="1200" dirty="0"/>
            <a:t> </a:t>
          </a:r>
          <a:r>
            <a:rPr lang="en-GB" sz="1500" kern="1200" dirty="0" err="1"/>
            <a:t>završetka</a:t>
          </a:r>
          <a:r>
            <a:rPr lang="en-GB" sz="1500" kern="1200" dirty="0"/>
            <a:t> </a:t>
          </a:r>
          <a:r>
            <a:rPr lang="en-GB" sz="1500" kern="1200" dirty="0" err="1"/>
            <a:t>ciklusa</a:t>
          </a:r>
          <a:r>
            <a:rPr lang="en-GB" sz="1500" kern="1200" dirty="0"/>
            <a:t> </a:t>
          </a:r>
          <a:r>
            <a:rPr lang="en-GB" sz="1500" kern="1200" dirty="0" err="1"/>
            <a:t>uzimanja</a:t>
          </a:r>
          <a:r>
            <a:rPr lang="en-GB" sz="1500" kern="1200" dirty="0"/>
            <a:t> </a:t>
          </a:r>
          <a:r>
            <a:rPr lang="en-GB" sz="1500" kern="1200" dirty="0" err="1"/>
            <a:t>tableta</a:t>
          </a:r>
          <a:r>
            <a:rPr lang="en-GB" sz="1500" kern="1200" dirty="0"/>
            <a:t>. OLT </a:t>
          </a:r>
          <a:r>
            <a:rPr lang="en-GB" sz="1500" kern="1200" dirty="0" err="1"/>
            <a:t>rezultati</a:t>
          </a:r>
          <a:r>
            <a:rPr lang="en-GB" sz="1500" kern="1200" dirty="0"/>
            <a:t> </a:t>
          </a:r>
          <a:r>
            <a:rPr lang="en-GB" sz="1500" kern="1200" dirty="0" err="1"/>
            <a:t>pokazuju</a:t>
          </a:r>
          <a:r>
            <a:rPr lang="en-GB" sz="1500" kern="1200" dirty="0"/>
            <a:t> </a:t>
          </a:r>
          <a:r>
            <a:rPr lang="en-GB" sz="1500" kern="1200" dirty="0" err="1"/>
            <a:t>ozbiljnost</a:t>
          </a:r>
          <a:r>
            <a:rPr lang="en-GB" sz="1500" kern="1200" dirty="0"/>
            <a:t> </a:t>
          </a:r>
          <a:r>
            <a:rPr lang="en-GB" sz="1500" kern="1200" dirty="0" err="1"/>
            <a:t>halitoze</a:t>
          </a:r>
          <a:r>
            <a:rPr lang="en-GB" sz="1500" kern="1200" dirty="0"/>
            <a:t> </a:t>
          </a:r>
          <a:r>
            <a:rPr lang="en-GB" sz="1500" kern="1200" dirty="0" err="1"/>
            <a:t>na</a:t>
          </a:r>
          <a:r>
            <a:rPr lang="en-GB" sz="1500" kern="1200" dirty="0"/>
            <a:t> </a:t>
          </a:r>
          <a:r>
            <a:rPr lang="en-GB" sz="1500" kern="1200" dirty="0" err="1"/>
            <a:t>ljestvici</a:t>
          </a:r>
          <a:r>
            <a:rPr lang="en-GB" sz="1500" kern="1200" dirty="0"/>
            <a:t> od 0 do 5. ​</a:t>
          </a:r>
          <a:endParaRPr lang="en-US" sz="1500" kern="1200" dirty="0"/>
        </a:p>
      </dsp:txBody>
      <dsp:txXfrm>
        <a:off x="699837" y="1071998"/>
        <a:ext cx="6745616" cy="833289"/>
      </dsp:txXfrm>
    </dsp:sp>
    <dsp:sp modelId="{D8A53086-E482-40C1-A491-80213C52F012}">
      <dsp:nvSpPr>
        <dsp:cNvPr id="0" name=""/>
        <dsp:cNvSpPr/>
      </dsp:nvSpPr>
      <dsp:spPr>
        <a:xfrm>
          <a:off x="1337767" y="2092147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b="1" kern="1200" dirty="0" err="1"/>
            <a:t>Razine</a:t>
          </a:r>
          <a:r>
            <a:rPr lang="en-GB" sz="1500" b="1" kern="1200" dirty="0"/>
            <a:t> </a:t>
          </a:r>
          <a:r>
            <a:rPr lang="en-GB" sz="1500" b="1" kern="1200" dirty="0" err="1"/>
            <a:t>hlapljivih</a:t>
          </a:r>
          <a:r>
            <a:rPr lang="en-GB" sz="1500" b="1" kern="1200" dirty="0"/>
            <a:t> </a:t>
          </a:r>
          <a:r>
            <a:rPr lang="en-GB" sz="1500" b="1" kern="1200" dirty="0" err="1"/>
            <a:t>sumpornih</a:t>
          </a:r>
          <a:r>
            <a:rPr lang="en-GB" sz="1500" b="1" kern="1200" dirty="0"/>
            <a:t> </a:t>
          </a:r>
          <a:r>
            <a:rPr lang="en-GB" sz="1500" b="1" kern="1200" dirty="0" err="1"/>
            <a:t>spojeva</a:t>
          </a:r>
          <a:r>
            <a:rPr lang="en-GB" sz="1500" b="1" kern="1200" dirty="0"/>
            <a:t> (VSC): </a:t>
          </a:r>
          <a:r>
            <a:rPr lang="en-GB" sz="1500" kern="1200" dirty="0" err="1"/>
            <a:t>Razine</a:t>
          </a:r>
          <a:r>
            <a:rPr lang="en-GB" sz="1500" kern="1200" dirty="0"/>
            <a:t> VSC </a:t>
          </a:r>
          <a:r>
            <a:rPr lang="en-GB" sz="1500" kern="1200" dirty="0" err="1"/>
            <a:t>mjerene</a:t>
          </a:r>
          <a:r>
            <a:rPr lang="en-GB" sz="1500" kern="1200" dirty="0"/>
            <a:t> </a:t>
          </a:r>
          <a:r>
            <a:rPr lang="en-GB" sz="1500" kern="1200" dirty="0" err="1"/>
            <a:t>su</a:t>
          </a:r>
          <a:r>
            <a:rPr lang="en-GB" sz="1500" kern="1200" dirty="0"/>
            <a:t> </a:t>
          </a:r>
          <a:r>
            <a:rPr lang="en-GB" sz="1500" kern="1200" dirty="0" err="1"/>
            <a:t>na</a:t>
          </a:r>
          <a:r>
            <a:rPr lang="en-GB" sz="1500" kern="1200" dirty="0"/>
            <a:t> </a:t>
          </a:r>
          <a:r>
            <a:rPr lang="en-GB" sz="1500" kern="1200" dirty="0" err="1"/>
            <a:t>početku</a:t>
          </a:r>
          <a:r>
            <a:rPr lang="en-GB" sz="1500" kern="1200" dirty="0"/>
            <a:t> </a:t>
          </a:r>
          <a:r>
            <a:rPr lang="en-GB" sz="1500" kern="1200" dirty="0" err="1"/>
            <a:t>i</a:t>
          </a:r>
          <a:r>
            <a:rPr lang="en-GB" sz="1500" kern="1200" dirty="0"/>
            <a:t> 1., 7. </a:t>
          </a:r>
          <a:r>
            <a:rPr lang="en-GB" sz="1500" kern="1200" dirty="0" err="1"/>
            <a:t>i</a:t>
          </a:r>
          <a:r>
            <a:rPr lang="en-GB" sz="1500" kern="1200" dirty="0"/>
            <a:t> 14. dana </a:t>
          </a:r>
          <a:r>
            <a:rPr lang="en-GB" sz="1500" kern="1200" dirty="0" err="1"/>
            <a:t>nakon</a:t>
          </a:r>
          <a:r>
            <a:rPr lang="en-GB" sz="1500" kern="1200" dirty="0"/>
            <a:t> </a:t>
          </a:r>
          <a:r>
            <a:rPr lang="en-GB" sz="1500" kern="1200" dirty="0" err="1"/>
            <a:t>završetka</a:t>
          </a:r>
          <a:r>
            <a:rPr lang="en-GB" sz="1500" kern="1200" dirty="0"/>
            <a:t> </a:t>
          </a:r>
          <a:r>
            <a:rPr lang="en-GB" sz="1500" kern="1200" dirty="0" err="1"/>
            <a:t>ciklusa</a:t>
          </a:r>
          <a:r>
            <a:rPr lang="en-GB" sz="1500" kern="1200" dirty="0"/>
            <a:t> </a:t>
          </a:r>
          <a:r>
            <a:rPr lang="en-GB" sz="1500" kern="1200" dirty="0" err="1"/>
            <a:t>uzimanja</a:t>
          </a:r>
          <a:r>
            <a:rPr lang="en-GB" sz="1500" kern="1200" dirty="0"/>
            <a:t> </a:t>
          </a:r>
          <a:r>
            <a:rPr lang="en-GB" sz="1500" kern="1200" dirty="0" err="1"/>
            <a:t>tableta</a:t>
          </a:r>
          <a:r>
            <a:rPr lang="en-GB" sz="1500" kern="1200" dirty="0"/>
            <a:t>. VSC </a:t>
          </a:r>
          <a:r>
            <a:rPr lang="en-GB" sz="1500" kern="1200" dirty="0" err="1"/>
            <a:t>su</a:t>
          </a:r>
          <a:r>
            <a:rPr lang="en-GB" sz="1500" kern="1200" dirty="0"/>
            <a:t> </a:t>
          </a:r>
          <a:r>
            <a:rPr lang="en-GB" sz="1500" kern="1200" dirty="0" err="1"/>
            <a:t>spojevi</a:t>
          </a:r>
          <a:r>
            <a:rPr lang="en-GB" sz="1500" kern="1200" dirty="0"/>
            <a:t> </a:t>
          </a:r>
          <a:r>
            <a:rPr lang="en-GB" sz="1500" kern="1200" dirty="0" err="1"/>
            <a:t>povezani</a:t>
          </a:r>
          <a:r>
            <a:rPr lang="en-GB" sz="1500" kern="1200" dirty="0"/>
            <a:t> s </a:t>
          </a:r>
          <a:r>
            <a:rPr lang="en-GB" sz="1500" kern="1200" dirty="0" err="1"/>
            <a:t>halitozom</a:t>
          </a:r>
          <a:r>
            <a:rPr lang="en-GB" sz="1500" kern="1200" dirty="0"/>
            <a:t>. </a:t>
          </a:r>
          <a:endParaRPr lang="en-US" sz="1500" kern="1200" dirty="0"/>
        </a:p>
      </dsp:txBody>
      <dsp:txXfrm>
        <a:off x="1363692" y="2118072"/>
        <a:ext cx="6755675" cy="833289"/>
      </dsp:txXfrm>
    </dsp:sp>
    <dsp:sp modelId="{63BD150B-E471-494C-A97B-995C692C5646}">
      <dsp:nvSpPr>
        <dsp:cNvPr id="0" name=""/>
        <dsp:cNvSpPr/>
      </dsp:nvSpPr>
      <dsp:spPr>
        <a:xfrm>
          <a:off x="2011680" y="3138220"/>
          <a:ext cx="8046720" cy="8851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​</a:t>
          </a:r>
          <a:r>
            <a:rPr lang="en-GB" sz="1500" b="1" kern="1200" dirty="0" err="1"/>
            <a:t>Parodontni</a:t>
          </a:r>
          <a:r>
            <a:rPr lang="en-GB" sz="1500" b="1" kern="1200" dirty="0"/>
            <a:t> </a:t>
          </a:r>
          <a:r>
            <a:rPr lang="en-GB" sz="1500" b="1" kern="1200" dirty="0" err="1"/>
            <a:t>parametri</a:t>
          </a:r>
          <a:r>
            <a:rPr lang="en-GB" sz="1500" kern="1200" dirty="0"/>
            <a:t>: </a:t>
          </a:r>
          <a:r>
            <a:rPr lang="en-GB" sz="1500" kern="1200" dirty="0" err="1"/>
            <a:t>Istraživači</a:t>
          </a:r>
          <a:r>
            <a:rPr lang="en-GB" sz="1500" kern="1200" dirty="0"/>
            <a:t> </a:t>
          </a:r>
          <a:r>
            <a:rPr lang="en-GB" sz="1500" kern="1200" dirty="0" err="1"/>
            <a:t>su</a:t>
          </a:r>
          <a:r>
            <a:rPr lang="en-GB" sz="1500" kern="1200" dirty="0"/>
            <a:t> </a:t>
          </a:r>
          <a:r>
            <a:rPr lang="en-GB" sz="1500" kern="1200" dirty="0" err="1"/>
            <a:t>također</a:t>
          </a:r>
          <a:r>
            <a:rPr lang="en-GB" sz="1500" kern="1200" dirty="0"/>
            <a:t> </a:t>
          </a:r>
          <a:r>
            <a:rPr lang="en-GB" sz="1500" kern="1200" dirty="0" err="1"/>
            <a:t>procijenili</a:t>
          </a:r>
          <a:r>
            <a:rPr lang="en-GB" sz="1500" kern="1200" dirty="0"/>
            <a:t> </a:t>
          </a:r>
          <a:r>
            <a:rPr lang="en-GB" sz="1500" kern="1200" dirty="0" err="1"/>
            <a:t>indeks</a:t>
          </a:r>
          <a:r>
            <a:rPr lang="en-GB" sz="1500" kern="1200" dirty="0"/>
            <a:t> </a:t>
          </a:r>
          <a:r>
            <a:rPr lang="en-GB" sz="1500" kern="1200" dirty="0" err="1"/>
            <a:t>plaka</a:t>
          </a:r>
          <a:r>
            <a:rPr lang="en-GB" sz="1500" kern="1200" dirty="0"/>
            <a:t> (PLI), </a:t>
          </a:r>
          <a:r>
            <a:rPr lang="en-GB" sz="1500" kern="1200" dirty="0" err="1"/>
            <a:t>dubinu</a:t>
          </a:r>
          <a:r>
            <a:rPr lang="en-GB" sz="1500" kern="1200" dirty="0"/>
            <a:t> </a:t>
          </a:r>
          <a:r>
            <a:rPr lang="en-GB" sz="1500" kern="1200" dirty="0" err="1"/>
            <a:t>sondiranja</a:t>
          </a:r>
          <a:r>
            <a:rPr lang="en-GB" sz="1500" kern="1200" dirty="0"/>
            <a:t> (PD), </a:t>
          </a:r>
          <a:r>
            <a:rPr lang="en-GB" sz="1500" kern="1200" dirty="0" err="1"/>
            <a:t>indeks</a:t>
          </a:r>
          <a:r>
            <a:rPr lang="en-GB" sz="1500" kern="1200" dirty="0"/>
            <a:t> </a:t>
          </a:r>
          <a:r>
            <a:rPr lang="en-GB" sz="1500" kern="1200" dirty="0" err="1"/>
            <a:t>krvarenja</a:t>
          </a:r>
          <a:r>
            <a:rPr lang="en-GB" sz="1500" kern="1200" dirty="0"/>
            <a:t> (BI) </a:t>
          </a:r>
          <a:r>
            <a:rPr lang="en-GB" sz="1500" kern="1200" dirty="0" err="1"/>
            <a:t>i</a:t>
          </a:r>
          <a:r>
            <a:rPr lang="en-GB" sz="1500" kern="1200" dirty="0"/>
            <a:t> </a:t>
          </a:r>
          <a:r>
            <a:rPr lang="en-GB" sz="1500" kern="1200" dirty="0" err="1"/>
            <a:t>postotak</a:t>
          </a:r>
          <a:r>
            <a:rPr lang="en-GB" sz="1500" kern="1200" dirty="0"/>
            <a:t> </a:t>
          </a:r>
          <a:r>
            <a:rPr lang="en-GB" sz="1500" kern="1200" dirty="0" err="1"/>
            <a:t>mjesta</a:t>
          </a:r>
          <a:r>
            <a:rPr lang="en-GB" sz="1500" kern="1200" dirty="0"/>
            <a:t> s </a:t>
          </a:r>
          <a:r>
            <a:rPr lang="en-GB" sz="1500" kern="1200" dirty="0" err="1"/>
            <a:t>krvarenjem</a:t>
          </a:r>
          <a:r>
            <a:rPr lang="en-GB" sz="1500" kern="1200" dirty="0"/>
            <a:t> </a:t>
          </a:r>
          <a:r>
            <a:rPr lang="en-GB" sz="1500" kern="1200" dirty="0" err="1"/>
            <a:t>pri</a:t>
          </a:r>
          <a:r>
            <a:rPr lang="en-GB" sz="1500" kern="1200" dirty="0"/>
            <a:t> </a:t>
          </a:r>
          <a:r>
            <a:rPr lang="en-GB" sz="1500" kern="1200" dirty="0" err="1"/>
            <a:t>sondiranju</a:t>
          </a:r>
          <a:r>
            <a:rPr lang="en-GB" sz="1500" kern="1200" dirty="0"/>
            <a:t> (BOP%). Ovi </a:t>
          </a:r>
          <a:r>
            <a:rPr lang="en-GB" sz="1500" kern="1200" dirty="0" err="1"/>
            <a:t>su</a:t>
          </a:r>
          <a:r>
            <a:rPr lang="en-GB" sz="1500" kern="1200" dirty="0"/>
            <a:t> </a:t>
          </a:r>
          <a:r>
            <a:rPr lang="en-GB" sz="1500" kern="1200" dirty="0" err="1"/>
            <a:t>parametri</a:t>
          </a:r>
          <a:r>
            <a:rPr lang="en-GB" sz="1500" kern="1200" dirty="0"/>
            <a:t> </a:t>
          </a:r>
          <a:r>
            <a:rPr lang="en-GB" sz="1500" kern="1200" dirty="0" err="1"/>
            <a:t>zabilježeni</a:t>
          </a:r>
          <a:r>
            <a:rPr lang="en-GB" sz="1500" kern="1200" dirty="0"/>
            <a:t> </a:t>
          </a:r>
          <a:r>
            <a:rPr lang="en-GB" sz="1500" kern="1200" dirty="0" err="1"/>
            <a:t>na</a:t>
          </a:r>
          <a:r>
            <a:rPr lang="en-GB" sz="1500" kern="1200" dirty="0"/>
            <a:t> </a:t>
          </a:r>
          <a:r>
            <a:rPr lang="en-GB" sz="1500" kern="1200" dirty="0" err="1"/>
            <a:t>početku</a:t>
          </a:r>
          <a:r>
            <a:rPr lang="en-GB" sz="1500" kern="1200" dirty="0"/>
            <a:t> </a:t>
          </a:r>
          <a:r>
            <a:rPr lang="en-GB" sz="1500" kern="1200" dirty="0" err="1"/>
            <a:t>i</a:t>
          </a:r>
          <a:r>
            <a:rPr lang="en-GB" sz="1500" kern="1200" dirty="0"/>
            <a:t> </a:t>
          </a:r>
          <a:r>
            <a:rPr lang="en-GB" sz="1500" kern="1200" dirty="0" err="1"/>
            <a:t>na</a:t>
          </a:r>
          <a:r>
            <a:rPr lang="en-GB" sz="1500" kern="1200" dirty="0"/>
            <a:t> </a:t>
          </a:r>
          <a:r>
            <a:rPr lang="en-GB" sz="1500" kern="1200" dirty="0" err="1"/>
            <a:t>završetku</a:t>
          </a:r>
          <a:r>
            <a:rPr lang="en-GB" sz="1500" kern="1200" dirty="0"/>
            <a:t> </a:t>
          </a:r>
          <a:r>
            <a:rPr lang="en-GB" sz="1500" kern="1200" dirty="0" err="1"/>
            <a:t>ispitivanja</a:t>
          </a:r>
          <a:r>
            <a:rPr lang="en-GB" sz="1500" kern="1200" dirty="0"/>
            <a:t>. ​</a:t>
          </a:r>
          <a:endParaRPr lang="en-US" sz="1500" kern="1200" dirty="0"/>
        </a:p>
      </dsp:txBody>
      <dsp:txXfrm>
        <a:off x="2037605" y="3164145"/>
        <a:ext cx="6745616" cy="833289"/>
      </dsp:txXfrm>
    </dsp:sp>
    <dsp:sp modelId="{FF1CA829-21E8-41A4-BE99-4A14DE27F2E6}">
      <dsp:nvSpPr>
        <dsp:cNvPr id="0" name=""/>
        <dsp:cNvSpPr/>
      </dsp:nvSpPr>
      <dsp:spPr>
        <a:xfrm>
          <a:off x="7471379" y="677936"/>
          <a:ext cx="575340" cy="575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600831" y="677936"/>
        <a:ext cx="316437" cy="432943"/>
      </dsp:txXfrm>
    </dsp:sp>
    <dsp:sp modelId="{3054F217-CB16-4B5C-A372-9912EA81A378}">
      <dsp:nvSpPr>
        <dsp:cNvPr id="0" name=""/>
        <dsp:cNvSpPr/>
      </dsp:nvSpPr>
      <dsp:spPr>
        <a:xfrm>
          <a:off x="8145292" y="1724009"/>
          <a:ext cx="575340" cy="575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274744" y="1724009"/>
        <a:ext cx="316437" cy="432943"/>
      </dsp:txXfrm>
    </dsp:sp>
    <dsp:sp modelId="{88BD5C7D-252F-4D8E-BCB3-9937D6B45681}">
      <dsp:nvSpPr>
        <dsp:cNvPr id="0" name=""/>
        <dsp:cNvSpPr/>
      </dsp:nvSpPr>
      <dsp:spPr>
        <a:xfrm>
          <a:off x="8809146" y="2770083"/>
          <a:ext cx="575340" cy="57534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8938598" y="2770083"/>
        <a:ext cx="316437" cy="4329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50DAE1-3B59-4FC6-B662-B1C5D6EC988B}">
      <dsp:nvSpPr>
        <dsp:cNvPr id="0" name=""/>
        <dsp:cNvSpPr/>
      </dsp:nvSpPr>
      <dsp:spPr>
        <a:xfrm>
          <a:off x="0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5F4D7-B8AE-4984-8BC8-4C209AD2F5BF}">
      <dsp:nvSpPr>
        <dsp:cNvPr id="0" name=""/>
        <dsp:cNvSpPr/>
      </dsp:nvSpPr>
      <dsp:spPr>
        <a:xfrm>
          <a:off x="31432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500" b="1" kern="1200" dirty="0"/>
            <a:t>Zaključci studije</a:t>
          </a:r>
          <a:endParaRPr lang="en-US" sz="2500" b="1" kern="1200" dirty="0"/>
        </a:p>
      </dsp:txBody>
      <dsp:txXfrm>
        <a:off x="366939" y="1196774"/>
        <a:ext cx="2723696" cy="1691139"/>
      </dsp:txXfrm>
    </dsp:sp>
    <dsp:sp modelId="{2A9259AC-FF33-45D3-B2C3-7129DDE5E3B9}">
      <dsp:nvSpPr>
        <dsp:cNvPr id="0" name=""/>
        <dsp:cNvSpPr/>
      </dsp:nvSpPr>
      <dsp:spPr>
        <a:xfrm>
          <a:off x="3457574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E34782-4975-4A4E-A4E1-24BBB7ACBD51}">
      <dsp:nvSpPr>
        <dsp:cNvPr id="0" name=""/>
        <dsp:cNvSpPr/>
      </dsp:nvSpPr>
      <dsp:spPr>
        <a:xfrm>
          <a:off x="3771899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 dirty="0"/>
            <a:t>Primjena tableta </a:t>
          </a:r>
          <a:r>
            <a:rPr lang="hr-HR" sz="1600" i="1" kern="1200" dirty="0" err="1"/>
            <a:t>Streptococcus</a:t>
          </a:r>
          <a:r>
            <a:rPr lang="hr-HR" sz="1600" i="1" kern="1200" dirty="0"/>
            <a:t> </a:t>
          </a:r>
          <a:r>
            <a:rPr lang="hr-HR" sz="1600" i="1" kern="1200" dirty="0" err="1"/>
            <a:t>salivarius</a:t>
          </a:r>
          <a:r>
            <a:rPr lang="hr-HR" sz="1600" kern="1200" dirty="0"/>
            <a:t> K12 dnevno tijekom duljeg vremenskog razdoblja može održati trajan učinak na uklanjanje neugodnog zadaha.</a:t>
          </a:r>
          <a:endParaRPr lang="en-US" sz="1600" kern="1200" dirty="0"/>
        </a:p>
      </dsp:txBody>
      <dsp:txXfrm>
        <a:off x="3824513" y="1196774"/>
        <a:ext cx="2723696" cy="1691139"/>
      </dsp:txXfrm>
    </dsp:sp>
    <dsp:sp modelId="{72B00E62-0375-4486-A298-0492E8EA0069}">
      <dsp:nvSpPr>
        <dsp:cNvPr id="0" name=""/>
        <dsp:cNvSpPr/>
      </dsp:nvSpPr>
      <dsp:spPr>
        <a:xfrm>
          <a:off x="6915149" y="845551"/>
          <a:ext cx="2828924" cy="179636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32B6B2-3769-42D0-9FE2-3343E2776A84}">
      <dsp:nvSpPr>
        <dsp:cNvPr id="0" name=""/>
        <dsp:cNvSpPr/>
      </dsp:nvSpPr>
      <dsp:spPr>
        <a:xfrm>
          <a:off x="7229475" y="1144160"/>
          <a:ext cx="2828924" cy="1796367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/>
            <a:t>Liječenje</a:t>
          </a:r>
          <a:r>
            <a:rPr lang="en-GB" sz="1600" kern="1200" dirty="0"/>
            <a:t> </a:t>
          </a:r>
          <a:r>
            <a:rPr lang="en-GB" sz="1600" kern="1200" dirty="0" err="1"/>
            <a:t>probioticima</a:t>
          </a:r>
          <a:r>
            <a:rPr lang="en-GB" sz="1600" kern="1200" dirty="0"/>
            <a:t> </a:t>
          </a:r>
          <a:r>
            <a:rPr lang="en-GB" sz="1600" i="1" kern="1200" dirty="0"/>
            <a:t>Streptococcus salivarius </a:t>
          </a:r>
          <a:r>
            <a:rPr lang="en-GB" sz="1600" kern="1200" dirty="0"/>
            <a:t>K12 </a:t>
          </a:r>
          <a:r>
            <a:rPr lang="en-GB" sz="1600" kern="1200" dirty="0" err="1"/>
            <a:t>ima</a:t>
          </a:r>
          <a:r>
            <a:rPr lang="en-GB" sz="1600" kern="1200" dirty="0"/>
            <a:t> </a:t>
          </a:r>
          <a:r>
            <a:rPr lang="en-GB" sz="1600" kern="1200" dirty="0" err="1"/>
            <a:t>potencijal</a:t>
          </a:r>
          <a:r>
            <a:rPr lang="en-GB" sz="1600" kern="1200" dirty="0"/>
            <a:t> </a:t>
          </a:r>
          <a:r>
            <a:rPr lang="en-GB" sz="1600" kern="1200" dirty="0" err="1"/>
            <a:t>smanj</a:t>
          </a:r>
          <a:r>
            <a:rPr lang="hr-HR" sz="1600" kern="1200" dirty="0" err="1"/>
            <a:t>enja</a:t>
          </a:r>
          <a:r>
            <a:rPr lang="hr-HR" sz="1600" kern="1200" dirty="0"/>
            <a:t> </a:t>
          </a:r>
          <a:r>
            <a:rPr lang="hr-HR" sz="1600" kern="1200" dirty="0" err="1"/>
            <a:t>halitoze</a:t>
          </a:r>
          <a:endParaRPr lang="en-US" sz="1600" kern="1200" dirty="0"/>
        </a:p>
      </dsp:txBody>
      <dsp:txXfrm>
        <a:off x="7282089" y="1196774"/>
        <a:ext cx="2723696" cy="16911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72D8C-7A17-4814-AB7C-87F8E603F3C0}">
      <dsp:nvSpPr>
        <dsp:cNvPr id="0" name=""/>
        <dsp:cNvSpPr/>
      </dsp:nvSpPr>
      <dsp:spPr>
        <a:xfrm>
          <a:off x="2946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A1DFAF-92D3-4790-8A40-E177E2312459}">
      <dsp:nvSpPr>
        <dsp:cNvPr id="0" name=""/>
        <dsp:cNvSpPr/>
      </dsp:nvSpPr>
      <dsp:spPr>
        <a:xfrm>
          <a:off x="236726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Studija provedena na djeci koja pohađaju školu u Milanu</a:t>
          </a:r>
          <a:endParaRPr lang="en-US" sz="1700" kern="1200"/>
        </a:p>
      </dsp:txBody>
      <dsp:txXfrm>
        <a:off x="275858" y="1375193"/>
        <a:ext cx="2025748" cy="1257784"/>
      </dsp:txXfrm>
    </dsp:sp>
    <dsp:sp modelId="{D6A43664-A402-4BC0-86DC-A13058891F80}">
      <dsp:nvSpPr>
        <dsp:cNvPr id="0" name=""/>
        <dsp:cNvSpPr/>
      </dsp:nvSpPr>
      <dsp:spPr>
        <a:xfrm>
          <a:off x="2574518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F4B43-81A1-4753-BF61-EDB9F67BCAC8}">
      <dsp:nvSpPr>
        <dsp:cNvPr id="0" name=""/>
        <dsp:cNvSpPr/>
      </dsp:nvSpPr>
      <dsp:spPr>
        <a:xfrm>
          <a:off x="2808297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128 djece koja su podijeljena u 2 skupine</a:t>
          </a:r>
          <a:endParaRPr lang="en-US" sz="1700" kern="1200"/>
        </a:p>
      </dsp:txBody>
      <dsp:txXfrm>
        <a:off x="2847429" y="1375193"/>
        <a:ext cx="2025748" cy="1257784"/>
      </dsp:txXfrm>
    </dsp:sp>
    <dsp:sp modelId="{08B597FC-E652-4D6A-8646-719525ECF722}">
      <dsp:nvSpPr>
        <dsp:cNvPr id="0" name=""/>
        <dsp:cNvSpPr/>
      </dsp:nvSpPr>
      <dsp:spPr>
        <a:xfrm>
          <a:off x="5146089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7917A-8C1F-4EAC-993C-40B8FAA91921}">
      <dsp:nvSpPr>
        <dsp:cNvPr id="0" name=""/>
        <dsp:cNvSpPr/>
      </dsp:nvSpPr>
      <dsp:spPr>
        <a:xfrm>
          <a:off x="5379868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33/64 testirano na Sars-CoV-2 kod djece koja su primala S. Salivarius K12</a:t>
          </a:r>
          <a:endParaRPr lang="en-US" sz="1700" kern="1200"/>
        </a:p>
      </dsp:txBody>
      <dsp:txXfrm>
        <a:off x="5419000" y="1375193"/>
        <a:ext cx="2025748" cy="1257784"/>
      </dsp:txXfrm>
    </dsp:sp>
    <dsp:sp modelId="{4A383E6D-6F8A-4D99-9E98-426C8AAEAFF1}">
      <dsp:nvSpPr>
        <dsp:cNvPr id="0" name=""/>
        <dsp:cNvSpPr/>
      </dsp:nvSpPr>
      <dsp:spPr>
        <a:xfrm>
          <a:off x="7717661" y="1113970"/>
          <a:ext cx="2104012" cy="13360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D4E788-557A-4F66-B8D8-4149D2CB254A}">
      <dsp:nvSpPr>
        <dsp:cNvPr id="0" name=""/>
        <dsp:cNvSpPr/>
      </dsp:nvSpPr>
      <dsp:spPr>
        <a:xfrm>
          <a:off x="7951440" y="1336061"/>
          <a:ext cx="2104012" cy="13360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/>
            <a:t>46/64 testirano na Sars-CoV-2 kod djece koja su primala placebo</a:t>
          </a:r>
          <a:endParaRPr lang="en-US" sz="1700" kern="1200"/>
        </a:p>
      </dsp:txBody>
      <dsp:txXfrm>
        <a:off x="7990572" y="1375193"/>
        <a:ext cx="2025748" cy="12577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9E4CB4-B081-4247-A382-46D345413CB2}">
      <dsp:nvSpPr>
        <dsp:cNvPr id="0" name=""/>
        <dsp:cNvSpPr/>
      </dsp:nvSpPr>
      <dsp:spPr>
        <a:xfrm>
          <a:off x="12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B5BD4-6CFC-4050-8FFE-8E7A7ACEA102}">
      <dsp:nvSpPr>
        <dsp:cNvPr id="0" name=""/>
        <dsp:cNvSpPr/>
      </dsp:nvSpPr>
      <dsp:spPr>
        <a:xfrm>
          <a:off x="480082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 err="1"/>
            <a:t>Studija</a:t>
          </a:r>
          <a:r>
            <a:rPr lang="en-GB" sz="2700" kern="1200" dirty="0"/>
            <a:t> je </a:t>
          </a:r>
          <a:r>
            <a:rPr lang="en-GB" sz="2700" kern="1200" dirty="0" err="1"/>
            <a:t>procije</a:t>
          </a:r>
          <a:r>
            <a:rPr lang="hr-HR" sz="2700" kern="1200" dirty="0" err="1"/>
            <a:t>njivala</a:t>
          </a:r>
          <a:r>
            <a:rPr lang="en-GB" sz="2700" kern="1200" dirty="0"/>
            <a:t> </a:t>
          </a:r>
          <a:r>
            <a:rPr lang="en-GB" sz="2700" kern="1200" dirty="0" err="1"/>
            <a:t>učinak</a:t>
          </a:r>
          <a:r>
            <a:rPr lang="en-GB" sz="2700" kern="1200" dirty="0"/>
            <a:t> </a:t>
          </a:r>
          <a:r>
            <a:rPr lang="en-GB" sz="2700" kern="1200" dirty="0" err="1"/>
            <a:t>probiotika</a:t>
          </a:r>
          <a:r>
            <a:rPr lang="en-GB" sz="2700" kern="1200" dirty="0"/>
            <a:t> </a:t>
          </a:r>
          <a:r>
            <a:rPr lang="en-GB" sz="2700" i="1" kern="1200" dirty="0"/>
            <a:t>Streptococcus salivarius </a:t>
          </a:r>
          <a:r>
            <a:rPr lang="en-GB" sz="2700" kern="1200" dirty="0"/>
            <a:t>K12 </a:t>
          </a:r>
          <a:r>
            <a:rPr lang="en-GB" sz="2700" kern="1200" dirty="0" err="1"/>
            <a:t>i</a:t>
          </a:r>
          <a:r>
            <a:rPr lang="en-GB" sz="2700" kern="1200" dirty="0"/>
            <a:t> M18 </a:t>
          </a:r>
          <a:r>
            <a:rPr lang="en-GB" sz="2700" kern="1200" dirty="0" err="1"/>
            <a:t>pastila</a:t>
          </a:r>
          <a:r>
            <a:rPr lang="en-GB" sz="2700" kern="1200" dirty="0"/>
            <a:t> </a:t>
          </a:r>
          <a:r>
            <a:rPr lang="en-GB" sz="2700" kern="1200" dirty="0" err="1"/>
            <a:t>na</a:t>
          </a:r>
          <a:r>
            <a:rPr lang="en-GB" sz="2700" kern="1200" dirty="0"/>
            <a:t> </a:t>
          </a:r>
          <a:r>
            <a:rPr lang="en-GB" sz="2700" kern="1200" dirty="0" err="1"/>
            <a:t>parametre</a:t>
          </a:r>
          <a:r>
            <a:rPr lang="en-GB" sz="2700" kern="1200" dirty="0"/>
            <a:t> </a:t>
          </a:r>
          <a:r>
            <a:rPr lang="en-GB" sz="2700" kern="1200" dirty="0" err="1"/>
            <a:t>kariograma</a:t>
          </a:r>
          <a:r>
            <a:rPr lang="en-GB" sz="2700" kern="1200" dirty="0"/>
            <a:t> </a:t>
          </a:r>
          <a:r>
            <a:rPr lang="en-GB" sz="2700" kern="1200" dirty="0" err="1"/>
            <a:t>pacijenata</a:t>
          </a:r>
          <a:r>
            <a:rPr lang="en-GB" sz="2700" kern="1200" dirty="0"/>
            <a:t> s </a:t>
          </a:r>
          <a:r>
            <a:rPr lang="en-GB" sz="2700" kern="1200" dirty="0" err="1"/>
            <a:t>visokim</a:t>
          </a:r>
          <a:r>
            <a:rPr lang="en-GB" sz="2700" kern="1200" dirty="0"/>
            <a:t> </a:t>
          </a:r>
          <a:r>
            <a:rPr lang="en-GB" sz="2700" kern="1200" dirty="0" err="1"/>
            <a:t>rizikom</a:t>
          </a:r>
          <a:r>
            <a:rPr lang="en-GB" sz="2700" kern="1200" dirty="0"/>
            <a:t> od </a:t>
          </a:r>
          <a:r>
            <a:rPr lang="en-GB" sz="2700" kern="1200" dirty="0" err="1"/>
            <a:t>karijesa</a:t>
          </a:r>
          <a:r>
            <a:rPr lang="en-GB" sz="2700" kern="1200" dirty="0"/>
            <a:t>. ​​</a:t>
          </a:r>
          <a:endParaRPr lang="en-US" sz="2700" kern="1200" dirty="0"/>
        </a:p>
      </dsp:txBody>
      <dsp:txXfrm>
        <a:off x="560236" y="832323"/>
        <a:ext cx="4149382" cy="2576345"/>
      </dsp:txXfrm>
    </dsp:sp>
    <dsp:sp modelId="{0A901BEB-9C1C-43F7-9AC5-2304DD2E7AB9}">
      <dsp:nvSpPr>
        <dsp:cNvPr id="0" name=""/>
        <dsp:cNvSpPr/>
      </dsp:nvSpPr>
      <dsp:spPr>
        <a:xfrm>
          <a:off x="5268627" y="297257"/>
          <a:ext cx="4309690" cy="27366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1CBD62-37E7-4DFE-8CF5-13DC61A93FF6}">
      <dsp:nvSpPr>
        <dsp:cNvPr id="0" name=""/>
        <dsp:cNvSpPr/>
      </dsp:nvSpPr>
      <dsp:spPr>
        <a:xfrm>
          <a:off x="5747481" y="752169"/>
          <a:ext cx="4309690" cy="27366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700" kern="1200" dirty="0"/>
            <a:t>42</a:t>
          </a:r>
          <a:r>
            <a:rPr lang="en-GB" sz="2700" kern="1200" dirty="0"/>
            <a:t> </a:t>
          </a:r>
          <a:r>
            <a:rPr lang="en-GB" sz="2700" kern="1200" dirty="0" err="1"/>
            <a:t>ispitanika</a:t>
          </a:r>
          <a:r>
            <a:rPr lang="en-GB" sz="2700" kern="1200" dirty="0"/>
            <a:t> </a:t>
          </a:r>
          <a:r>
            <a:rPr lang="en-GB" sz="2700" kern="1200" dirty="0" err="1"/>
            <a:t>nasumično</a:t>
          </a:r>
          <a:r>
            <a:rPr lang="en-GB" sz="2700" kern="1200" dirty="0"/>
            <a:t> </a:t>
          </a:r>
          <a:r>
            <a:rPr lang="en-GB" sz="2700" kern="1200" dirty="0" err="1"/>
            <a:t>su</a:t>
          </a:r>
          <a:r>
            <a:rPr lang="en-GB" sz="2700" kern="1200" dirty="0"/>
            <a:t> </a:t>
          </a:r>
          <a:r>
            <a:rPr lang="en-GB" sz="2700" kern="1200" dirty="0" err="1"/>
            <a:t>raspoređena</a:t>
          </a:r>
          <a:r>
            <a:rPr lang="en-GB" sz="2700" kern="1200" dirty="0"/>
            <a:t> u tri </a:t>
          </a:r>
          <a:r>
            <a:rPr lang="en-GB" sz="2700" kern="1200" dirty="0" err="1"/>
            <a:t>skupine</a:t>
          </a:r>
          <a:r>
            <a:rPr lang="en-GB" sz="2700" kern="1200" dirty="0"/>
            <a:t>: </a:t>
          </a:r>
          <a:r>
            <a:rPr lang="en-GB" sz="2700" kern="1200" dirty="0" err="1"/>
            <a:t>Grupa</a:t>
          </a:r>
          <a:r>
            <a:rPr lang="en-GB" sz="2700" kern="1200" dirty="0"/>
            <a:t> 1 je </a:t>
          </a:r>
          <a:r>
            <a:rPr lang="en-GB" sz="2700" kern="1200" dirty="0" err="1"/>
            <a:t>primila</a:t>
          </a:r>
          <a:r>
            <a:rPr lang="hr-HR" sz="2700" kern="1200" dirty="0"/>
            <a:t> soj</a:t>
          </a:r>
          <a:r>
            <a:rPr lang="en-GB" sz="2700" kern="1200" dirty="0"/>
            <a:t> K12, </a:t>
          </a:r>
          <a:r>
            <a:rPr lang="en-GB" sz="2700" kern="1200" dirty="0" err="1"/>
            <a:t>Grupa</a:t>
          </a:r>
          <a:r>
            <a:rPr lang="en-GB" sz="2700" kern="1200" dirty="0"/>
            <a:t> 2 je </a:t>
          </a:r>
          <a:r>
            <a:rPr lang="en-GB" sz="2700" kern="1200" dirty="0" err="1"/>
            <a:t>primila</a:t>
          </a:r>
          <a:r>
            <a:rPr lang="en-GB" sz="2700" kern="1200" dirty="0"/>
            <a:t> </a:t>
          </a:r>
          <a:r>
            <a:rPr lang="hr-HR" sz="2700" kern="1200" dirty="0"/>
            <a:t>soj </a:t>
          </a:r>
          <a:r>
            <a:rPr lang="en-GB" sz="2700" kern="1200" dirty="0"/>
            <a:t>M18, a </a:t>
          </a:r>
          <a:r>
            <a:rPr lang="en-GB" sz="2700" kern="1200" dirty="0" err="1"/>
            <a:t>Grupa</a:t>
          </a:r>
          <a:r>
            <a:rPr lang="en-GB" sz="2700" kern="1200" dirty="0"/>
            <a:t> 3 (</a:t>
          </a:r>
          <a:r>
            <a:rPr lang="en-GB" sz="2700" kern="1200" dirty="0" err="1"/>
            <a:t>kontrola</a:t>
          </a:r>
          <a:r>
            <a:rPr lang="en-GB" sz="2700" kern="1200" dirty="0"/>
            <a:t>) </a:t>
          </a:r>
          <a:r>
            <a:rPr lang="en-GB" sz="2700" kern="1200" dirty="0" err="1"/>
            <a:t>nije</a:t>
          </a:r>
          <a:r>
            <a:rPr lang="en-GB" sz="2700" kern="1200" dirty="0"/>
            <a:t> </a:t>
          </a:r>
          <a:r>
            <a:rPr lang="en-GB" sz="2700" kern="1200" dirty="0" err="1"/>
            <a:t>primila</a:t>
          </a:r>
          <a:r>
            <a:rPr lang="en-GB" sz="2700" kern="1200" dirty="0"/>
            <a:t> </a:t>
          </a:r>
          <a:r>
            <a:rPr lang="en-GB" sz="2700" kern="1200" dirty="0" err="1"/>
            <a:t>probiotike</a:t>
          </a:r>
          <a:r>
            <a:rPr lang="en-GB" sz="2700" kern="1200" dirty="0"/>
            <a:t>. ​</a:t>
          </a:r>
          <a:endParaRPr lang="en-US" sz="2700" kern="1200" dirty="0"/>
        </a:p>
      </dsp:txBody>
      <dsp:txXfrm>
        <a:off x="5827635" y="832323"/>
        <a:ext cx="4149382" cy="25763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416B1-9839-444B-9A0C-2FC965BD3AE1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A3C0-8CEA-41E7-8E71-1C4A791478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590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Eintritt: Umwelt/Körper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286DD-A7BF-458D-B2AD-FAF44860C77E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3952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3A3C0-8CEA-41E7-8E71-1C4A7914784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692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91AB-A119-4875-A6A0-5B1DAC65FA47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0424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3A3C0-8CEA-41E7-8E71-1C4A7914784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259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1E701-33F9-4BF4-8768-AEE6A0332066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825134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09517-C24F-4261-919C-E4BF253C4473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345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6B7CA-7AEC-4789-860C-36FB8F8455EA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43519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2C40E-571B-4EF8-AC42-9B373AF0ECC1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0022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BF761-92E7-4F4F-BF30-91D1D9795508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31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1A96-9BFA-4FCA-81F0-5975F9948059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938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FA40A-E806-4E73-8A47-06A0FEE3A072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688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AC52A-7273-4B8C-A10B-A6C84D87B7DF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92095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4298F1B7-D13B-40EF-BC96-F1262EA615BC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5160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7AC15-B6D5-40C7-82C6-A93A1C4B1A35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095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52311-3B6E-478E-9238-BB1EEA41C0D3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5597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5A9CC-7B2D-491A-ACC2-7BC5964C6463}" type="datetime1">
              <a:rPr lang="en-US" smtClean="0"/>
              <a:pPr>
                <a:defRPr/>
              </a:pPr>
              <a:t>11/20/24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0867D-88E8-4CD6-A10C-7C0A8423F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5635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362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560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092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679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5650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7364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1252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2874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50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458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9E61B-A9ED-4AB9-A82D-E5643292BA6F}" type="datetimeFigureOut">
              <a:rPr lang="en-GB" smtClean="0"/>
              <a:t>20/11/2024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94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116E9DE-FD16-427C-859A-0BF98B3E07E1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56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116E9DE-FD16-427C-859A-0BF98B3E07E1}" type="datetime1">
              <a:rPr lang="en-US" smtClean="0"/>
              <a:pPr/>
              <a:t>11/20/24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F10DE62-7D35-4429-B1F9-FB5F31D32859}" type="slidenum">
              <a:rPr lang="en-IN" smtClean="0"/>
              <a:pPr/>
              <a:t>‹#›</a:t>
            </a:fld>
            <a:endParaRPr lang="en-IN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644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diagramLayout" Target="../diagrams/layout3.xml"/><Relationship Id="rId7" Type="http://schemas.openxmlformats.org/officeDocument/2006/relationships/image" Target="../media/image2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>
            <a:extLst>
              <a:ext uri="{FF2B5EF4-FFF2-40B4-BE49-F238E27FC236}">
                <a16:creationId xmlns:a16="http://schemas.microsoft.com/office/drawing/2014/main" id="{AB6B6FA7-253B-F3F4-6344-D948BC7B38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45000"/>
          </a:blip>
          <a:srcRect b="663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BE1D5916-B2A9-9516-D6E6-332E155CB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>
            <a:normAutofit/>
          </a:bodyPr>
          <a:lstStyle/>
          <a:p>
            <a:r>
              <a:rPr lang="en-GB" sz="6200" dirty="0" err="1"/>
              <a:t>Oralni</a:t>
            </a:r>
            <a:r>
              <a:rPr lang="en-GB" sz="6200" dirty="0"/>
              <a:t> </a:t>
            </a:r>
            <a:r>
              <a:rPr lang="en-GB" sz="6200" dirty="0" err="1"/>
              <a:t>mikrobiom</a:t>
            </a:r>
            <a:r>
              <a:rPr lang="en-GB" sz="6200" dirty="0"/>
              <a:t> </a:t>
            </a:r>
            <a:r>
              <a:rPr lang="en-GB" sz="6200" dirty="0" err="1"/>
              <a:t>i</a:t>
            </a:r>
            <a:r>
              <a:rPr lang="en-GB" sz="6200" dirty="0"/>
              <a:t> u</a:t>
            </a:r>
            <a:r>
              <a:rPr lang="hr-HR" sz="6200" dirty="0"/>
              <a:t>loga</a:t>
            </a:r>
            <a:r>
              <a:rPr lang="en-GB" sz="6200" dirty="0"/>
              <a:t> </a:t>
            </a:r>
            <a:r>
              <a:rPr lang="en-GB" sz="6200" i="1" dirty="0"/>
              <a:t>Streptococcus salivarius </a:t>
            </a:r>
            <a:r>
              <a:rPr lang="en-GB" sz="6200" dirty="0"/>
              <a:t>K12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BA89D43-FCE9-40C0-B269-F6D9C76012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Dr.sc. Ante Orbanić, </a:t>
            </a:r>
            <a:r>
              <a:rPr lang="hr-H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mag.pharm</a:t>
            </a:r>
            <a:r>
              <a:rPr lang="hr-H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., </a:t>
            </a:r>
            <a:r>
              <a:rPr lang="hr-H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spec</a:t>
            </a:r>
            <a:r>
              <a:rPr lang="hr-H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kliničke farmacije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68A34FC-388E-4048-A995-C05C6EA97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4A69E81-40C1-4C29-85AB-788C974A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354FDC-AD2B-4C53-819C-6ABAD42EA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9E253D3B-CED7-8E16-2571-987D9B27607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678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>
            <a:extLst>
              <a:ext uri="{FF2B5EF4-FFF2-40B4-BE49-F238E27FC236}">
                <a16:creationId xmlns:a16="http://schemas.microsoft.com/office/drawing/2014/main" id="{4C9DEF18-BE90-36A0-19B5-5E6D86C80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2262"/>
          </a:xfrm>
        </p:spPr>
        <p:txBody>
          <a:bodyPr/>
          <a:lstStyle/>
          <a:p>
            <a:pPr algn="ctr"/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predavaču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Rezervirano mjesto sadržaja 9" descr="Slika na kojoj se prikazuje Ljudsko lice, odijevanje, osoba, majica&#10;&#10;Opis je automatski generiran">
            <a:extLst>
              <a:ext uri="{FF2B5EF4-FFF2-40B4-BE49-F238E27FC236}">
                <a16:creationId xmlns:a16="http://schemas.microsoft.com/office/drawing/2014/main" id="{4B234162-F48A-A406-0F1F-ABF0777D1E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49" y="1846263"/>
            <a:ext cx="2892339" cy="4022725"/>
          </a:xfrm>
        </p:spPr>
      </p:pic>
      <p:sp>
        <p:nvSpPr>
          <p:cNvPr id="8" name="Rezervirano mjesto sadržaja 7">
            <a:extLst>
              <a:ext uri="{FF2B5EF4-FFF2-40B4-BE49-F238E27FC236}">
                <a16:creationId xmlns:a16="http://schemas.microsoft.com/office/drawing/2014/main" id="{F8C1E7F9-4816-9988-7501-3988AEE9F9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hr-HR" dirty="0">
                <a:solidFill>
                  <a:schemeClr val="tx1"/>
                </a:solidFill>
              </a:rPr>
              <a:t>- doktor znanosti iz područja javnog zdravstva</a:t>
            </a:r>
          </a:p>
          <a:p>
            <a:r>
              <a:rPr lang="hr-HR" dirty="0">
                <a:solidFill>
                  <a:schemeClr val="tx1"/>
                </a:solidFill>
              </a:rPr>
              <a:t>-magistar farmacije, specijalist kliničke farmacije</a:t>
            </a:r>
          </a:p>
          <a:p>
            <a:r>
              <a:rPr lang="hr-HR" dirty="0">
                <a:solidFill>
                  <a:schemeClr val="tx1"/>
                </a:solidFill>
              </a:rPr>
              <a:t>- vlasnik i direktor firme za edukaciju zdravstvenih djelatnika </a:t>
            </a:r>
            <a:r>
              <a:rPr lang="hr-HR" dirty="0" err="1">
                <a:solidFill>
                  <a:schemeClr val="tx1"/>
                </a:solidFill>
              </a:rPr>
              <a:t>PharmaVision</a:t>
            </a:r>
            <a:r>
              <a:rPr lang="hr-HR" dirty="0">
                <a:solidFill>
                  <a:schemeClr val="tx1"/>
                </a:solidFill>
              </a:rPr>
              <a:t> </a:t>
            </a:r>
            <a:r>
              <a:rPr lang="hr-HR" dirty="0" err="1">
                <a:solidFill>
                  <a:schemeClr val="tx1"/>
                </a:solidFill>
              </a:rPr>
              <a:t>Solutions</a:t>
            </a:r>
            <a:r>
              <a:rPr lang="hr-HR" dirty="0">
                <a:solidFill>
                  <a:schemeClr val="tx1"/>
                </a:solidFill>
              </a:rPr>
              <a:t> d.o.o.</a:t>
            </a:r>
          </a:p>
          <a:p>
            <a:r>
              <a:rPr lang="hr-HR" dirty="0">
                <a:solidFill>
                  <a:schemeClr val="tx1"/>
                </a:solidFill>
              </a:rPr>
              <a:t>- član Izvršnog odbora Sekcije za kliničku farmaciju Hrvatskog farmaceutskog društva</a:t>
            </a:r>
          </a:p>
          <a:p>
            <a:r>
              <a:rPr lang="hr-HR" dirty="0">
                <a:solidFill>
                  <a:schemeClr val="tx1"/>
                </a:solidFill>
              </a:rPr>
              <a:t>- član Povjerenstva za javno ljekarništvo Hrvatske ljekarničke komore</a:t>
            </a:r>
          </a:p>
          <a:p>
            <a:r>
              <a:rPr lang="hr-HR" dirty="0">
                <a:solidFill>
                  <a:schemeClr val="tx1"/>
                </a:solidFill>
              </a:rPr>
              <a:t>- autor nekoliko znanstvenih radova i voditelj ili suradnik na brojnim projektima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E60CD6C-68F2-D2F2-EF7F-630938CC0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2</a:t>
            </a:fld>
            <a:endParaRPr lang="en-GB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1DA40CC7-A8FA-4820-5548-21F7357BB73F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55610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11973C2-EB8B-452A-A698-4A252FD3A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0162E77-11AD-44A7-84EC-40C59EEFB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08DF820-CE89-12E3-9D9D-175C40E36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1" y="634946"/>
            <a:ext cx="6368142" cy="1450757"/>
          </a:xfrm>
        </p:spPr>
        <p:txBody>
          <a:bodyPr>
            <a:normAutofit/>
          </a:bodyPr>
          <a:lstStyle/>
          <a:p>
            <a:pPr algn="ctr"/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Definicija i važnost oralnog zdravlja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Mountain reflected in lake">
            <a:extLst>
              <a:ext uri="{FF2B5EF4-FFF2-40B4-BE49-F238E27FC236}">
                <a16:creationId xmlns:a16="http://schemas.microsoft.com/office/drawing/2014/main" id="{F8128B81-7DEC-A344-8C92-3D782CB3B4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47" r="33133" b="1"/>
          <a:stretch/>
        </p:blipFill>
        <p:spPr>
          <a:xfrm>
            <a:off x="20" y="-12128"/>
            <a:ext cx="4654276" cy="687012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AB158E9-1B40-4CD6-95F0-95CA11DF7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4ED4112-C901-9521-63E5-4C4D8EDF9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1" y="2198914"/>
            <a:ext cx="6368142" cy="3670180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1"/>
                </a:solidFill>
              </a:rPr>
              <a:t>WHO definicija</a:t>
            </a:r>
            <a:r>
              <a:rPr lang="hr-HR" dirty="0">
                <a:solidFill>
                  <a:schemeClr val="tx1"/>
                </a:solidFill>
              </a:rPr>
              <a:t>: „ Oralno zdravlje je stanje usta, zubi i </a:t>
            </a:r>
            <a:r>
              <a:rPr lang="hr-HR" dirty="0" err="1">
                <a:solidFill>
                  <a:schemeClr val="tx1"/>
                </a:solidFill>
              </a:rPr>
              <a:t>orofacijalnih</a:t>
            </a:r>
            <a:r>
              <a:rPr lang="hr-HR" dirty="0">
                <a:solidFill>
                  <a:schemeClr val="tx1"/>
                </a:solidFill>
              </a:rPr>
              <a:t> struktura koje omogućuje pojedincima obavljanje osnovnih funkcija poput jedenja, disanja i govora, te obuhvaća psihosocijalne dimenzije poput samopouzdanja, blagostanja i sposobnosti društvenog i radnog funkcioniranja bez bolova i nelagode”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 err="1">
                <a:solidFill>
                  <a:schemeClr val="tx1"/>
                </a:solidFill>
              </a:rPr>
              <a:t>Psihosocijalne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dimenzije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oralnog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zdravlja</a:t>
            </a:r>
            <a:r>
              <a:rPr lang="en-GB" dirty="0">
                <a:solidFill>
                  <a:schemeClr val="tx1"/>
                </a:solidFill>
              </a:rPr>
              <a:t>: </a:t>
            </a:r>
            <a:r>
              <a:rPr lang="en-GB" dirty="0" err="1">
                <a:solidFill>
                  <a:schemeClr val="tx1"/>
                </a:solidFill>
              </a:rPr>
              <a:t>samopouzdanje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blagostanje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društveno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funkcioniranje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utjecaj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kvalitetu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života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1"/>
                </a:solidFill>
              </a:rPr>
              <a:t>Oralno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zdravlje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hr-HR" dirty="0">
                <a:solidFill>
                  <a:schemeClr val="tx1"/>
                </a:solidFill>
              </a:rPr>
              <a:t>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sastavni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dio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općeg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zdravlja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hr-HR" dirty="0">
                <a:solidFill>
                  <a:schemeClr val="tx1"/>
                </a:solidFill>
              </a:rPr>
              <a:t>te 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važn</a:t>
            </a:r>
            <a:r>
              <a:rPr lang="hr-HR" dirty="0">
                <a:solidFill>
                  <a:schemeClr val="tx1"/>
                </a:solidFill>
              </a:rPr>
              <a:t>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prevencij</a:t>
            </a:r>
            <a:r>
              <a:rPr lang="hr-HR" b="1" dirty="0">
                <a:solidFill>
                  <a:schemeClr val="tx1"/>
                </a:solidFill>
              </a:rPr>
              <a:t>a</a:t>
            </a:r>
            <a:r>
              <a:rPr lang="hr-HR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oralnih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bolesti</a:t>
            </a:r>
            <a:r>
              <a:rPr lang="en-GB" dirty="0">
                <a:solidFill>
                  <a:schemeClr val="tx1"/>
                </a:solidFill>
              </a:rPr>
              <a:t> za </a:t>
            </a:r>
            <a:r>
              <a:rPr lang="en-GB" dirty="0" err="1">
                <a:solidFill>
                  <a:schemeClr val="tx1"/>
                </a:solidFill>
              </a:rPr>
              <a:t>očuvanje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cjelokupnog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zdravlja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endParaRPr lang="en-GB" sz="1400" dirty="0"/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60D83AB9-9B14-52B1-61D9-4A53B0AF2AE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7153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D2A9F-F53F-500E-B4BE-4383C14C1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FA881A-1F63-B51B-B75B-7F8488D5B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99745"/>
          </a:xfrm>
        </p:spPr>
        <p:txBody>
          <a:bodyPr>
            <a:normAutofit/>
          </a:bodyPr>
          <a:lstStyle/>
          <a:p>
            <a:pPr algn="ctr"/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Oralne bolesti i njihov globalni utjecaj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BFC5A35C-F631-E0D7-3F18-06C430099A45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25" name="Rezervirano mjesto sadržaja 2">
            <a:extLst>
              <a:ext uri="{FF2B5EF4-FFF2-40B4-BE49-F238E27FC236}">
                <a16:creationId xmlns:a16="http://schemas.microsoft.com/office/drawing/2014/main" id="{47568FDA-B5CA-B83E-E032-68E794A980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254798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7790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F947F-F425-29D5-3C97-1E2503661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D30E2AA-46B0-8A64-377C-B2F298961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87A9B09-7F47-693D-7561-DDC64E0BF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413706F-FE7B-0C19-9AB4-AF87DCBBA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368" y="268916"/>
            <a:ext cx="11120283" cy="785954"/>
          </a:xfrm>
        </p:spPr>
        <p:txBody>
          <a:bodyPr>
            <a:normAutofit/>
          </a:bodyPr>
          <a:lstStyle/>
          <a:p>
            <a:pPr algn="ctr"/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Epidemiologija oralnih bolesti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AEC58FB-CB6A-82F8-F304-76ECA5E7F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87617" y="2085703"/>
            <a:ext cx="6170686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7679E34-1BC1-7FCD-9541-FE3B4FBB0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368" y="1323785"/>
            <a:ext cx="11038466" cy="4593448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8800" b="1" dirty="0" err="1"/>
              <a:t>Geografske</a:t>
            </a:r>
            <a:r>
              <a:rPr lang="en-GB" sz="8800" b="1" dirty="0"/>
              <a:t> </a:t>
            </a:r>
            <a:r>
              <a:rPr lang="en-GB" sz="8800" b="1" dirty="0" err="1"/>
              <a:t>razlike</a:t>
            </a:r>
            <a:r>
              <a:rPr lang="en-GB" sz="8800" dirty="0"/>
              <a:t>: U </a:t>
            </a:r>
            <a:r>
              <a:rPr lang="en-GB" sz="8800" dirty="0" err="1"/>
              <a:t>zemljama</a:t>
            </a:r>
            <a:r>
              <a:rPr lang="en-GB" sz="8800" dirty="0"/>
              <a:t> s </a:t>
            </a:r>
            <a:r>
              <a:rPr lang="en-GB" sz="8800" dirty="0" err="1"/>
              <a:t>niskim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srednjim</a:t>
            </a:r>
            <a:r>
              <a:rPr lang="en-GB" sz="8800" dirty="0"/>
              <a:t> </a:t>
            </a:r>
            <a:r>
              <a:rPr lang="en-GB" sz="8800" dirty="0" err="1"/>
              <a:t>prihodima</a:t>
            </a:r>
            <a:r>
              <a:rPr lang="en-GB" sz="8800" dirty="0"/>
              <a:t> </a:t>
            </a:r>
            <a:r>
              <a:rPr lang="en-GB" sz="8800" dirty="0" err="1"/>
              <a:t>zabilježena</a:t>
            </a:r>
            <a:r>
              <a:rPr lang="en-GB" sz="8800" dirty="0"/>
              <a:t> je </a:t>
            </a:r>
            <a:r>
              <a:rPr lang="en-GB" sz="8800" dirty="0" err="1"/>
              <a:t>veća</a:t>
            </a:r>
            <a:r>
              <a:rPr lang="en-GB" sz="8800" dirty="0"/>
              <a:t> </a:t>
            </a:r>
            <a:r>
              <a:rPr lang="en-GB" sz="8800" dirty="0" err="1"/>
              <a:t>prevalencija</a:t>
            </a:r>
            <a:r>
              <a:rPr lang="en-GB" sz="8800" dirty="0"/>
              <a:t> </a:t>
            </a:r>
            <a:r>
              <a:rPr lang="en-GB" sz="8800" dirty="0" err="1"/>
              <a:t>karijesa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parodontitisa</a:t>
            </a:r>
            <a:r>
              <a:rPr lang="en-GB" sz="8800" dirty="0"/>
              <a:t> </a:t>
            </a:r>
            <a:r>
              <a:rPr lang="en-GB" sz="8800" dirty="0" err="1"/>
              <a:t>zbog</a:t>
            </a:r>
            <a:r>
              <a:rPr lang="en-GB" sz="8800" dirty="0"/>
              <a:t> </a:t>
            </a:r>
            <a:r>
              <a:rPr lang="en-GB" sz="8800" dirty="0" err="1"/>
              <a:t>ograničenog</a:t>
            </a:r>
            <a:r>
              <a:rPr lang="en-GB" sz="8800" dirty="0"/>
              <a:t> </a:t>
            </a:r>
            <a:r>
              <a:rPr lang="en-GB" sz="8800" dirty="0" err="1"/>
              <a:t>pristupa</a:t>
            </a:r>
            <a:r>
              <a:rPr lang="en-GB" sz="8800" dirty="0"/>
              <a:t> </a:t>
            </a:r>
            <a:r>
              <a:rPr lang="en-GB" sz="8800" dirty="0" err="1"/>
              <a:t>oralnoj</a:t>
            </a:r>
            <a:r>
              <a:rPr lang="en-GB" sz="8800" dirty="0"/>
              <a:t> </a:t>
            </a:r>
            <a:r>
              <a:rPr lang="en-GB" sz="8800" dirty="0" err="1"/>
              <a:t>zdravstvenoj</a:t>
            </a:r>
            <a:r>
              <a:rPr lang="en-GB" sz="8800" dirty="0"/>
              <a:t> </a:t>
            </a:r>
            <a:r>
              <a:rPr lang="en-GB" sz="8800" dirty="0" err="1"/>
              <a:t>zaštiti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preventivnim</a:t>
            </a:r>
            <a:r>
              <a:rPr lang="en-GB" sz="8800" dirty="0"/>
              <a:t> </a:t>
            </a:r>
            <a:r>
              <a:rPr lang="en-GB" sz="8800" dirty="0" err="1"/>
              <a:t>mjerama</a:t>
            </a:r>
            <a:r>
              <a:rPr lang="en-GB" sz="8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8800" b="1" dirty="0" err="1"/>
              <a:t>Utjecaj</a:t>
            </a:r>
            <a:r>
              <a:rPr lang="en-GB" sz="8800" b="1" dirty="0"/>
              <a:t> </a:t>
            </a:r>
            <a:r>
              <a:rPr lang="en-GB" sz="8800" b="1" dirty="0" err="1"/>
              <a:t>socioekonomskih</a:t>
            </a:r>
            <a:r>
              <a:rPr lang="en-GB" sz="8800" b="1" dirty="0"/>
              <a:t> </a:t>
            </a:r>
            <a:r>
              <a:rPr lang="en-GB" sz="8800" b="1" dirty="0" err="1"/>
              <a:t>čimbenika</a:t>
            </a:r>
            <a:r>
              <a:rPr lang="en-GB" sz="8800" dirty="0"/>
              <a:t>: </a:t>
            </a:r>
            <a:r>
              <a:rPr lang="en-GB" sz="8800" dirty="0" err="1"/>
              <a:t>Osobe</a:t>
            </a:r>
            <a:r>
              <a:rPr lang="en-GB" sz="8800" dirty="0"/>
              <a:t> s </a:t>
            </a:r>
            <a:r>
              <a:rPr lang="en-GB" sz="8800" dirty="0" err="1"/>
              <a:t>nižim</a:t>
            </a:r>
            <a:r>
              <a:rPr lang="en-GB" sz="8800" dirty="0"/>
              <a:t> </a:t>
            </a:r>
            <a:r>
              <a:rPr lang="en-GB" sz="8800" dirty="0" err="1"/>
              <a:t>prihodima</a:t>
            </a:r>
            <a:r>
              <a:rPr lang="en-GB" sz="8800" dirty="0"/>
              <a:t> </a:t>
            </a:r>
            <a:r>
              <a:rPr lang="en-GB" sz="8800" dirty="0" err="1"/>
              <a:t>često</a:t>
            </a:r>
            <a:r>
              <a:rPr lang="en-GB" sz="8800" dirty="0"/>
              <a:t> </a:t>
            </a:r>
            <a:r>
              <a:rPr lang="en-GB" sz="8800" dirty="0" err="1"/>
              <a:t>imaju</a:t>
            </a:r>
            <a:r>
              <a:rPr lang="en-GB" sz="8800" dirty="0"/>
              <a:t> </a:t>
            </a:r>
            <a:r>
              <a:rPr lang="en-GB" sz="8800" dirty="0" err="1"/>
              <a:t>ograničen</a:t>
            </a:r>
            <a:r>
              <a:rPr lang="en-GB" sz="8800" dirty="0"/>
              <a:t> </a:t>
            </a:r>
            <a:r>
              <a:rPr lang="en-GB" sz="8800" dirty="0" err="1"/>
              <a:t>pristup</a:t>
            </a:r>
            <a:r>
              <a:rPr lang="en-GB" sz="8800" dirty="0"/>
              <a:t> </a:t>
            </a:r>
            <a:r>
              <a:rPr lang="en-GB" sz="8800" dirty="0" err="1"/>
              <a:t>zdravstvenoj</a:t>
            </a:r>
            <a:r>
              <a:rPr lang="en-GB" sz="8800" dirty="0"/>
              <a:t> </a:t>
            </a:r>
            <a:r>
              <a:rPr lang="en-GB" sz="8800" dirty="0" err="1"/>
              <a:t>zaštiti</a:t>
            </a:r>
            <a:r>
              <a:rPr lang="en-GB" sz="8800" dirty="0"/>
              <a:t>, </a:t>
            </a:r>
            <a:r>
              <a:rPr lang="en-GB" sz="8800" dirty="0" err="1"/>
              <a:t>manju</a:t>
            </a:r>
            <a:r>
              <a:rPr lang="en-GB" sz="8800" dirty="0"/>
              <a:t> </a:t>
            </a:r>
            <a:r>
              <a:rPr lang="en-GB" sz="8800" dirty="0" err="1"/>
              <a:t>svijest</a:t>
            </a:r>
            <a:r>
              <a:rPr lang="en-GB" sz="8800" dirty="0"/>
              <a:t> o </a:t>
            </a:r>
            <a:r>
              <a:rPr lang="en-GB" sz="8800" dirty="0" err="1"/>
              <a:t>oralnoj</a:t>
            </a:r>
            <a:r>
              <a:rPr lang="en-GB" sz="8800" dirty="0"/>
              <a:t> </a:t>
            </a:r>
            <a:r>
              <a:rPr lang="en-GB" sz="8800" dirty="0" err="1"/>
              <a:t>higijeni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lošiju</a:t>
            </a:r>
            <a:r>
              <a:rPr lang="en-GB" sz="8800" dirty="0"/>
              <a:t> </a:t>
            </a:r>
            <a:r>
              <a:rPr lang="en-GB" sz="8800" dirty="0" err="1"/>
              <a:t>prehranu</a:t>
            </a:r>
            <a:r>
              <a:rPr lang="en-GB" sz="8800" dirty="0"/>
              <a:t>, </a:t>
            </a:r>
            <a:r>
              <a:rPr lang="en-GB" sz="8800" dirty="0" err="1"/>
              <a:t>što</a:t>
            </a:r>
            <a:r>
              <a:rPr lang="en-GB" sz="8800" dirty="0"/>
              <a:t> </a:t>
            </a:r>
            <a:r>
              <a:rPr lang="en-GB" sz="8800" dirty="0" err="1"/>
              <a:t>povećava</a:t>
            </a:r>
            <a:r>
              <a:rPr lang="en-GB" sz="8800" dirty="0"/>
              <a:t> </a:t>
            </a:r>
            <a:r>
              <a:rPr lang="en-GB" sz="8800" dirty="0" err="1"/>
              <a:t>rizik</a:t>
            </a:r>
            <a:r>
              <a:rPr lang="en-GB" sz="8800" dirty="0"/>
              <a:t> od </a:t>
            </a:r>
            <a:r>
              <a:rPr lang="en-GB" sz="8800" dirty="0" err="1"/>
              <a:t>oralnih</a:t>
            </a:r>
            <a:r>
              <a:rPr lang="en-GB" sz="8800" dirty="0"/>
              <a:t> </a:t>
            </a:r>
            <a:r>
              <a:rPr lang="en-GB" sz="8800" dirty="0" err="1"/>
              <a:t>bolesti</a:t>
            </a:r>
            <a:r>
              <a:rPr lang="en-GB" sz="8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8800" b="1" dirty="0" err="1"/>
              <a:t>Demografske</a:t>
            </a:r>
            <a:r>
              <a:rPr lang="en-GB" sz="8800" b="1" dirty="0"/>
              <a:t> </a:t>
            </a:r>
            <a:r>
              <a:rPr lang="en-GB" sz="8800" b="1" dirty="0" err="1"/>
              <a:t>skupine</a:t>
            </a:r>
            <a:r>
              <a:rPr lang="en-GB" sz="8800" dirty="0"/>
              <a:t>:</a:t>
            </a:r>
            <a:r>
              <a:rPr lang="hr-HR" sz="8800" dirty="0"/>
              <a:t> </a:t>
            </a:r>
            <a:r>
              <a:rPr lang="en-GB" sz="8800" dirty="0" err="1"/>
              <a:t>Djeca</a:t>
            </a:r>
            <a:r>
              <a:rPr lang="en-GB" sz="8800" dirty="0"/>
              <a:t> </a:t>
            </a:r>
            <a:r>
              <a:rPr lang="en-GB" sz="8800" dirty="0" err="1"/>
              <a:t>su</a:t>
            </a:r>
            <a:r>
              <a:rPr lang="en-GB" sz="8800" dirty="0"/>
              <a:t> </a:t>
            </a:r>
            <a:r>
              <a:rPr lang="en-GB" sz="8800" dirty="0" err="1"/>
              <a:t>posebno</a:t>
            </a:r>
            <a:r>
              <a:rPr lang="en-GB" sz="8800" dirty="0"/>
              <a:t> </a:t>
            </a:r>
            <a:r>
              <a:rPr lang="en-GB" sz="8800" dirty="0" err="1"/>
              <a:t>osjetljiva</a:t>
            </a:r>
            <a:r>
              <a:rPr lang="en-GB" sz="8800" dirty="0"/>
              <a:t> </a:t>
            </a:r>
            <a:r>
              <a:rPr lang="en-GB" sz="8800" dirty="0" err="1"/>
              <a:t>na</a:t>
            </a:r>
            <a:r>
              <a:rPr lang="en-GB" sz="8800" dirty="0"/>
              <a:t> </a:t>
            </a:r>
            <a:r>
              <a:rPr lang="en-GB" sz="8800" dirty="0" err="1"/>
              <a:t>karijes</a:t>
            </a:r>
            <a:r>
              <a:rPr lang="en-GB" sz="8800" dirty="0"/>
              <a:t> </a:t>
            </a:r>
            <a:r>
              <a:rPr lang="en-GB" sz="8800" dirty="0" err="1"/>
              <a:t>zbog</a:t>
            </a:r>
            <a:r>
              <a:rPr lang="en-GB" sz="8800" dirty="0"/>
              <a:t> </a:t>
            </a:r>
            <a:r>
              <a:rPr lang="en-GB" sz="8800" dirty="0" err="1"/>
              <a:t>visokog</a:t>
            </a:r>
            <a:r>
              <a:rPr lang="en-GB" sz="8800" dirty="0"/>
              <a:t> </a:t>
            </a:r>
            <a:r>
              <a:rPr lang="en-GB" sz="8800" dirty="0" err="1"/>
              <a:t>unosa</a:t>
            </a:r>
            <a:r>
              <a:rPr lang="en-GB" sz="8800" dirty="0"/>
              <a:t> </a:t>
            </a:r>
            <a:r>
              <a:rPr lang="en-GB" sz="8800" dirty="0" err="1"/>
              <a:t>šećera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neadekvatne</a:t>
            </a:r>
            <a:r>
              <a:rPr lang="en-GB" sz="8800" dirty="0"/>
              <a:t> </a:t>
            </a:r>
            <a:r>
              <a:rPr lang="en-GB" sz="8800" dirty="0" err="1"/>
              <a:t>oralne</a:t>
            </a:r>
            <a:r>
              <a:rPr lang="en-GB" sz="8800" dirty="0"/>
              <a:t> </a:t>
            </a:r>
            <a:r>
              <a:rPr lang="en-GB" sz="8800" dirty="0" err="1"/>
              <a:t>higijene</a:t>
            </a:r>
            <a:r>
              <a:rPr lang="en-GB" sz="8800" dirty="0"/>
              <a:t>, </a:t>
            </a:r>
            <a:r>
              <a:rPr lang="en-GB" sz="8800" dirty="0" err="1"/>
              <a:t>dok</a:t>
            </a:r>
            <a:r>
              <a:rPr lang="en-GB" sz="8800" dirty="0"/>
              <a:t> </a:t>
            </a:r>
            <a:r>
              <a:rPr lang="en-GB" sz="8800" dirty="0" err="1"/>
              <a:t>starije</a:t>
            </a:r>
            <a:r>
              <a:rPr lang="en-GB" sz="8800" dirty="0"/>
              <a:t> </a:t>
            </a:r>
            <a:r>
              <a:rPr lang="en-GB" sz="8800" dirty="0" err="1"/>
              <a:t>osobe</a:t>
            </a:r>
            <a:r>
              <a:rPr lang="en-GB" sz="8800" dirty="0"/>
              <a:t> </a:t>
            </a:r>
            <a:r>
              <a:rPr lang="en-GB" sz="8800" dirty="0" err="1"/>
              <a:t>često</a:t>
            </a:r>
            <a:r>
              <a:rPr lang="en-GB" sz="8800" dirty="0"/>
              <a:t> pate od </a:t>
            </a:r>
            <a:r>
              <a:rPr lang="en-GB" sz="8800" dirty="0" err="1"/>
              <a:t>parodontitisa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gubitka</a:t>
            </a:r>
            <a:r>
              <a:rPr lang="en-GB" sz="8800" dirty="0"/>
              <a:t> </a:t>
            </a:r>
            <a:r>
              <a:rPr lang="en-GB" sz="8800" dirty="0" err="1"/>
              <a:t>zuba</a:t>
            </a:r>
            <a:r>
              <a:rPr lang="en-GB" sz="8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8800" b="1" dirty="0" err="1"/>
              <a:t>Urbanizacija</a:t>
            </a:r>
            <a:r>
              <a:rPr lang="en-GB" sz="8800" b="1" dirty="0"/>
              <a:t> </a:t>
            </a:r>
            <a:r>
              <a:rPr lang="en-GB" sz="8800" b="1" dirty="0" err="1"/>
              <a:t>i</a:t>
            </a:r>
            <a:r>
              <a:rPr lang="en-GB" sz="8800" b="1" dirty="0"/>
              <a:t> </a:t>
            </a:r>
            <a:r>
              <a:rPr lang="en-GB" sz="8800" b="1" dirty="0" err="1"/>
              <a:t>promjena</a:t>
            </a:r>
            <a:r>
              <a:rPr lang="en-GB" sz="8800" b="1" dirty="0"/>
              <a:t> </a:t>
            </a:r>
            <a:r>
              <a:rPr lang="en-GB" sz="8800" b="1" dirty="0" err="1"/>
              <a:t>prehrambenih</a:t>
            </a:r>
            <a:r>
              <a:rPr lang="en-GB" sz="8800" b="1" dirty="0"/>
              <a:t> </a:t>
            </a:r>
            <a:r>
              <a:rPr lang="en-GB" sz="8800" b="1" dirty="0" err="1"/>
              <a:t>navika</a:t>
            </a:r>
            <a:r>
              <a:rPr lang="en-GB" sz="8800" dirty="0"/>
              <a:t>: </a:t>
            </a:r>
            <a:r>
              <a:rPr lang="en-GB" sz="8800" dirty="0" err="1"/>
              <a:t>Industrijski</a:t>
            </a:r>
            <a:r>
              <a:rPr lang="en-GB" sz="8800" dirty="0"/>
              <a:t> </a:t>
            </a:r>
            <a:r>
              <a:rPr lang="en-GB" sz="8800" dirty="0" err="1"/>
              <a:t>prerađena</a:t>
            </a:r>
            <a:r>
              <a:rPr lang="en-GB" sz="8800" dirty="0"/>
              <a:t> </a:t>
            </a:r>
            <a:r>
              <a:rPr lang="en-GB" sz="8800" dirty="0" err="1"/>
              <a:t>hrana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slatki</a:t>
            </a:r>
            <a:r>
              <a:rPr lang="en-GB" sz="8800" dirty="0"/>
              <a:t> </a:t>
            </a:r>
            <a:r>
              <a:rPr lang="en-GB" sz="8800" dirty="0" err="1"/>
              <a:t>napitci</a:t>
            </a:r>
            <a:r>
              <a:rPr lang="en-GB" sz="8800" dirty="0"/>
              <a:t> </a:t>
            </a:r>
            <a:r>
              <a:rPr lang="en-GB" sz="8800" dirty="0" err="1"/>
              <a:t>značajno</a:t>
            </a:r>
            <a:r>
              <a:rPr lang="en-GB" sz="8800" dirty="0"/>
              <a:t> </a:t>
            </a:r>
            <a:r>
              <a:rPr lang="en-GB" sz="8800" dirty="0" err="1"/>
              <a:t>doprinose</a:t>
            </a:r>
            <a:r>
              <a:rPr lang="en-GB" sz="8800" dirty="0"/>
              <a:t> </a:t>
            </a:r>
            <a:r>
              <a:rPr lang="en-GB" sz="8800" dirty="0" err="1"/>
              <a:t>rastu</a:t>
            </a:r>
            <a:r>
              <a:rPr lang="en-GB" sz="8800" dirty="0"/>
              <a:t> </a:t>
            </a:r>
            <a:r>
              <a:rPr lang="en-GB" sz="8800" dirty="0" err="1"/>
              <a:t>kariogenih</a:t>
            </a:r>
            <a:r>
              <a:rPr lang="en-GB" sz="8800" dirty="0"/>
              <a:t> </a:t>
            </a:r>
            <a:r>
              <a:rPr lang="en-GB" sz="8800" dirty="0" err="1"/>
              <a:t>bakterija</a:t>
            </a:r>
            <a:r>
              <a:rPr lang="en-GB" sz="8800" dirty="0"/>
              <a:t> u </a:t>
            </a:r>
            <a:r>
              <a:rPr lang="en-GB" sz="8800" dirty="0" err="1"/>
              <a:t>usnoj</a:t>
            </a:r>
            <a:r>
              <a:rPr lang="en-GB" sz="8800" dirty="0"/>
              <a:t> </a:t>
            </a:r>
            <a:r>
              <a:rPr lang="en-GB" sz="8800" dirty="0" err="1"/>
              <a:t>šupljini</a:t>
            </a:r>
            <a:r>
              <a:rPr lang="en-GB" sz="88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8800" b="1" dirty="0" err="1"/>
              <a:t>Utjecaj</a:t>
            </a:r>
            <a:r>
              <a:rPr lang="en-GB" sz="8800" b="1" dirty="0"/>
              <a:t> </a:t>
            </a:r>
            <a:r>
              <a:rPr lang="en-GB" sz="8800" b="1" dirty="0" err="1"/>
              <a:t>ponašanja</a:t>
            </a:r>
            <a:r>
              <a:rPr lang="en-GB" sz="8800" dirty="0"/>
              <a:t>: </a:t>
            </a:r>
            <a:r>
              <a:rPr lang="en-GB" sz="8800" dirty="0" err="1"/>
              <a:t>Pušenje</a:t>
            </a:r>
            <a:r>
              <a:rPr lang="en-GB" sz="8800" dirty="0"/>
              <a:t>, </a:t>
            </a:r>
            <a:r>
              <a:rPr lang="en-GB" sz="8800" dirty="0" err="1"/>
              <a:t>konzumacija</a:t>
            </a:r>
            <a:r>
              <a:rPr lang="en-GB" sz="8800" dirty="0"/>
              <a:t> </a:t>
            </a:r>
            <a:r>
              <a:rPr lang="en-GB" sz="8800" dirty="0" err="1"/>
              <a:t>alkohola</a:t>
            </a:r>
            <a:r>
              <a:rPr lang="en-GB" sz="8800" dirty="0"/>
              <a:t> </a:t>
            </a:r>
            <a:r>
              <a:rPr lang="en-GB" sz="8800" dirty="0" err="1"/>
              <a:t>i</a:t>
            </a:r>
            <a:r>
              <a:rPr lang="en-GB" sz="8800" dirty="0"/>
              <a:t> </a:t>
            </a:r>
            <a:r>
              <a:rPr lang="en-GB" sz="8800" dirty="0" err="1"/>
              <a:t>loša</a:t>
            </a:r>
            <a:r>
              <a:rPr lang="en-GB" sz="8800" dirty="0"/>
              <a:t> </a:t>
            </a:r>
            <a:r>
              <a:rPr lang="en-GB" sz="8800" dirty="0" err="1"/>
              <a:t>prehrana</a:t>
            </a:r>
            <a:r>
              <a:rPr lang="en-GB" sz="8800" dirty="0"/>
              <a:t> </a:t>
            </a:r>
            <a:r>
              <a:rPr lang="en-GB" sz="8800" dirty="0" err="1"/>
              <a:t>značajno</a:t>
            </a:r>
            <a:r>
              <a:rPr lang="en-GB" sz="8800" dirty="0"/>
              <a:t> </a:t>
            </a:r>
            <a:r>
              <a:rPr lang="en-GB" sz="8800" dirty="0" err="1"/>
              <a:t>doprinose</a:t>
            </a:r>
            <a:r>
              <a:rPr lang="en-GB" sz="8800" dirty="0"/>
              <a:t> </a:t>
            </a:r>
            <a:r>
              <a:rPr lang="en-GB" sz="8800" dirty="0" err="1"/>
              <a:t>razvoju</a:t>
            </a:r>
            <a:r>
              <a:rPr lang="en-GB" sz="8800" dirty="0"/>
              <a:t> </a:t>
            </a:r>
            <a:r>
              <a:rPr lang="en-GB" sz="8800" dirty="0" err="1"/>
              <a:t>oralnih</a:t>
            </a:r>
            <a:r>
              <a:rPr lang="en-GB" sz="8800" dirty="0"/>
              <a:t> </a:t>
            </a:r>
            <a:r>
              <a:rPr lang="en-GB" sz="8800" dirty="0" err="1"/>
              <a:t>bolesti</a:t>
            </a:r>
            <a:r>
              <a:rPr lang="en-GB" sz="8800" dirty="0"/>
              <a:t>. </a:t>
            </a:r>
            <a:endParaRPr lang="hr-HR" sz="8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8800" b="1" dirty="0" err="1"/>
              <a:t>Preventivne</a:t>
            </a:r>
            <a:r>
              <a:rPr lang="en-GB" sz="8800" b="1" dirty="0"/>
              <a:t> </a:t>
            </a:r>
            <a:r>
              <a:rPr lang="en-GB" sz="8800" b="1" dirty="0" err="1"/>
              <a:t>mjere</a:t>
            </a:r>
            <a:r>
              <a:rPr lang="en-GB" sz="8800" b="1" dirty="0"/>
              <a:t> </a:t>
            </a:r>
            <a:r>
              <a:rPr lang="en-GB" sz="8800" b="1" dirty="0" err="1"/>
              <a:t>i</a:t>
            </a:r>
            <a:r>
              <a:rPr lang="en-GB" sz="8800" b="1" dirty="0"/>
              <a:t> </a:t>
            </a:r>
            <a:r>
              <a:rPr lang="en-GB" sz="8800" b="1" dirty="0" err="1"/>
              <a:t>javnozdravstveni</a:t>
            </a:r>
            <a:r>
              <a:rPr lang="en-GB" sz="8800" b="1" dirty="0"/>
              <a:t> </a:t>
            </a:r>
            <a:r>
              <a:rPr lang="en-GB" sz="8800" b="1" dirty="0" err="1"/>
              <a:t>programi</a:t>
            </a:r>
            <a:r>
              <a:rPr lang="en-GB" sz="8800" dirty="0"/>
              <a:t>: U </a:t>
            </a:r>
            <a:r>
              <a:rPr lang="en-GB" sz="8800" dirty="0" err="1"/>
              <a:t>zemljama</a:t>
            </a:r>
            <a:r>
              <a:rPr lang="en-GB" sz="8800" dirty="0"/>
              <a:t> s </a:t>
            </a:r>
            <a:r>
              <a:rPr lang="en-GB" sz="8800" dirty="0" err="1"/>
              <a:t>razvijenim</a:t>
            </a:r>
            <a:r>
              <a:rPr lang="en-GB" sz="8800" dirty="0"/>
              <a:t> </a:t>
            </a:r>
            <a:r>
              <a:rPr lang="en-GB" sz="8800" dirty="0" err="1"/>
              <a:t>preventivnim</a:t>
            </a:r>
            <a:r>
              <a:rPr lang="en-GB" sz="8800" dirty="0"/>
              <a:t> </a:t>
            </a:r>
            <a:r>
              <a:rPr lang="en-GB" sz="8800" dirty="0" err="1"/>
              <a:t>programima</a:t>
            </a:r>
            <a:r>
              <a:rPr lang="hr-HR" sz="8800" dirty="0"/>
              <a:t> </a:t>
            </a:r>
            <a:r>
              <a:rPr lang="en-GB" sz="8800" dirty="0" err="1"/>
              <a:t>zabilježen</a:t>
            </a:r>
            <a:r>
              <a:rPr lang="en-GB" sz="8800" dirty="0"/>
              <a:t> je </a:t>
            </a:r>
            <a:r>
              <a:rPr lang="en-GB" sz="8800" dirty="0" err="1"/>
              <a:t>značajan</a:t>
            </a:r>
            <a:r>
              <a:rPr lang="en-GB" sz="8800" dirty="0"/>
              <a:t> pad </a:t>
            </a:r>
            <a:r>
              <a:rPr lang="en-GB" sz="8800" dirty="0" err="1"/>
              <a:t>prevalencije</a:t>
            </a:r>
            <a:r>
              <a:rPr lang="en-GB" sz="8800" dirty="0"/>
              <a:t> </a:t>
            </a:r>
            <a:r>
              <a:rPr lang="en-GB" sz="8800" dirty="0" err="1"/>
              <a:t>oralnih</a:t>
            </a:r>
            <a:r>
              <a:rPr lang="en-GB" sz="8800" dirty="0"/>
              <a:t> </a:t>
            </a:r>
            <a:r>
              <a:rPr lang="en-GB" sz="8800" dirty="0" err="1"/>
              <a:t>bolesti</a:t>
            </a:r>
            <a:r>
              <a:rPr lang="en-GB" sz="8800" dirty="0"/>
              <a:t>. </a:t>
            </a:r>
          </a:p>
          <a:p>
            <a:endParaRPr lang="en-GB" sz="1400" dirty="0"/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2B11A3DC-9230-E6E1-5AD6-4AD5C6B596AE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847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BB67BC-BAD3-C7BC-E45A-539A318B56F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/>
            <a:r>
              <a:rPr lang="hr-HR" dirty="0">
                <a:latin typeface="+mn-lt"/>
                <a:ea typeface="+mn-ea"/>
                <a:cs typeface="+mn-cs"/>
              </a:rPr>
              <a:t>Oralni </a:t>
            </a:r>
            <a:r>
              <a:rPr lang="hr-HR" dirty="0" err="1">
                <a:latin typeface="+mn-lt"/>
                <a:ea typeface="+mn-ea"/>
                <a:cs typeface="+mn-cs"/>
              </a:rPr>
              <a:t>mikrobiom</a:t>
            </a:r>
            <a:r>
              <a:rPr lang="hr-HR" dirty="0">
                <a:latin typeface="+mn-lt"/>
                <a:ea typeface="+mn-ea"/>
                <a:cs typeface="+mn-cs"/>
              </a:rPr>
              <a:t> – raznolikost i funkcija</a:t>
            </a:r>
            <a:endParaRPr lang="en-GB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71950B5E-55D0-F640-1F58-70609FCDB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458115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hteck 6">
            <a:extLst>
              <a:ext uri="{FF2B5EF4-FFF2-40B4-BE49-F238E27FC236}">
                <a16:creationId xmlns:a16="http://schemas.microsoft.com/office/drawing/2014/main" id="{4922E1C6-ADC0-79D0-68AC-4953B828155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92731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10410" y="-42416"/>
            <a:ext cx="7866380" cy="124393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Oralna mikroflora u različitim fazama života</a:t>
            </a:r>
            <a:endParaRPr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4" name="Tablica 33">
            <a:extLst>
              <a:ext uri="{FF2B5EF4-FFF2-40B4-BE49-F238E27FC236}">
                <a16:creationId xmlns:a16="http://schemas.microsoft.com/office/drawing/2014/main" id="{8CF32AFB-F7AF-DD5C-D42C-00ADA31EC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341648"/>
              </p:ext>
            </p:extLst>
          </p:nvPr>
        </p:nvGraphicFramePr>
        <p:xfrm>
          <a:off x="1033669" y="1067446"/>
          <a:ext cx="10267121" cy="4417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001">
                  <a:extLst>
                    <a:ext uri="{9D8B030D-6E8A-4147-A177-3AD203B41FA5}">
                      <a16:colId xmlns:a16="http://schemas.microsoft.com/office/drawing/2014/main" val="402097026"/>
                    </a:ext>
                  </a:extLst>
                </a:gridCol>
                <a:gridCol w="5987120">
                  <a:extLst>
                    <a:ext uri="{9D8B030D-6E8A-4147-A177-3AD203B41FA5}">
                      <a16:colId xmlns:a16="http://schemas.microsoft.com/office/drawing/2014/main" val="4127343695"/>
                    </a:ext>
                  </a:extLst>
                </a:gridCol>
              </a:tblGrid>
              <a:tr h="227382">
                <a:tc>
                  <a:txBody>
                    <a:bodyPr/>
                    <a:lstStyle/>
                    <a:p>
                      <a:pPr algn="ctr"/>
                      <a:r>
                        <a:rPr lang="hr-HR" sz="1500" dirty="0">
                          <a:latin typeface="+mj-lt"/>
                        </a:rPr>
                        <a:t>Faze života</a:t>
                      </a:r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500" i="0" spc="-5" dirty="0">
                          <a:latin typeface="+mj-lt"/>
                          <a:cs typeface="Constantia"/>
                        </a:rPr>
                        <a:t>Mikroorganizmi</a:t>
                      </a:r>
                      <a:endParaRPr lang="hr-HR" sz="1500" i="0" dirty="0">
                        <a:latin typeface="+mj-lt"/>
                        <a:cs typeface="Constanti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03803"/>
                  </a:ext>
                </a:extLst>
              </a:tr>
              <a:tr h="536195">
                <a:tc>
                  <a:txBody>
                    <a:bodyPr/>
                    <a:lstStyle/>
                    <a:p>
                      <a:pPr algn="ctr"/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500" i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98006"/>
                  </a:ext>
                </a:extLst>
              </a:tr>
              <a:tr h="476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500" spc="-5" dirty="0">
                          <a:latin typeface="+mj-lt"/>
                          <a:cs typeface="Constantia"/>
                        </a:rPr>
                        <a:t>Odmah po rođenju</a:t>
                      </a:r>
                      <a:endParaRPr lang="hr-HR" sz="1500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i="0" spc="-10" dirty="0" err="1">
                          <a:latin typeface="+mj-lt"/>
                          <a:cs typeface="Constantia"/>
                        </a:rPr>
                        <a:t>Steril</a:t>
                      </a:r>
                      <a:r>
                        <a:rPr lang="hr-HR" sz="1500" i="0" spc="-10" dirty="0">
                          <a:latin typeface="+mj-lt"/>
                          <a:cs typeface="Constantia"/>
                        </a:rPr>
                        <a:t>no</a:t>
                      </a:r>
                      <a:endParaRPr lang="en-GB" sz="1500" i="0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i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458069"/>
                  </a:ext>
                </a:extLst>
              </a:tr>
              <a:tr h="48178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500" spc="-85" dirty="0">
                          <a:latin typeface="+mj-lt"/>
                          <a:cs typeface="Constantia"/>
                        </a:rPr>
                        <a:t>Nekoliko sati nakon rođenja</a:t>
                      </a:r>
                      <a:endParaRPr lang="hr-HR" sz="1500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Streptococci,</a:t>
                      </a:r>
                      <a:r>
                        <a:rPr lang="en-GB" sz="1500" i="1" spc="-70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5" dirty="0">
                          <a:latin typeface="+mj-lt"/>
                          <a:cs typeface="Constantia"/>
                        </a:rPr>
                        <a:t>S.</a:t>
                      </a:r>
                      <a:r>
                        <a:rPr lang="en-GB" sz="1500" i="1" spc="-55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salivarius</a:t>
                      </a:r>
                      <a:endParaRPr lang="en-GB" sz="1500" i="1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i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21481"/>
                  </a:ext>
                </a:extLst>
              </a:tr>
              <a:tr h="72886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500" dirty="0">
                          <a:latin typeface="+mj-lt"/>
                          <a:cs typeface="Constantia"/>
                        </a:rPr>
                        <a:t>1 godina starosti</a:t>
                      </a:r>
                    </a:p>
                    <a:p>
                      <a:pPr algn="ctr"/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890" algn="ctr">
                        <a:spcBef>
                          <a:spcPts val="295"/>
                        </a:spcBef>
                      </a:pPr>
                      <a:r>
                        <a:rPr lang="en-GB" sz="1500" i="1" spc="-20" dirty="0">
                          <a:latin typeface="+mj-lt"/>
                          <a:cs typeface="Constantia"/>
                        </a:rPr>
                        <a:t>Streptococci,</a:t>
                      </a:r>
                      <a:r>
                        <a:rPr lang="en-GB" sz="1500" i="1" spc="135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.</a:t>
                      </a:r>
                      <a:r>
                        <a:rPr lang="en-GB" sz="1500" i="1" spc="-10" dirty="0" err="1">
                          <a:latin typeface="+mj-lt"/>
                          <a:cs typeface="Constantia"/>
                        </a:rPr>
                        <a:t>Staphylococci,Neisseriae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,</a:t>
                      </a:r>
                      <a:r>
                        <a:rPr lang="en-GB" sz="1500" i="1" spc="140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Lactobacillus</a:t>
                      </a:r>
                      <a:r>
                        <a:rPr lang="en-GB" sz="1500" i="1" spc="80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5" dirty="0">
                          <a:latin typeface="+mj-lt"/>
                          <a:cs typeface="Constantia"/>
                        </a:rPr>
                        <a:t>&amp;</a:t>
                      </a:r>
                      <a:endParaRPr lang="en-GB" sz="1500" i="1" dirty="0">
                        <a:latin typeface="+mj-lt"/>
                        <a:cs typeface="Constantia"/>
                      </a:endParaRPr>
                    </a:p>
                    <a:p>
                      <a:pPr marL="278765" algn="ctr"/>
                      <a:r>
                        <a:rPr lang="en-GB" sz="1500" i="1" spc="-15" dirty="0">
                          <a:latin typeface="+mj-lt"/>
                          <a:cs typeface="Constantia"/>
                        </a:rPr>
                        <a:t>Fusobacteria</a:t>
                      </a:r>
                      <a:endParaRPr lang="en-GB" sz="1500" i="1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i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03925"/>
                  </a:ext>
                </a:extLst>
              </a:tr>
              <a:tr h="5045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500" spc="-5" dirty="0">
                          <a:latin typeface="+mj-lt"/>
                          <a:cs typeface="Constantia"/>
                        </a:rPr>
                        <a:t>Za vrijeme i nakon izbijanja zubića</a:t>
                      </a:r>
                      <a:endParaRPr lang="pl-PL" sz="1500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" algn="ctr">
                        <a:spcBef>
                          <a:spcPts val="295"/>
                        </a:spcBef>
                      </a:pPr>
                      <a:r>
                        <a:rPr lang="en-GB" sz="1500" i="1" spc="-10" dirty="0" err="1">
                          <a:latin typeface="+mj-lt"/>
                          <a:cs typeface="Constantia"/>
                        </a:rPr>
                        <a:t>S.Mutans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10" dirty="0" err="1">
                          <a:latin typeface="+mj-lt"/>
                          <a:cs typeface="Constantia"/>
                        </a:rPr>
                        <a:t>S.sanguisActinomyces,prevotella,porphyromonas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,</a:t>
                      </a:r>
                      <a:r>
                        <a:rPr lang="hr-HR" sz="1500" i="1" spc="-10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15" dirty="0">
                          <a:latin typeface="+mj-lt"/>
                          <a:cs typeface="Constantia"/>
                        </a:rPr>
                        <a:t>spirochaetes</a:t>
                      </a:r>
                      <a:endParaRPr lang="en-GB" sz="1500" i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75509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500" spc="-5" dirty="0" err="1">
                          <a:latin typeface="+mj-lt"/>
                          <a:cs typeface="Constantia"/>
                        </a:rPr>
                        <a:t>Tinejđeri</a:t>
                      </a:r>
                      <a:endParaRPr lang="hr-HR" sz="1500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175" algn="ctr">
                        <a:spcBef>
                          <a:spcPts val="259"/>
                        </a:spcBef>
                      </a:pPr>
                      <a:r>
                        <a:rPr lang="en-GB" sz="1500" i="1" spc="-15" dirty="0" err="1">
                          <a:latin typeface="+mj-lt"/>
                          <a:cs typeface="Constantia"/>
                        </a:rPr>
                        <a:t>A</a:t>
                      </a:r>
                      <a:r>
                        <a:rPr lang="en-GB" sz="1500" i="1" spc="5" dirty="0" err="1">
                          <a:latin typeface="+mj-lt"/>
                          <a:cs typeface="Constantia"/>
                        </a:rPr>
                        <a:t>c</a:t>
                      </a:r>
                      <a:r>
                        <a:rPr lang="en-GB" sz="1500" i="1" spc="-40" dirty="0" err="1">
                          <a:latin typeface="+mj-lt"/>
                          <a:cs typeface="Constantia"/>
                        </a:rPr>
                        <a:t>t</a:t>
                      </a:r>
                      <a:r>
                        <a:rPr lang="en-GB" sz="1500" i="1" spc="5" dirty="0" err="1">
                          <a:latin typeface="+mj-lt"/>
                          <a:cs typeface="Constantia"/>
                        </a:rPr>
                        <a:t>o</a:t>
                      </a:r>
                      <a:r>
                        <a:rPr lang="en-GB" sz="1500" i="1" dirty="0" err="1">
                          <a:latin typeface="+mj-lt"/>
                          <a:cs typeface="Constantia"/>
                        </a:rPr>
                        <a:t>ba</a:t>
                      </a:r>
                      <a:r>
                        <a:rPr lang="en-GB" sz="1500" i="1" spc="5" dirty="0" err="1">
                          <a:latin typeface="+mj-lt"/>
                          <a:cs typeface="Constantia"/>
                        </a:rPr>
                        <a:t>c</a:t>
                      </a:r>
                      <a:r>
                        <a:rPr lang="en-GB" sz="1500" i="1" spc="-5" dirty="0" err="1">
                          <a:latin typeface="+mj-lt"/>
                          <a:cs typeface="Constantia"/>
                        </a:rPr>
                        <a:t>i</a:t>
                      </a:r>
                      <a:r>
                        <a:rPr lang="en-GB" sz="1500" i="1" spc="-10" dirty="0" err="1">
                          <a:latin typeface="+mj-lt"/>
                          <a:cs typeface="Constantia"/>
                        </a:rPr>
                        <a:t>l</a:t>
                      </a:r>
                      <a:r>
                        <a:rPr lang="en-GB" sz="1500" i="1" dirty="0" err="1">
                          <a:latin typeface="+mj-lt"/>
                          <a:cs typeface="Constantia"/>
                        </a:rPr>
                        <a:t>lus</a:t>
                      </a:r>
                      <a:r>
                        <a:rPr lang="en-GB" sz="1500" i="1" spc="-95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5" dirty="0">
                          <a:latin typeface="+mj-lt"/>
                          <a:cs typeface="Constantia"/>
                        </a:rPr>
                        <a:t>,</a:t>
                      </a:r>
                      <a:r>
                        <a:rPr lang="en-GB" sz="1500" i="1" spc="-30" dirty="0" err="1">
                          <a:latin typeface="+mj-lt"/>
                          <a:cs typeface="Constantia"/>
                        </a:rPr>
                        <a:t>H</a:t>
                      </a:r>
                      <a:r>
                        <a:rPr lang="en-GB" sz="1500" i="1" dirty="0" err="1">
                          <a:latin typeface="+mj-lt"/>
                          <a:cs typeface="Constantia"/>
                        </a:rPr>
                        <a:t>a</a:t>
                      </a:r>
                      <a:r>
                        <a:rPr lang="en-GB" sz="1500" i="1" spc="5" dirty="0" err="1">
                          <a:latin typeface="+mj-lt"/>
                          <a:cs typeface="Constantia"/>
                        </a:rPr>
                        <a:t>e</a:t>
                      </a:r>
                      <a:r>
                        <a:rPr lang="en-GB" sz="1500" i="1" spc="-5" dirty="0" err="1">
                          <a:latin typeface="+mj-lt"/>
                          <a:cs typeface="Constantia"/>
                        </a:rPr>
                        <a:t>m</a:t>
                      </a:r>
                      <a:r>
                        <a:rPr lang="en-GB" sz="1500" i="1" spc="10" dirty="0" err="1">
                          <a:latin typeface="+mj-lt"/>
                          <a:cs typeface="Constantia"/>
                        </a:rPr>
                        <a:t>o</a:t>
                      </a:r>
                      <a:r>
                        <a:rPr lang="en-GB" sz="1500" i="1" dirty="0" err="1">
                          <a:latin typeface="+mj-lt"/>
                          <a:cs typeface="Constantia"/>
                        </a:rPr>
                        <a:t>p</a:t>
                      </a:r>
                      <a:r>
                        <a:rPr lang="en-GB" sz="1500" i="1" spc="-10" dirty="0" err="1">
                          <a:latin typeface="+mj-lt"/>
                          <a:cs typeface="Constantia"/>
                        </a:rPr>
                        <a:t>h</a:t>
                      </a:r>
                      <a:r>
                        <a:rPr lang="en-GB" sz="1500" i="1" spc="-5" dirty="0" err="1">
                          <a:latin typeface="+mj-lt"/>
                          <a:cs typeface="Constantia"/>
                        </a:rPr>
                        <a:t>i</a:t>
                      </a:r>
                      <a:r>
                        <a:rPr lang="en-GB" sz="1500" i="1" spc="-10" dirty="0" err="1">
                          <a:latin typeface="+mj-lt"/>
                          <a:cs typeface="Constantia"/>
                        </a:rPr>
                        <a:t>l</a:t>
                      </a:r>
                      <a:r>
                        <a:rPr lang="en-GB" sz="1500" i="1" spc="-5" dirty="0" err="1">
                          <a:latin typeface="+mj-lt"/>
                          <a:cs typeface="Constantia"/>
                        </a:rPr>
                        <a:t>i</a:t>
                      </a:r>
                      <a:r>
                        <a:rPr lang="en-GB" sz="1500" i="1" spc="-50" dirty="0" err="1">
                          <a:latin typeface="+mj-lt"/>
                          <a:cs typeface="Constantia"/>
                        </a:rPr>
                        <a:t>s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,</a:t>
                      </a:r>
                      <a:r>
                        <a:rPr lang="hr-HR" sz="1500" i="1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spc="-10" dirty="0" err="1">
                          <a:latin typeface="+mj-lt"/>
                          <a:cs typeface="Constantia"/>
                        </a:rPr>
                        <a:t>Capnocytophaga,Prevotella,Fusobaterium</a:t>
                      </a:r>
                      <a:endParaRPr lang="en-GB" sz="1500" i="1" dirty="0">
                        <a:latin typeface="+mj-lt"/>
                        <a:cs typeface="Constanti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557886"/>
                  </a:ext>
                </a:extLst>
              </a:tr>
              <a:tr h="51628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500" spc="-5" dirty="0">
                          <a:latin typeface="+mj-lt"/>
                          <a:cs typeface="Constantia"/>
                        </a:rPr>
                        <a:t>Starija životna dob</a:t>
                      </a:r>
                      <a:endParaRPr lang="hr-HR" sz="1500" dirty="0">
                        <a:latin typeface="+mj-lt"/>
                        <a:cs typeface="Constantia"/>
                      </a:endParaRPr>
                    </a:p>
                    <a:p>
                      <a:pPr algn="ctr"/>
                      <a:endParaRPr lang="en-GB" sz="15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i="1" spc="-5" dirty="0">
                          <a:latin typeface="+mj-lt"/>
                          <a:cs typeface="Constantia"/>
                        </a:rPr>
                        <a:t>Ca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nd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i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d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a,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S</a:t>
                      </a:r>
                      <a:r>
                        <a:rPr lang="en-GB" sz="1500" i="1" spc="-20" dirty="0">
                          <a:latin typeface="+mj-lt"/>
                          <a:cs typeface="Constantia"/>
                        </a:rPr>
                        <a:t>t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ap</a:t>
                      </a:r>
                      <a:r>
                        <a:rPr lang="en-GB" sz="1500" i="1" spc="-40" dirty="0">
                          <a:latin typeface="+mj-lt"/>
                          <a:cs typeface="Constantia"/>
                        </a:rPr>
                        <a:t>h</a:t>
                      </a:r>
                      <a:r>
                        <a:rPr lang="en-GB" sz="1500" i="1" spc="-30" dirty="0">
                          <a:latin typeface="+mj-lt"/>
                          <a:cs typeface="Constantia"/>
                        </a:rPr>
                        <a:t>y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l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o</a:t>
                      </a:r>
                      <a:r>
                        <a:rPr lang="en-GB" sz="1500" i="1" spc="-20" dirty="0">
                          <a:latin typeface="+mj-lt"/>
                          <a:cs typeface="Constantia"/>
                        </a:rPr>
                        <a:t>c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o</a:t>
                      </a:r>
                      <a:r>
                        <a:rPr lang="en-GB" sz="1500" i="1" spc="-20" dirty="0">
                          <a:latin typeface="+mj-lt"/>
                          <a:cs typeface="Constantia"/>
                        </a:rPr>
                        <a:t>c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c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us</a:t>
                      </a:r>
                      <a:r>
                        <a:rPr lang="en-GB" sz="1500" i="1" spc="-160" dirty="0">
                          <a:latin typeface="+mj-lt"/>
                          <a:cs typeface="Constantia"/>
                        </a:rPr>
                        <a:t> 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au</a:t>
                      </a:r>
                      <a:r>
                        <a:rPr lang="en-GB" sz="1500" i="1" spc="-15" dirty="0">
                          <a:latin typeface="+mj-lt"/>
                          <a:cs typeface="Constantia"/>
                        </a:rPr>
                        <a:t>r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e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u</a:t>
                      </a:r>
                      <a:r>
                        <a:rPr lang="en-GB" sz="1500" i="1" spc="-35" dirty="0">
                          <a:latin typeface="+mj-lt"/>
                          <a:cs typeface="Constantia"/>
                        </a:rPr>
                        <a:t>s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,</a:t>
                      </a:r>
                      <a:r>
                        <a:rPr lang="en-GB" sz="1500" i="1" spc="25" dirty="0">
                          <a:latin typeface="+mj-lt"/>
                          <a:cs typeface="Constantia"/>
                        </a:rPr>
                        <a:t>L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a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c</a:t>
                      </a:r>
                      <a:r>
                        <a:rPr lang="en-GB" sz="1500" i="1" spc="-40" dirty="0">
                          <a:latin typeface="+mj-lt"/>
                          <a:cs typeface="Constantia"/>
                        </a:rPr>
                        <a:t>t</a:t>
                      </a:r>
                      <a:r>
                        <a:rPr lang="en-GB" sz="1500" i="1" spc="5" dirty="0">
                          <a:latin typeface="+mj-lt"/>
                          <a:cs typeface="Constantia"/>
                        </a:rPr>
                        <a:t>o</a:t>
                      </a:r>
                      <a:r>
                        <a:rPr lang="en-GB" sz="1500" i="1" spc="-5" dirty="0">
                          <a:latin typeface="+mj-lt"/>
                          <a:cs typeface="Constantia"/>
                        </a:rPr>
                        <a:t>ba</a:t>
                      </a:r>
                      <a:r>
                        <a:rPr lang="en-GB" sz="1500" i="1" spc="10" dirty="0">
                          <a:latin typeface="+mj-lt"/>
                          <a:cs typeface="Constantia"/>
                        </a:rPr>
                        <a:t>c</a:t>
                      </a:r>
                      <a:r>
                        <a:rPr lang="en-GB" sz="1500" i="1" spc="-10" dirty="0">
                          <a:latin typeface="+mj-lt"/>
                          <a:cs typeface="Constantia"/>
                        </a:rPr>
                        <a:t>i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ll</a:t>
                      </a:r>
                      <a:r>
                        <a:rPr lang="en-GB" sz="1500" i="1" spc="-280" dirty="0">
                          <a:latin typeface="+mj-lt"/>
                          <a:cs typeface="Constantia"/>
                        </a:rPr>
                        <a:t>u</a:t>
                      </a:r>
                      <a:r>
                        <a:rPr lang="en-GB" sz="1500" i="1" spc="-405" baseline="-32407" dirty="0">
                          <a:solidFill>
                            <a:srgbClr val="045C75"/>
                          </a:solidFill>
                          <a:latin typeface="+mj-lt"/>
                          <a:cs typeface="Constantia"/>
                        </a:rPr>
                        <a:t>3</a:t>
                      </a:r>
                      <a:r>
                        <a:rPr lang="en-GB" sz="1500" i="1" dirty="0">
                          <a:latin typeface="+mj-lt"/>
                          <a:cs typeface="Constantia"/>
                        </a:rPr>
                        <a:t>s</a:t>
                      </a:r>
                    </a:p>
                    <a:p>
                      <a:pPr algn="ctr"/>
                      <a:endParaRPr lang="en-GB" sz="1500" i="1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242840"/>
                  </a:ext>
                </a:extLst>
              </a:tr>
            </a:tbl>
          </a:graphicData>
        </a:graphic>
      </p:graphicFrame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8241" y="1465831"/>
            <a:ext cx="765048" cy="39928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3397" y="1414015"/>
            <a:ext cx="957072" cy="50292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67906" y="1399847"/>
            <a:ext cx="515111" cy="47548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03263" y="1399847"/>
            <a:ext cx="765048" cy="50901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289272" y="1861406"/>
            <a:ext cx="481584" cy="50291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89272" y="2495468"/>
            <a:ext cx="481584" cy="50291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56378" y="3129530"/>
            <a:ext cx="490728" cy="50291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5041" y="3857987"/>
            <a:ext cx="490728" cy="36880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56378" y="4380397"/>
            <a:ext cx="493776" cy="53949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56378" y="4972303"/>
            <a:ext cx="469391" cy="460245"/>
          </a:xfrm>
          <a:prstGeom prst="rect">
            <a:avLst/>
          </a:prstGeom>
        </p:spPr>
      </p:pic>
      <p:sp>
        <p:nvSpPr>
          <p:cNvPr id="36" name="Rechteck 6">
            <a:extLst>
              <a:ext uri="{FF2B5EF4-FFF2-40B4-BE49-F238E27FC236}">
                <a16:creationId xmlns:a16="http://schemas.microsoft.com/office/drawing/2014/main" id="{EAFBABE7-BDB5-41AD-9C31-E961C4AB7696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324FB46-69B9-4798-2450-B6D9F3BEC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Oralna </a:t>
            </a:r>
            <a:r>
              <a:rPr lang="hr-HR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mikrobiota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kod zdravih pojedinaca – specifično za određene lokalitete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BB6B6ADA-6807-5F1B-9655-7FB77F8E6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441986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17AF508-E1E1-7F64-ACDB-3A1CE337A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8</a:t>
            </a:fld>
            <a:endParaRPr lang="en-GB"/>
          </a:p>
        </p:txBody>
      </p:sp>
      <p:grpSp>
        <p:nvGrpSpPr>
          <p:cNvPr id="5" name="object 25">
            <a:extLst>
              <a:ext uri="{FF2B5EF4-FFF2-40B4-BE49-F238E27FC236}">
                <a16:creationId xmlns:a16="http://schemas.microsoft.com/office/drawing/2014/main" id="{4845DE9D-9CC8-B38A-6294-0C44FB56B2B3}"/>
              </a:ext>
            </a:extLst>
          </p:cNvPr>
          <p:cNvGrpSpPr/>
          <p:nvPr/>
        </p:nvGrpSpPr>
        <p:grpSpPr>
          <a:xfrm>
            <a:off x="1097280" y="1938130"/>
            <a:ext cx="1304544" cy="3791970"/>
            <a:chOff x="-426720" y="1938129"/>
            <a:chExt cx="1304544" cy="3791970"/>
          </a:xfrm>
        </p:grpSpPr>
        <p:pic>
          <p:nvPicPr>
            <p:cNvPr id="7" name="object 26">
              <a:extLst>
                <a:ext uri="{FF2B5EF4-FFF2-40B4-BE49-F238E27FC236}">
                  <a16:creationId xmlns:a16="http://schemas.microsoft.com/office/drawing/2014/main" id="{26350595-12A5-D995-EF85-E6ED9969EB8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426720" y="1938129"/>
              <a:ext cx="1296797" cy="1033671"/>
            </a:xfrm>
            <a:prstGeom prst="rect">
              <a:avLst/>
            </a:prstGeom>
          </p:spPr>
        </p:pic>
        <p:pic>
          <p:nvPicPr>
            <p:cNvPr id="11" name="object 28">
              <a:extLst>
                <a:ext uri="{FF2B5EF4-FFF2-40B4-BE49-F238E27FC236}">
                  <a16:creationId xmlns:a16="http://schemas.microsoft.com/office/drawing/2014/main" id="{CC32B670-A5D2-AC8A-73C7-C2F27096D070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319342" y="3485557"/>
              <a:ext cx="1082040" cy="743712"/>
            </a:xfrm>
            <a:prstGeom prst="rect">
              <a:avLst/>
            </a:prstGeom>
          </p:spPr>
        </p:pic>
        <p:pic>
          <p:nvPicPr>
            <p:cNvPr id="13" name="object 30">
              <a:extLst>
                <a:ext uri="{FF2B5EF4-FFF2-40B4-BE49-F238E27FC236}">
                  <a16:creationId xmlns:a16="http://schemas.microsoft.com/office/drawing/2014/main" id="{A43E1B23-B909-5AE5-D421-4FCCA2C108E5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426720" y="4861419"/>
              <a:ext cx="1304544" cy="868680"/>
            </a:xfrm>
            <a:prstGeom prst="rect">
              <a:avLst/>
            </a:prstGeom>
          </p:spPr>
        </p:pic>
      </p:grpSp>
      <p:sp>
        <p:nvSpPr>
          <p:cNvPr id="15" name="Rechteck 6">
            <a:extLst>
              <a:ext uri="{FF2B5EF4-FFF2-40B4-BE49-F238E27FC236}">
                <a16:creationId xmlns:a16="http://schemas.microsoft.com/office/drawing/2014/main" id="{9703D554-B82C-877D-35EB-3257C296AE26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9078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97280" y="698434"/>
            <a:ext cx="10058400" cy="627095"/>
          </a:xfrm>
          <a:prstGeom prst="rect">
            <a:avLst/>
          </a:prstGeom>
        </p:spPr>
        <p:txBody>
          <a:bodyPr vert="horz" wrap="square" lIns="0" tIns="11430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hr-HR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Homeostaza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oralnog ekosistema</a:t>
            </a:r>
            <a:endParaRPr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zervirano mjesto sadržaja 1">
            <a:extLst>
              <a:ext uri="{FF2B5EF4-FFF2-40B4-BE49-F238E27FC236}">
                <a16:creationId xmlns:a16="http://schemas.microsoft.com/office/drawing/2014/main" id="{0A66CC08-071B-928C-D039-E2A7C1F8F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2600" dirty="0"/>
              <a:t> </a:t>
            </a:r>
            <a:r>
              <a:rPr lang="en-GB" sz="2600" dirty="0" err="1">
                <a:solidFill>
                  <a:schemeClr val="tx1"/>
                </a:solidFill>
              </a:rPr>
              <a:t>Mikroorganizmi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usne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šupljine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održavaju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ekosistem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stabilnim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funkcionalnim</a:t>
            </a:r>
            <a:r>
              <a:rPr lang="en-GB" sz="260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Vanjski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čimbenici</a:t>
            </a:r>
            <a:r>
              <a:rPr lang="en-GB" sz="2600" dirty="0">
                <a:solidFill>
                  <a:schemeClr val="tx1"/>
                </a:solidFill>
              </a:rPr>
              <a:t> (</a:t>
            </a:r>
            <a:r>
              <a:rPr lang="en-GB" sz="2600" dirty="0" err="1">
                <a:solidFill>
                  <a:schemeClr val="tx1"/>
                </a:solidFill>
              </a:rPr>
              <a:t>npr</a:t>
            </a:r>
            <a:r>
              <a:rPr lang="en-GB" sz="2600" dirty="0">
                <a:solidFill>
                  <a:schemeClr val="tx1"/>
                </a:solidFill>
              </a:rPr>
              <a:t>. </a:t>
            </a:r>
            <a:r>
              <a:rPr lang="en-GB" sz="2600" dirty="0" err="1">
                <a:solidFill>
                  <a:schemeClr val="tx1"/>
                </a:solidFill>
              </a:rPr>
              <a:t>prehrana</a:t>
            </a:r>
            <a:r>
              <a:rPr lang="en-GB" sz="2600" dirty="0">
                <a:solidFill>
                  <a:schemeClr val="tx1"/>
                </a:solidFill>
              </a:rPr>
              <a:t>, pH, </a:t>
            </a:r>
            <a:r>
              <a:rPr lang="en-GB" sz="2600" dirty="0" err="1">
                <a:solidFill>
                  <a:schemeClr val="tx1"/>
                </a:solidFill>
              </a:rPr>
              <a:t>antimikrobne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tvari</a:t>
            </a:r>
            <a:r>
              <a:rPr lang="en-GB" sz="2600" dirty="0">
                <a:solidFill>
                  <a:schemeClr val="tx1"/>
                </a:solidFill>
              </a:rPr>
              <a:t>) </a:t>
            </a:r>
            <a:r>
              <a:rPr lang="en-GB" sz="2600" dirty="0" err="1">
                <a:solidFill>
                  <a:schemeClr val="tx1"/>
                </a:solidFill>
              </a:rPr>
              <a:t>utječu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na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ravnotežu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oralnog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mikrobioma</a:t>
            </a:r>
            <a:r>
              <a:rPr lang="en-GB" sz="260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2600" dirty="0">
                <a:solidFill>
                  <a:schemeClr val="tx1"/>
                </a:solidFill>
              </a:rPr>
              <a:t> P</a:t>
            </a:r>
            <a:r>
              <a:rPr lang="en-GB" sz="2600" dirty="0" err="1">
                <a:solidFill>
                  <a:schemeClr val="tx1"/>
                </a:solidFill>
              </a:rPr>
              <a:t>robiotici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poput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i="1" dirty="0">
                <a:solidFill>
                  <a:schemeClr val="tx1"/>
                </a:solidFill>
              </a:rPr>
              <a:t>S. salivarius K12 </a:t>
            </a:r>
            <a:r>
              <a:rPr lang="hr-HR" sz="2600" dirty="0">
                <a:solidFill>
                  <a:schemeClr val="tx1"/>
                </a:solidFill>
              </a:rPr>
              <a:t>imaju ulogu</a:t>
            </a:r>
            <a:r>
              <a:rPr lang="en-GB" sz="2600" dirty="0">
                <a:solidFill>
                  <a:schemeClr val="tx1"/>
                </a:solidFill>
              </a:rPr>
              <a:t> u </a:t>
            </a:r>
            <a:r>
              <a:rPr lang="en-GB" sz="2600" dirty="0" err="1">
                <a:solidFill>
                  <a:schemeClr val="tx1"/>
                </a:solidFill>
              </a:rPr>
              <a:t>održavanju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stabilne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homeostaze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usne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šupljine</a:t>
            </a:r>
            <a:endParaRPr lang="en-GB" sz="26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Sinergijski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učinak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između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probiotika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drugih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metoda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oralne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njege</a:t>
            </a:r>
            <a:r>
              <a:rPr lang="en-GB" sz="2600" dirty="0">
                <a:solidFill>
                  <a:schemeClr val="tx1"/>
                </a:solidFill>
              </a:rPr>
              <a:t> (</a:t>
            </a:r>
            <a:r>
              <a:rPr lang="en-GB" sz="2600" dirty="0" err="1">
                <a:solidFill>
                  <a:schemeClr val="tx1"/>
                </a:solidFill>
              </a:rPr>
              <a:t>npr</a:t>
            </a:r>
            <a:r>
              <a:rPr lang="en-GB" sz="2600" dirty="0">
                <a:solidFill>
                  <a:schemeClr val="tx1"/>
                </a:solidFill>
              </a:rPr>
              <a:t>. </a:t>
            </a:r>
            <a:r>
              <a:rPr lang="en-GB" sz="2600" dirty="0" err="1">
                <a:solidFill>
                  <a:schemeClr val="tx1"/>
                </a:solidFill>
              </a:rPr>
              <a:t>fluoridacije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i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mehaničkog</a:t>
            </a:r>
            <a:r>
              <a:rPr lang="en-GB" sz="2600" dirty="0">
                <a:solidFill>
                  <a:schemeClr val="tx1"/>
                </a:solidFill>
              </a:rPr>
              <a:t> </a:t>
            </a:r>
            <a:r>
              <a:rPr lang="en-GB" sz="2600" dirty="0" err="1">
                <a:solidFill>
                  <a:schemeClr val="tx1"/>
                </a:solidFill>
              </a:rPr>
              <a:t>čišćenja</a:t>
            </a:r>
            <a:r>
              <a:rPr lang="en-GB" sz="2600" dirty="0">
                <a:solidFill>
                  <a:schemeClr val="tx1"/>
                </a:solidFill>
              </a:rPr>
              <a:t>).</a:t>
            </a:r>
          </a:p>
          <a:p>
            <a:endParaRPr lang="en-GB" dirty="0"/>
          </a:p>
        </p:txBody>
      </p:sp>
      <p:sp>
        <p:nvSpPr>
          <p:cNvPr id="32" name="Rechteck 6">
            <a:extLst>
              <a:ext uri="{FF2B5EF4-FFF2-40B4-BE49-F238E27FC236}">
                <a16:creationId xmlns:a16="http://schemas.microsoft.com/office/drawing/2014/main" id="{173590EB-6DBD-0D01-A1B8-BF87C0579728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5824220" y="3034158"/>
            <a:ext cx="137160" cy="1950085"/>
          </a:xfrm>
          <a:custGeom>
            <a:avLst/>
            <a:gdLst/>
            <a:ahLst/>
            <a:cxnLst/>
            <a:rect l="l" t="t" r="r" b="b"/>
            <a:pathLst>
              <a:path w="137160" h="1950085">
                <a:moveTo>
                  <a:pt x="54833" y="1812569"/>
                </a:moveTo>
                <a:lnTo>
                  <a:pt x="0" y="1813178"/>
                </a:lnTo>
                <a:lnTo>
                  <a:pt x="70230" y="1949576"/>
                </a:lnTo>
                <a:lnTo>
                  <a:pt x="130072" y="1826259"/>
                </a:lnTo>
                <a:lnTo>
                  <a:pt x="54990" y="1826259"/>
                </a:lnTo>
                <a:lnTo>
                  <a:pt x="54833" y="1812569"/>
                </a:lnTo>
                <a:close/>
              </a:path>
              <a:path w="137160" h="1950085">
                <a:moveTo>
                  <a:pt x="82265" y="1812264"/>
                </a:moveTo>
                <a:lnTo>
                  <a:pt x="54833" y="1812569"/>
                </a:lnTo>
                <a:lnTo>
                  <a:pt x="54990" y="1826259"/>
                </a:lnTo>
                <a:lnTo>
                  <a:pt x="82422" y="1826005"/>
                </a:lnTo>
                <a:lnTo>
                  <a:pt x="82265" y="1812264"/>
                </a:lnTo>
                <a:close/>
              </a:path>
              <a:path w="137160" h="1950085">
                <a:moveTo>
                  <a:pt x="137159" y="1811654"/>
                </a:moveTo>
                <a:lnTo>
                  <a:pt x="82265" y="1812264"/>
                </a:lnTo>
                <a:lnTo>
                  <a:pt x="82422" y="1826005"/>
                </a:lnTo>
                <a:lnTo>
                  <a:pt x="54990" y="1826259"/>
                </a:lnTo>
                <a:lnTo>
                  <a:pt x="130072" y="1826259"/>
                </a:lnTo>
                <a:lnTo>
                  <a:pt x="137159" y="1811654"/>
                </a:lnTo>
                <a:close/>
              </a:path>
              <a:path w="137160" h="1950085">
                <a:moveTo>
                  <a:pt x="61467" y="0"/>
                </a:moveTo>
                <a:lnTo>
                  <a:pt x="34035" y="253"/>
                </a:lnTo>
                <a:lnTo>
                  <a:pt x="54833" y="1812569"/>
                </a:lnTo>
                <a:lnTo>
                  <a:pt x="82265" y="1812264"/>
                </a:lnTo>
                <a:lnTo>
                  <a:pt x="61467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2154651" y="1316772"/>
            <a:ext cx="1856739" cy="1517650"/>
            <a:chOff x="612648" y="1520952"/>
            <a:chExt cx="1856739" cy="151765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648" y="2557310"/>
              <a:ext cx="1709547" cy="4812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02792" y="1520952"/>
              <a:ext cx="1466215" cy="1447800"/>
            </a:xfrm>
            <a:custGeom>
              <a:avLst/>
              <a:gdLst/>
              <a:ahLst/>
              <a:cxnLst/>
              <a:rect l="l" t="t" r="r" b="b"/>
              <a:pathLst>
                <a:path w="1466214" h="1447800">
                  <a:moveTo>
                    <a:pt x="733044" y="0"/>
                  </a:moveTo>
                  <a:lnTo>
                    <a:pt x="684843" y="1539"/>
                  </a:lnTo>
                  <a:lnTo>
                    <a:pt x="637475" y="6095"/>
                  </a:lnTo>
                  <a:lnTo>
                    <a:pt x="591036" y="13572"/>
                  </a:lnTo>
                  <a:lnTo>
                    <a:pt x="545624" y="23873"/>
                  </a:lnTo>
                  <a:lnTo>
                    <a:pt x="501335" y="36905"/>
                  </a:lnTo>
                  <a:lnTo>
                    <a:pt x="458264" y="52571"/>
                  </a:lnTo>
                  <a:lnTo>
                    <a:pt x="416509" y="70776"/>
                  </a:lnTo>
                  <a:lnTo>
                    <a:pt x="376167" y="91424"/>
                  </a:lnTo>
                  <a:lnTo>
                    <a:pt x="337334" y="114421"/>
                  </a:lnTo>
                  <a:lnTo>
                    <a:pt x="300106" y="139671"/>
                  </a:lnTo>
                  <a:lnTo>
                    <a:pt x="264580" y="167078"/>
                  </a:lnTo>
                  <a:lnTo>
                    <a:pt x="230852" y="196548"/>
                  </a:lnTo>
                  <a:lnTo>
                    <a:pt x="199020" y="227984"/>
                  </a:lnTo>
                  <a:lnTo>
                    <a:pt x="169179" y="261291"/>
                  </a:lnTo>
                  <a:lnTo>
                    <a:pt x="141427" y="296375"/>
                  </a:lnTo>
                  <a:lnTo>
                    <a:pt x="115859" y="333139"/>
                  </a:lnTo>
                  <a:lnTo>
                    <a:pt x="92573" y="371488"/>
                  </a:lnTo>
                  <a:lnTo>
                    <a:pt x="71665" y="411327"/>
                  </a:lnTo>
                  <a:lnTo>
                    <a:pt x="53231" y="452560"/>
                  </a:lnTo>
                  <a:lnTo>
                    <a:pt x="37368" y="495092"/>
                  </a:lnTo>
                  <a:lnTo>
                    <a:pt x="24173" y="538828"/>
                  </a:lnTo>
                  <a:lnTo>
                    <a:pt x="13742" y="583672"/>
                  </a:lnTo>
                  <a:lnTo>
                    <a:pt x="6172" y="629529"/>
                  </a:lnTo>
                  <a:lnTo>
                    <a:pt x="1559" y="676303"/>
                  </a:lnTo>
                  <a:lnTo>
                    <a:pt x="0" y="723900"/>
                  </a:lnTo>
                  <a:lnTo>
                    <a:pt x="1559" y="771496"/>
                  </a:lnTo>
                  <a:lnTo>
                    <a:pt x="6172" y="818270"/>
                  </a:lnTo>
                  <a:lnTo>
                    <a:pt x="13742" y="864127"/>
                  </a:lnTo>
                  <a:lnTo>
                    <a:pt x="24173" y="908971"/>
                  </a:lnTo>
                  <a:lnTo>
                    <a:pt x="37368" y="952707"/>
                  </a:lnTo>
                  <a:lnTo>
                    <a:pt x="53231" y="995239"/>
                  </a:lnTo>
                  <a:lnTo>
                    <a:pt x="71665" y="1036472"/>
                  </a:lnTo>
                  <a:lnTo>
                    <a:pt x="92573" y="1076311"/>
                  </a:lnTo>
                  <a:lnTo>
                    <a:pt x="115859" y="1114660"/>
                  </a:lnTo>
                  <a:lnTo>
                    <a:pt x="141427" y="1151424"/>
                  </a:lnTo>
                  <a:lnTo>
                    <a:pt x="169179" y="1186508"/>
                  </a:lnTo>
                  <a:lnTo>
                    <a:pt x="199020" y="1219815"/>
                  </a:lnTo>
                  <a:lnTo>
                    <a:pt x="230852" y="1251251"/>
                  </a:lnTo>
                  <a:lnTo>
                    <a:pt x="264580" y="1280721"/>
                  </a:lnTo>
                  <a:lnTo>
                    <a:pt x="300106" y="1308128"/>
                  </a:lnTo>
                  <a:lnTo>
                    <a:pt x="337334" y="1333378"/>
                  </a:lnTo>
                  <a:lnTo>
                    <a:pt x="376167" y="1356375"/>
                  </a:lnTo>
                  <a:lnTo>
                    <a:pt x="416509" y="1377023"/>
                  </a:lnTo>
                  <a:lnTo>
                    <a:pt x="458264" y="1395228"/>
                  </a:lnTo>
                  <a:lnTo>
                    <a:pt x="501335" y="1410894"/>
                  </a:lnTo>
                  <a:lnTo>
                    <a:pt x="545624" y="1423926"/>
                  </a:lnTo>
                  <a:lnTo>
                    <a:pt x="591036" y="1434227"/>
                  </a:lnTo>
                  <a:lnTo>
                    <a:pt x="637475" y="1441704"/>
                  </a:lnTo>
                  <a:lnTo>
                    <a:pt x="684843" y="1446260"/>
                  </a:lnTo>
                  <a:lnTo>
                    <a:pt x="733044" y="1447800"/>
                  </a:lnTo>
                  <a:lnTo>
                    <a:pt x="781244" y="1446260"/>
                  </a:lnTo>
                  <a:lnTo>
                    <a:pt x="828612" y="1441704"/>
                  </a:lnTo>
                  <a:lnTo>
                    <a:pt x="875051" y="1434227"/>
                  </a:lnTo>
                  <a:lnTo>
                    <a:pt x="920463" y="1423926"/>
                  </a:lnTo>
                  <a:lnTo>
                    <a:pt x="964752" y="1410894"/>
                  </a:lnTo>
                  <a:lnTo>
                    <a:pt x="1007823" y="1395228"/>
                  </a:lnTo>
                  <a:lnTo>
                    <a:pt x="1049578" y="1377023"/>
                  </a:lnTo>
                  <a:lnTo>
                    <a:pt x="1089920" y="1356375"/>
                  </a:lnTo>
                  <a:lnTo>
                    <a:pt x="1128753" y="1333378"/>
                  </a:lnTo>
                  <a:lnTo>
                    <a:pt x="1165981" y="1308128"/>
                  </a:lnTo>
                  <a:lnTo>
                    <a:pt x="1201507" y="1280721"/>
                  </a:lnTo>
                  <a:lnTo>
                    <a:pt x="1235235" y="1251251"/>
                  </a:lnTo>
                  <a:lnTo>
                    <a:pt x="1267067" y="1219815"/>
                  </a:lnTo>
                  <a:lnTo>
                    <a:pt x="1296908" y="1186508"/>
                  </a:lnTo>
                  <a:lnTo>
                    <a:pt x="1324660" y="1151424"/>
                  </a:lnTo>
                  <a:lnTo>
                    <a:pt x="1350228" y="1114660"/>
                  </a:lnTo>
                  <a:lnTo>
                    <a:pt x="1373514" y="1076311"/>
                  </a:lnTo>
                  <a:lnTo>
                    <a:pt x="1394422" y="1036472"/>
                  </a:lnTo>
                  <a:lnTo>
                    <a:pt x="1412856" y="995239"/>
                  </a:lnTo>
                  <a:lnTo>
                    <a:pt x="1428719" y="952707"/>
                  </a:lnTo>
                  <a:lnTo>
                    <a:pt x="1441914" y="908971"/>
                  </a:lnTo>
                  <a:lnTo>
                    <a:pt x="1452345" y="864127"/>
                  </a:lnTo>
                  <a:lnTo>
                    <a:pt x="1459915" y="818270"/>
                  </a:lnTo>
                  <a:lnTo>
                    <a:pt x="1464528" y="771496"/>
                  </a:lnTo>
                  <a:lnTo>
                    <a:pt x="1466088" y="723900"/>
                  </a:lnTo>
                  <a:lnTo>
                    <a:pt x="1464528" y="676303"/>
                  </a:lnTo>
                  <a:lnTo>
                    <a:pt x="1459915" y="629529"/>
                  </a:lnTo>
                  <a:lnTo>
                    <a:pt x="1452345" y="583672"/>
                  </a:lnTo>
                  <a:lnTo>
                    <a:pt x="1441914" y="538828"/>
                  </a:lnTo>
                  <a:lnTo>
                    <a:pt x="1428719" y="495092"/>
                  </a:lnTo>
                  <a:lnTo>
                    <a:pt x="1412856" y="452560"/>
                  </a:lnTo>
                  <a:lnTo>
                    <a:pt x="1394422" y="411327"/>
                  </a:lnTo>
                  <a:lnTo>
                    <a:pt x="1373514" y="371488"/>
                  </a:lnTo>
                  <a:lnTo>
                    <a:pt x="1350228" y="333139"/>
                  </a:lnTo>
                  <a:lnTo>
                    <a:pt x="1324660" y="296375"/>
                  </a:lnTo>
                  <a:lnTo>
                    <a:pt x="1296908" y="261291"/>
                  </a:lnTo>
                  <a:lnTo>
                    <a:pt x="1267067" y="227984"/>
                  </a:lnTo>
                  <a:lnTo>
                    <a:pt x="1235235" y="196548"/>
                  </a:lnTo>
                  <a:lnTo>
                    <a:pt x="1201507" y="167078"/>
                  </a:lnTo>
                  <a:lnTo>
                    <a:pt x="1165981" y="139671"/>
                  </a:lnTo>
                  <a:lnTo>
                    <a:pt x="1128753" y="114421"/>
                  </a:lnTo>
                  <a:lnTo>
                    <a:pt x="1089920" y="91424"/>
                  </a:lnTo>
                  <a:lnTo>
                    <a:pt x="1049578" y="70776"/>
                  </a:lnTo>
                  <a:lnTo>
                    <a:pt x="1007823" y="52571"/>
                  </a:lnTo>
                  <a:lnTo>
                    <a:pt x="964752" y="36905"/>
                  </a:lnTo>
                  <a:lnTo>
                    <a:pt x="920463" y="23873"/>
                  </a:lnTo>
                  <a:lnTo>
                    <a:pt x="875051" y="13572"/>
                  </a:lnTo>
                  <a:lnTo>
                    <a:pt x="828612" y="6095"/>
                  </a:lnTo>
                  <a:lnTo>
                    <a:pt x="781244" y="1539"/>
                  </a:lnTo>
                  <a:lnTo>
                    <a:pt x="733044" y="0"/>
                  </a:lnTo>
                  <a:close/>
                </a:path>
              </a:pathLst>
            </a:custGeom>
            <a:solidFill>
              <a:srgbClr val="A4C2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859278" y="1791226"/>
            <a:ext cx="79438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hr-HR" spc="-10" dirty="0">
                <a:solidFill>
                  <a:srgbClr val="FFFFFF"/>
                </a:solidFill>
                <a:latin typeface="Constantia"/>
                <a:cs typeface="Constantia"/>
              </a:rPr>
              <a:t>Slina</a:t>
            </a:r>
            <a:endParaRPr dirty="0">
              <a:latin typeface="Constantia"/>
              <a:cs typeface="Constant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017995" y="4980899"/>
            <a:ext cx="2237105" cy="1597025"/>
            <a:chOff x="3456432" y="5047488"/>
            <a:chExt cx="2237105" cy="159702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4928" y="6144768"/>
              <a:ext cx="2078354" cy="4995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456432" y="5047488"/>
              <a:ext cx="1847214" cy="1527175"/>
            </a:xfrm>
            <a:custGeom>
              <a:avLst/>
              <a:gdLst/>
              <a:ahLst/>
              <a:cxnLst/>
              <a:rect l="l" t="t" r="r" b="b"/>
              <a:pathLst>
                <a:path w="1847214" h="1527175">
                  <a:moveTo>
                    <a:pt x="923543" y="0"/>
                  </a:moveTo>
                  <a:lnTo>
                    <a:pt x="871139" y="1208"/>
                  </a:lnTo>
                  <a:lnTo>
                    <a:pt x="819501" y="4792"/>
                  </a:lnTo>
                  <a:lnTo>
                    <a:pt x="768707" y="10685"/>
                  </a:lnTo>
                  <a:lnTo>
                    <a:pt x="718836" y="18825"/>
                  </a:lnTo>
                  <a:lnTo>
                    <a:pt x="669966" y="29145"/>
                  </a:lnTo>
                  <a:lnTo>
                    <a:pt x="622174" y="41582"/>
                  </a:lnTo>
                  <a:lnTo>
                    <a:pt x="575539" y="56072"/>
                  </a:lnTo>
                  <a:lnTo>
                    <a:pt x="530138" y="72549"/>
                  </a:lnTo>
                  <a:lnTo>
                    <a:pt x="486050" y="90949"/>
                  </a:lnTo>
                  <a:lnTo>
                    <a:pt x="443352" y="111208"/>
                  </a:lnTo>
                  <a:lnTo>
                    <a:pt x="402123" y="133261"/>
                  </a:lnTo>
                  <a:lnTo>
                    <a:pt x="362440" y="157044"/>
                  </a:lnTo>
                  <a:lnTo>
                    <a:pt x="324381" y="182493"/>
                  </a:lnTo>
                  <a:lnTo>
                    <a:pt x="288025" y="209542"/>
                  </a:lnTo>
                  <a:lnTo>
                    <a:pt x="253449" y="238127"/>
                  </a:lnTo>
                  <a:lnTo>
                    <a:pt x="220732" y="268185"/>
                  </a:lnTo>
                  <a:lnTo>
                    <a:pt x="189951" y="299649"/>
                  </a:lnTo>
                  <a:lnTo>
                    <a:pt x="161184" y="332457"/>
                  </a:lnTo>
                  <a:lnTo>
                    <a:pt x="134509" y="366542"/>
                  </a:lnTo>
                  <a:lnTo>
                    <a:pt x="110005" y="401842"/>
                  </a:lnTo>
                  <a:lnTo>
                    <a:pt x="87750" y="438291"/>
                  </a:lnTo>
                  <a:lnTo>
                    <a:pt x="67820" y="475825"/>
                  </a:lnTo>
                  <a:lnTo>
                    <a:pt x="50295" y="514380"/>
                  </a:lnTo>
                  <a:lnTo>
                    <a:pt x="35252" y="553890"/>
                  </a:lnTo>
                  <a:lnTo>
                    <a:pt x="22769" y="594292"/>
                  </a:lnTo>
                  <a:lnTo>
                    <a:pt x="12924" y="635520"/>
                  </a:lnTo>
                  <a:lnTo>
                    <a:pt x="5796" y="677512"/>
                  </a:lnTo>
                  <a:lnTo>
                    <a:pt x="1462" y="720201"/>
                  </a:lnTo>
                  <a:lnTo>
                    <a:pt x="0" y="763524"/>
                  </a:lnTo>
                  <a:lnTo>
                    <a:pt x="1462" y="806850"/>
                  </a:lnTo>
                  <a:lnTo>
                    <a:pt x="5796" y="849542"/>
                  </a:lnTo>
                  <a:lnTo>
                    <a:pt x="12924" y="891536"/>
                  </a:lnTo>
                  <a:lnTo>
                    <a:pt x="22769" y="932767"/>
                  </a:lnTo>
                  <a:lnTo>
                    <a:pt x="35252" y="973171"/>
                  </a:lnTo>
                  <a:lnTo>
                    <a:pt x="50295" y="1012682"/>
                  </a:lnTo>
                  <a:lnTo>
                    <a:pt x="67820" y="1051238"/>
                  </a:lnTo>
                  <a:lnTo>
                    <a:pt x="87750" y="1088772"/>
                  </a:lnTo>
                  <a:lnTo>
                    <a:pt x="110005" y="1125222"/>
                  </a:lnTo>
                  <a:lnTo>
                    <a:pt x="134509" y="1160522"/>
                  </a:lnTo>
                  <a:lnTo>
                    <a:pt x="161184" y="1194607"/>
                  </a:lnTo>
                  <a:lnTo>
                    <a:pt x="189951" y="1227414"/>
                  </a:lnTo>
                  <a:lnTo>
                    <a:pt x="220732" y="1258878"/>
                  </a:lnTo>
                  <a:lnTo>
                    <a:pt x="253449" y="1288935"/>
                  </a:lnTo>
                  <a:lnTo>
                    <a:pt x="288025" y="1317519"/>
                  </a:lnTo>
                  <a:lnTo>
                    <a:pt x="324381" y="1344567"/>
                  </a:lnTo>
                  <a:lnTo>
                    <a:pt x="362440" y="1370014"/>
                  </a:lnTo>
                  <a:lnTo>
                    <a:pt x="402123" y="1393796"/>
                  </a:lnTo>
                  <a:lnTo>
                    <a:pt x="443352" y="1415848"/>
                  </a:lnTo>
                  <a:lnTo>
                    <a:pt x="486050" y="1436106"/>
                  </a:lnTo>
                  <a:lnTo>
                    <a:pt x="530138" y="1454505"/>
                  </a:lnTo>
                  <a:lnTo>
                    <a:pt x="575539" y="1470980"/>
                  </a:lnTo>
                  <a:lnTo>
                    <a:pt x="622174" y="1485469"/>
                  </a:lnTo>
                  <a:lnTo>
                    <a:pt x="669966" y="1497905"/>
                  </a:lnTo>
                  <a:lnTo>
                    <a:pt x="718836" y="1508224"/>
                  </a:lnTo>
                  <a:lnTo>
                    <a:pt x="768707" y="1516363"/>
                  </a:lnTo>
                  <a:lnTo>
                    <a:pt x="819501" y="1522256"/>
                  </a:lnTo>
                  <a:lnTo>
                    <a:pt x="871139" y="1525839"/>
                  </a:lnTo>
                  <a:lnTo>
                    <a:pt x="923543" y="1527048"/>
                  </a:lnTo>
                  <a:lnTo>
                    <a:pt x="975948" y="1525839"/>
                  </a:lnTo>
                  <a:lnTo>
                    <a:pt x="1027586" y="1522256"/>
                  </a:lnTo>
                  <a:lnTo>
                    <a:pt x="1078380" y="1516363"/>
                  </a:lnTo>
                  <a:lnTo>
                    <a:pt x="1128251" y="1508224"/>
                  </a:lnTo>
                  <a:lnTo>
                    <a:pt x="1177121" y="1497905"/>
                  </a:lnTo>
                  <a:lnTo>
                    <a:pt x="1224913" y="1485469"/>
                  </a:lnTo>
                  <a:lnTo>
                    <a:pt x="1271548" y="1470980"/>
                  </a:lnTo>
                  <a:lnTo>
                    <a:pt x="1316949" y="1454505"/>
                  </a:lnTo>
                  <a:lnTo>
                    <a:pt x="1361037" y="1436106"/>
                  </a:lnTo>
                  <a:lnTo>
                    <a:pt x="1403735" y="1415848"/>
                  </a:lnTo>
                  <a:lnTo>
                    <a:pt x="1444964" y="1393796"/>
                  </a:lnTo>
                  <a:lnTo>
                    <a:pt x="1484647" y="1370014"/>
                  </a:lnTo>
                  <a:lnTo>
                    <a:pt x="1522706" y="1344567"/>
                  </a:lnTo>
                  <a:lnTo>
                    <a:pt x="1559062" y="1317519"/>
                  </a:lnTo>
                  <a:lnTo>
                    <a:pt x="1593638" y="1288935"/>
                  </a:lnTo>
                  <a:lnTo>
                    <a:pt x="1626355" y="1258878"/>
                  </a:lnTo>
                  <a:lnTo>
                    <a:pt x="1657136" y="1227414"/>
                  </a:lnTo>
                  <a:lnTo>
                    <a:pt x="1685903" y="1194607"/>
                  </a:lnTo>
                  <a:lnTo>
                    <a:pt x="1712578" y="1160522"/>
                  </a:lnTo>
                  <a:lnTo>
                    <a:pt x="1737082" y="1125222"/>
                  </a:lnTo>
                  <a:lnTo>
                    <a:pt x="1759337" y="1088772"/>
                  </a:lnTo>
                  <a:lnTo>
                    <a:pt x="1779267" y="1051238"/>
                  </a:lnTo>
                  <a:lnTo>
                    <a:pt x="1796792" y="1012682"/>
                  </a:lnTo>
                  <a:lnTo>
                    <a:pt x="1811835" y="973171"/>
                  </a:lnTo>
                  <a:lnTo>
                    <a:pt x="1824318" y="932767"/>
                  </a:lnTo>
                  <a:lnTo>
                    <a:pt x="1834163" y="891536"/>
                  </a:lnTo>
                  <a:lnTo>
                    <a:pt x="1841291" y="849542"/>
                  </a:lnTo>
                  <a:lnTo>
                    <a:pt x="1845625" y="806850"/>
                  </a:lnTo>
                  <a:lnTo>
                    <a:pt x="1847088" y="763524"/>
                  </a:lnTo>
                  <a:lnTo>
                    <a:pt x="1845625" y="720201"/>
                  </a:lnTo>
                  <a:lnTo>
                    <a:pt x="1841291" y="677512"/>
                  </a:lnTo>
                  <a:lnTo>
                    <a:pt x="1834163" y="635520"/>
                  </a:lnTo>
                  <a:lnTo>
                    <a:pt x="1824318" y="594292"/>
                  </a:lnTo>
                  <a:lnTo>
                    <a:pt x="1811835" y="553890"/>
                  </a:lnTo>
                  <a:lnTo>
                    <a:pt x="1796792" y="514380"/>
                  </a:lnTo>
                  <a:lnTo>
                    <a:pt x="1779267" y="475825"/>
                  </a:lnTo>
                  <a:lnTo>
                    <a:pt x="1759337" y="438291"/>
                  </a:lnTo>
                  <a:lnTo>
                    <a:pt x="1737082" y="401842"/>
                  </a:lnTo>
                  <a:lnTo>
                    <a:pt x="1712578" y="366542"/>
                  </a:lnTo>
                  <a:lnTo>
                    <a:pt x="1685903" y="332457"/>
                  </a:lnTo>
                  <a:lnTo>
                    <a:pt x="1657136" y="299649"/>
                  </a:lnTo>
                  <a:lnTo>
                    <a:pt x="1626355" y="268185"/>
                  </a:lnTo>
                  <a:lnTo>
                    <a:pt x="1593638" y="238127"/>
                  </a:lnTo>
                  <a:lnTo>
                    <a:pt x="1559062" y="209542"/>
                  </a:lnTo>
                  <a:lnTo>
                    <a:pt x="1522706" y="182493"/>
                  </a:lnTo>
                  <a:lnTo>
                    <a:pt x="1484647" y="157044"/>
                  </a:lnTo>
                  <a:lnTo>
                    <a:pt x="1444964" y="133261"/>
                  </a:lnTo>
                  <a:lnTo>
                    <a:pt x="1403735" y="111208"/>
                  </a:lnTo>
                  <a:lnTo>
                    <a:pt x="1361037" y="90949"/>
                  </a:lnTo>
                  <a:lnTo>
                    <a:pt x="1316949" y="72549"/>
                  </a:lnTo>
                  <a:lnTo>
                    <a:pt x="1271548" y="56072"/>
                  </a:lnTo>
                  <a:lnTo>
                    <a:pt x="1224913" y="41582"/>
                  </a:lnTo>
                  <a:lnTo>
                    <a:pt x="1177121" y="29145"/>
                  </a:lnTo>
                  <a:lnTo>
                    <a:pt x="1128251" y="18825"/>
                  </a:lnTo>
                  <a:lnTo>
                    <a:pt x="1078380" y="10685"/>
                  </a:lnTo>
                  <a:lnTo>
                    <a:pt x="1027586" y="4792"/>
                  </a:lnTo>
                  <a:lnTo>
                    <a:pt x="975948" y="1208"/>
                  </a:lnTo>
                  <a:lnTo>
                    <a:pt x="923543" y="0"/>
                  </a:lnTo>
                  <a:close/>
                </a:path>
              </a:pathLst>
            </a:custGeom>
            <a:solidFill>
              <a:srgbClr val="009D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373130" y="5633224"/>
            <a:ext cx="1151255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lang="hr-HR" sz="1600" spc="-20" dirty="0">
                <a:solidFill>
                  <a:srgbClr val="FFFFFF"/>
                </a:solidFill>
                <a:latin typeface="Constantia"/>
                <a:cs typeface="Constantia"/>
              </a:rPr>
              <a:t>Temperatura</a:t>
            </a:r>
            <a:endParaRPr sz="1600" dirty="0">
              <a:latin typeface="Constantia"/>
              <a:cs typeface="Constanti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533068" y="3724568"/>
            <a:ext cx="2724785" cy="1914525"/>
            <a:chOff x="5910071" y="4050791"/>
            <a:chExt cx="2724785" cy="1914525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7335" y="5391911"/>
              <a:ext cx="2517266" cy="57278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910071" y="4050791"/>
              <a:ext cx="2270760" cy="1844039"/>
            </a:xfrm>
            <a:custGeom>
              <a:avLst/>
              <a:gdLst/>
              <a:ahLst/>
              <a:cxnLst/>
              <a:rect l="l" t="t" r="r" b="b"/>
              <a:pathLst>
                <a:path w="2270759" h="1844039">
                  <a:moveTo>
                    <a:pt x="1135379" y="0"/>
                  </a:moveTo>
                  <a:lnTo>
                    <a:pt x="1081936" y="1003"/>
                  </a:lnTo>
                  <a:lnTo>
                    <a:pt x="1029129" y="3984"/>
                  </a:lnTo>
                  <a:lnTo>
                    <a:pt x="977011" y="8898"/>
                  </a:lnTo>
                  <a:lnTo>
                    <a:pt x="925638" y="15701"/>
                  </a:lnTo>
                  <a:lnTo>
                    <a:pt x="875064" y="24348"/>
                  </a:lnTo>
                  <a:lnTo>
                    <a:pt x="825344" y="34796"/>
                  </a:lnTo>
                  <a:lnTo>
                    <a:pt x="776532" y="47000"/>
                  </a:lnTo>
                  <a:lnTo>
                    <a:pt x="728683" y="60915"/>
                  </a:lnTo>
                  <a:lnTo>
                    <a:pt x="681852" y="76499"/>
                  </a:lnTo>
                  <a:lnTo>
                    <a:pt x="636092" y="93706"/>
                  </a:lnTo>
                  <a:lnTo>
                    <a:pt x="591458" y="112491"/>
                  </a:lnTo>
                  <a:lnTo>
                    <a:pt x="548006" y="132812"/>
                  </a:lnTo>
                  <a:lnTo>
                    <a:pt x="505789" y="154623"/>
                  </a:lnTo>
                  <a:lnTo>
                    <a:pt x="464862" y="177881"/>
                  </a:lnTo>
                  <a:lnTo>
                    <a:pt x="425280" y="202540"/>
                  </a:lnTo>
                  <a:lnTo>
                    <a:pt x="387097" y="228558"/>
                  </a:lnTo>
                  <a:lnTo>
                    <a:pt x="350367" y="255889"/>
                  </a:lnTo>
                  <a:lnTo>
                    <a:pt x="315146" y="284489"/>
                  </a:lnTo>
                  <a:lnTo>
                    <a:pt x="281488" y="314315"/>
                  </a:lnTo>
                  <a:lnTo>
                    <a:pt x="249447" y="345321"/>
                  </a:lnTo>
                  <a:lnTo>
                    <a:pt x="219078" y="377464"/>
                  </a:lnTo>
                  <a:lnTo>
                    <a:pt x="190435" y="410699"/>
                  </a:lnTo>
                  <a:lnTo>
                    <a:pt x="163573" y="444982"/>
                  </a:lnTo>
                  <a:lnTo>
                    <a:pt x="138547" y="480269"/>
                  </a:lnTo>
                  <a:lnTo>
                    <a:pt x="115410" y="516516"/>
                  </a:lnTo>
                  <a:lnTo>
                    <a:pt x="94219" y="553677"/>
                  </a:lnTo>
                  <a:lnTo>
                    <a:pt x="75026" y="591710"/>
                  </a:lnTo>
                  <a:lnTo>
                    <a:pt x="57887" y="630570"/>
                  </a:lnTo>
                  <a:lnTo>
                    <a:pt x="42856" y="670212"/>
                  </a:lnTo>
                  <a:lnTo>
                    <a:pt x="29989" y="710592"/>
                  </a:lnTo>
                  <a:lnTo>
                    <a:pt x="19338" y="751667"/>
                  </a:lnTo>
                  <a:lnTo>
                    <a:pt x="10959" y="793391"/>
                  </a:lnTo>
                  <a:lnTo>
                    <a:pt x="4907" y="835721"/>
                  </a:lnTo>
                  <a:lnTo>
                    <a:pt x="1235" y="878612"/>
                  </a:lnTo>
                  <a:lnTo>
                    <a:pt x="0" y="922019"/>
                  </a:lnTo>
                  <a:lnTo>
                    <a:pt x="1235" y="965427"/>
                  </a:lnTo>
                  <a:lnTo>
                    <a:pt x="4907" y="1008318"/>
                  </a:lnTo>
                  <a:lnTo>
                    <a:pt x="10959" y="1050648"/>
                  </a:lnTo>
                  <a:lnTo>
                    <a:pt x="19338" y="1092372"/>
                  </a:lnTo>
                  <a:lnTo>
                    <a:pt x="29989" y="1133447"/>
                  </a:lnTo>
                  <a:lnTo>
                    <a:pt x="42856" y="1173827"/>
                  </a:lnTo>
                  <a:lnTo>
                    <a:pt x="57887" y="1213469"/>
                  </a:lnTo>
                  <a:lnTo>
                    <a:pt x="75026" y="1252329"/>
                  </a:lnTo>
                  <a:lnTo>
                    <a:pt x="94219" y="1290362"/>
                  </a:lnTo>
                  <a:lnTo>
                    <a:pt x="115410" y="1327523"/>
                  </a:lnTo>
                  <a:lnTo>
                    <a:pt x="138547" y="1363770"/>
                  </a:lnTo>
                  <a:lnTo>
                    <a:pt x="163573" y="1399057"/>
                  </a:lnTo>
                  <a:lnTo>
                    <a:pt x="190435" y="1433340"/>
                  </a:lnTo>
                  <a:lnTo>
                    <a:pt x="219078" y="1466575"/>
                  </a:lnTo>
                  <a:lnTo>
                    <a:pt x="249447" y="1498718"/>
                  </a:lnTo>
                  <a:lnTo>
                    <a:pt x="281488" y="1529724"/>
                  </a:lnTo>
                  <a:lnTo>
                    <a:pt x="315146" y="1559550"/>
                  </a:lnTo>
                  <a:lnTo>
                    <a:pt x="350367" y="1588150"/>
                  </a:lnTo>
                  <a:lnTo>
                    <a:pt x="387097" y="1615481"/>
                  </a:lnTo>
                  <a:lnTo>
                    <a:pt x="425280" y="1641499"/>
                  </a:lnTo>
                  <a:lnTo>
                    <a:pt x="464862" y="1666158"/>
                  </a:lnTo>
                  <a:lnTo>
                    <a:pt x="505789" y="1689416"/>
                  </a:lnTo>
                  <a:lnTo>
                    <a:pt x="548006" y="1711227"/>
                  </a:lnTo>
                  <a:lnTo>
                    <a:pt x="591458" y="1731548"/>
                  </a:lnTo>
                  <a:lnTo>
                    <a:pt x="636092" y="1750333"/>
                  </a:lnTo>
                  <a:lnTo>
                    <a:pt x="681852" y="1767540"/>
                  </a:lnTo>
                  <a:lnTo>
                    <a:pt x="728683" y="1783124"/>
                  </a:lnTo>
                  <a:lnTo>
                    <a:pt x="776532" y="1797039"/>
                  </a:lnTo>
                  <a:lnTo>
                    <a:pt x="825344" y="1809243"/>
                  </a:lnTo>
                  <a:lnTo>
                    <a:pt x="875064" y="1819691"/>
                  </a:lnTo>
                  <a:lnTo>
                    <a:pt x="925638" y="1828338"/>
                  </a:lnTo>
                  <a:lnTo>
                    <a:pt x="977011" y="1835141"/>
                  </a:lnTo>
                  <a:lnTo>
                    <a:pt x="1029129" y="1840055"/>
                  </a:lnTo>
                  <a:lnTo>
                    <a:pt x="1081936" y="1843036"/>
                  </a:lnTo>
                  <a:lnTo>
                    <a:pt x="1135379" y="1844039"/>
                  </a:lnTo>
                  <a:lnTo>
                    <a:pt x="1188823" y="1843036"/>
                  </a:lnTo>
                  <a:lnTo>
                    <a:pt x="1241630" y="1840055"/>
                  </a:lnTo>
                  <a:lnTo>
                    <a:pt x="1293748" y="1835141"/>
                  </a:lnTo>
                  <a:lnTo>
                    <a:pt x="1345121" y="1828338"/>
                  </a:lnTo>
                  <a:lnTo>
                    <a:pt x="1395695" y="1819691"/>
                  </a:lnTo>
                  <a:lnTo>
                    <a:pt x="1445415" y="1809243"/>
                  </a:lnTo>
                  <a:lnTo>
                    <a:pt x="1494227" y="1797039"/>
                  </a:lnTo>
                  <a:lnTo>
                    <a:pt x="1542076" y="1783124"/>
                  </a:lnTo>
                  <a:lnTo>
                    <a:pt x="1588907" y="1767540"/>
                  </a:lnTo>
                  <a:lnTo>
                    <a:pt x="1634667" y="1750333"/>
                  </a:lnTo>
                  <a:lnTo>
                    <a:pt x="1679301" y="1731548"/>
                  </a:lnTo>
                  <a:lnTo>
                    <a:pt x="1722753" y="1711227"/>
                  </a:lnTo>
                  <a:lnTo>
                    <a:pt x="1764970" y="1689416"/>
                  </a:lnTo>
                  <a:lnTo>
                    <a:pt x="1805897" y="1666158"/>
                  </a:lnTo>
                  <a:lnTo>
                    <a:pt x="1845479" y="1641499"/>
                  </a:lnTo>
                  <a:lnTo>
                    <a:pt x="1883662" y="1615481"/>
                  </a:lnTo>
                  <a:lnTo>
                    <a:pt x="1920392" y="1588150"/>
                  </a:lnTo>
                  <a:lnTo>
                    <a:pt x="1955613" y="1559550"/>
                  </a:lnTo>
                  <a:lnTo>
                    <a:pt x="1989271" y="1529724"/>
                  </a:lnTo>
                  <a:lnTo>
                    <a:pt x="2021312" y="1498718"/>
                  </a:lnTo>
                  <a:lnTo>
                    <a:pt x="2051681" y="1466575"/>
                  </a:lnTo>
                  <a:lnTo>
                    <a:pt x="2080324" y="1433340"/>
                  </a:lnTo>
                  <a:lnTo>
                    <a:pt x="2107186" y="1399057"/>
                  </a:lnTo>
                  <a:lnTo>
                    <a:pt x="2132212" y="1363770"/>
                  </a:lnTo>
                  <a:lnTo>
                    <a:pt x="2155349" y="1327523"/>
                  </a:lnTo>
                  <a:lnTo>
                    <a:pt x="2176540" y="1290362"/>
                  </a:lnTo>
                  <a:lnTo>
                    <a:pt x="2195733" y="1252329"/>
                  </a:lnTo>
                  <a:lnTo>
                    <a:pt x="2212872" y="1213469"/>
                  </a:lnTo>
                  <a:lnTo>
                    <a:pt x="2227903" y="1173827"/>
                  </a:lnTo>
                  <a:lnTo>
                    <a:pt x="2240770" y="1133447"/>
                  </a:lnTo>
                  <a:lnTo>
                    <a:pt x="2251421" y="1092372"/>
                  </a:lnTo>
                  <a:lnTo>
                    <a:pt x="2259800" y="1050648"/>
                  </a:lnTo>
                  <a:lnTo>
                    <a:pt x="2265852" y="1008318"/>
                  </a:lnTo>
                  <a:lnTo>
                    <a:pt x="2269524" y="965427"/>
                  </a:lnTo>
                  <a:lnTo>
                    <a:pt x="2270759" y="922019"/>
                  </a:lnTo>
                  <a:lnTo>
                    <a:pt x="2269524" y="878612"/>
                  </a:lnTo>
                  <a:lnTo>
                    <a:pt x="2265852" y="835721"/>
                  </a:lnTo>
                  <a:lnTo>
                    <a:pt x="2259800" y="793391"/>
                  </a:lnTo>
                  <a:lnTo>
                    <a:pt x="2251421" y="751667"/>
                  </a:lnTo>
                  <a:lnTo>
                    <a:pt x="2240770" y="710592"/>
                  </a:lnTo>
                  <a:lnTo>
                    <a:pt x="2227903" y="670212"/>
                  </a:lnTo>
                  <a:lnTo>
                    <a:pt x="2212872" y="630570"/>
                  </a:lnTo>
                  <a:lnTo>
                    <a:pt x="2195733" y="591710"/>
                  </a:lnTo>
                  <a:lnTo>
                    <a:pt x="2176540" y="553677"/>
                  </a:lnTo>
                  <a:lnTo>
                    <a:pt x="2155349" y="516516"/>
                  </a:lnTo>
                  <a:lnTo>
                    <a:pt x="2132212" y="480269"/>
                  </a:lnTo>
                  <a:lnTo>
                    <a:pt x="2107186" y="444982"/>
                  </a:lnTo>
                  <a:lnTo>
                    <a:pt x="2080324" y="410699"/>
                  </a:lnTo>
                  <a:lnTo>
                    <a:pt x="2051681" y="377464"/>
                  </a:lnTo>
                  <a:lnTo>
                    <a:pt x="2021312" y="345321"/>
                  </a:lnTo>
                  <a:lnTo>
                    <a:pt x="1989271" y="314315"/>
                  </a:lnTo>
                  <a:lnTo>
                    <a:pt x="1955613" y="284489"/>
                  </a:lnTo>
                  <a:lnTo>
                    <a:pt x="1920392" y="255889"/>
                  </a:lnTo>
                  <a:lnTo>
                    <a:pt x="1883662" y="228558"/>
                  </a:lnTo>
                  <a:lnTo>
                    <a:pt x="1845479" y="202540"/>
                  </a:lnTo>
                  <a:lnTo>
                    <a:pt x="1805897" y="177881"/>
                  </a:lnTo>
                  <a:lnTo>
                    <a:pt x="1764970" y="154623"/>
                  </a:lnTo>
                  <a:lnTo>
                    <a:pt x="1722753" y="132812"/>
                  </a:lnTo>
                  <a:lnTo>
                    <a:pt x="1679301" y="112491"/>
                  </a:lnTo>
                  <a:lnTo>
                    <a:pt x="1634667" y="93706"/>
                  </a:lnTo>
                  <a:lnTo>
                    <a:pt x="1588907" y="76499"/>
                  </a:lnTo>
                  <a:lnTo>
                    <a:pt x="1542076" y="60915"/>
                  </a:lnTo>
                  <a:lnTo>
                    <a:pt x="1494227" y="47000"/>
                  </a:lnTo>
                  <a:lnTo>
                    <a:pt x="1445415" y="34796"/>
                  </a:lnTo>
                  <a:lnTo>
                    <a:pt x="1395695" y="24348"/>
                  </a:lnTo>
                  <a:lnTo>
                    <a:pt x="1345121" y="15701"/>
                  </a:lnTo>
                  <a:lnTo>
                    <a:pt x="1293748" y="8898"/>
                  </a:lnTo>
                  <a:lnTo>
                    <a:pt x="1241630" y="3984"/>
                  </a:lnTo>
                  <a:lnTo>
                    <a:pt x="1188823" y="1003"/>
                  </a:lnTo>
                  <a:lnTo>
                    <a:pt x="1135379" y="0"/>
                  </a:lnTo>
                  <a:close/>
                </a:path>
              </a:pathLst>
            </a:custGeom>
            <a:solidFill>
              <a:srgbClr val="0A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966455" y="4206533"/>
            <a:ext cx="140398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hr-HR" spc="-5" dirty="0">
                <a:solidFill>
                  <a:srgbClr val="FFFFFF"/>
                </a:solidFill>
                <a:latin typeface="Constantia"/>
                <a:cs typeface="Constantia"/>
              </a:rPr>
              <a:t>Antimikrobne tvari</a:t>
            </a:r>
            <a:endParaRPr dirty="0">
              <a:latin typeface="Constantia"/>
              <a:cs typeface="Constanti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670826" y="3870834"/>
            <a:ext cx="1411605" cy="1176655"/>
            <a:chOff x="1228344" y="4230623"/>
            <a:chExt cx="1411605" cy="117665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8344" y="5004765"/>
              <a:ext cx="1316355" cy="40213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545336" y="4230623"/>
              <a:ext cx="1094740" cy="1106805"/>
            </a:xfrm>
            <a:custGeom>
              <a:avLst/>
              <a:gdLst/>
              <a:ahLst/>
              <a:cxnLst/>
              <a:rect l="l" t="t" r="r" b="b"/>
              <a:pathLst>
                <a:path w="1094739" h="1106804">
                  <a:moveTo>
                    <a:pt x="547115" y="0"/>
                  </a:moveTo>
                  <a:lnTo>
                    <a:pt x="499913" y="2030"/>
                  </a:lnTo>
                  <a:lnTo>
                    <a:pt x="453824" y="8010"/>
                  </a:lnTo>
                  <a:lnTo>
                    <a:pt x="409014" y="17775"/>
                  </a:lnTo>
                  <a:lnTo>
                    <a:pt x="365646" y="31158"/>
                  </a:lnTo>
                  <a:lnTo>
                    <a:pt x="323886" y="47993"/>
                  </a:lnTo>
                  <a:lnTo>
                    <a:pt x="283897" y="68114"/>
                  </a:lnTo>
                  <a:lnTo>
                    <a:pt x="245844" y="91355"/>
                  </a:lnTo>
                  <a:lnTo>
                    <a:pt x="209890" y="117550"/>
                  </a:lnTo>
                  <a:lnTo>
                    <a:pt x="176202" y="146534"/>
                  </a:lnTo>
                  <a:lnTo>
                    <a:pt x="144941" y="178140"/>
                  </a:lnTo>
                  <a:lnTo>
                    <a:pt x="116274" y="212203"/>
                  </a:lnTo>
                  <a:lnTo>
                    <a:pt x="90364" y="248555"/>
                  </a:lnTo>
                  <a:lnTo>
                    <a:pt x="67376" y="287032"/>
                  </a:lnTo>
                  <a:lnTo>
                    <a:pt x="47473" y="327468"/>
                  </a:lnTo>
                  <a:lnTo>
                    <a:pt x="30821" y="369696"/>
                  </a:lnTo>
                  <a:lnTo>
                    <a:pt x="17583" y="413550"/>
                  </a:lnTo>
                  <a:lnTo>
                    <a:pt x="7924" y="458865"/>
                  </a:lnTo>
                  <a:lnTo>
                    <a:pt x="2008" y="505474"/>
                  </a:lnTo>
                  <a:lnTo>
                    <a:pt x="0" y="553212"/>
                  </a:lnTo>
                  <a:lnTo>
                    <a:pt x="2008" y="600949"/>
                  </a:lnTo>
                  <a:lnTo>
                    <a:pt x="7924" y="647558"/>
                  </a:lnTo>
                  <a:lnTo>
                    <a:pt x="17583" y="692873"/>
                  </a:lnTo>
                  <a:lnTo>
                    <a:pt x="30821" y="736727"/>
                  </a:lnTo>
                  <a:lnTo>
                    <a:pt x="47473" y="778955"/>
                  </a:lnTo>
                  <a:lnTo>
                    <a:pt x="67376" y="819391"/>
                  </a:lnTo>
                  <a:lnTo>
                    <a:pt x="90364" y="857868"/>
                  </a:lnTo>
                  <a:lnTo>
                    <a:pt x="116274" y="894220"/>
                  </a:lnTo>
                  <a:lnTo>
                    <a:pt x="144941" y="928283"/>
                  </a:lnTo>
                  <a:lnTo>
                    <a:pt x="176202" y="959889"/>
                  </a:lnTo>
                  <a:lnTo>
                    <a:pt x="209890" y="988873"/>
                  </a:lnTo>
                  <a:lnTo>
                    <a:pt x="245844" y="1015068"/>
                  </a:lnTo>
                  <a:lnTo>
                    <a:pt x="283897" y="1038309"/>
                  </a:lnTo>
                  <a:lnTo>
                    <a:pt x="323886" y="1058430"/>
                  </a:lnTo>
                  <a:lnTo>
                    <a:pt x="365646" y="1075265"/>
                  </a:lnTo>
                  <a:lnTo>
                    <a:pt x="409014" y="1088648"/>
                  </a:lnTo>
                  <a:lnTo>
                    <a:pt x="453824" y="1098413"/>
                  </a:lnTo>
                  <a:lnTo>
                    <a:pt x="499913" y="1104393"/>
                  </a:lnTo>
                  <a:lnTo>
                    <a:pt x="547115" y="1106423"/>
                  </a:lnTo>
                  <a:lnTo>
                    <a:pt x="594318" y="1104393"/>
                  </a:lnTo>
                  <a:lnTo>
                    <a:pt x="640407" y="1098413"/>
                  </a:lnTo>
                  <a:lnTo>
                    <a:pt x="685217" y="1088648"/>
                  </a:lnTo>
                  <a:lnTo>
                    <a:pt x="728585" y="1075265"/>
                  </a:lnTo>
                  <a:lnTo>
                    <a:pt x="770345" y="1058430"/>
                  </a:lnTo>
                  <a:lnTo>
                    <a:pt x="810334" y="1038309"/>
                  </a:lnTo>
                  <a:lnTo>
                    <a:pt x="848387" y="1015068"/>
                  </a:lnTo>
                  <a:lnTo>
                    <a:pt x="884341" y="988873"/>
                  </a:lnTo>
                  <a:lnTo>
                    <a:pt x="918029" y="959889"/>
                  </a:lnTo>
                  <a:lnTo>
                    <a:pt x="949290" y="928283"/>
                  </a:lnTo>
                  <a:lnTo>
                    <a:pt x="977957" y="894220"/>
                  </a:lnTo>
                  <a:lnTo>
                    <a:pt x="1003867" y="857868"/>
                  </a:lnTo>
                  <a:lnTo>
                    <a:pt x="1026855" y="819391"/>
                  </a:lnTo>
                  <a:lnTo>
                    <a:pt x="1046758" y="778955"/>
                  </a:lnTo>
                  <a:lnTo>
                    <a:pt x="1063410" y="736727"/>
                  </a:lnTo>
                  <a:lnTo>
                    <a:pt x="1076648" y="692873"/>
                  </a:lnTo>
                  <a:lnTo>
                    <a:pt x="1086307" y="647558"/>
                  </a:lnTo>
                  <a:lnTo>
                    <a:pt x="1092223" y="600949"/>
                  </a:lnTo>
                  <a:lnTo>
                    <a:pt x="1094232" y="553212"/>
                  </a:lnTo>
                  <a:lnTo>
                    <a:pt x="1092223" y="505474"/>
                  </a:lnTo>
                  <a:lnTo>
                    <a:pt x="1086307" y="458865"/>
                  </a:lnTo>
                  <a:lnTo>
                    <a:pt x="1076648" y="413550"/>
                  </a:lnTo>
                  <a:lnTo>
                    <a:pt x="1063410" y="369696"/>
                  </a:lnTo>
                  <a:lnTo>
                    <a:pt x="1046758" y="327468"/>
                  </a:lnTo>
                  <a:lnTo>
                    <a:pt x="1026855" y="287032"/>
                  </a:lnTo>
                  <a:lnTo>
                    <a:pt x="1003867" y="248555"/>
                  </a:lnTo>
                  <a:lnTo>
                    <a:pt x="977957" y="212203"/>
                  </a:lnTo>
                  <a:lnTo>
                    <a:pt x="949290" y="178140"/>
                  </a:lnTo>
                  <a:lnTo>
                    <a:pt x="918029" y="146534"/>
                  </a:lnTo>
                  <a:lnTo>
                    <a:pt x="884341" y="117550"/>
                  </a:lnTo>
                  <a:lnTo>
                    <a:pt x="848387" y="91355"/>
                  </a:lnTo>
                  <a:lnTo>
                    <a:pt x="810334" y="68114"/>
                  </a:lnTo>
                  <a:lnTo>
                    <a:pt x="770345" y="47993"/>
                  </a:lnTo>
                  <a:lnTo>
                    <a:pt x="728585" y="31158"/>
                  </a:lnTo>
                  <a:lnTo>
                    <a:pt x="685217" y="17775"/>
                  </a:lnTo>
                  <a:lnTo>
                    <a:pt x="640407" y="8010"/>
                  </a:lnTo>
                  <a:lnTo>
                    <a:pt x="594318" y="2030"/>
                  </a:lnTo>
                  <a:lnTo>
                    <a:pt x="547115" y="0"/>
                  </a:lnTo>
                  <a:close/>
                </a:path>
              </a:pathLst>
            </a:custGeom>
            <a:solidFill>
              <a:srgbClr val="7BC9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342303" y="4290901"/>
            <a:ext cx="3352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Constantia"/>
                <a:cs typeface="Constantia"/>
              </a:rPr>
              <a:t>pH</a:t>
            </a:r>
            <a:endParaRPr dirty="0">
              <a:latin typeface="Constantia"/>
              <a:cs typeface="Constanti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623490" y="1170559"/>
            <a:ext cx="2057400" cy="1517650"/>
            <a:chOff x="6019800" y="1374647"/>
            <a:chExt cx="2057400" cy="1517650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63055" y="2411006"/>
              <a:ext cx="1913763" cy="48129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019800" y="1374647"/>
              <a:ext cx="1682750" cy="1447800"/>
            </a:xfrm>
            <a:custGeom>
              <a:avLst/>
              <a:gdLst/>
              <a:ahLst/>
              <a:cxnLst/>
              <a:rect l="l" t="t" r="r" b="b"/>
              <a:pathLst>
                <a:path w="1682750" h="1447800">
                  <a:moveTo>
                    <a:pt x="841248" y="0"/>
                  </a:moveTo>
                  <a:lnTo>
                    <a:pt x="790005" y="1321"/>
                  </a:lnTo>
                  <a:lnTo>
                    <a:pt x="739575" y="5234"/>
                  </a:lnTo>
                  <a:lnTo>
                    <a:pt x="690043" y="11663"/>
                  </a:lnTo>
                  <a:lnTo>
                    <a:pt x="641499" y="20532"/>
                  </a:lnTo>
                  <a:lnTo>
                    <a:pt x="594031" y="31766"/>
                  </a:lnTo>
                  <a:lnTo>
                    <a:pt x="547726" y="45289"/>
                  </a:lnTo>
                  <a:lnTo>
                    <a:pt x="502673" y="61025"/>
                  </a:lnTo>
                  <a:lnTo>
                    <a:pt x="458959" y="78898"/>
                  </a:lnTo>
                  <a:lnTo>
                    <a:pt x="416672" y="98834"/>
                  </a:lnTo>
                  <a:lnTo>
                    <a:pt x="375902" y="120755"/>
                  </a:lnTo>
                  <a:lnTo>
                    <a:pt x="336735" y="144587"/>
                  </a:lnTo>
                  <a:lnTo>
                    <a:pt x="299260" y="170253"/>
                  </a:lnTo>
                  <a:lnTo>
                    <a:pt x="263564" y="197678"/>
                  </a:lnTo>
                  <a:lnTo>
                    <a:pt x="229736" y="226786"/>
                  </a:lnTo>
                  <a:lnTo>
                    <a:pt x="197864" y="257501"/>
                  </a:lnTo>
                  <a:lnTo>
                    <a:pt x="168036" y="289748"/>
                  </a:lnTo>
                  <a:lnTo>
                    <a:pt x="140340" y="323451"/>
                  </a:lnTo>
                  <a:lnTo>
                    <a:pt x="114864" y="358535"/>
                  </a:lnTo>
                  <a:lnTo>
                    <a:pt x="91696" y="394922"/>
                  </a:lnTo>
                  <a:lnTo>
                    <a:pt x="70923" y="432539"/>
                  </a:lnTo>
                  <a:lnTo>
                    <a:pt x="52635" y="471309"/>
                  </a:lnTo>
                  <a:lnTo>
                    <a:pt x="36919" y="511155"/>
                  </a:lnTo>
                  <a:lnTo>
                    <a:pt x="23863" y="552004"/>
                  </a:lnTo>
                  <a:lnTo>
                    <a:pt x="13555" y="593778"/>
                  </a:lnTo>
                  <a:lnTo>
                    <a:pt x="6083" y="636403"/>
                  </a:lnTo>
                  <a:lnTo>
                    <a:pt x="1535" y="679802"/>
                  </a:lnTo>
                  <a:lnTo>
                    <a:pt x="0" y="723900"/>
                  </a:lnTo>
                  <a:lnTo>
                    <a:pt x="1535" y="767997"/>
                  </a:lnTo>
                  <a:lnTo>
                    <a:pt x="6083" y="811396"/>
                  </a:lnTo>
                  <a:lnTo>
                    <a:pt x="13555" y="854021"/>
                  </a:lnTo>
                  <a:lnTo>
                    <a:pt x="23863" y="895795"/>
                  </a:lnTo>
                  <a:lnTo>
                    <a:pt x="36919" y="936644"/>
                  </a:lnTo>
                  <a:lnTo>
                    <a:pt x="52635" y="976490"/>
                  </a:lnTo>
                  <a:lnTo>
                    <a:pt x="70923" y="1015260"/>
                  </a:lnTo>
                  <a:lnTo>
                    <a:pt x="91696" y="1052877"/>
                  </a:lnTo>
                  <a:lnTo>
                    <a:pt x="114864" y="1089264"/>
                  </a:lnTo>
                  <a:lnTo>
                    <a:pt x="140340" y="1124348"/>
                  </a:lnTo>
                  <a:lnTo>
                    <a:pt x="168036" y="1158051"/>
                  </a:lnTo>
                  <a:lnTo>
                    <a:pt x="197864" y="1190298"/>
                  </a:lnTo>
                  <a:lnTo>
                    <a:pt x="229736" y="1221013"/>
                  </a:lnTo>
                  <a:lnTo>
                    <a:pt x="263564" y="1250121"/>
                  </a:lnTo>
                  <a:lnTo>
                    <a:pt x="299260" y="1277546"/>
                  </a:lnTo>
                  <a:lnTo>
                    <a:pt x="336735" y="1303212"/>
                  </a:lnTo>
                  <a:lnTo>
                    <a:pt x="375902" y="1327044"/>
                  </a:lnTo>
                  <a:lnTo>
                    <a:pt x="416672" y="1348965"/>
                  </a:lnTo>
                  <a:lnTo>
                    <a:pt x="458959" y="1368901"/>
                  </a:lnTo>
                  <a:lnTo>
                    <a:pt x="502673" y="1386774"/>
                  </a:lnTo>
                  <a:lnTo>
                    <a:pt x="547726" y="1402510"/>
                  </a:lnTo>
                  <a:lnTo>
                    <a:pt x="594031" y="1416033"/>
                  </a:lnTo>
                  <a:lnTo>
                    <a:pt x="641499" y="1427267"/>
                  </a:lnTo>
                  <a:lnTo>
                    <a:pt x="690043" y="1436136"/>
                  </a:lnTo>
                  <a:lnTo>
                    <a:pt x="739575" y="1442565"/>
                  </a:lnTo>
                  <a:lnTo>
                    <a:pt x="790005" y="1446478"/>
                  </a:lnTo>
                  <a:lnTo>
                    <a:pt x="841248" y="1447800"/>
                  </a:lnTo>
                  <a:lnTo>
                    <a:pt x="892490" y="1446478"/>
                  </a:lnTo>
                  <a:lnTo>
                    <a:pt x="942920" y="1442565"/>
                  </a:lnTo>
                  <a:lnTo>
                    <a:pt x="992452" y="1436136"/>
                  </a:lnTo>
                  <a:lnTo>
                    <a:pt x="1040996" y="1427267"/>
                  </a:lnTo>
                  <a:lnTo>
                    <a:pt x="1088464" y="1416033"/>
                  </a:lnTo>
                  <a:lnTo>
                    <a:pt x="1134769" y="1402510"/>
                  </a:lnTo>
                  <a:lnTo>
                    <a:pt x="1179822" y="1386774"/>
                  </a:lnTo>
                  <a:lnTo>
                    <a:pt x="1223536" y="1368901"/>
                  </a:lnTo>
                  <a:lnTo>
                    <a:pt x="1265823" y="1348965"/>
                  </a:lnTo>
                  <a:lnTo>
                    <a:pt x="1306593" y="1327044"/>
                  </a:lnTo>
                  <a:lnTo>
                    <a:pt x="1345760" y="1303212"/>
                  </a:lnTo>
                  <a:lnTo>
                    <a:pt x="1383235" y="1277546"/>
                  </a:lnTo>
                  <a:lnTo>
                    <a:pt x="1418931" y="1250121"/>
                  </a:lnTo>
                  <a:lnTo>
                    <a:pt x="1452759" y="1221013"/>
                  </a:lnTo>
                  <a:lnTo>
                    <a:pt x="1484631" y="1190298"/>
                  </a:lnTo>
                  <a:lnTo>
                    <a:pt x="1514459" y="1158051"/>
                  </a:lnTo>
                  <a:lnTo>
                    <a:pt x="1542155" y="1124348"/>
                  </a:lnTo>
                  <a:lnTo>
                    <a:pt x="1567631" y="1089264"/>
                  </a:lnTo>
                  <a:lnTo>
                    <a:pt x="1590799" y="1052877"/>
                  </a:lnTo>
                  <a:lnTo>
                    <a:pt x="1611572" y="1015260"/>
                  </a:lnTo>
                  <a:lnTo>
                    <a:pt x="1629860" y="976490"/>
                  </a:lnTo>
                  <a:lnTo>
                    <a:pt x="1645576" y="936644"/>
                  </a:lnTo>
                  <a:lnTo>
                    <a:pt x="1658632" y="895795"/>
                  </a:lnTo>
                  <a:lnTo>
                    <a:pt x="1668940" y="854021"/>
                  </a:lnTo>
                  <a:lnTo>
                    <a:pt x="1676412" y="811396"/>
                  </a:lnTo>
                  <a:lnTo>
                    <a:pt x="1680960" y="767997"/>
                  </a:lnTo>
                  <a:lnTo>
                    <a:pt x="1682496" y="723900"/>
                  </a:lnTo>
                  <a:lnTo>
                    <a:pt x="1680960" y="679802"/>
                  </a:lnTo>
                  <a:lnTo>
                    <a:pt x="1676412" y="636403"/>
                  </a:lnTo>
                  <a:lnTo>
                    <a:pt x="1668940" y="593778"/>
                  </a:lnTo>
                  <a:lnTo>
                    <a:pt x="1658632" y="552004"/>
                  </a:lnTo>
                  <a:lnTo>
                    <a:pt x="1645576" y="511155"/>
                  </a:lnTo>
                  <a:lnTo>
                    <a:pt x="1629860" y="471309"/>
                  </a:lnTo>
                  <a:lnTo>
                    <a:pt x="1611572" y="432539"/>
                  </a:lnTo>
                  <a:lnTo>
                    <a:pt x="1590799" y="394922"/>
                  </a:lnTo>
                  <a:lnTo>
                    <a:pt x="1567631" y="358535"/>
                  </a:lnTo>
                  <a:lnTo>
                    <a:pt x="1542155" y="323451"/>
                  </a:lnTo>
                  <a:lnTo>
                    <a:pt x="1514459" y="289748"/>
                  </a:lnTo>
                  <a:lnTo>
                    <a:pt x="1484631" y="257501"/>
                  </a:lnTo>
                  <a:lnTo>
                    <a:pt x="1452759" y="226786"/>
                  </a:lnTo>
                  <a:lnTo>
                    <a:pt x="1418931" y="197678"/>
                  </a:lnTo>
                  <a:lnTo>
                    <a:pt x="1383235" y="170253"/>
                  </a:lnTo>
                  <a:lnTo>
                    <a:pt x="1345760" y="144587"/>
                  </a:lnTo>
                  <a:lnTo>
                    <a:pt x="1306593" y="120755"/>
                  </a:lnTo>
                  <a:lnTo>
                    <a:pt x="1265823" y="98834"/>
                  </a:lnTo>
                  <a:lnTo>
                    <a:pt x="1223536" y="78898"/>
                  </a:lnTo>
                  <a:lnTo>
                    <a:pt x="1179822" y="61025"/>
                  </a:lnTo>
                  <a:lnTo>
                    <a:pt x="1134769" y="45289"/>
                  </a:lnTo>
                  <a:lnTo>
                    <a:pt x="1088464" y="31766"/>
                  </a:lnTo>
                  <a:lnTo>
                    <a:pt x="1040996" y="20532"/>
                  </a:lnTo>
                  <a:lnTo>
                    <a:pt x="992452" y="11663"/>
                  </a:lnTo>
                  <a:lnTo>
                    <a:pt x="942920" y="5234"/>
                  </a:lnTo>
                  <a:lnTo>
                    <a:pt x="892490" y="1321"/>
                  </a:lnTo>
                  <a:lnTo>
                    <a:pt x="841248" y="0"/>
                  </a:lnTo>
                  <a:close/>
                </a:path>
              </a:pathLst>
            </a:custGeom>
            <a:solidFill>
              <a:srgbClr val="0FCF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798114" y="1607121"/>
            <a:ext cx="119794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hr-HR" spc="-10" dirty="0">
                <a:solidFill>
                  <a:srgbClr val="FFFFFF"/>
                </a:solidFill>
                <a:latin typeface="Constantia"/>
                <a:cs typeface="Constantia"/>
              </a:rPr>
              <a:t>Oksidativni potencijal</a:t>
            </a:r>
            <a:endParaRPr dirty="0">
              <a:latin typeface="Constantia"/>
              <a:cs typeface="Constanti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066920" y="1872743"/>
            <a:ext cx="3620135" cy="2322830"/>
            <a:chOff x="2552700" y="2218944"/>
            <a:chExt cx="3620135" cy="2322830"/>
          </a:xfrm>
        </p:grpSpPr>
        <p:sp>
          <p:nvSpPr>
            <p:cNvPr id="30" name="object 30"/>
            <p:cNvSpPr/>
            <p:nvPr/>
          </p:nvSpPr>
          <p:spPr>
            <a:xfrm>
              <a:off x="2552700" y="2482595"/>
              <a:ext cx="3620135" cy="1887220"/>
            </a:xfrm>
            <a:custGeom>
              <a:avLst/>
              <a:gdLst/>
              <a:ahLst/>
              <a:cxnLst/>
              <a:rect l="l" t="t" r="r" b="b"/>
              <a:pathLst>
                <a:path w="3620135" h="1887220">
                  <a:moveTo>
                    <a:pt x="1644269" y="757936"/>
                  </a:moveTo>
                  <a:lnTo>
                    <a:pt x="1628521" y="735584"/>
                  </a:lnTo>
                  <a:lnTo>
                    <a:pt x="1555572" y="786803"/>
                  </a:lnTo>
                  <a:lnTo>
                    <a:pt x="131241" y="167170"/>
                  </a:lnTo>
                  <a:lnTo>
                    <a:pt x="133642" y="161671"/>
                  </a:lnTo>
                  <a:lnTo>
                    <a:pt x="153162" y="116840"/>
                  </a:lnTo>
                  <a:lnTo>
                    <a:pt x="0" y="124968"/>
                  </a:lnTo>
                  <a:lnTo>
                    <a:pt x="98425" y="242570"/>
                  </a:lnTo>
                  <a:lnTo>
                    <a:pt x="120307" y="192316"/>
                  </a:lnTo>
                  <a:lnTo>
                    <a:pt x="1529232" y="805294"/>
                  </a:lnTo>
                  <a:lnTo>
                    <a:pt x="116573" y="1797126"/>
                  </a:lnTo>
                  <a:lnTo>
                    <a:pt x="85090" y="1752219"/>
                  </a:lnTo>
                  <a:lnTo>
                    <a:pt x="12192" y="1887220"/>
                  </a:lnTo>
                  <a:lnTo>
                    <a:pt x="163830" y="1864487"/>
                  </a:lnTo>
                  <a:lnTo>
                    <a:pt x="137820" y="1827403"/>
                  </a:lnTo>
                  <a:lnTo>
                    <a:pt x="132321" y="1819567"/>
                  </a:lnTo>
                  <a:lnTo>
                    <a:pt x="1558620" y="818083"/>
                  </a:lnTo>
                  <a:lnTo>
                    <a:pt x="1572768" y="824230"/>
                  </a:lnTo>
                  <a:lnTo>
                    <a:pt x="1582991" y="800963"/>
                  </a:lnTo>
                  <a:lnTo>
                    <a:pt x="1644269" y="757936"/>
                  </a:lnTo>
                  <a:close/>
                </a:path>
                <a:path w="3620135" h="1887220">
                  <a:moveTo>
                    <a:pt x="3619754" y="1764792"/>
                  </a:moveTo>
                  <a:lnTo>
                    <a:pt x="3587026" y="1717802"/>
                  </a:lnTo>
                  <a:lnTo>
                    <a:pt x="3532124" y="1638935"/>
                  </a:lnTo>
                  <a:lnTo>
                    <a:pt x="3505860" y="1687131"/>
                  </a:lnTo>
                  <a:lnTo>
                    <a:pt x="2008492" y="871829"/>
                  </a:lnTo>
                  <a:lnTo>
                    <a:pt x="3405949" y="79502"/>
                  </a:lnTo>
                  <a:lnTo>
                    <a:pt x="3433064" y="127254"/>
                  </a:lnTo>
                  <a:lnTo>
                    <a:pt x="3485692" y="48895"/>
                  </a:lnTo>
                  <a:lnTo>
                    <a:pt x="3518535" y="0"/>
                  </a:lnTo>
                  <a:lnTo>
                    <a:pt x="3365373" y="8001"/>
                  </a:lnTo>
                  <a:lnTo>
                    <a:pt x="3392424" y="55664"/>
                  </a:lnTo>
                  <a:lnTo>
                    <a:pt x="1980145" y="856399"/>
                  </a:lnTo>
                  <a:lnTo>
                    <a:pt x="1762252" y="737743"/>
                  </a:lnTo>
                  <a:lnTo>
                    <a:pt x="1749044" y="761873"/>
                  </a:lnTo>
                  <a:lnTo>
                    <a:pt x="3492728" y="1711236"/>
                  </a:lnTo>
                  <a:lnTo>
                    <a:pt x="3466465" y="1759458"/>
                  </a:lnTo>
                  <a:lnTo>
                    <a:pt x="3619754" y="1764792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78480" y="2218944"/>
              <a:ext cx="2319655" cy="2322830"/>
            </a:xfrm>
            <a:custGeom>
              <a:avLst/>
              <a:gdLst/>
              <a:ahLst/>
              <a:cxnLst/>
              <a:rect l="l" t="t" r="r" b="b"/>
              <a:pathLst>
                <a:path w="2319654" h="2322829">
                  <a:moveTo>
                    <a:pt x="1159764" y="0"/>
                  </a:moveTo>
                  <a:lnTo>
                    <a:pt x="1111962" y="968"/>
                  </a:lnTo>
                  <a:lnTo>
                    <a:pt x="1064653" y="3849"/>
                  </a:lnTo>
                  <a:lnTo>
                    <a:pt x="1017872" y="8605"/>
                  </a:lnTo>
                  <a:lnTo>
                    <a:pt x="971658" y="15199"/>
                  </a:lnTo>
                  <a:lnTo>
                    <a:pt x="926048" y="23593"/>
                  </a:lnTo>
                  <a:lnTo>
                    <a:pt x="881078" y="33750"/>
                  </a:lnTo>
                  <a:lnTo>
                    <a:pt x="836787" y="45633"/>
                  </a:lnTo>
                  <a:lnTo>
                    <a:pt x="793211" y="59204"/>
                  </a:lnTo>
                  <a:lnTo>
                    <a:pt x="750388" y="74426"/>
                  </a:lnTo>
                  <a:lnTo>
                    <a:pt x="708356" y="91261"/>
                  </a:lnTo>
                  <a:lnTo>
                    <a:pt x="667151" y="109672"/>
                  </a:lnTo>
                  <a:lnTo>
                    <a:pt x="626811" y="129623"/>
                  </a:lnTo>
                  <a:lnTo>
                    <a:pt x="587374" y="151074"/>
                  </a:lnTo>
                  <a:lnTo>
                    <a:pt x="548875" y="173990"/>
                  </a:lnTo>
                  <a:lnTo>
                    <a:pt x="511354" y="198332"/>
                  </a:lnTo>
                  <a:lnTo>
                    <a:pt x="474847" y="224064"/>
                  </a:lnTo>
                  <a:lnTo>
                    <a:pt x="439392" y="251148"/>
                  </a:lnTo>
                  <a:lnTo>
                    <a:pt x="405026" y="279546"/>
                  </a:lnTo>
                  <a:lnTo>
                    <a:pt x="371785" y="309222"/>
                  </a:lnTo>
                  <a:lnTo>
                    <a:pt x="339709" y="340137"/>
                  </a:lnTo>
                  <a:lnTo>
                    <a:pt x="308833" y="372255"/>
                  </a:lnTo>
                  <a:lnTo>
                    <a:pt x="279195" y="405538"/>
                  </a:lnTo>
                  <a:lnTo>
                    <a:pt x="250833" y="439949"/>
                  </a:lnTo>
                  <a:lnTo>
                    <a:pt x="223784" y="475451"/>
                  </a:lnTo>
                  <a:lnTo>
                    <a:pt x="198085" y="512005"/>
                  </a:lnTo>
                  <a:lnTo>
                    <a:pt x="173773" y="549576"/>
                  </a:lnTo>
                  <a:lnTo>
                    <a:pt x="150886" y="588124"/>
                  </a:lnTo>
                  <a:lnTo>
                    <a:pt x="129461" y="627614"/>
                  </a:lnTo>
                  <a:lnTo>
                    <a:pt x="109536" y="668007"/>
                  </a:lnTo>
                  <a:lnTo>
                    <a:pt x="91148" y="709267"/>
                  </a:lnTo>
                  <a:lnTo>
                    <a:pt x="74334" y="751355"/>
                  </a:lnTo>
                  <a:lnTo>
                    <a:pt x="59131" y="794235"/>
                  </a:lnTo>
                  <a:lnTo>
                    <a:pt x="45577" y="837869"/>
                  </a:lnTo>
                  <a:lnTo>
                    <a:pt x="33709" y="882220"/>
                  </a:lnTo>
                  <a:lnTo>
                    <a:pt x="23564" y="927251"/>
                  </a:lnTo>
                  <a:lnTo>
                    <a:pt x="15180" y="972923"/>
                  </a:lnTo>
                  <a:lnTo>
                    <a:pt x="8595" y="1019201"/>
                  </a:lnTo>
                  <a:lnTo>
                    <a:pt x="3845" y="1066045"/>
                  </a:lnTo>
                  <a:lnTo>
                    <a:pt x="967" y="1113420"/>
                  </a:lnTo>
                  <a:lnTo>
                    <a:pt x="0" y="1161288"/>
                  </a:lnTo>
                  <a:lnTo>
                    <a:pt x="967" y="1209155"/>
                  </a:lnTo>
                  <a:lnTo>
                    <a:pt x="3845" y="1256530"/>
                  </a:lnTo>
                  <a:lnTo>
                    <a:pt x="8595" y="1303374"/>
                  </a:lnTo>
                  <a:lnTo>
                    <a:pt x="15180" y="1349652"/>
                  </a:lnTo>
                  <a:lnTo>
                    <a:pt x="23564" y="1395324"/>
                  </a:lnTo>
                  <a:lnTo>
                    <a:pt x="33709" y="1440355"/>
                  </a:lnTo>
                  <a:lnTo>
                    <a:pt x="45577" y="1484706"/>
                  </a:lnTo>
                  <a:lnTo>
                    <a:pt x="59131" y="1528340"/>
                  </a:lnTo>
                  <a:lnTo>
                    <a:pt x="74334" y="1571220"/>
                  </a:lnTo>
                  <a:lnTo>
                    <a:pt x="91148" y="1613308"/>
                  </a:lnTo>
                  <a:lnTo>
                    <a:pt x="109536" y="1654568"/>
                  </a:lnTo>
                  <a:lnTo>
                    <a:pt x="129461" y="1694961"/>
                  </a:lnTo>
                  <a:lnTo>
                    <a:pt x="150886" y="1734451"/>
                  </a:lnTo>
                  <a:lnTo>
                    <a:pt x="173773" y="1772999"/>
                  </a:lnTo>
                  <a:lnTo>
                    <a:pt x="198085" y="1810570"/>
                  </a:lnTo>
                  <a:lnTo>
                    <a:pt x="223784" y="1847124"/>
                  </a:lnTo>
                  <a:lnTo>
                    <a:pt x="250833" y="1882626"/>
                  </a:lnTo>
                  <a:lnTo>
                    <a:pt x="279195" y="1917037"/>
                  </a:lnTo>
                  <a:lnTo>
                    <a:pt x="308833" y="1950320"/>
                  </a:lnTo>
                  <a:lnTo>
                    <a:pt x="339709" y="1982438"/>
                  </a:lnTo>
                  <a:lnTo>
                    <a:pt x="371785" y="2013353"/>
                  </a:lnTo>
                  <a:lnTo>
                    <a:pt x="405026" y="2043029"/>
                  </a:lnTo>
                  <a:lnTo>
                    <a:pt x="439392" y="2071427"/>
                  </a:lnTo>
                  <a:lnTo>
                    <a:pt x="474847" y="2098511"/>
                  </a:lnTo>
                  <a:lnTo>
                    <a:pt x="511354" y="2124243"/>
                  </a:lnTo>
                  <a:lnTo>
                    <a:pt x="548875" y="2148585"/>
                  </a:lnTo>
                  <a:lnTo>
                    <a:pt x="587374" y="2171501"/>
                  </a:lnTo>
                  <a:lnTo>
                    <a:pt x="626811" y="2192952"/>
                  </a:lnTo>
                  <a:lnTo>
                    <a:pt x="667151" y="2212903"/>
                  </a:lnTo>
                  <a:lnTo>
                    <a:pt x="708356" y="2231314"/>
                  </a:lnTo>
                  <a:lnTo>
                    <a:pt x="750388" y="2248149"/>
                  </a:lnTo>
                  <a:lnTo>
                    <a:pt x="793211" y="2263371"/>
                  </a:lnTo>
                  <a:lnTo>
                    <a:pt x="836787" y="2276942"/>
                  </a:lnTo>
                  <a:lnTo>
                    <a:pt x="881078" y="2288825"/>
                  </a:lnTo>
                  <a:lnTo>
                    <a:pt x="926048" y="2298982"/>
                  </a:lnTo>
                  <a:lnTo>
                    <a:pt x="971658" y="2307376"/>
                  </a:lnTo>
                  <a:lnTo>
                    <a:pt x="1017872" y="2313970"/>
                  </a:lnTo>
                  <a:lnTo>
                    <a:pt x="1064653" y="2318726"/>
                  </a:lnTo>
                  <a:lnTo>
                    <a:pt x="1111962" y="2321607"/>
                  </a:lnTo>
                  <a:lnTo>
                    <a:pt x="1159764" y="2322575"/>
                  </a:lnTo>
                  <a:lnTo>
                    <a:pt x="1207565" y="2321607"/>
                  </a:lnTo>
                  <a:lnTo>
                    <a:pt x="1254874" y="2318726"/>
                  </a:lnTo>
                  <a:lnTo>
                    <a:pt x="1301655" y="2313970"/>
                  </a:lnTo>
                  <a:lnTo>
                    <a:pt x="1347869" y="2307376"/>
                  </a:lnTo>
                  <a:lnTo>
                    <a:pt x="1393479" y="2298982"/>
                  </a:lnTo>
                  <a:lnTo>
                    <a:pt x="1438449" y="2288825"/>
                  </a:lnTo>
                  <a:lnTo>
                    <a:pt x="1482740" y="2276942"/>
                  </a:lnTo>
                  <a:lnTo>
                    <a:pt x="1526316" y="2263371"/>
                  </a:lnTo>
                  <a:lnTo>
                    <a:pt x="1569139" y="2248149"/>
                  </a:lnTo>
                  <a:lnTo>
                    <a:pt x="1611171" y="2231314"/>
                  </a:lnTo>
                  <a:lnTo>
                    <a:pt x="1652376" y="2212903"/>
                  </a:lnTo>
                  <a:lnTo>
                    <a:pt x="1692716" y="2192952"/>
                  </a:lnTo>
                  <a:lnTo>
                    <a:pt x="1732153" y="2171501"/>
                  </a:lnTo>
                  <a:lnTo>
                    <a:pt x="1770652" y="2148585"/>
                  </a:lnTo>
                  <a:lnTo>
                    <a:pt x="1808173" y="2124243"/>
                  </a:lnTo>
                  <a:lnTo>
                    <a:pt x="1844680" y="2098511"/>
                  </a:lnTo>
                  <a:lnTo>
                    <a:pt x="1880135" y="2071427"/>
                  </a:lnTo>
                  <a:lnTo>
                    <a:pt x="1914501" y="2043029"/>
                  </a:lnTo>
                  <a:lnTo>
                    <a:pt x="1947742" y="2013353"/>
                  </a:lnTo>
                  <a:lnTo>
                    <a:pt x="1979818" y="1982438"/>
                  </a:lnTo>
                  <a:lnTo>
                    <a:pt x="2010694" y="1950320"/>
                  </a:lnTo>
                  <a:lnTo>
                    <a:pt x="2040332" y="1917037"/>
                  </a:lnTo>
                  <a:lnTo>
                    <a:pt x="2068694" y="1882626"/>
                  </a:lnTo>
                  <a:lnTo>
                    <a:pt x="2095743" y="1847124"/>
                  </a:lnTo>
                  <a:lnTo>
                    <a:pt x="2121442" y="1810570"/>
                  </a:lnTo>
                  <a:lnTo>
                    <a:pt x="2145754" y="1772999"/>
                  </a:lnTo>
                  <a:lnTo>
                    <a:pt x="2168641" y="1734451"/>
                  </a:lnTo>
                  <a:lnTo>
                    <a:pt x="2190066" y="1694961"/>
                  </a:lnTo>
                  <a:lnTo>
                    <a:pt x="2209991" y="1654568"/>
                  </a:lnTo>
                  <a:lnTo>
                    <a:pt x="2228379" y="1613308"/>
                  </a:lnTo>
                  <a:lnTo>
                    <a:pt x="2245193" y="1571220"/>
                  </a:lnTo>
                  <a:lnTo>
                    <a:pt x="2260396" y="1528340"/>
                  </a:lnTo>
                  <a:lnTo>
                    <a:pt x="2273950" y="1484706"/>
                  </a:lnTo>
                  <a:lnTo>
                    <a:pt x="2285818" y="1440355"/>
                  </a:lnTo>
                  <a:lnTo>
                    <a:pt x="2295963" y="1395324"/>
                  </a:lnTo>
                  <a:lnTo>
                    <a:pt x="2304347" y="1349652"/>
                  </a:lnTo>
                  <a:lnTo>
                    <a:pt x="2310932" y="1303374"/>
                  </a:lnTo>
                  <a:lnTo>
                    <a:pt x="2315682" y="1256530"/>
                  </a:lnTo>
                  <a:lnTo>
                    <a:pt x="2318560" y="1209155"/>
                  </a:lnTo>
                  <a:lnTo>
                    <a:pt x="2319528" y="1161288"/>
                  </a:lnTo>
                  <a:lnTo>
                    <a:pt x="2318560" y="1113420"/>
                  </a:lnTo>
                  <a:lnTo>
                    <a:pt x="2315682" y="1066045"/>
                  </a:lnTo>
                  <a:lnTo>
                    <a:pt x="2310932" y="1019201"/>
                  </a:lnTo>
                  <a:lnTo>
                    <a:pt x="2304347" y="972923"/>
                  </a:lnTo>
                  <a:lnTo>
                    <a:pt x="2295963" y="927251"/>
                  </a:lnTo>
                  <a:lnTo>
                    <a:pt x="2285818" y="882220"/>
                  </a:lnTo>
                  <a:lnTo>
                    <a:pt x="2273950" y="837869"/>
                  </a:lnTo>
                  <a:lnTo>
                    <a:pt x="2260396" y="794235"/>
                  </a:lnTo>
                  <a:lnTo>
                    <a:pt x="2245193" y="751355"/>
                  </a:lnTo>
                  <a:lnTo>
                    <a:pt x="2228379" y="709267"/>
                  </a:lnTo>
                  <a:lnTo>
                    <a:pt x="2209991" y="668007"/>
                  </a:lnTo>
                  <a:lnTo>
                    <a:pt x="2190066" y="627614"/>
                  </a:lnTo>
                  <a:lnTo>
                    <a:pt x="2168641" y="588124"/>
                  </a:lnTo>
                  <a:lnTo>
                    <a:pt x="2145754" y="549576"/>
                  </a:lnTo>
                  <a:lnTo>
                    <a:pt x="2121442" y="512005"/>
                  </a:lnTo>
                  <a:lnTo>
                    <a:pt x="2095743" y="475451"/>
                  </a:lnTo>
                  <a:lnTo>
                    <a:pt x="2068694" y="439949"/>
                  </a:lnTo>
                  <a:lnTo>
                    <a:pt x="2040332" y="405538"/>
                  </a:lnTo>
                  <a:lnTo>
                    <a:pt x="2010694" y="372255"/>
                  </a:lnTo>
                  <a:lnTo>
                    <a:pt x="1979818" y="340137"/>
                  </a:lnTo>
                  <a:lnTo>
                    <a:pt x="1947742" y="309222"/>
                  </a:lnTo>
                  <a:lnTo>
                    <a:pt x="1914501" y="279546"/>
                  </a:lnTo>
                  <a:lnTo>
                    <a:pt x="1880135" y="251148"/>
                  </a:lnTo>
                  <a:lnTo>
                    <a:pt x="1844680" y="224064"/>
                  </a:lnTo>
                  <a:lnTo>
                    <a:pt x="1808173" y="198332"/>
                  </a:lnTo>
                  <a:lnTo>
                    <a:pt x="1770652" y="173990"/>
                  </a:lnTo>
                  <a:lnTo>
                    <a:pt x="1732153" y="151074"/>
                  </a:lnTo>
                  <a:lnTo>
                    <a:pt x="1692716" y="129623"/>
                  </a:lnTo>
                  <a:lnTo>
                    <a:pt x="1652376" y="109672"/>
                  </a:lnTo>
                  <a:lnTo>
                    <a:pt x="1611171" y="91261"/>
                  </a:lnTo>
                  <a:lnTo>
                    <a:pt x="1569139" y="74426"/>
                  </a:lnTo>
                  <a:lnTo>
                    <a:pt x="1526316" y="59204"/>
                  </a:lnTo>
                  <a:lnTo>
                    <a:pt x="1482740" y="45633"/>
                  </a:lnTo>
                  <a:lnTo>
                    <a:pt x="1438449" y="33750"/>
                  </a:lnTo>
                  <a:lnTo>
                    <a:pt x="1393479" y="23593"/>
                  </a:lnTo>
                  <a:lnTo>
                    <a:pt x="1347869" y="15199"/>
                  </a:lnTo>
                  <a:lnTo>
                    <a:pt x="1301655" y="8605"/>
                  </a:lnTo>
                  <a:lnTo>
                    <a:pt x="1254874" y="3849"/>
                  </a:lnTo>
                  <a:lnTo>
                    <a:pt x="1207565" y="968"/>
                  </a:lnTo>
                  <a:lnTo>
                    <a:pt x="115976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053725" y="2360172"/>
            <a:ext cx="1470660" cy="1270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spcBef>
                <a:spcPts val="105"/>
              </a:spcBef>
            </a:pPr>
            <a:r>
              <a:rPr lang="hr-HR" sz="1600" i="1" spc="-5" dirty="0">
                <a:latin typeface="Constantia"/>
                <a:cs typeface="Constantia"/>
              </a:rPr>
              <a:t>Na r</a:t>
            </a:r>
            <a:r>
              <a:rPr lang="en-GB" sz="1600" i="1" spc="-5" dirty="0" err="1">
                <a:latin typeface="Constantia"/>
                <a:cs typeface="Constantia"/>
              </a:rPr>
              <a:t>ast</a:t>
            </a:r>
            <a:r>
              <a:rPr lang="en-GB" sz="1600" i="1" spc="-5" dirty="0">
                <a:latin typeface="Constantia"/>
                <a:cs typeface="Constantia"/>
              </a:rPr>
              <a:t>  </a:t>
            </a:r>
            <a:r>
              <a:rPr lang="en-GB" sz="1600" i="1" spc="-5" dirty="0" err="1">
                <a:latin typeface="Constantia"/>
                <a:cs typeface="Constantia"/>
              </a:rPr>
              <a:t>mikroorganizma</a:t>
            </a:r>
            <a:r>
              <a:rPr lang="en-GB" sz="1600" i="1" spc="-5" dirty="0">
                <a:latin typeface="Constantia"/>
                <a:cs typeface="Constantia"/>
              </a:rPr>
              <a:t> u </a:t>
            </a:r>
            <a:r>
              <a:rPr lang="en-GB" sz="1600" i="1" spc="-5" dirty="0" err="1">
                <a:latin typeface="Constantia"/>
                <a:cs typeface="Constantia"/>
              </a:rPr>
              <a:t>usnoj</a:t>
            </a:r>
            <a:r>
              <a:rPr lang="en-GB" sz="1600" i="1" spc="-5" dirty="0">
                <a:latin typeface="Constantia"/>
                <a:cs typeface="Constantia"/>
              </a:rPr>
              <a:t> </a:t>
            </a:r>
            <a:r>
              <a:rPr lang="en-GB" sz="1600" i="1" spc="-5" dirty="0" err="1">
                <a:latin typeface="Constantia"/>
                <a:cs typeface="Constantia"/>
              </a:rPr>
              <a:t>šupljini</a:t>
            </a:r>
            <a:endParaRPr lang="en-GB" sz="1600" i="1" spc="-5" dirty="0">
              <a:latin typeface="Constantia"/>
              <a:cs typeface="Constantia"/>
            </a:endParaRPr>
          </a:p>
          <a:p>
            <a:pPr marL="12700" marR="5080" algn="ctr">
              <a:spcBef>
                <a:spcPts val="105"/>
              </a:spcBef>
            </a:pPr>
            <a:r>
              <a:rPr lang="hr-HR" sz="1600" i="1" spc="-5" dirty="0">
                <a:latin typeface="Constantia"/>
                <a:cs typeface="Constantia"/>
              </a:rPr>
              <a:t>utječu</a:t>
            </a:r>
            <a:r>
              <a:rPr lang="en-GB" sz="1600" i="1" spc="-5" dirty="0">
                <a:latin typeface="Constantia"/>
                <a:cs typeface="Constantia"/>
              </a:rPr>
              <a:t> </a:t>
            </a:r>
            <a:r>
              <a:rPr lang="en-GB" sz="1600" i="1" spc="-5" dirty="0" err="1">
                <a:latin typeface="Constantia"/>
                <a:cs typeface="Constantia"/>
              </a:rPr>
              <a:t>razni</a:t>
            </a:r>
            <a:endParaRPr lang="en-GB" sz="1600" i="1" spc="-5" dirty="0">
              <a:latin typeface="Constantia"/>
              <a:cs typeface="Constantia"/>
            </a:endParaRPr>
          </a:p>
          <a:p>
            <a:pPr marL="12700" marR="5080" algn="ctr">
              <a:spcBef>
                <a:spcPts val="105"/>
              </a:spcBef>
            </a:pPr>
            <a:r>
              <a:rPr lang="en-GB" sz="1600" i="1" spc="-5" dirty="0" err="1">
                <a:latin typeface="Constantia"/>
                <a:cs typeface="Constantia"/>
              </a:rPr>
              <a:t>čimbenici</a:t>
            </a:r>
            <a:endParaRPr sz="1600" dirty="0">
              <a:latin typeface="Constantia"/>
              <a:cs typeface="Constantia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3535188" y="381323"/>
            <a:ext cx="5796915" cy="504625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hr-HR" sz="32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Homeostaza</a:t>
            </a:r>
            <a:r>
              <a:rPr lang="hr-HR" sz="32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oralnog ekosistema</a:t>
            </a:r>
            <a:endParaRPr sz="3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045C75"/>
                </a:solidFill>
                <a:latin typeface="Constantia"/>
                <a:ea typeface="+mn-ea"/>
                <a:cs typeface="Constantia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360">
              <a:lnSpc>
                <a:spcPts val="1240"/>
              </a:lnSpc>
            </a:pPr>
            <a:fld id="{81D60167-4931-47E6-BA6A-407CBD079E47}" type="slidenum">
              <a:rPr lang="en-GB" smtClean="0"/>
              <a:pPr marL="86360">
                <a:lnSpc>
                  <a:spcPts val="1240"/>
                </a:lnSpc>
              </a:pPr>
              <a:t>10</a:t>
            </a:fld>
            <a:endParaRPr dirty="0"/>
          </a:p>
        </p:txBody>
      </p:sp>
      <p:sp>
        <p:nvSpPr>
          <p:cNvPr id="36" name="Rechteck 6">
            <a:extLst>
              <a:ext uri="{FF2B5EF4-FFF2-40B4-BE49-F238E27FC236}">
                <a16:creationId xmlns:a16="http://schemas.microsoft.com/office/drawing/2014/main" id="{367FB8D5-097E-A135-1BE1-3BDD70FEE3BC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5230A27-1553-42F8-99D7-829868E13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772232D-B4D6-429F-B3D1-2D9891B85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2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3C1378E-7707-47D4-98FA-3B597FAE5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030" y="963997"/>
            <a:ext cx="3254691" cy="4938361"/>
          </a:xfrm>
        </p:spPr>
        <p:txBody>
          <a:bodyPr anchor="ctr">
            <a:normAutofit/>
          </a:bodyPr>
          <a:lstStyle/>
          <a:p>
            <a:pPr algn="ctr"/>
            <a:r>
              <a:rPr lang="hr-HR" sz="45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Narušavanje </a:t>
            </a:r>
            <a:r>
              <a:rPr lang="hr-HR" sz="45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homeostaze</a:t>
            </a:r>
            <a:r>
              <a:rPr lang="hr-HR" sz="45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razvitak bolesti</a:t>
            </a:r>
            <a:endParaRPr lang="en-GB" sz="45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251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zervirano mjesto sadržaja 8">
            <a:extLst>
              <a:ext uri="{FF2B5EF4-FFF2-40B4-BE49-F238E27FC236}">
                <a16:creationId xmlns:a16="http://schemas.microsoft.com/office/drawing/2014/main" id="{957A882E-BD53-42BC-5491-BAF64705D7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882" y="963507"/>
            <a:ext cx="6135097" cy="4938851"/>
          </a:xfrm>
        </p:spPr>
        <p:txBody>
          <a:bodyPr anchor="ctr"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600" dirty="0" err="1"/>
              <a:t>Narušena</a:t>
            </a:r>
            <a:r>
              <a:rPr lang="en-GB" sz="2600" dirty="0"/>
              <a:t> </a:t>
            </a:r>
            <a:r>
              <a:rPr lang="en-GB" sz="2600" dirty="0" err="1"/>
              <a:t>ravnoteža</a:t>
            </a:r>
            <a:r>
              <a:rPr lang="en-GB" sz="2600" dirty="0"/>
              <a:t> </a:t>
            </a:r>
            <a:r>
              <a:rPr lang="en-GB" sz="2600" dirty="0" err="1"/>
              <a:t>mikrobioma</a:t>
            </a:r>
            <a:r>
              <a:rPr lang="en-GB" sz="2600" dirty="0"/>
              <a:t> </a:t>
            </a:r>
            <a:r>
              <a:rPr lang="en-GB" sz="2600" dirty="0" err="1"/>
              <a:t>vodi</a:t>
            </a:r>
            <a:r>
              <a:rPr lang="en-GB" sz="2600" dirty="0"/>
              <a:t> do </a:t>
            </a:r>
            <a:r>
              <a:rPr lang="en-GB" sz="2600" dirty="0" err="1"/>
              <a:t>oralnih</a:t>
            </a:r>
            <a:r>
              <a:rPr lang="en-GB" sz="2600" dirty="0"/>
              <a:t> </a:t>
            </a:r>
            <a:r>
              <a:rPr lang="en-GB" sz="2600" dirty="0" err="1"/>
              <a:t>bolesti</a:t>
            </a:r>
            <a:r>
              <a:rPr lang="en-GB" sz="2600" dirty="0"/>
              <a:t> </a:t>
            </a:r>
            <a:r>
              <a:rPr lang="en-GB" sz="2600" dirty="0" err="1"/>
              <a:t>kao</a:t>
            </a:r>
            <a:r>
              <a:rPr lang="en-GB" sz="2600" dirty="0"/>
              <a:t> </a:t>
            </a:r>
            <a:r>
              <a:rPr lang="en-GB" sz="2600" dirty="0" err="1"/>
              <a:t>što</a:t>
            </a:r>
            <a:r>
              <a:rPr lang="en-GB" sz="2600" dirty="0"/>
              <a:t> </a:t>
            </a:r>
            <a:r>
              <a:rPr lang="en-GB" sz="2600" dirty="0" err="1"/>
              <a:t>su</a:t>
            </a:r>
            <a:r>
              <a:rPr lang="en-GB" sz="2600" dirty="0"/>
              <a:t> </a:t>
            </a:r>
            <a:r>
              <a:rPr lang="en-GB" sz="2600" dirty="0" err="1"/>
              <a:t>karijes</a:t>
            </a:r>
            <a:r>
              <a:rPr lang="en-GB" sz="2600" dirty="0"/>
              <a:t>, gingivitis </a:t>
            </a:r>
            <a:r>
              <a:rPr lang="en-GB" sz="2600" dirty="0" err="1"/>
              <a:t>i</a:t>
            </a:r>
            <a:r>
              <a:rPr lang="en-GB" sz="2600" dirty="0"/>
              <a:t> periodontitis.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 err="1"/>
              <a:t>Rast</a:t>
            </a:r>
            <a:r>
              <a:rPr lang="en-GB" sz="2600" dirty="0"/>
              <a:t> </a:t>
            </a:r>
            <a:r>
              <a:rPr lang="en-GB" sz="2600" dirty="0" err="1"/>
              <a:t>patogenih</a:t>
            </a:r>
            <a:r>
              <a:rPr lang="en-GB" sz="2600" dirty="0"/>
              <a:t> </a:t>
            </a:r>
            <a:r>
              <a:rPr lang="en-GB" sz="2600" dirty="0" err="1"/>
              <a:t>mikroorganizama</a:t>
            </a:r>
            <a:r>
              <a:rPr lang="en-GB" sz="2600" dirty="0"/>
              <a:t> </a:t>
            </a:r>
            <a:r>
              <a:rPr lang="en-GB" sz="2600" dirty="0" err="1"/>
              <a:t>zbog</a:t>
            </a:r>
            <a:r>
              <a:rPr lang="en-GB" sz="2600" dirty="0"/>
              <a:t> </a:t>
            </a:r>
            <a:r>
              <a:rPr lang="en-GB" sz="2600" dirty="0" err="1"/>
              <a:t>promjena</a:t>
            </a:r>
            <a:r>
              <a:rPr lang="en-GB" sz="2600" dirty="0"/>
              <a:t> u pH, </a:t>
            </a:r>
            <a:r>
              <a:rPr lang="en-GB" sz="2600" dirty="0" err="1"/>
              <a:t>prisutnosti</a:t>
            </a:r>
            <a:r>
              <a:rPr lang="en-GB" sz="2600" dirty="0"/>
              <a:t> </a:t>
            </a:r>
            <a:r>
              <a:rPr lang="en-GB" sz="2600" dirty="0" err="1"/>
              <a:t>stresa</a:t>
            </a:r>
            <a:r>
              <a:rPr lang="en-GB" sz="2600" dirty="0"/>
              <a:t> </a:t>
            </a:r>
            <a:r>
              <a:rPr lang="en-GB" sz="2600" dirty="0" err="1"/>
              <a:t>ili</a:t>
            </a:r>
            <a:r>
              <a:rPr lang="en-GB" sz="2600" dirty="0"/>
              <a:t> </a:t>
            </a:r>
            <a:r>
              <a:rPr lang="en-GB" sz="2600" dirty="0" err="1"/>
              <a:t>prekomjerne</a:t>
            </a:r>
            <a:r>
              <a:rPr lang="en-GB" sz="2600" dirty="0"/>
              <a:t> </a:t>
            </a:r>
            <a:r>
              <a:rPr lang="en-GB" sz="2600" dirty="0" err="1"/>
              <a:t>upotrebe</a:t>
            </a:r>
            <a:r>
              <a:rPr lang="en-GB" sz="2600" dirty="0"/>
              <a:t> </a:t>
            </a:r>
            <a:r>
              <a:rPr lang="en-GB" sz="2600" dirty="0" err="1"/>
              <a:t>antibiotika</a:t>
            </a:r>
            <a:r>
              <a:rPr lang="en-GB" sz="26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 err="1"/>
              <a:t>Utjecaj</a:t>
            </a:r>
            <a:r>
              <a:rPr lang="en-GB" sz="2600" dirty="0"/>
              <a:t> </a:t>
            </a:r>
            <a:r>
              <a:rPr lang="en-GB" sz="2600" dirty="0" err="1"/>
              <a:t>loših</a:t>
            </a:r>
            <a:r>
              <a:rPr lang="en-GB" sz="2600" dirty="0"/>
              <a:t> </a:t>
            </a:r>
            <a:r>
              <a:rPr lang="en-GB" sz="2600" dirty="0" err="1"/>
              <a:t>prehrambenih</a:t>
            </a:r>
            <a:r>
              <a:rPr lang="en-GB" sz="2600" dirty="0"/>
              <a:t> </a:t>
            </a:r>
            <a:r>
              <a:rPr lang="en-GB" sz="2600" dirty="0" err="1"/>
              <a:t>navika</a:t>
            </a:r>
            <a:r>
              <a:rPr lang="en-GB" sz="2600" dirty="0"/>
              <a:t>, </a:t>
            </a:r>
            <a:r>
              <a:rPr lang="en-GB" sz="2600" dirty="0" err="1"/>
              <a:t>pušenja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nedostatka</a:t>
            </a:r>
            <a:r>
              <a:rPr lang="en-GB" sz="2600" dirty="0"/>
              <a:t> </a:t>
            </a:r>
            <a:r>
              <a:rPr lang="en-GB" sz="2600" dirty="0" err="1"/>
              <a:t>oralne</a:t>
            </a:r>
            <a:r>
              <a:rPr lang="en-GB" sz="2600" dirty="0"/>
              <a:t> </a:t>
            </a:r>
            <a:r>
              <a:rPr lang="en-GB" sz="2600" dirty="0" err="1"/>
              <a:t>higijene</a:t>
            </a:r>
            <a:r>
              <a:rPr lang="en-GB" sz="2600" dirty="0"/>
              <a:t> </a:t>
            </a:r>
            <a:r>
              <a:rPr lang="en-GB" sz="2600" dirty="0" err="1"/>
              <a:t>na</a:t>
            </a:r>
            <a:r>
              <a:rPr lang="en-GB" sz="2600" dirty="0"/>
              <a:t> </a:t>
            </a:r>
            <a:r>
              <a:rPr lang="en-GB" sz="2600" dirty="0" err="1"/>
              <a:t>narušavanje</a:t>
            </a:r>
            <a:r>
              <a:rPr lang="en-GB" sz="2600" dirty="0"/>
              <a:t> </a:t>
            </a:r>
            <a:r>
              <a:rPr lang="en-GB" sz="2600" dirty="0" err="1"/>
              <a:t>homeostaze</a:t>
            </a:r>
            <a:r>
              <a:rPr lang="en-GB" sz="26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 err="1"/>
              <a:t>Kronična</a:t>
            </a:r>
            <a:r>
              <a:rPr lang="en-GB" sz="2600" dirty="0"/>
              <a:t> </a:t>
            </a:r>
            <a:r>
              <a:rPr lang="en-GB" sz="2600" dirty="0" err="1"/>
              <a:t>upala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razvoj</a:t>
            </a:r>
            <a:r>
              <a:rPr lang="en-GB" sz="2600" dirty="0"/>
              <a:t> </a:t>
            </a:r>
            <a:r>
              <a:rPr lang="en-GB" sz="2600" dirty="0" err="1"/>
              <a:t>sistemskih</a:t>
            </a:r>
            <a:r>
              <a:rPr lang="en-GB" sz="2600" dirty="0"/>
              <a:t> </a:t>
            </a:r>
            <a:r>
              <a:rPr lang="en-GB" sz="2600" dirty="0" err="1"/>
              <a:t>bolesti</a:t>
            </a:r>
            <a:r>
              <a:rPr lang="en-GB" sz="2600" dirty="0"/>
              <a:t> </a:t>
            </a:r>
            <a:r>
              <a:rPr lang="en-GB" sz="2600" dirty="0" err="1"/>
              <a:t>povezanih</a:t>
            </a:r>
            <a:r>
              <a:rPr lang="en-GB" sz="2600" dirty="0"/>
              <a:t> s </a:t>
            </a:r>
            <a:r>
              <a:rPr lang="en-GB" sz="2600" dirty="0" err="1"/>
              <a:t>narušenim</a:t>
            </a:r>
            <a:r>
              <a:rPr lang="en-GB" sz="2600" dirty="0"/>
              <a:t> </a:t>
            </a:r>
            <a:r>
              <a:rPr lang="en-GB" sz="2600" dirty="0" err="1"/>
              <a:t>oralnim</a:t>
            </a:r>
            <a:r>
              <a:rPr lang="en-GB" sz="2600" dirty="0"/>
              <a:t> </a:t>
            </a:r>
            <a:r>
              <a:rPr lang="en-GB" sz="2600" dirty="0" err="1"/>
              <a:t>zdravljem</a:t>
            </a:r>
            <a:r>
              <a:rPr lang="en-GB" sz="2600" dirty="0"/>
              <a:t>, </a:t>
            </a:r>
            <a:r>
              <a:rPr lang="en-GB" sz="2600" dirty="0" err="1"/>
              <a:t>kao</a:t>
            </a:r>
            <a:r>
              <a:rPr lang="en-GB" sz="2600" dirty="0"/>
              <a:t> </a:t>
            </a:r>
            <a:r>
              <a:rPr lang="en-GB" sz="2600" dirty="0" err="1"/>
              <a:t>što</a:t>
            </a:r>
            <a:r>
              <a:rPr lang="en-GB" sz="2600" dirty="0"/>
              <a:t> </a:t>
            </a:r>
            <a:r>
              <a:rPr lang="en-GB" sz="2600" dirty="0" err="1"/>
              <a:t>su</a:t>
            </a:r>
            <a:r>
              <a:rPr lang="en-GB" sz="2600" dirty="0"/>
              <a:t> </a:t>
            </a:r>
            <a:r>
              <a:rPr lang="en-GB" sz="2600" dirty="0" err="1"/>
              <a:t>dijabetes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kardiovaskularne</a:t>
            </a:r>
            <a:r>
              <a:rPr lang="en-GB" sz="2600" dirty="0"/>
              <a:t> </a:t>
            </a:r>
            <a:r>
              <a:rPr lang="en-GB" sz="2600" dirty="0" err="1"/>
              <a:t>bolesti</a:t>
            </a:r>
            <a:r>
              <a:rPr lang="en-GB" sz="2600" dirty="0"/>
              <a:t>.</a:t>
            </a:r>
          </a:p>
          <a:p>
            <a:endParaRPr lang="en-GB" sz="1800" dirty="0"/>
          </a:p>
        </p:txBody>
      </p:sp>
      <p:sp>
        <p:nvSpPr>
          <p:cNvPr id="12" name="Rechteck 6">
            <a:extLst>
              <a:ext uri="{FF2B5EF4-FFF2-40B4-BE49-F238E27FC236}">
                <a16:creationId xmlns:a16="http://schemas.microsoft.com/office/drawing/2014/main" id="{D89B1C93-2895-22A5-2BF0-1A71C4C2DF3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6284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CACDC9-402C-8A70-2BB2-F36D4583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5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Halitoza</a:t>
            </a:r>
            <a:endParaRPr lang="en-GB" sz="5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Rezervirano mjesto sadržaja 2">
            <a:extLst>
              <a:ext uri="{FF2B5EF4-FFF2-40B4-BE49-F238E27FC236}">
                <a16:creationId xmlns:a16="http://schemas.microsoft.com/office/drawing/2014/main" id="{5EDFA4D3-06A7-B401-D228-37A2425CC3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4896836"/>
              </p:ext>
            </p:extLst>
          </p:nvPr>
        </p:nvGraphicFramePr>
        <p:xfrm>
          <a:off x="1274261" y="1737360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7D6C8DD-1EC8-C905-E847-142C5B066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12</a:t>
            </a:fld>
            <a:endParaRPr lang="en-GB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D5FC0B8-A3F2-7FA9-B2B0-3F626DC2E650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0182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07149CF7-9B34-4EA7-8948-C51ECAD5A5F8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B618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4000" dirty="0"/>
              <a:t>Raznolikost oralne </a:t>
            </a:r>
            <a:r>
              <a:rPr lang="hr-HR" sz="4000" dirty="0" err="1"/>
              <a:t>mikrobiote</a:t>
            </a:r>
            <a:endParaRPr lang="de-AT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E112F0-2752-464A-A092-3A51EA400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7" y="1600200"/>
            <a:ext cx="9924085" cy="463711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l-PL" sz="2600" b="1" dirty="0"/>
              <a:t>Raznolikost oralne mikrobiote </a:t>
            </a:r>
            <a:r>
              <a:rPr lang="pl-PL" sz="2600" dirty="0"/>
              <a:t>ovisi o </a:t>
            </a:r>
            <a:r>
              <a:rPr lang="de-AT" sz="2600" dirty="0"/>
              <a:t>:</a:t>
            </a:r>
            <a:br>
              <a:rPr lang="de-AT" dirty="0"/>
            </a:br>
            <a:r>
              <a:rPr lang="de-AT" dirty="0"/>
              <a:t>	</a:t>
            </a:r>
            <a:endParaRPr lang="de-AT" sz="2400" dirty="0"/>
          </a:p>
          <a:p>
            <a:pPr marL="804863" lvl="1" indent="-342900">
              <a:spcBef>
                <a:spcPts val="0"/>
              </a:spcBef>
              <a:tabLst>
                <a:tab pos="804863" algn="l"/>
              </a:tabLst>
            </a:pPr>
            <a:r>
              <a:rPr lang="hr-HR" sz="2600" dirty="0"/>
              <a:t>Zdravoj prehrani</a:t>
            </a:r>
            <a:r>
              <a:rPr lang="de-AT" sz="2600" dirty="0"/>
              <a:t> (</a:t>
            </a:r>
            <a:r>
              <a:rPr lang="de-AT" sz="2600" b="1" dirty="0"/>
              <a:t>pH-</a:t>
            </a:r>
            <a:r>
              <a:rPr lang="de-AT" sz="2600" b="1" dirty="0" err="1"/>
              <a:t>value</a:t>
            </a:r>
            <a:r>
              <a:rPr lang="de-AT" sz="2600" dirty="0"/>
              <a:t>)</a:t>
            </a:r>
          </a:p>
          <a:p>
            <a:pPr marL="804863" lvl="1" indent="-342900">
              <a:tabLst>
                <a:tab pos="804863" algn="l"/>
              </a:tabLst>
            </a:pPr>
            <a:r>
              <a:rPr lang="pl-PL" sz="2600" dirty="0"/>
              <a:t>rast posebno jakih sojeva (</a:t>
            </a:r>
            <a:r>
              <a:rPr lang="pl-PL" sz="2600" b="1" dirty="0"/>
              <a:t>otpornost na kolonizaciju</a:t>
            </a:r>
            <a:r>
              <a:rPr lang="pl-PL" sz="2600" dirty="0"/>
              <a:t>)</a:t>
            </a:r>
          </a:p>
          <a:p>
            <a:pPr marL="804863" lvl="1" indent="-342900">
              <a:tabLst>
                <a:tab pos="804863" algn="l"/>
              </a:tabLst>
            </a:pPr>
            <a:r>
              <a:rPr lang="pl-PL" sz="2600" dirty="0"/>
              <a:t>brzo ubijanje patogena (</a:t>
            </a:r>
            <a:r>
              <a:rPr lang="pl-PL" sz="2600" b="1" dirty="0"/>
              <a:t>probiotička obrana</a:t>
            </a:r>
            <a:r>
              <a:rPr lang="pl-PL" sz="2600" dirty="0"/>
              <a:t>)</a:t>
            </a:r>
            <a:br>
              <a:rPr lang="de-AT" sz="2800" dirty="0"/>
            </a:br>
            <a:endParaRPr lang="de-AT" b="1" dirty="0">
              <a:solidFill>
                <a:srgbClr val="B6185C"/>
              </a:solidFill>
              <a:sym typeface="Wingdings" panose="05000000000000000000" pitchFamily="2" charset="2"/>
            </a:endParaRPr>
          </a:p>
          <a:p>
            <a:pPr marL="0" lvl="1" indent="0" algn="ctr">
              <a:buNone/>
              <a:tabLst>
                <a:tab pos="804863" algn="l"/>
              </a:tabLst>
            </a:pPr>
            <a:r>
              <a:rPr lang="hr-HR" sz="3200" dirty="0">
                <a:sym typeface="Wingdings" panose="05000000000000000000" pitchFamily="2" charset="2"/>
              </a:rPr>
              <a:t>Najvažniji </a:t>
            </a:r>
            <a:r>
              <a:rPr lang="hr-HR" sz="3200" b="1" dirty="0">
                <a:sym typeface="Wingdings" panose="05000000000000000000" pitchFamily="2" charset="2"/>
              </a:rPr>
              <a:t>oralni</a:t>
            </a:r>
            <a:r>
              <a:rPr lang="hr-HR" sz="3200" dirty="0">
                <a:sym typeface="Wingdings" panose="05000000000000000000" pitchFamily="2" charset="2"/>
              </a:rPr>
              <a:t> soj</a:t>
            </a:r>
            <a:r>
              <a:rPr lang="de-AT" sz="3200" dirty="0">
                <a:sym typeface="Wingdings" panose="05000000000000000000" pitchFamily="2" charset="2"/>
              </a:rPr>
              <a:t>:</a:t>
            </a:r>
          </a:p>
          <a:p>
            <a:pPr marL="0" lvl="1" indent="0" algn="ctr">
              <a:buNone/>
              <a:tabLst>
                <a:tab pos="804863" algn="l"/>
              </a:tabLst>
            </a:pPr>
            <a:br>
              <a:rPr lang="de-AT" sz="3200" b="1" dirty="0">
                <a:solidFill>
                  <a:srgbClr val="B6185C"/>
                </a:solidFill>
                <a:sym typeface="Wingdings" panose="05000000000000000000" pitchFamily="2" charset="2"/>
              </a:rPr>
            </a:br>
            <a:endParaRPr lang="de-AT" sz="2800" dirty="0"/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A8DA2350-22FE-4E32-9BEC-4CE559140A7D}"/>
              </a:ext>
            </a:extLst>
          </p:cNvPr>
          <p:cNvSpPr/>
          <p:nvPr/>
        </p:nvSpPr>
        <p:spPr>
          <a:xfrm>
            <a:off x="2653710" y="4986523"/>
            <a:ext cx="6313497" cy="1073496"/>
          </a:xfrm>
          <a:prstGeom prst="roundRect">
            <a:avLst/>
          </a:prstGeom>
          <a:noFill/>
          <a:ln w="57150">
            <a:solidFill>
              <a:srgbClr val="B618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b="1" dirty="0">
                <a:solidFill>
                  <a:srgbClr val="B6185C"/>
                </a:solidFill>
                <a:sym typeface="Wingdings" panose="05000000000000000000" pitchFamily="2" charset="2"/>
              </a:rPr>
              <a:t> </a:t>
            </a:r>
            <a:r>
              <a:rPr lang="de-AT" sz="3200" b="1" i="1" dirty="0">
                <a:solidFill>
                  <a:srgbClr val="B6185C"/>
                </a:solidFill>
                <a:sym typeface="Wingdings" panose="05000000000000000000" pitchFamily="2" charset="2"/>
              </a:rPr>
              <a:t>Streptococcus </a:t>
            </a:r>
            <a:r>
              <a:rPr lang="de-AT" sz="3200" b="1" i="1" dirty="0" err="1">
                <a:solidFill>
                  <a:srgbClr val="B6185C"/>
                </a:solidFill>
                <a:sym typeface="Wingdings" panose="05000000000000000000" pitchFamily="2" charset="2"/>
              </a:rPr>
              <a:t>salivarius</a:t>
            </a:r>
            <a:r>
              <a:rPr lang="de-AT" sz="3200" b="1" i="1" dirty="0">
                <a:solidFill>
                  <a:srgbClr val="B6185C"/>
                </a:solidFill>
                <a:sym typeface="Wingdings" panose="05000000000000000000" pitchFamily="2" charset="2"/>
              </a:rPr>
              <a:t> </a:t>
            </a:r>
            <a:r>
              <a:rPr lang="de-AT" sz="3200" b="1" dirty="0">
                <a:solidFill>
                  <a:srgbClr val="B6185C"/>
                </a:solidFill>
                <a:sym typeface="Wingdings" panose="05000000000000000000" pitchFamily="2" charset="2"/>
              </a:rPr>
              <a:t>K12</a:t>
            </a:r>
          </a:p>
        </p:txBody>
      </p:sp>
    </p:spTree>
    <p:extLst>
      <p:ext uri="{BB962C8B-B14F-4D97-AF65-F5344CB8AC3E}">
        <p14:creationId xmlns:p14="http://schemas.microsoft.com/office/powerpoint/2010/main" val="15762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230A27-1553-42F8-99D7-829868E13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72232D-B4D6-429F-B3D1-2D9891B85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2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1BAA70B-79C0-4057-DB2F-F4CBEB3A4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030" y="963997"/>
            <a:ext cx="3254691" cy="4938361"/>
          </a:xfrm>
        </p:spPr>
        <p:txBody>
          <a:bodyPr anchor="ctr">
            <a:normAutofit/>
          </a:bodyPr>
          <a:lstStyle/>
          <a:p>
            <a:pPr algn="ctr"/>
            <a:r>
              <a:rPr lang="en-GB" sz="4000" b="1" i="1" dirty="0">
                <a:solidFill>
                  <a:srgbClr val="B6185C"/>
                </a:solidFill>
              </a:rPr>
              <a:t>Streptococcus salivarius K12 - </a:t>
            </a:r>
            <a:r>
              <a:rPr lang="en-GB" sz="4000" b="1" dirty="0" err="1">
                <a:solidFill>
                  <a:srgbClr val="B6185C"/>
                </a:solidFill>
              </a:rPr>
              <a:t>Uloga</a:t>
            </a:r>
            <a:r>
              <a:rPr lang="en-GB" sz="4000" b="1" dirty="0">
                <a:solidFill>
                  <a:srgbClr val="B6185C"/>
                </a:solidFill>
              </a:rPr>
              <a:t> u </a:t>
            </a:r>
            <a:r>
              <a:rPr lang="en-GB" sz="4000" b="1" dirty="0" err="1">
                <a:solidFill>
                  <a:srgbClr val="B6185C"/>
                </a:solidFill>
              </a:rPr>
              <a:t>održavanju</a:t>
            </a:r>
            <a:r>
              <a:rPr lang="en-GB" sz="4000" b="1" dirty="0">
                <a:solidFill>
                  <a:srgbClr val="B6185C"/>
                </a:solidFill>
              </a:rPr>
              <a:t> </a:t>
            </a:r>
            <a:r>
              <a:rPr lang="en-GB" sz="4000" b="1" dirty="0" err="1">
                <a:solidFill>
                  <a:srgbClr val="B6185C"/>
                </a:solidFill>
              </a:rPr>
              <a:t>oralnog</a:t>
            </a:r>
            <a:r>
              <a:rPr lang="en-GB" sz="4000" b="1" dirty="0">
                <a:solidFill>
                  <a:srgbClr val="B6185C"/>
                </a:solidFill>
              </a:rPr>
              <a:t> </a:t>
            </a:r>
            <a:r>
              <a:rPr lang="en-GB" sz="4000" b="1" dirty="0" err="1">
                <a:solidFill>
                  <a:srgbClr val="B6185C"/>
                </a:solidFill>
              </a:rPr>
              <a:t>zdravlja</a:t>
            </a:r>
            <a:br>
              <a:rPr lang="en-GB" sz="4000" b="1" dirty="0">
                <a:solidFill>
                  <a:srgbClr val="B6185C"/>
                </a:solidFill>
              </a:rPr>
            </a:br>
            <a:r>
              <a:rPr lang="hr-HR" sz="4000" b="1" dirty="0">
                <a:solidFill>
                  <a:srgbClr val="B6185C"/>
                </a:solidFill>
              </a:rPr>
              <a:t> </a:t>
            </a:r>
            <a:endParaRPr lang="en-GB" sz="4000" b="1" dirty="0">
              <a:solidFill>
                <a:srgbClr val="B6185C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251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89C0EF1-D3AA-F803-2736-B092FADCE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882" y="963507"/>
            <a:ext cx="6135097" cy="4938851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b="1" dirty="0">
                <a:solidFill>
                  <a:schemeClr val="tx1"/>
                </a:solidFill>
              </a:rPr>
              <a:t>Gram-</a:t>
            </a:r>
            <a:r>
              <a:rPr lang="en-GB" b="1" dirty="0" err="1">
                <a:solidFill>
                  <a:schemeClr val="tx1"/>
                </a:solidFill>
              </a:rPr>
              <a:t>pozitivna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anaerobna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bakterija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prisutna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usnoj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šupljini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naročito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jeziku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sluznicama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1"/>
                </a:solidFill>
              </a:rPr>
              <a:t>Kolonizira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usnu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šupljinu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odmah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nakon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rođenja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pomažući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uspostavljanju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zdrave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mikrobiološke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ravnoteže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1"/>
                </a:solidFill>
              </a:rPr>
              <a:t>Pomaže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b="1" dirty="0" err="1">
                <a:solidFill>
                  <a:schemeClr val="tx1"/>
                </a:solidFill>
              </a:rPr>
              <a:t>održavanju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ravnoteže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mikrobioma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i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spr</a:t>
            </a:r>
            <a:r>
              <a:rPr lang="hr-HR" b="1" dirty="0">
                <a:solidFill>
                  <a:schemeClr val="tx1"/>
                </a:solidFill>
              </a:rPr>
              <a:t>j</a:t>
            </a:r>
            <a:r>
              <a:rPr lang="en-GB" b="1" dirty="0" err="1">
                <a:solidFill>
                  <a:schemeClr val="tx1"/>
                </a:solidFill>
              </a:rPr>
              <a:t>ečava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rast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patogenih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bakterija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kao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što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i="1" dirty="0">
                <a:solidFill>
                  <a:schemeClr val="tx1"/>
                </a:solidFill>
              </a:rPr>
              <a:t>Streptococcus pyogenes </a:t>
            </a:r>
            <a:r>
              <a:rPr lang="en-GB" i="1" dirty="0" err="1">
                <a:solidFill>
                  <a:schemeClr val="tx1"/>
                </a:solidFill>
              </a:rPr>
              <a:t>i</a:t>
            </a:r>
            <a:r>
              <a:rPr lang="en-GB" i="1" dirty="0">
                <a:solidFill>
                  <a:schemeClr val="tx1"/>
                </a:solidFill>
              </a:rPr>
              <a:t> Streptococcus mutans.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1"/>
                </a:solidFill>
              </a:rPr>
              <a:t>Specifičn</a:t>
            </a:r>
            <a:r>
              <a:rPr lang="hr-HR" dirty="0">
                <a:solidFill>
                  <a:schemeClr val="tx1"/>
                </a:solidFill>
              </a:rPr>
              <a:t>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koristi</a:t>
            </a:r>
            <a:r>
              <a:rPr lang="en-GB" dirty="0">
                <a:solidFill>
                  <a:schemeClr val="tx1"/>
                </a:solidFill>
              </a:rPr>
              <a:t> za </a:t>
            </a:r>
            <a:r>
              <a:rPr lang="en-GB" b="1" dirty="0" err="1">
                <a:solidFill>
                  <a:schemeClr val="tx1"/>
                </a:solidFill>
              </a:rPr>
              <a:t>zdravlje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desni</a:t>
            </a:r>
            <a:r>
              <a:rPr lang="en-GB" b="1" dirty="0">
                <a:solidFill>
                  <a:schemeClr val="tx1"/>
                </a:solidFill>
              </a:rPr>
              <a:t>, </a:t>
            </a:r>
            <a:r>
              <a:rPr lang="en-GB" b="1" dirty="0" err="1">
                <a:solidFill>
                  <a:schemeClr val="tx1"/>
                </a:solidFill>
              </a:rPr>
              <a:t>prevenciju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lošeg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zadaha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i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smanjenje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upalnih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procesa</a:t>
            </a:r>
            <a:r>
              <a:rPr lang="en-GB" b="1" dirty="0">
                <a:solidFill>
                  <a:schemeClr val="tx1"/>
                </a:solidFill>
              </a:rPr>
              <a:t> u </a:t>
            </a:r>
            <a:r>
              <a:rPr lang="en-GB" b="1" dirty="0" err="1">
                <a:solidFill>
                  <a:schemeClr val="tx1"/>
                </a:solidFill>
              </a:rPr>
              <a:t>usnoj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šupljini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err="1">
                <a:solidFill>
                  <a:schemeClr val="tx1"/>
                </a:solidFill>
              </a:rPr>
              <a:t>Razvoj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probiotika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temeljenih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i="1" dirty="0">
                <a:solidFill>
                  <a:schemeClr val="tx1"/>
                </a:solidFill>
              </a:rPr>
              <a:t>S. salivarius K12 </a:t>
            </a:r>
            <a:r>
              <a:rPr lang="en-GB" dirty="0">
                <a:solidFill>
                  <a:schemeClr val="tx1"/>
                </a:solidFill>
              </a:rPr>
              <a:t>za </a:t>
            </a:r>
            <a:r>
              <a:rPr lang="en-GB" dirty="0" err="1">
                <a:solidFill>
                  <a:schemeClr val="tx1"/>
                </a:solidFill>
              </a:rPr>
              <a:t>oralnu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primjenu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uključujući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pastile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sprejeve</a:t>
            </a:r>
            <a:r>
              <a:rPr lang="en-GB" dirty="0">
                <a:solidFill>
                  <a:schemeClr val="tx1"/>
                </a:solidFill>
              </a:rPr>
              <a:t> za </a:t>
            </a:r>
            <a:r>
              <a:rPr lang="en-GB" dirty="0" err="1">
                <a:solidFill>
                  <a:schemeClr val="tx1"/>
                </a:solidFill>
              </a:rPr>
              <a:t>grlo</a:t>
            </a:r>
            <a:r>
              <a:rPr lang="en-GB" dirty="0">
                <a:solidFill>
                  <a:schemeClr val="tx1"/>
                </a:solidFill>
              </a:rPr>
              <a:t>.</a:t>
            </a:r>
          </a:p>
          <a:p>
            <a:r>
              <a:rPr lang="hr-H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GB" sz="1600" dirty="0"/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A4719986-5174-CD1E-0D39-30150FD42D64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5572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23F6DA-638E-A867-8EC6-9B0EFD6F4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lang="en-GB" sz="4000" b="1" i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 salivarius </a:t>
            </a:r>
            <a:r>
              <a:rPr lang="en-GB" sz="4000" b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</a:t>
            </a:r>
            <a:r>
              <a:rPr lang="hr-HR" sz="4000" b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mehanizam djelovanja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2495F600-B268-2D98-958C-2E3428A14A04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  <p:graphicFrame>
        <p:nvGraphicFramePr>
          <p:cNvPr id="20" name="Rezervirano mjesto sadržaja 5">
            <a:extLst>
              <a:ext uri="{FF2B5EF4-FFF2-40B4-BE49-F238E27FC236}">
                <a16:creationId xmlns:a16="http://schemas.microsoft.com/office/drawing/2014/main" id="{C6D76BAF-8283-1482-CC96-90361DD17B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5753434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1756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B3D9BFD6-1690-4CC8-AB38-91088DD80930}"/>
              </a:ext>
            </a:extLst>
          </p:cNvPr>
          <p:cNvSpPr/>
          <p:nvPr/>
        </p:nvSpPr>
        <p:spPr>
          <a:xfrm>
            <a:off x="0" y="0"/>
            <a:ext cx="12192000" cy="6341588"/>
          </a:xfrm>
          <a:prstGeom prst="rect">
            <a:avLst/>
          </a:prstGeom>
          <a:solidFill>
            <a:srgbClr val="B6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FE54A71-4EB7-475A-9068-DD09769486C5}"/>
              </a:ext>
            </a:extLst>
          </p:cNvPr>
          <p:cNvSpPr/>
          <p:nvPr/>
        </p:nvSpPr>
        <p:spPr>
          <a:xfrm>
            <a:off x="1156138" y="1040524"/>
            <a:ext cx="9769365" cy="4635062"/>
          </a:xfrm>
          <a:prstGeom prst="ellipse">
            <a:avLst/>
          </a:prstGeom>
          <a:solidFill>
            <a:srgbClr val="F2F2F2">
              <a:alpha val="49020"/>
            </a:srgbClr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87ACF2E-9A02-4DD7-A806-48A7F86CB4DF}"/>
              </a:ext>
            </a:extLst>
          </p:cNvPr>
          <p:cNvSpPr txBox="1"/>
          <p:nvPr/>
        </p:nvSpPr>
        <p:spPr>
          <a:xfrm>
            <a:off x="1266497" y="2896390"/>
            <a:ext cx="9769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Scientific Evidence</a:t>
            </a:r>
          </a:p>
        </p:txBody>
      </p:sp>
      <p:sp>
        <p:nvSpPr>
          <p:cNvPr id="2" name="Rechteck 6">
            <a:extLst>
              <a:ext uri="{FF2B5EF4-FFF2-40B4-BE49-F238E27FC236}">
                <a16:creationId xmlns:a16="http://schemas.microsoft.com/office/drawing/2014/main" id="{D58786AB-7F7F-3BE6-A9CB-1310A34D370D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47091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6">
            <a:extLst>
              <a:ext uri="{FF2B5EF4-FFF2-40B4-BE49-F238E27FC236}">
                <a16:creationId xmlns:a16="http://schemas.microsoft.com/office/drawing/2014/main" id="{516A3919-BCC7-DF39-16DB-6B6ECD60EA6C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264F95D-A8D3-4512-4804-ECA7EDEB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tudija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učinka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</a:t>
            </a:r>
            <a:r>
              <a:rPr lang="hr-HR" sz="4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salivarius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K12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parametre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halitoze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059C93-E552-F0FE-979C-3AEC2517B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b="1" dirty="0">
                <a:solidFill>
                  <a:schemeClr val="tx1"/>
                </a:solidFill>
              </a:rPr>
              <a:t>C</a:t>
            </a:r>
            <a:r>
              <a:rPr lang="en-GB" b="1" dirty="0" err="1">
                <a:solidFill>
                  <a:schemeClr val="tx1"/>
                </a:solidFill>
              </a:rPr>
              <a:t>ilj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hr-HR" dirty="0">
                <a:solidFill>
                  <a:schemeClr val="tx1"/>
                </a:solidFill>
              </a:rPr>
              <a:t>- </a:t>
            </a:r>
            <a:r>
              <a:rPr lang="en-GB" dirty="0" err="1">
                <a:solidFill>
                  <a:schemeClr val="tx1"/>
                </a:solidFill>
              </a:rPr>
              <a:t>utvrditi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utječe</a:t>
            </a:r>
            <a:r>
              <a:rPr lang="en-GB" dirty="0">
                <a:solidFill>
                  <a:schemeClr val="tx1"/>
                </a:solidFill>
              </a:rPr>
              <a:t> li </a:t>
            </a:r>
            <a:r>
              <a:rPr lang="en-GB" dirty="0" err="1">
                <a:solidFill>
                  <a:schemeClr val="tx1"/>
                </a:solidFill>
              </a:rPr>
              <a:t>doziranje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i="1" dirty="0">
                <a:solidFill>
                  <a:schemeClr val="tx1"/>
                </a:solidFill>
              </a:rPr>
              <a:t>Streptococcus </a:t>
            </a:r>
            <a:r>
              <a:rPr lang="en-GB" i="1" dirty="0" err="1">
                <a:solidFill>
                  <a:schemeClr val="tx1"/>
                </a:solidFill>
              </a:rPr>
              <a:t>salivariusom</a:t>
            </a:r>
            <a:r>
              <a:rPr lang="hr-HR" i="1" dirty="0">
                <a:solidFill>
                  <a:schemeClr val="tx1"/>
                </a:solidFill>
              </a:rPr>
              <a:t> </a:t>
            </a:r>
            <a:r>
              <a:rPr lang="hr-HR" dirty="0">
                <a:solidFill>
                  <a:schemeClr val="tx1"/>
                </a:solidFill>
              </a:rPr>
              <a:t>K12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nakon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antimikrobne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tekućine</a:t>
            </a:r>
            <a:r>
              <a:rPr lang="en-GB" dirty="0">
                <a:solidFill>
                  <a:schemeClr val="tx1"/>
                </a:solidFill>
              </a:rPr>
              <a:t> za </a:t>
            </a:r>
            <a:r>
              <a:rPr lang="en-GB" dirty="0" err="1">
                <a:solidFill>
                  <a:schemeClr val="tx1"/>
                </a:solidFill>
              </a:rPr>
              <a:t>ispiranje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usta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parametre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oralnog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neugodnog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mirisa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sastav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oralne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mikrobiote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kod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ispitanika</a:t>
            </a:r>
            <a:r>
              <a:rPr lang="en-GB" dirty="0">
                <a:solidFill>
                  <a:schemeClr val="tx1"/>
                </a:solidFill>
              </a:rPr>
              <a:t> s </a:t>
            </a:r>
            <a:r>
              <a:rPr lang="en-GB" dirty="0" err="1">
                <a:solidFill>
                  <a:schemeClr val="tx1"/>
                </a:solidFill>
              </a:rPr>
              <a:t>halitozom</a:t>
            </a:r>
            <a:r>
              <a:rPr lang="en-GB" dirty="0">
                <a:solidFill>
                  <a:schemeClr val="tx1"/>
                </a:solidFill>
              </a:rPr>
              <a:t>. ​</a:t>
            </a:r>
          </a:p>
          <a:p>
            <a:r>
              <a:rPr lang="hr-HR" b="1" dirty="0">
                <a:solidFill>
                  <a:schemeClr val="tx1"/>
                </a:solidFill>
              </a:rPr>
              <a:t>23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ispitanika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s </a:t>
            </a:r>
            <a:r>
              <a:rPr lang="en-GB" dirty="0" err="1">
                <a:solidFill>
                  <a:schemeClr val="tx1"/>
                </a:solidFill>
              </a:rPr>
              <a:t>halitozom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podvrgnuto</a:t>
            </a:r>
            <a:r>
              <a:rPr lang="en-GB" dirty="0">
                <a:solidFill>
                  <a:schemeClr val="tx1"/>
                </a:solidFill>
              </a:rPr>
              <a:t> je </a:t>
            </a:r>
            <a:r>
              <a:rPr lang="en-GB" b="1" dirty="0" err="1">
                <a:solidFill>
                  <a:schemeClr val="tx1"/>
                </a:solidFill>
              </a:rPr>
              <a:t>trodnevnom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režimu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ispiranja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usta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klorheksidinom</a:t>
            </a:r>
            <a:r>
              <a:rPr lang="en-GB" dirty="0">
                <a:solidFill>
                  <a:schemeClr val="tx1"/>
                </a:solidFill>
              </a:rPr>
              <a:t>, </a:t>
            </a:r>
            <a:r>
              <a:rPr lang="en-GB" dirty="0" err="1">
                <a:solidFill>
                  <a:schemeClr val="tx1"/>
                </a:solidFill>
              </a:rPr>
              <a:t>nakon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čega</a:t>
            </a:r>
            <a:r>
              <a:rPr lang="en-GB" dirty="0">
                <a:solidFill>
                  <a:schemeClr val="tx1"/>
                </a:solidFill>
              </a:rPr>
              <a:t> je </a:t>
            </a:r>
            <a:r>
              <a:rPr lang="en-GB" dirty="0" err="1">
                <a:solidFill>
                  <a:schemeClr val="tx1"/>
                </a:solidFill>
              </a:rPr>
              <a:t>uslijedila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uporaba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pastila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koje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sadržavale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ili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i="1" dirty="0">
                <a:solidFill>
                  <a:schemeClr val="tx1"/>
                </a:solidFill>
              </a:rPr>
              <a:t>S. salivarius </a:t>
            </a:r>
            <a:r>
              <a:rPr lang="en-GB" b="1" dirty="0">
                <a:solidFill>
                  <a:schemeClr val="tx1"/>
                </a:solidFill>
              </a:rPr>
              <a:t>K12 </a:t>
            </a:r>
            <a:r>
              <a:rPr lang="en-GB" b="1" dirty="0" err="1">
                <a:solidFill>
                  <a:schemeClr val="tx1"/>
                </a:solidFill>
              </a:rPr>
              <a:t>ili</a:t>
            </a:r>
            <a:r>
              <a:rPr lang="en-GB" b="1" dirty="0">
                <a:solidFill>
                  <a:schemeClr val="tx1"/>
                </a:solidFill>
              </a:rPr>
              <a:t> placebo</a:t>
            </a:r>
            <a:r>
              <a:rPr lang="en-GB" dirty="0">
                <a:solidFill>
                  <a:schemeClr val="tx1"/>
                </a:solidFill>
              </a:rPr>
              <a:t>. ​</a:t>
            </a:r>
          </a:p>
          <a:p>
            <a:r>
              <a:rPr lang="en-GB" dirty="0" err="1">
                <a:solidFill>
                  <a:schemeClr val="tx1"/>
                </a:solidFill>
              </a:rPr>
              <a:t>Procjena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razina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hlapljivih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sumpornih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spojeva</a:t>
            </a:r>
            <a:r>
              <a:rPr lang="en-GB" dirty="0">
                <a:solidFill>
                  <a:schemeClr val="tx1"/>
                </a:solidFill>
              </a:rPr>
              <a:t> (VSC) 1 </a:t>
            </a:r>
            <a:r>
              <a:rPr lang="en-GB" dirty="0" err="1">
                <a:solidFill>
                  <a:schemeClr val="tx1"/>
                </a:solidFill>
              </a:rPr>
              <a:t>tjedan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nakon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početka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liječenja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pokazala</a:t>
            </a:r>
            <a:r>
              <a:rPr lang="en-GB" dirty="0">
                <a:solidFill>
                  <a:schemeClr val="tx1"/>
                </a:solidFill>
              </a:rPr>
              <a:t> je da je </a:t>
            </a:r>
            <a:r>
              <a:rPr lang="en-GB" b="1" dirty="0">
                <a:solidFill>
                  <a:schemeClr val="tx1"/>
                </a:solidFill>
              </a:rPr>
              <a:t>85% </a:t>
            </a:r>
            <a:r>
              <a:rPr lang="en-GB" b="1" dirty="0" err="1">
                <a:solidFill>
                  <a:schemeClr val="tx1"/>
                </a:solidFill>
              </a:rPr>
              <a:t>skupine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liječene</a:t>
            </a:r>
            <a:r>
              <a:rPr lang="en-GB" b="1" dirty="0">
                <a:solidFill>
                  <a:schemeClr val="tx1"/>
                </a:solidFill>
              </a:rPr>
              <a:t> K12 </a:t>
            </a:r>
            <a:r>
              <a:rPr lang="en-GB" b="1" dirty="0" err="1">
                <a:solidFill>
                  <a:schemeClr val="tx1"/>
                </a:solidFill>
              </a:rPr>
              <a:t>i</a:t>
            </a:r>
            <a:r>
              <a:rPr lang="en-GB" b="1" dirty="0">
                <a:solidFill>
                  <a:schemeClr val="tx1"/>
                </a:solidFill>
              </a:rPr>
              <a:t> 30% placebo </a:t>
            </a:r>
            <a:r>
              <a:rPr lang="en-GB" b="1" dirty="0" err="1">
                <a:solidFill>
                  <a:schemeClr val="tx1"/>
                </a:solidFill>
              </a:rPr>
              <a:t>skupine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imalo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b="1" dirty="0" err="1">
                <a:solidFill>
                  <a:schemeClr val="tx1"/>
                </a:solidFill>
              </a:rPr>
              <a:t>značajna</a:t>
            </a:r>
            <a:r>
              <a:rPr lang="en-GB" b="1" dirty="0">
                <a:solidFill>
                  <a:schemeClr val="tx1"/>
                </a:solidFill>
              </a:rPr>
              <a:t> (&gt;100 ppb) </a:t>
            </a:r>
            <a:r>
              <a:rPr lang="en-GB" b="1" dirty="0" err="1">
                <a:solidFill>
                  <a:schemeClr val="tx1"/>
                </a:solidFill>
              </a:rPr>
              <a:t>smanjenja</a:t>
            </a:r>
            <a:r>
              <a:rPr lang="en-GB" b="1" dirty="0">
                <a:solidFill>
                  <a:schemeClr val="tx1"/>
                </a:solidFill>
              </a:rPr>
              <a:t>. </a:t>
            </a:r>
            <a:r>
              <a:rPr lang="en-GB" dirty="0">
                <a:solidFill>
                  <a:schemeClr val="tx1"/>
                </a:solidFill>
              </a:rPr>
              <a:t>​</a:t>
            </a:r>
          </a:p>
          <a:p>
            <a:r>
              <a:rPr lang="en-GB" dirty="0" err="1">
                <a:solidFill>
                  <a:schemeClr val="tx1"/>
                </a:solidFill>
              </a:rPr>
              <a:t>Testiranje</a:t>
            </a:r>
            <a:r>
              <a:rPr lang="en-GB" dirty="0">
                <a:solidFill>
                  <a:schemeClr val="tx1"/>
                </a:solidFill>
              </a:rPr>
              <a:t> in vitro </a:t>
            </a:r>
            <a:r>
              <a:rPr lang="en-GB" dirty="0" err="1">
                <a:solidFill>
                  <a:schemeClr val="tx1"/>
                </a:solidFill>
              </a:rPr>
              <a:t>pokazalo</a:t>
            </a:r>
            <a:r>
              <a:rPr lang="en-GB" dirty="0">
                <a:solidFill>
                  <a:schemeClr val="tx1"/>
                </a:solidFill>
              </a:rPr>
              <a:t> je da </a:t>
            </a:r>
            <a:r>
              <a:rPr lang="en-GB" b="1" i="1" dirty="0">
                <a:solidFill>
                  <a:schemeClr val="tx1"/>
                </a:solidFill>
              </a:rPr>
              <a:t>S. salivarius </a:t>
            </a:r>
            <a:r>
              <a:rPr lang="en-GB" b="1" dirty="0">
                <a:solidFill>
                  <a:schemeClr val="tx1"/>
                </a:solidFill>
              </a:rPr>
              <a:t>K12 </a:t>
            </a:r>
            <a:r>
              <a:rPr lang="en-GB" b="1" dirty="0" err="1">
                <a:solidFill>
                  <a:schemeClr val="tx1"/>
                </a:solidFill>
              </a:rPr>
              <a:t>suzbija</a:t>
            </a:r>
            <a:r>
              <a:rPr lang="en-GB" b="1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rast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bakterija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uzorcima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sline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različitim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referentnim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sojevima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bakterija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err="1">
                <a:solidFill>
                  <a:schemeClr val="tx1"/>
                </a:solidFill>
              </a:rPr>
              <a:t>uključenih</a:t>
            </a:r>
            <a:r>
              <a:rPr lang="en-GB" dirty="0">
                <a:solidFill>
                  <a:schemeClr val="tx1"/>
                </a:solidFill>
              </a:rPr>
              <a:t> u </a:t>
            </a:r>
            <a:r>
              <a:rPr lang="en-GB" dirty="0" err="1">
                <a:solidFill>
                  <a:schemeClr val="tx1"/>
                </a:solidFill>
              </a:rPr>
              <a:t>halitozu</a:t>
            </a:r>
            <a:r>
              <a:rPr lang="en-GB" dirty="0">
                <a:solidFill>
                  <a:schemeClr val="tx1"/>
                </a:solidFill>
              </a:rPr>
              <a:t>. ​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1794AF7-7100-776B-B48A-F673C4E543C5}"/>
              </a:ext>
            </a:extLst>
          </p:cNvPr>
          <p:cNvSpPr txBox="1"/>
          <p:nvPr/>
        </p:nvSpPr>
        <p:spPr>
          <a:xfrm>
            <a:off x="325821" y="6455981"/>
            <a:ext cx="12192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effectLst/>
              </a:rPr>
              <a:t>Burton, J.P. </a:t>
            </a:r>
            <a:r>
              <a:rPr lang="en-GB" sz="900" i="1" dirty="0">
                <a:effectLst/>
              </a:rPr>
              <a:t>et al.</a:t>
            </a:r>
            <a:r>
              <a:rPr lang="en-GB" sz="900" dirty="0">
                <a:effectLst/>
              </a:rPr>
              <a:t> (2006) ‘A preliminary study of the effect of probiotic streptococcus salivarius K12 on oral malodour parameters’, </a:t>
            </a:r>
            <a:r>
              <a:rPr lang="en-GB" sz="900" i="1" dirty="0">
                <a:effectLst/>
              </a:rPr>
              <a:t>Journal of Applied Microbiology</a:t>
            </a:r>
            <a:r>
              <a:rPr lang="en-GB" sz="900" dirty="0">
                <a:effectLst/>
              </a:rPr>
              <a:t>, 100(4), pp. 754–764. doi:10.1111/j.1365-2672.2006.02837.x. </a:t>
            </a:r>
          </a:p>
        </p:txBody>
      </p:sp>
    </p:spTree>
    <p:extLst>
      <p:ext uri="{BB962C8B-B14F-4D97-AF65-F5344CB8AC3E}">
        <p14:creationId xmlns:p14="http://schemas.microsoft.com/office/powerpoint/2010/main" val="2757747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74C582-D354-20C6-3281-B23C26471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Učinak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 salivarius 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halitozu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dvostruko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slijepo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randomizirano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placebom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kontrolirano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ispitivanje</a:t>
            </a:r>
            <a:endParaRPr lang="en-GB" sz="3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Rezervirano mjesto sadržaja 2">
            <a:extLst>
              <a:ext uri="{FF2B5EF4-FFF2-40B4-BE49-F238E27FC236}">
                <a16:creationId xmlns:a16="http://schemas.microsoft.com/office/drawing/2014/main" id="{A79EE765-7E27-ADB3-6051-C98729471C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037686"/>
              </p:ext>
            </p:extLst>
          </p:nvPr>
        </p:nvGraphicFramePr>
        <p:xfrm>
          <a:off x="687376" y="1814203"/>
          <a:ext cx="1109472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hteck 6">
            <a:extLst>
              <a:ext uri="{FF2B5EF4-FFF2-40B4-BE49-F238E27FC236}">
                <a16:creationId xmlns:a16="http://schemas.microsoft.com/office/drawing/2014/main" id="{687684A8-8F34-F882-3D1A-8FC4991A1AD0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tx1"/>
                </a:solidFill>
                <a:effectLst/>
              </a:rPr>
              <a:t>He, L.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et al.</a:t>
            </a:r>
            <a:r>
              <a:rPr lang="en-GB" sz="900" dirty="0">
                <a:solidFill>
                  <a:schemeClr val="tx1"/>
                </a:solidFill>
                <a:effectLst/>
              </a:rPr>
              <a:t> (2020) ‘The effect of streptococcus salivarius K12 on halitosis: A double-blind, randomized, placebo-controlled trial’,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Probiotics and Antimicrobial Proteins</a:t>
            </a:r>
            <a:r>
              <a:rPr lang="en-GB" sz="900" dirty="0">
                <a:solidFill>
                  <a:schemeClr val="tx1"/>
                </a:solidFill>
                <a:effectLst/>
              </a:rPr>
              <a:t>, 12(4), pp. 1321–1329. doi:10.1007/s12602-020-09646-7. </a:t>
            </a:r>
          </a:p>
        </p:txBody>
      </p:sp>
    </p:spTree>
    <p:extLst>
      <p:ext uri="{BB962C8B-B14F-4D97-AF65-F5344CB8AC3E}">
        <p14:creationId xmlns:p14="http://schemas.microsoft.com/office/powerpoint/2010/main" val="2653194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5B8EB2-7365-4F16-DE25-80448D32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Učinak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 salivarius 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halitozu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dvostruko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slijepo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randomizirano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placebom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kontrolirano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ispitivanje</a:t>
            </a:r>
            <a:endParaRPr lang="en-GB" sz="3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43059318-FABF-47DF-62E5-08A2FD38E2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700858"/>
              </p:ext>
            </p:extLst>
          </p:nvPr>
        </p:nvGraphicFramePr>
        <p:xfrm>
          <a:off x="1097280" y="1845734"/>
          <a:ext cx="10058400" cy="402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B3A957B-3221-A548-419A-23BC61AD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19</a:t>
            </a:fld>
            <a:endParaRPr lang="en-GB"/>
          </a:p>
        </p:txBody>
      </p:sp>
      <p:sp>
        <p:nvSpPr>
          <p:cNvPr id="9" name="Rechteck 6">
            <a:extLst>
              <a:ext uri="{FF2B5EF4-FFF2-40B4-BE49-F238E27FC236}">
                <a16:creationId xmlns:a16="http://schemas.microsoft.com/office/drawing/2014/main" id="{3535A288-F4A9-0B20-0DCB-E9D444B0CBAB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tx1"/>
                </a:solidFill>
                <a:effectLst/>
              </a:rPr>
              <a:t>He, L.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et al.</a:t>
            </a:r>
            <a:r>
              <a:rPr lang="en-GB" sz="900" dirty="0">
                <a:solidFill>
                  <a:schemeClr val="tx1"/>
                </a:solidFill>
                <a:effectLst/>
              </a:rPr>
              <a:t> (2020) ‘The effect of streptococcus salivarius K12 on halitosis: A double-blind, randomized, placebo-controlled trial’,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Probiotics and Antimicrobial Proteins</a:t>
            </a:r>
            <a:r>
              <a:rPr lang="en-GB" sz="900" dirty="0">
                <a:solidFill>
                  <a:schemeClr val="tx1"/>
                </a:solidFill>
                <a:effectLst/>
              </a:rPr>
              <a:t>, 12(4), pp. 1321–1329. doi:10.1007/s12602-020-09646-7. </a:t>
            </a:r>
          </a:p>
        </p:txBody>
      </p:sp>
    </p:spTree>
    <p:extLst>
      <p:ext uri="{BB962C8B-B14F-4D97-AF65-F5344CB8AC3E}">
        <p14:creationId xmlns:p14="http://schemas.microsoft.com/office/powerpoint/2010/main" val="2452787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958FDB6-D561-EA12-02AC-A5C45A2C4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Učinak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 salivarius 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halitozu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dvostruko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slijepo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randomizirano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placebom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kontrolirano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ispitivanje</a:t>
            </a:r>
            <a:endParaRPr lang="en-GB" sz="3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AE31BA2-92D0-17F5-38D5-EEDD0EFB4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 smtClean="0"/>
              <a:pPr>
                <a:spcAft>
                  <a:spcPts val="600"/>
                </a:spcAft>
              </a:pPr>
              <a:t>20</a:t>
            </a:fld>
            <a:endParaRPr lang="en-GB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D42F3805-BE4E-2CE2-BC7A-080A15AD4278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sz="900" dirty="0">
                <a:solidFill>
                  <a:schemeClr val="tx1"/>
                </a:solidFill>
                <a:effectLst/>
              </a:rPr>
              <a:t>He, L.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et al.</a:t>
            </a:r>
            <a:r>
              <a:rPr lang="en-GB" sz="900" dirty="0">
                <a:solidFill>
                  <a:schemeClr val="tx1"/>
                </a:solidFill>
                <a:effectLst/>
              </a:rPr>
              <a:t> (2020) ‘The effect of streptococcus salivarius K12 on halitosis: A double-blind, randomized, placebo-controlled trial’,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Probiotics and Antimicrobial Proteins</a:t>
            </a:r>
            <a:r>
              <a:rPr lang="en-GB" sz="900" dirty="0">
                <a:solidFill>
                  <a:schemeClr val="tx1"/>
                </a:solidFill>
                <a:effectLst/>
              </a:rPr>
              <a:t>, 12(4), pp. 1321–1329. doi:10.1007/s12602-020-09646-7. </a:t>
            </a:r>
            <a:endParaRPr lang="en-GB" sz="90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7" name="Rezervirano mjesto sadržaja 2">
            <a:extLst>
              <a:ext uri="{FF2B5EF4-FFF2-40B4-BE49-F238E27FC236}">
                <a16:creationId xmlns:a16="http://schemas.microsoft.com/office/drawing/2014/main" id="{F7F952DC-C0ED-9479-8775-E0A12D0ADB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794701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4345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26C918-663F-4EC8-5958-3CD1A86D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Primjena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 salivarius 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kod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djec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kod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infekcije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SARS-CoV-2</a:t>
            </a:r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E9D6B05A-C12C-E1C1-696C-C31110C3495C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tx1"/>
                </a:solidFill>
                <a:effectLst/>
              </a:rPr>
              <a:t>DI PIERRO, F. and COLOMBO, M. (2021) ‘The administration of S. salivarius K12 to children may reduce the rate of SARS-COV-2 infection’,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Minerva Medica</a:t>
            </a:r>
            <a:r>
              <a:rPr lang="en-GB" sz="900" dirty="0">
                <a:solidFill>
                  <a:schemeClr val="tx1"/>
                </a:solidFill>
                <a:effectLst/>
              </a:rPr>
              <a:t>, 112(4). doi:10.23736/s0026-4806.21.07487-5. </a:t>
            </a:r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4ED4F37F-8BE5-6838-343E-7465C7820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512278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7035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0000"/>
            <a:shade val="97000"/>
            <a:satMod val="1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8DD82D3-D002-45B0-B16A-82B3DA4EF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6C0347FD-CA18-7F60-33EB-7D8D20ED4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47" y="643466"/>
            <a:ext cx="2771273" cy="5225627"/>
          </a:xfrm>
        </p:spPr>
        <p:txBody>
          <a:bodyPr anchor="ctr">
            <a:normAutofit/>
          </a:bodyPr>
          <a:lstStyle/>
          <a:p>
            <a:r>
              <a:rPr lang="en-GB" sz="3600" dirty="0" err="1"/>
              <a:t>Primjena</a:t>
            </a:r>
            <a:r>
              <a:rPr lang="en-GB" sz="3600" dirty="0"/>
              <a:t> </a:t>
            </a:r>
            <a:r>
              <a:rPr lang="en-GB" sz="3600" i="1" dirty="0"/>
              <a:t>S. salivarius</a:t>
            </a:r>
            <a:r>
              <a:rPr lang="en-GB" sz="3600" dirty="0"/>
              <a:t> K12</a:t>
            </a:r>
            <a:r>
              <a:rPr lang="hr-HR" sz="3600" dirty="0"/>
              <a:t> kod </a:t>
            </a:r>
            <a:r>
              <a:rPr lang="en-GB" sz="3600" dirty="0" err="1"/>
              <a:t>djec</a:t>
            </a:r>
            <a:r>
              <a:rPr lang="hr-HR" sz="3600" dirty="0"/>
              <a:t>e kod </a:t>
            </a:r>
            <a:r>
              <a:rPr lang="en-GB" sz="3600" dirty="0" err="1"/>
              <a:t>infekcije</a:t>
            </a:r>
            <a:r>
              <a:rPr lang="en-GB" sz="3600" dirty="0"/>
              <a:t> SARS-CoV-2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09C252-16FE-4557-AD6D-BB5CA773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570271"/>
            <a:ext cx="0" cy="3200400"/>
          </a:xfrm>
          <a:prstGeom prst="line">
            <a:avLst/>
          </a:prstGeom>
          <a:ln w="3175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DD06E2A-CA38-4165-1E55-504231BED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1019" y="643466"/>
            <a:ext cx="6895973" cy="5225628"/>
          </a:xfrm>
        </p:spPr>
        <p:txBody>
          <a:bodyPr anchor="ctr">
            <a:normAutofit/>
          </a:bodyPr>
          <a:lstStyle/>
          <a:p>
            <a:endParaRPr lang="hr-HR" b="1" dirty="0"/>
          </a:p>
          <a:p>
            <a:r>
              <a:rPr lang="hr-HR" sz="3000" dirty="0"/>
              <a:t>Skupina koja je primala </a:t>
            </a:r>
            <a:r>
              <a:rPr lang="hr-HR" sz="3000" i="1" dirty="0"/>
              <a:t>S. </a:t>
            </a:r>
            <a:r>
              <a:rPr lang="hr-HR" sz="3000" i="1" dirty="0" err="1"/>
              <a:t>Salivarius</a:t>
            </a:r>
            <a:r>
              <a:rPr lang="hr-HR" sz="3000" i="1" dirty="0"/>
              <a:t> </a:t>
            </a:r>
            <a:r>
              <a:rPr lang="hr-HR" sz="3000" dirty="0"/>
              <a:t>K12 – </a:t>
            </a:r>
            <a:r>
              <a:rPr lang="hr-HR" sz="3000" b="1" dirty="0"/>
              <a:t>nije bilo pozitivnih slučajeva</a:t>
            </a:r>
          </a:p>
          <a:p>
            <a:r>
              <a:rPr lang="hr-HR" sz="3000" dirty="0"/>
              <a:t>Skupina koja je primala placebo – </a:t>
            </a:r>
            <a:r>
              <a:rPr lang="hr-HR" sz="3000" b="1" dirty="0"/>
              <a:t>24/46 pozitivnih slučajeva</a:t>
            </a:r>
            <a:endParaRPr lang="en-GB" sz="3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15B19B-E7BB-4060-B12F-3CDA8EF16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336792"/>
            <a:ext cx="12188825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ED13DF0-7DDF-14C3-D4A6-AE89ABBF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22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50E86ED0-C415-37B7-BB3F-E4B72FB4307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bg1"/>
                </a:solidFill>
                <a:effectLst/>
              </a:rPr>
              <a:t>DI PIERRO, F. and COLOMBO, M. (2021) ‘The administration of S. salivarius K12 to children may reduce the rate of SARS-COV-2 infection’, </a:t>
            </a:r>
            <a:r>
              <a:rPr lang="en-GB" sz="900" i="1" dirty="0">
                <a:solidFill>
                  <a:schemeClr val="bg1"/>
                </a:solidFill>
                <a:effectLst/>
              </a:rPr>
              <a:t>Minerva Medica</a:t>
            </a:r>
            <a:r>
              <a:rPr lang="en-GB" sz="900" dirty="0">
                <a:solidFill>
                  <a:schemeClr val="bg1"/>
                </a:solidFill>
                <a:effectLst/>
              </a:rPr>
              <a:t>, 112(4). doi:10.23736/s0026-4806.21.07487-5. </a:t>
            </a: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FC477453-A580-4F88-C76D-458C4E20AA94}"/>
              </a:ext>
            </a:extLst>
          </p:cNvPr>
          <p:cNvSpPr/>
          <p:nvPr/>
        </p:nvSpPr>
        <p:spPr>
          <a:xfrm>
            <a:off x="6096000" y="1203630"/>
            <a:ext cx="2302562" cy="93427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b="1" dirty="0">
                <a:solidFill>
                  <a:schemeClr val="bg1"/>
                </a:solidFill>
              </a:rPr>
              <a:t>REZULTATI</a:t>
            </a:r>
          </a:p>
        </p:txBody>
      </p:sp>
    </p:spTree>
    <p:extLst>
      <p:ext uri="{BB962C8B-B14F-4D97-AF65-F5344CB8AC3E}">
        <p14:creationId xmlns:p14="http://schemas.microsoft.com/office/powerpoint/2010/main" val="1292368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1CE28BF-03F6-0B72-F8FC-4BB10B464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Primjena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4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 salivarius 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kod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djec</a:t>
            </a:r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kod </a:t>
            </a:r>
            <a:r>
              <a:rPr lang="en-GB" sz="4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infekcije</a:t>
            </a:r>
            <a:r>
              <a:rPr lang="en-GB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SARS-CoV-2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B193853-BCC0-CA52-D58A-143E60DA8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3000" dirty="0">
                <a:solidFill>
                  <a:schemeClr val="tx1"/>
                </a:solidFill>
              </a:rPr>
              <a:t>ZAKLJUČCI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tx1"/>
                </a:solidFill>
              </a:rPr>
              <a:t>Davanje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i="1" dirty="0">
                <a:solidFill>
                  <a:schemeClr val="tx1"/>
                </a:solidFill>
              </a:rPr>
              <a:t>S. salivarius </a:t>
            </a:r>
            <a:r>
              <a:rPr lang="en-GB" sz="2400" dirty="0">
                <a:solidFill>
                  <a:schemeClr val="tx1"/>
                </a:solidFill>
              </a:rPr>
              <a:t>K12 </a:t>
            </a:r>
            <a:r>
              <a:rPr lang="en-GB" sz="2400" dirty="0" err="1">
                <a:solidFill>
                  <a:schemeClr val="tx1"/>
                </a:solidFill>
              </a:rPr>
              <a:t>djeci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može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smanjiti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stopu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infekcije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>
                <a:solidFill>
                  <a:schemeClr val="tx1"/>
                </a:solidFill>
              </a:rPr>
              <a:t>SarS-cov-2. 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>
                <a:solidFill>
                  <a:schemeClr val="tx1"/>
                </a:solidFill>
              </a:rPr>
              <a:t>Analiza </a:t>
            </a:r>
            <a:r>
              <a:rPr lang="en-GB" sz="2400" dirty="0" err="1">
                <a:solidFill>
                  <a:schemeClr val="tx1"/>
                </a:solidFill>
              </a:rPr>
              <a:t>tekućine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bronhoalveolarne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lavaže</a:t>
            </a:r>
            <a:r>
              <a:rPr lang="en-GB" sz="2400" dirty="0">
                <a:solidFill>
                  <a:schemeClr val="tx1"/>
                </a:solidFill>
              </a:rPr>
              <a:t> (BALF) </a:t>
            </a:r>
            <a:r>
              <a:rPr lang="en-GB" sz="2400" dirty="0" err="1">
                <a:solidFill>
                  <a:schemeClr val="tx1"/>
                </a:solidFill>
              </a:rPr>
              <a:t>pacijenata</a:t>
            </a:r>
            <a:r>
              <a:rPr lang="en-GB" sz="2400" dirty="0">
                <a:solidFill>
                  <a:schemeClr val="tx1"/>
                </a:solidFill>
              </a:rPr>
              <a:t> s COVID-19 </a:t>
            </a:r>
            <a:r>
              <a:rPr lang="en-GB" sz="2400" dirty="0" err="1">
                <a:solidFill>
                  <a:schemeClr val="tx1"/>
                </a:solidFill>
              </a:rPr>
              <a:t>otkrila</a:t>
            </a:r>
            <a:r>
              <a:rPr lang="en-GB" sz="2400" dirty="0">
                <a:solidFill>
                  <a:schemeClr val="tx1"/>
                </a:solidFill>
              </a:rPr>
              <a:t> je </a:t>
            </a:r>
            <a:r>
              <a:rPr lang="en-GB" sz="2400" b="1" dirty="0" err="1">
                <a:solidFill>
                  <a:schemeClr val="tx1"/>
                </a:solidFill>
              </a:rPr>
              <a:t>povišene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razine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komenzalnih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bakterija</a:t>
            </a:r>
            <a:r>
              <a:rPr lang="en-GB" sz="2400" b="1" dirty="0">
                <a:solidFill>
                  <a:schemeClr val="tx1"/>
                </a:solidFill>
              </a:rPr>
              <a:t> u </a:t>
            </a:r>
            <a:r>
              <a:rPr lang="en-GB" sz="2400" b="1" dirty="0" err="1">
                <a:solidFill>
                  <a:schemeClr val="tx1"/>
                </a:solidFill>
              </a:rPr>
              <a:t>ustima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gornjim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dišnim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putovima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što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ukazuje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mogući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odnos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između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mikrobiote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pluća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usne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šupljine</a:t>
            </a:r>
            <a:r>
              <a:rPr lang="en-GB" sz="2400" dirty="0">
                <a:solidFill>
                  <a:schemeClr val="tx1"/>
                </a:solidFill>
              </a:rPr>
              <a:t>. 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b="1" dirty="0" err="1">
                <a:solidFill>
                  <a:schemeClr val="tx1"/>
                </a:solidFill>
              </a:rPr>
              <a:t>Usna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šupljina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primarni</a:t>
            </a:r>
            <a:r>
              <a:rPr lang="en-GB" sz="2400" b="1" dirty="0">
                <a:solidFill>
                  <a:schemeClr val="tx1"/>
                </a:solidFill>
              </a:rPr>
              <a:t> je </a:t>
            </a:r>
            <a:r>
              <a:rPr lang="en-GB" sz="2400" b="1" dirty="0" err="1">
                <a:solidFill>
                  <a:schemeClr val="tx1"/>
                </a:solidFill>
              </a:rPr>
              <a:t>izvor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plućne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mikrobiote</a:t>
            </a:r>
            <a:r>
              <a:rPr lang="en-GB" sz="2400" dirty="0">
                <a:solidFill>
                  <a:schemeClr val="tx1"/>
                </a:solidFill>
              </a:rPr>
              <a:t>, </a:t>
            </a:r>
            <a:r>
              <a:rPr lang="en-GB" sz="2400" dirty="0" err="1">
                <a:solidFill>
                  <a:schemeClr val="tx1"/>
                </a:solidFill>
              </a:rPr>
              <a:t>stečene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aspiracijom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inhalacijom</a:t>
            </a:r>
            <a:r>
              <a:rPr lang="en-GB" sz="2400" dirty="0">
                <a:solidFill>
                  <a:schemeClr val="tx1"/>
                </a:solidFill>
              </a:rPr>
              <a:t>. 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err="1">
                <a:solidFill>
                  <a:schemeClr val="tx1"/>
                </a:solidFill>
              </a:rPr>
              <a:t>Mikrobiota</a:t>
            </a:r>
            <a:r>
              <a:rPr lang="en-GB" sz="2400" dirty="0">
                <a:solidFill>
                  <a:schemeClr val="tx1"/>
                </a:solidFill>
              </a:rPr>
              <a:t> u </a:t>
            </a:r>
            <a:r>
              <a:rPr lang="en-GB" sz="2400" dirty="0" err="1">
                <a:solidFill>
                  <a:schemeClr val="tx1"/>
                </a:solidFill>
              </a:rPr>
              <a:t>plućima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doprinosi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imunološkoj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b="1" dirty="0" err="1">
                <a:solidFill>
                  <a:schemeClr val="tx1"/>
                </a:solidFill>
              </a:rPr>
              <a:t>homeostazi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potencijalno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može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promijeniti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osjetljivost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na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virusnu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infekciju</a:t>
            </a:r>
            <a:r>
              <a:rPr lang="en-GB" sz="2400" dirty="0">
                <a:solidFill>
                  <a:schemeClr val="tx1"/>
                </a:solidFill>
              </a:rPr>
              <a:t>. ​</a:t>
            </a:r>
          </a:p>
          <a:p>
            <a:r>
              <a:rPr lang="en-GB" dirty="0">
                <a:solidFill>
                  <a:schemeClr val="tx1"/>
                </a:solidFill>
              </a:rPr>
              <a:t>​</a:t>
            </a:r>
          </a:p>
          <a:p>
            <a:endParaRPr lang="hr-HR" dirty="0"/>
          </a:p>
          <a:p>
            <a:endParaRPr lang="en-GB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5BB5B38-D41E-8D13-52EE-1D46AF563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23</a:t>
            </a:fld>
            <a:endParaRPr lang="en-GB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DB6742C8-3AE6-49F5-10A8-F815A0A0A03A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dirty="0">
                <a:solidFill>
                  <a:schemeClr val="tx1"/>
                </a:solidFill>
                <a:effectLst/>
              </a:rPr>
              <a:t>DI PIERRO, F. and COLOMBO, M. (2021) ‘The administration of S. salivarius K12 to children may reduce the rate of SARS-COV-2 infection’, </a:t>
            </a:r>
            <a:r>
              <a:rPr lang="en-GB" sz="900" i="1" dirty="0">
                <a:solidFill>
                  <a:schemeClr val="tx1"/>
                </a:solidFill>
                <a:effectLst/>
              </a:rPr>
              <a:t>Minerva Medica</a:t>
            </a:r>
            <a:r>
              <a:rPr lang="en-GB" sz="900" dirty="0">
                <a:solidFill>
                  <a:schemeClr val="tx1"/>
                </a:solidFill>
                <a:effectLst/>
              </a:rPr>
              <a:t>, 112(4). doi:10.23736/s0026-4806.21.07487-5. </a:t>
            </a:r>
          </a:p>
        </p:txBody>
      </p:sp>
    </p:spTree>
    <p:extLst>
      <p:ext uri="{BB962C8B-B14F-4D97-AF65-F5344CB8AC3E}">
        <p14:creationId xmlns:p14="http://schemas.microsoft.com/office/powerpoint/2010/main" val="3152850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BE2D8-605D-4346-034F-8A398772A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68DA92-35ED-7E73-FAD5-AEA3D2A91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73603"/>
          </a:xfrm>
        </p:spPr>
        <p:txBody>
          <a:bodyPr/>
          <a:lstStyle/>
          <a:p>
            <a:pPr algn="ctr"/>
            <a:r>
              <a:rPr lang="en-GB" sz="4000" b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Povezanost oralnog i plućnog mikrobioma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7300316-C44A-426D-D51A-F628A90363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dirty="0" err="1">
                <a:solidFill>
                  <a:schemeClr val="tx1"/>
                </a:solidFill>
              </a:rPr>
              <a:t>Oralni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mikrobiom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primarni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izvor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plućnog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mikrobioma</a:t>
            </a:r>
            <a:r>
              <a:rPr lang="en-GB" sz="2800" dirty="0">
                <a:solidFill>
                  <a:schemeClr val="tx1"/>
                </a:solidFill>
              </a:rPr>
              <a:t>: </a:t>
            </a:r>
            <a:r>
              <a:rPr lang="en-GB" sz="2800" dirty="0" err="1">
                <a:solidFill>
                  <a:schemeClr val="tx1"/>
                </a:solidFill>
              </a:rPr>
              <a:t>mikroaspiracija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omogućava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prijenos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mikroorganizama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usne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šupljine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pluća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>
                <a:solidFill>
                  <a:schemeClr val="tx1"/>
                </a:solidFill>
              </a:rPr>
              <a:t>Utjecaj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oralnog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mikrobioma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imunološki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odgovor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prevenciju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respiratornih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infekcija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>
                <a:solidFill>
                  <a:schemeClr val="tx1"/>
                </a:solidFill>
              </a:rPr>
              <a:t>Veza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između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zdravog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oralnog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mikrobioma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smanjenog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rizika</a:t>
            </a:r>
            <a:r>
              <a:rPr lang="en-GB" sz="2800" dirty="0">
                <a:solidFill>
                  <a:schemeClr val="tx1"/>
                </a:solidFill>
              </a:rPr>
              <a:t> od </a:t>
            </a:r>
            <a:r>
              <a:rPr lang="en-GB" sz="2800" dirty="0" err="1">
                <a:solidFill>
                  <a:schemeClr val="tx1"/>
                </a:solidFill>
              </a:rPr>
              <a:t>plućnih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bolesti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kao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što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su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astma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kronična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opstruktivna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plućna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bolest</a:t>
            </a:r>
            <a:r>
              <a:rPr lang="en-GB" sz="2800" dirty="0">
                <a:solidFill>
                  <a:schemeClr val="tx1"/>
                </a:solidFill>
              </a:rPr>
              <a:t> (KOPB).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err="1">
                <a:solidFill>
                  <a:schemeClr val="tx1"/>
                </a:solidFill>
              </a:rPr>
              <a:t>Važnost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održavanja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zdravog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oralnog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mikrobioma</a:t>
            </a:r>
            <a:r>
              <a:rPr lang="en-GB" sz="2800" dirty="0">
                <a:solidFill>
                  <a:schemeClr val="tx1"/>
                </a:solidFill>
              </a:rPr>
              <a:t> u </a:t>
            </a:r>
            <a:r>
              <a:rPr lang="en-GB" sz="2800" dirty="0" err="1">
                <a:solidFill>
                  <a:schemeClr val="tx1"/>
                </a:solidFill>
              </a:rPr>
              <a:t>kontekstu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respiratornih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bolesti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i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općeg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zdravlja</a:t>
            </a:r>
            <a:r>
              <a:rPr lang="en-GB" sz="2800" dirty="0">
                <a:solidFill>
                  <a:schemeClr val="tx1"/>
                </a:solidFill>
              </a:rPr>
              <a:t> </a:t>
            </a:r>
            <a:r>
              <a:rPr lang="en-GB" sz="2800" dirty="0" err="1">
                <a:solidFill>
                  <a:schemeClr val="tx1"/>
                </a:solidFill>
              </a:rPr>
              <a:t>pluća</a:t>
            </a:r>
            <a:r>
              <a:rPr lang="en-GB" sz="2800" dirty="0">
                <a:solidFill>
                  <a:schemeClr val="tx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>
              <a:solidFill>
                <a:schemeClr val="tx1"/>
              </a:solidFill>
            </a:endParaRPr>
          </a:p>
          <a:p>
            <a:endParaRPr lang="hr-HR" dirty="0"/>
          </a:p>
          <a:p>
            <a:endParaRPr lang="en-GB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F27914F-8E3F-110A-AC24-C1F76777E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24</a:t>
            </a:fld>
            <a:endParaRPr lang="en-GB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93AA5C21-9BA9-F80B-6A46-C648666C1D57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9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98017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4A0711-9B14-C4C1-4DB0-116D3BD8D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Učinak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 salivarius 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M18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pastila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parametre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kariograma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pacijenata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visokim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rizikom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karijesa</a:t>
            </a:r>
            <a:endParaRPr lang="en-GB" sz="3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 6">
            <a:extLst>
              <a:ext uri="{FF2B5EF4-FFF2-40B4-BE49-F238E27FC236}">
                <a16:creationId xmlns:a16="http://schemas.microsoft.com/office/drawing/2014/main" id="{2B8C8334-B4CC-1228-7B74-BC470B0F04C0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Poorni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S,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Nivedhitha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M, Srinivasan M, et al. (March 18, 2022) Effect of Probiotic Streptococcus salivarius K12 and M18 Lozenges on the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Cariogram</a:t>
            </a:r>
            <a:r>
              <a:rPr lang="hr-HR" sz="900" b="0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Parameters of Patients With High Caries Risk: A Randomised Control Trial.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Cureus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14(3): e23282. DOI 10.7759/cureus.23282</a:t>
            </a:r>
            <a:endParaRPr lang="de-AT" sz="90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6" name="Rezervirano mjesto sadržaja 2">
            <a:extLst>
              <a:ext uri="{FF2B5EF4-FFF2-40B4-BE49-F238E27FC236}">
                <a16:creationId xmlns:a16="http://schemas.microsoft.com/office/drawing/2014/main" id="{A4E98F54-8D29-93F1-6EB9-71925788AE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8425954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6885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F6BB2E5-F5C5-4876-9282-B0246E035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E53EAE7-3851-4CE7-BE81-EF90F19EF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C5EFB6A-0AF1-46B2-B103-4AA6C7B31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28F80F5E-E59C-4CA7-9E17-1299AF271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B13FA0E-DA36-6E44-87E9-B2DC06C6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813" y="639097"/>
            <a:ext cx="373625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Učinak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probiotika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 salivarius 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M18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pastila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parametre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kariograma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pacijenata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visokim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rizikom</a:t>
            </a:r>
            <a:r>
              <a:rPr lang="en-US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US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karijesa</a:t>
            </a:r>
            <a:endParaRPr lang="en-US" sz="3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18DB29D-7BF5-4F3F-A821-FCCDD402D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44" y="0"/>
            <a:ext cx="3633464" cy="33559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CCA67CB4-41B7-BC61-0A0D-10DF8DC05F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84" b="7767"/>
          <a:stretch/>
        </p:blipFill>
        <p:spPr>
          <a:xfrm>
            <a:off x="-4144" y="10"/>
            <a:ext cx="3633464" cy="3355932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8300F322-BD8A-9C4A-C1E7-284863A6BA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" b="6122"/>
          <a:stretch/>
        </p:blipFill>
        <p:spPr>
          <a:xfrm>
            <a:off x="3789574" y="10"/>
            <a:ext cx="3629320" cy="3355932"/>
          </a:xfrm>
          <a:prstGeom prst="rect">
            <a:avLst/>
          </a:prstGeom>
        </p:spPr>
      </p:pic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F631C96C-F167-3B48-AE64-30D7A4379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545"/>
          <a:stretch/>
        </p:blipFill>
        <p:spPr>
          <a:xfrm>
            <a:off x="-4740" y="3494690"/>
            <a:ext cx="7423634" cy="2839626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3026FC3-A287-4A0D-9A8B-9F412F1B5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15379" y="4343400"/>
            <a:ext cx="329184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ADFD6DF8-A0C0-4F1A-B0D1-EEDDA20C2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CE4841E-55FD-437E-8181-FFBDE673B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A2B3CDF-A2CA-1B81-4B22-D39EED7E6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22D67B0D-2821-4FD4-AC37-E6E252352273}" type="slidenum">
              <a:rPr lang="en-US" smtClean="0"/>
              <a:pPr defTabSz="457200">
                <a:spcAft>
                  <a:spcPts val="600"/>
                </a:spcAft>
              </a:pPr>
              <a:t>26</a:t>
            </a:fld>
            <a:endParaRPr lang="en-US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153A0D87-3136-692B-6373-DCF8C72E8DAB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Poorni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S,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Nivedhitha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M, Srinivasan M, et al. (March 18, 2022) Effect of Probiotic Streptococcus salivarius K12 and M18 Lozenges on the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Cariogram</a:t>
            </a:r>
            <a:r>
              <a:rPr lang="hr-HR" sz="900" b="0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Parameters of Patients With High Caries Risk: A Randomised Control Trial.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Cureus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14(3): e23282. DOI 10.7759/cureus.23282</a:t>
            </a:r>
            <a:endParaRPr lang="de-AT" sz="9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5399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230A27-1553-42F8-99D7-829868E13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72232D-B4D6-429F-B3D1-2D9891B85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2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F204D1F-6E6A-ECEA-0A75-6A9E6F170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030" y="963997"/>
            <a:ext cx="3254691" cy="4938361"/>
          </a:xfrm>
        </p:spPr>
        <p:txBody>
          <a:bodyPr anchor="ctr">
            <a:normAutofit/>
          </a:bodyPr>
          <a:lstStyle/>
          <a:p>
            <a:pPr algn="ctr"/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Učinak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probiotika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i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Streptococcus salivarius 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K12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M18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pastila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parametre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kariograma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pacijenata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visokim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rizikom</a:t>
            </a:r>
            <a:r>
              <a:rPr lang="en-GB" sz="3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GB" sz="3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karijesa</a:t>
            </a:r>
            <a:endParaRPr lang="en-GB" sz="3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CC3441-26B3-4381-B3DF-8AE3C288B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251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96AC3B9-5DF1-917D-4DFD-E50E6AE23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882" y="963507"/>
            <a:ext cx="6135097" cy="4938851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1800" dirty="0" err="1">
                <a:solidFill>
                  <a:schemeClr val="tx1"/>
                </a:solidFill>
              </a:rPr>
              <a:t>Nakon</a:t>
            </a:r>
            <a:r>
              <a:rPr lang="en-GB" sz="1800" dirty="0">
                <a:solidFill>
                  <a:schemeClr val="tx1"/>
                </a:solidFill>
              </a:rPr>
              <a:t> tri </a:t>
            </a:r>
            <a:r>
              <a:rPr lang="en-GB" sz="1800" dirty="0" err="1">
                <a:solidFill>
                  <a:schemeClr val="tx1"/>
                </a:solidFill>
              </a:rPr>
              <a:t>mjeseca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primjene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probiotika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došlo</a:t>
            </a:r>
            <a:r>
              <a:rPr lang="en-GB" sz="1800" dirty="0">
                <a:solidFill>
                  <a:schemeClr val="tx1"/>
                </a:solidFill>
              </a:rPr>
              <a:t> je do </a:t>
            </a:r>
            <a:r>
              <a:rPr lang="en-GB" sz="1800" b="1" dirty="0" err="1">
                <a:solidFill>
                  <a:schemeClr val="tx1"/>
                </a:solidFill>
              </a:rPr>
              <a:t>značajnog</a:t>
            </a:r>
            <a:r>
              <a:rPr lang="en-GB" sz="1800" b="1" dirty="0">
                <a:solidFill>
                  <a:schemeClr val="tx1"/>
                </a:solidFill>
              </a:rPr>
              <a:t> </a:t>
            </a:r>
            <a:r>
              <a:rPr lang="en-GB" sz="1800" b="1" dirty="0" err="1">
                <a:solidFill>
                  <a:schemeClr val="tx1"/>
                </a:solidFill>
              </a:rPr>
              <a:t>smanjenja</a:t>
            </a:r>
            <a:r>
              <a:rPr lang="en-GB" sz="1800" b="1" dirty="0">
                <a:solidFill>
                  <a:schemeClr val="tx1"/>
                </a:solidFill>
              </a:rPr>
              <a:t> </a:t>
            </a:r>
            <a:r>
              <a:rPr lang="en-GB" sz="1800" b="1" dirty="0" err="1">
                <a:solidFill>
                  <a:schemeClr val="tx1"/>
                </a:solidFill>
              </a:rPr>
              <a:t>rizika</a:t>
            </a:r>
            <a:r>
              <a:rPr lang="en-GB" sz="1800" b="1" dirty="0">
                <a:solidFill>
                  <a:schemeClr val="tx1"/>
                </a:solidFill>
              </a:rPr>
              <a:t> od </a:t>
            </a:r>
            <a:r>
              <a:rPr lang="en-GB" sz="1800" b="1" dirty="0" err="1">
                <a:solidFill>
                  <a:schemeClr val="tx1"/>
                </a:solidFill>
              </a:rPr>
              <a:t>karijesa</a:t>
            </a:r>
            <a:r>
              <a:rPr lang="en-GB" sz="1800" b="1" dirty="0">
                <a:solidFill>
                  <a:schemeClr val="tx1"/>
                </a:solidFill>
              </a:rPr>
              <a:t> </a:t>
            </a:r>
            <a:r>
              <a:rPr lang="en-GB" sz="1800" dirty="0">
                <a:solidFill>
                  <a:schemeClr val="tx1"/>
                </a:solidFill>
              </a:rPr>
              <a:t>u </a:t>
            </a:r>
            <a:r>
              <a:rPr lang="en-GB" sz="1800" dirty="0" err="1">
                <a:solidFill>
                  <a:schemeClr val="tx1"/>
                </a:solidFill>
              </a:rPr>
              <a:t>skupinama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koje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su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primale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probiotike</a:t>
            </a:r>
            <a:r>
              <a:rPr lang="en-GB" sz="1800" dirty="0">
                <a:solidFill>
                  <a:schemeClr val="tx1"/>
                </a:solidFill>
              </a:rPr>
              <a:t> u </a:t>
            </a:r>
            <a:r>
              <a:rPr lang="en-GB" sz="1800" dirty="0" err="1">
                <a:solidFill>
                  <a:schemeClr val="tx1"/>
                </a:solidFill>
              </a:rPr>
              <a:t>usporedbi</a:t>
            </a:r>
            <a:r>
              <a:rPr lang="en-GB" sz="1800" dirty="0">
                <a:solidFill>
                  <a:schemeClr val="tx1"/>
                </a:solidFill>
              </a:rPr>
              <a:t> s </a:t>
            </a:r>
            <a:r>
              <a:rPr lang="en-GB" sz="1800" dirty="0" err="1">
                <a:solidFill>
                  <a:schemeClr val="tx1"/>
                </a:solidFill>
              </a:rPr>
              <a:t>kontrolnom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skupinom</a:t>
            </a:r>
            <a:r>
              <a:rPr lang="en-GB" sz="1800" dirty="0">
                <a:solidFill>
                  <a:schemeClr val="tx1"/>
                </a:solidFill>
              </a:rPr>
              <a:t>. 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err="1">
                <a:solidFill>
                  <a:schemeClr val="tx1"/>
                </a:solidFill>
              </a:rPr>
              <a:t>Srednji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postotak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šanse</a:t>
            </a:r>
            <a:r>
              <a:rPr lang="en-GB" sz="1800" dirty="0">
                <a:solidFill>
                  <a:schemeClr val="tx1"/>
                </a:solidFill>
              </a:rPr>
              <a:t> za </a:t>
            </a:r>
            <a:r>
              <a:rPr lang="en-GB" sz="1800" dirty="0" err="1">
                <a:solidFill>
                  <a:schemeClr val="tx1"/>
                </a:solidFill>
              </a:rPr>
              <a:t>izbjegavanje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novih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karijesa</a:t>
            </a:r>
            <a:r>
              <a:rPr lang="en-GB" sz="1800" dirty="0">
                <a:solidFill>
                  <a:schemeClr val="tx1"/>
                </a:solidFill>
              </a:rPr>
              <a:t> je 47,14 ± 6,837 u </a:t>
            </a:r>
            <a:r>
              <a:rPr lang="en-GB" sz="1800" dirty="0" err="1">
                <a:solidFill>
                  <a:schemeClr val="tx1"/>
                </a:solidFill>
              </a:rPr>
              <a:t>skupini</a:t>
            </a:r>
            <a:r>
              <a:rPr lang="en-GB" sz="1800" dirty="0">
                <a:solidFill>
                  <a:schemeClr val="tx1"/>
                </a:solidFill>
              </a:rPr>
              <a:t> 1, 41,36 ± 16,04 u </a:t>
            </a:r>
            <a:r>
              <a:rPr lang="en-GB" sz="1800" dirty="0" err="1">
                <a:solidFill>
                  <a:schemeClr val="tx1"/>
                </a:solidFill>
              </a:rPr>
              <a:t>skupini</a:t>
            </a:r>
            <a:r>
              <a:rPr lang="en-GB" sz="1800" dirty="0">
                <a:solidFill>
                  <a:schemeClr val="tx1"/>
                </a:solidFill>
              </a:rPr>
              <a:t> 2 </a:t>
            </a:r>
            <a:r>
              <a:rPr lang="en-GB" sz="1800" dirty="0" err="1">
                <a:solidFill>
                  <a:schemeClr val="tx1"/>
                </a:solidFill>
              </a:rPr>
              <a:t>i</a:t>
            </a:r>
            <a:r>
              <a:rPr lang="en-GB" sz="1800" dirty="0">
                <a:solidFill>
                  <a:schemeClr val="tx1"/>
                </a:solidFill>
              </a:rPr>
              <a:t> 32,50 ± 14,54 u </a:t>
            </a:r>
            <a:r>
              <a:rPr lang="en-GB" sz="1800" dirty="0" err="1">
                <a:solidFill>
                  <a:schemeClr val="tx1"/>
                </a:solidFill>
              </a:rPr>
              <a:t>skupini</a:t>
            </a:r>
            <a:r>
              <a:rPr lang="en-GB" sz="1800" dirty="0">
                <a:solidFill>
                  <a:schemeClr val="tx1"/>
                </a:solidFill>
              </a:rPr>
              <a:t> 3. 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1800" dirty="0" err="1">
                <a:solidFill>
                  <a:schemeClr val="tx1"/>
                </a:solidFill>
              </a:rPr>
              <a:t>Dunnova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usporedba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parova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pokazala</a:t>
            </a:r>
            <a:r>
              <a:rPr lang="en-GB" sz="1800" dirty="0">
                <a:solidFill>
                  <a:schemeClr val="tx1"/>
                </a:solidFill>
              </a:rPr>
              <a:t> je </a:t>
            </a:r>
            <a:r>
              <a:rPr lang="en-GB" sz="1800" dirty="0" err="1">
                <a:solidFill>
                  <a:schemeClr val="tx1"/>
                </a:solidFill>
              </a:rPr>
              <a:t>značajnu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srednju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postotnu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razliku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između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Grupe</a:t>
            </a:r>
            <a:r>
              <a:rPr lang="en-GB" sz="1800" dirty="0">
                <a:solidFill>
                  <a:schemeClr val="tx1"/>
                </a:solidFill>
              </a:rPr>
              <a:t> 1 (BLIS K12) </a:t>
            </a:r>
            <a:r>
              <a:rPr lang="en-GB" sz="1800" dirty="0" err="1">
                <a:solidFill>
                  <a:schemeClr val="tx1"/>
                </a:solidFill>
              </a:rPr>
              <a:t>i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Grupe</a:t>
            </a:r>
            <a:r>
              <a:rPr lang="en-GB" sz="1800" dirty="0">
                <a:solidFill>
                  <a:schemeClr val="tx1"/>
                </a:solidFill>
              </a:rPr>
              <a:t> 3 (</a:t>
            </a:r>
            <a:r>
              <a:rPr lang="en-GB" sz="1800" dirty="0" err="1">
                <a:solidFill>
                  <a:schemeClr val="tx1"/>
                </a:solidFill>
              </a:rPr>
              <a:t>kontrola</a:t>
            </a:r>
            <a:r>
              <a:rPr lang="en-GB" sz="1800" dirty="0">
                <a:solidFill>
                  <a:schemeClr val="tx1"/>
                </a:solidFill>
              </a:rPr>
              <a:t>), </a:t>
            </a:r>
            <a:r>
              <a:rPr lang="en-GB" sz="1800" dirty="0" err="1">
                <a:solidFill>
                  <a:schemeClr val="tx1"/>
                </a:solidFill>
              </a:rPr>
              <a:t>što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ukazuje</a:t>
            </a:r>
            <a:r>
              <a:rPr lang="en-GB" sz="1800" dirty="0">
                <a:solidFill>
                  <a:schemeClr val="tx1"/>
                </a:solidFill>
              </a:rPr>
              <a:t> da je </a:t>
            </a:r>
            <a:r>
              <a:rPr lang="en-GB" sz="1800" dirty="0" err="1">
                <a:solidFill>
                  <a:schemeClr val="tx1"/>
                </a:solidFill>
              </a:rPr>
              <a:t>upotreba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dirty="0" err="1">
                <a:solidFill>
                  <a:schemeClr val="tx1"/>
                </a:solidFill>
              </a:rPr>
              <a:t>probiotika</a:t>
            </a:r>
            <a:r>
              <a:rPr lang="en-GB" sz="1800" dirty="0">
                <a:solidFill>
                  <a:schemeClr val="tx1"/>
                </a:solidFill>
              </a:rPr>
              <a:t> BLIS K12TM </a:t>
            </a:r>
            <a:r>
              <a:rPr lang="en-GB" sz="1800" dirty="0" err="1">
                <a:solidFill>
                  <a:schemeClr val="tx1"/>
                </a:solidFill>
              </a:rPr>
              <a:t>rezultirala</a:t>
            </a:r>
            <a:r>
              <a:rPr lang="en-GB" sz="1800" dirty="0">
                <a:solidFill>
                  <a:schemeClr val="tx1"/>
                </a:solidFill>
              </a:rPr>
              <a:t> </a:t>
            </a:r>
            <a:r>
              <a:rPr lang="en-GB" sz="1800" b="1" dirty="0" err="1">
                <a:solidFill>
                  <a:schemeClr val="tx1"/>
                </a:solidFill>
              </a:rPr>
              <a:t>većim</a:t>
            </a:r>
            <a:r>
              <a:rPr lang="en-GB" sz="1800" b="1" dirty="0">
                <a:solidFill>
                  <a:schemeClr val="tx1"/>
                </a:solidFill>
              </a:rPr>
              <a:t> </a:t>
            </a:r>
            <a:r>
              <a:rPr lang="en-GB" sz="1800" b="1" dirty="0" err="1">
                <a:solidFill>
                  <a:schemeClr val="tx1"/>
                </a:solidFill>
              </a:rPr>
              <a:t>smanjenjem</a:t>
            </a:r>
            <a:r>
              <a:rPr lang="en-GB" sz="1800" b="1" dirty="0">
                <a:solidFill>
                  <a:schemeClr val="tx1"/>
                </a:solidFill>
              </a:rPr>
              <a:t> </a:t>
            </a:r>
            <a:r>
              <a:rPr lang="en-GB" sz="1800" b="1" dirty="0" err="1">
                <a:solidFill>
                  <a:schemeClr val="tx1"/>
                </a:solidFill>
              </a:rPr>
              <a:t>rizika</a:t>
            </a:r>
            <a:r>
              <a:rPr lang="en-GB" sz="1800" b="1" dirty="0">
                <a:solidFill>
                  <a:schemeClr val="tx1"/>
                </a:solidFill>
              </a:rPr>
              <a:t> od </a:t>
            </a:r>
            <a:r>
              <a:rPr lang="en-GB" sz="1800" b="1" dirty="0" err="1">
                <a:solidFill>
                  <a:schemeClr val="tx1"/>
                </a:solidFill>
              </a:rPr>
              <a:t>karijesa</a:t>
            </a:r>
            <a:r>
              <a:rPr lang="en-GB" sz="1800" b="1" dirty="0">
                <a:solidFill>
                  <a:schemeClr val="tx1"/>
                </a:solidFill>
              </a:rPr>
              <a:t> u </a:t>
            </a:r>
            <a:r>
              <a:rPr lang="en-GB" sz="1800" b="1" dirty="0" err="1">
                <a:solidFill>
                  <a:schemeClr val="tx1"/>
                </a:solidFill>
              </a:rPr>
              <a:t>usporedbi</a:t>
            </a:r>
            <a:r>
              <a:rPr lang="en-GB" sz="1800" b="1" dirty="0">
                <a:solidFill>
                  <a:schemeClr val="tx1"/>
                </a:solidFill>
              </a:rPr>
              <a:t> s </a:t>
            </a:r>
            <a:r>
              <a:rPr lang="en-GB" sz="1800" b="1" dirty="0" err="1">
                <a:solidFill>
                  <a:schemeClr val="tx1"/>
                </a:solidFill>
              </a:rPr>
              <a:t>kontrolnom</a:t>
            </a:r>
            <a:r>
              <a:rPr lang="en-GB" sz="1800" b="1" dirty="0">
                <a:solidFill>
                  <a:schemeClr val="tx1"/>
                </a:solidFill>
              </a:rPr>
              <a:t> </a:t>
            </a:r>
            <a:r>
              <a:rPr lang="en-GB" sz="1800" b="1" dirty="0" err="1">
                <a:solidFill>
                  <a:schemeClr val="tx1"/>
                </a:solidFill>
              </a:rPr>
              <a:t>skupinom</a:t>
            </a:r>
            <a:r>
              <a:rPr lang="en-GB" sz="1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E03E360-7D86-31FD-4441-0F6193023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GB">
                <a:solidFill>
                  <a:schemeClr val="tx1">
                    <a:lumMod val="65000"/>
                    <a:lumOff val="35000"/>
                  </a:schemeClr>
                </a:solidFill>
              </a:rPr>
              <a:pPr>
                <a:spcAft>
                  <a:spcPts val="600"/>
                </a:spcAft>
              </a:pPr>
              <a:t>27</a:t>
            </a:fld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3C612C9C-C0BE-85E4-9CF1-2826BB39148A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Poorni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S,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Nivedhitha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M, Srinivasan M, et al. (March 18, 2022) Effect of Probiotic Streptococcus salivarius K12 and M18 Lozenges on the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Cariogram</a:t>
            </a:r>
            <a:r>
              <a:rPr lang="hr-HR" sz="900" b="0" i="0" u="none" strike="noStrike" baseline="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Parameters of Patients With High Caries Risk: A Randomised Control Trial. </a:t>
            </a:r>
            <a:r>
              <a:rPr lang="en-GB" sz="900" b="0" i="0" u="none" strike="noStrike" baseline="0" dirty="0" err="1">
                <a:solidFill>
                  <a:schemeClr val="tx1"/>
                </a:solidFill>
                <a:latin typeface="+mj-lt"/>
              </a:rPr>
              <a:t>Cureus</a:t>
            </a:r>
            <a:r>
              <a:rPr lang="en-GB" sz="900" b="0" i="0" u="none" strike="noStrike" baseline="0" dirty="0">
                <a:solidFill>
                  <a:schemeClr val="tx1"/>
                </a:solidFill>
                <a:latin typeface="+mj-lt"/>
              </a:rPr>
              <a:t> 14(3): e23282. DOI 10.7759/cureus.23282</a:t>
            </a:r>
            <a:endParaRPr lang="de-AT" sz="9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5043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24F064C-E4E5-02BD-A90F-255C3707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Učinak vitamina D na oralno zdravlje</a:t>
            </a:r>
            <a:endParaRPr lang="en-GB" sz="4000" b="1" dirty="0">
              <a:solidFill>
                <a:srgbClr val="B6185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C08972A-DAB0-2D88-99C2-AA61ED516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Nedostatak vitamina D može imati ozbiljne posljedice na oralno zdravlje, posebno kod djece.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Teži nedostatak vitamina D može uzrokovati poremećaj mineralizacije zuba, što rezultira defektima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dentina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i cakline.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Ovi defekti mogu povećati rizik od nastanka i progresije karijesa, što ukazuje na važnost održavanja odgovarajućih razina vitamina D tijekom rasta i razvoja.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chemeClr val="tx1"/>
                </a:solidFill>
                <a:ea typeface="Calibri" panose="020F0502020204030204" pitchFamily="34" charset="0"/>
              </a:rPr>
              <a:t> N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edostatak vitamina D povezan je s većom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prevalencijom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parodontitisa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i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gingivalne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upale.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Vitamin D smanjuje izražavanje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proupalnih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citokina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u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gingivi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i regulira odgovarajuću mineralnu gustoću zuba.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800" dirty="0">
                <a:solidFill>
                  <a:schemeClr val="tx1"/>
                </a:solidFill>
                <a:ea typeface="Calibri" panose="020F0502020204030204" pitchFamily="34" charset="0"/>
              </a:rPr>
              <a:t>S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uplementacija vitaminom D povezana je s boljim rezultatima u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nekirurškom</a:t>
            </a:r>
            <a:r>
              <a:rPr lang="hr-HR" sz="1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 liječenju </a:t>
            </a:r>
            <a:r>
              <a:rPr lang="hr-HR" sz="1800" dirty="0" err="1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periodontitisa</a:t>
            </a:r>
            <a:r>
              <a:rPr lang="hr-H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6" name="Pravokutnik: zaobljeni kutovi 5">
            <a:extLst>
              <a:ext uri="{FF2B5EF4-FFF2-40B4-BE49-F238E27FC236}">
                <a16:creationId xmlns:a16="http://schemas.microsoft.com/office/drawing/2014/main" id="{446C4088-8433-792F-D3DA-C919F0DCE13A}"/>
              </a:ext>
            </a:extLst>
          </p:cNvPr>
          <p:cNvSpPr/>
          <p:nvPr/>
        </p:nvSpPr>
        <p:spPr>
          <a:xfrm>
            <a:off x="1040477" y="5182337"/>
            <a:ext cx="10115203" cy="12443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2000" b="1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</a:rPr>
              <a:t>Sva ova istraživanja ukazuju na važnost vitamina D u promicanju oralnog zdravlja i potrebu za održavanjem odgovarajućih razina kroz suplementaciju, posebno kod osoba s poznatim nedostatkom vitamina D ili povećanim rizikom od oralnih bolesti.</a:t>
            </a:r>
            <a:endParaRPr lang="en-GB" sz="20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GB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05DDD47-1B21-2CF9-87E7-5E70EE0F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7B0D-2821-4FD4-AC37-E6E252352273}" type="slidenum">
              <a:rPr lang="en-GB" smtClean="0"/>
              <a:t>28</a:t>
            </a:fld>
            <a:endParaRPr lang="en-GB"/>
          </a:p>
        </p:txBody>
      </p:sp>
      <p:sp>
        <p:nvSpPr>
          <p:cNvPr id="5" name="Rechteck 6">
            <a:extLst>
              <a:ext uri="{FF2B5EF4-FFF2-40B4-BE49-F238E27FC236}">
                <a16:creationId xmlns:a16="http://schemas.microsoft.com/office/drawing/2014/main" id="{5741D8FA-4631-0BD9-565E-85521DC2C823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596513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42">
            <a:extLst>
              <a:ext uri="{FF2B5EF4-FFF2-40B4-BE49-F238E27FC236}">
                <a16:creationId xmlns:a16="http://schemas.microsoft.com/office/drawing/2014/main" id="{4E4490D0-3672-446A-AC12-B4830333B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8" name="Rectangle 44">
            <a:extLst>
              <a:ext uri="{FF2B5EF4-FFF2-40B4-BE49-F238E27FC236}">
                <a16:creationId xmlns:a16="http://schemas.microsoft.com/office/drawing/2014/main" id="{39CB82C2-DF65-4EC1-8280-F201D50F5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59" name="Straight Connector 46">
            <a:extLst>
              <a:ext uri="{FF2B5EF4-FFF2-40B4-BE49-F238E27FC236}">
                <a16:creationId xmlns:a16="http://schemas.microsoft.com/office/drawing/2014/main" id="{7E1D4427-852B-4B37-8E76-0E9F1810B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60" name="Rectangle 48">
            <a:extLst>
              <a:ext uri="{FF2B5EF4-FFF2-40B4-BE49-F238E27FC236}">
                <a16:creationId xmlns:a16="http://schemas.microsoft.com/office/drawing/2014/main" id="{EB1836F0-F9E0-4D93-9BDD-7EEC6EA0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97CEBCB-FE0B-2A71-3B4D-759B95B2B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9754" y="639097"/>
            <a:ext cx="6253317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b="1" dirty="0" err="1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Hvala</a:t>
            </a:r>
            <a:r>
              <a:rPr lang="en-US" sz="5000" b="1" dirty="0">
                <a:solidFill>
                  <a:srgbClr val="B6185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4" name="Grafik 5">
            <a:extLst>
              <a:ext uri="{FF2B5EF4-FFF2-40B4-BE49-F238E27FC236}">
                <a16:creationId xmlns:a16="http://schemas.microsoft.com/office/drawing/2014/main" id="{72276792-EEEF-457E-927A-DCF2DCE2CB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6" t="9674" r="10984" b="14583"/>
          <a:stretch/>
        </p:blipFill>
        <p:spPr>
          <a:xfrm>
            <a:off x="633999" y="856141"/>
            <a:ext cx="4001315" cy="4616091"/>
          </a:xfrm>
          <a:prstGeom prst="rect">
            <a:avLst/>
          </a:prstGeom>
        </p:spPr>
      </p:pic>
      <p:cxnSp>
        <p:nvCxnSpPr>
          <p:cNvPr id="61" name="Straight Connector 50">
            <a:extLst>
              <a:ext uri="{FF2B5EF4-FFF2-40B4-BE49-F238E27FC236}">
                <a16:creationId xmlns:a16="http://schemas.microsoft.com/office/drawing/2014/main" id="{7A49EFD3-A806-4D59-99F1-AA9AFAE4E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071" y="4343400"/>
            <a:ext cx="5636107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52">
            <a:extLst>
              <a:ext uri="{FF2B5EF4-FFF2-40B4-BE49-F238E27FC236}">
                <a16:creationId xmlns:a16="http://schemas.microsoft.com/office/drawing/2014/main" id="{6D2F28D1-82F9-40FE-935C-85ECF7660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3" name="Rectangle 54">
            <a:extLst>
              <a:ext uri="{FF2B5EF4-FFF2-40B4-BE49-F238E27FC236}">
                <a16:creationId xmlns:a16="http://schemas.microsoft.com/office/drawing/2014/main" id="{4B670E93-2F53-48FC-AB6C-E99E22D17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Rezervirano mjesto broja slajda 2">
            <a:extLst>
              <a:ext uri="{FF2B5EF4-FFF2-40B4-BE49-F238E27FC236}">
                <a16:creationId xmlns:a16="http://schemas.microsoft.com/office/drawing/2014/main" id="{BBF41915-00D6-3292-B2F6-CD86BD19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2D67B0D-2821-4FD4-AC37-E6E252352273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D4EE23D2-C0B4-4452-8774-CCE7BADE6A11}"/>
              </a:ext>
            </a:extLst>
          </p:cNvPr>
          <p:cNvSpPr/>
          <p:nvPr/>
        </p:nvSpPr>
        <p:spPr>
          <a:xfrm>
            <a:off x="0" y="6309320"/>
            <a:ext cx="12192000" cy="548680"/>
          </a:xfrm>
          <a:prstGeom prst="rect">
            <a:avLst/>
          </a:prstGeom>
          <a:solidFill>
            <a:srgbClr val="B71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hr-HR" dirty="0"/>
              <a:t>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140298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tiva">
  <a:themeElements>
    <a:clrScheme name="Crveno-ljubičast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rveno-ljubičasta">
    <a:dk1>
      <a:sysClr val="windowText" lastClr="000000"/>
    </a:dk1>
    <a:lt1>
      <a:sysClr val="window" lastClr="FFFFFF"/>
    </a:lt1>
    <a:dk2>
      <a:srgbClr val="454551"/>
    </a:dk2>
    <a:lt2>
      <a:srgbClr val="D8D9DC"/>
    </a:lt2>
    <a:accent1>
      <a:srgbClr val="E32D91"/>
    </a:accent1>
    <a:accent2>
      <a:srgbClr val="C830CC"/>
    </a:accent2>
    <a:accent3>
      <a:srgbClr val="4EA6DC"/>
    </a:accent3>
    <a:accent4>
      <a:srgbClr val="4775E7"/>
    </a:accent4>
    <a:accent5>
      <a:srgbClr val="8971E1"/>
    </a:accent5>
    <a:accent6>
      <a:srgbClr val="D54773"/>
    </a:accent6>
    <a:hlink>
      <a:srgbClr val="6B9F25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14323</TotalTime>
  <Words>2510</Words>
  <Application>Microsoft Macintosh PowerPoint</Application>
  <PresentationFormat>Widescreen</PresentationFormat>
  <Paragraphs>191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Constantia</vt:lpstr>
      <vt:lpstr>Corbel</vt:lpstr>
      <vt:lpstr>Times New Roman</vt:lpstr>
      <vt:lpstr>Wingdings</vt:lpstr>
      <vt:lpstr>Wingdings 2</vt:lpstr>
      <vt:lpstr>Wingdings 3</vt:lpstr>
      <vt:lpstr>Module</vt:lpstr>
      <vt:lpstr>Retrospektiva</vt:lpstr>
      <vt:lpstr>Oralni mikrobiom i uloga Streptococcus salivarius K12</vt:lpstr>
      <vt:lpstr>O predavaču</vt:lpstr>
      <vt:lpstr>Definicija i važnost oralnog zdravlja</vt:lpstr>
      <vt:lpstr>Oralne bolesti i njihov globalni utjecaj</vt:lpstr>
      <vt:lpstr>Epidemiologija oralnih bolesti</vt:lpstr>
      <vt:lpstr>Oralni mikrobiom – raznolikost i funkcija</vt:lpstr>
      <vt:lpstr>Oralna mikroflora u različitim fazama života</vt:lpstr>
      <vt:lpstr>Oralna mikrobiota kod zdravih pojedinaca – specifično za određene lokalitete</vt:lpstr>
      <vt:lpstr>Homeostaza oralnog ekosistema</vt:lpstr>
      <vt:lpstr>Homeostaza oralnog ekosistema</vt:lpstr>
      <vt:lpstr>Narušavanje homeostaze – razvitak bolesti</vt:lpstr>
      <vt:lpstr>Halitoza</vt:lpstr>
      <vt:lpstr>PowerPoint Presentation</vt:lpstr>
      <vt:lpstr>Streptococcus salivarius K12 - Uloga u održavanju oralnog zdravlja  </vt:lpstr>
      <vt:lpstr>Streptococcus salivarius K12 – mehanizam djelovanja</vt:lpstr>
      <vt:lpstr>PowerPoint Presentation</vt:lpstr>
      <vt:lpstr>Studija učinka probiotika Streptococcus salivarius K12 na parametre halitoze</vt:lpstr>
      <vt:lpstr>Učinak Streptococcus salivarius K12 na halitozu: dvostruko slijepo, randomizirano, placebom kontrolirano ispitivanje</vt:lpstr>
      <vt:lpstr>Učinak Streptococcus salivarius K12 na halitozu: dvostruko slijepo, randomizirano, placebom kontrolirano ispitivanje</vt:lpstr>
      <vt:lpstr>Učinak Streptococcus salivarius K12 na halitozu: dvostruko slijepo, randomizirano, placebom kontrolirano ispitivanje</vt:lpstr>
      <vt:lpstr>Primjena S. salivarius K12 kod djece kod infekcije SARS-CoV-2</vt:lpstr>
      <vt:lpstr>Primjena S. salivarius K12 kod djece kod infekcije SARS-CoV-2</vt:lpstr>
      <vt:lpstr>Primjena S. salivarius K12 kod djece kod infekcije SARS-CoV-2</vt:lpstr>
      <vt:lpstr>Povezanost oralnog i plućnog mikrobioma</vt:lpstr>
      <vt:lpstr>Učinak probiotika Streptococcus salivarius K12 i M18 pastila na parametre kariograma pacijenata s visokim rizikom od karijesa</vt:lpstr>
      <vt:lpstr>Učinak probiotika Streptococcus salivarius K12 i M18 pastila na parametre kariograma pacijenata s visokim rizikom od karijesa</vt:lpstr>
      <vt:lpstr>Učinak probiotika Streptococcus salivarius K12 i M18 pastila na parametre kariograma pacijenata s visokim rizikom od karijesa</vt:lpstr>
      <vt:lpstr>Učinak vitamina D na oralno zdravlje</vt:lpstr>
      <vt:lpstr>Hvala!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Oralni mikrobiom i utjecaj Streptococcus salivarius K12: Nova perspektiva u očuvanju oralnog zdravlja</dc:title>
  <dc:creator>Ante Orbanić</dc:creator>
  <cp:lastModifiedBy>Sabine Ebert-Krnjak</cp:lastModifiedBy>
  <cp:revision>5</cp:revision>
  <dcterms:created xsi:type="dcterms:W3CDTF">2024-03-26T09:07:43Z</dcterms:created>
  <dcterms:modified xsi:type="dcterms:W3CDTF">2024-11-20T16:44:51Z</dcterms:modified>
</cp:coreProperties>
</file>