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5143500" type="screen16x9"/>
  <p:notesSz cx="6858000" cy="9144000"/>
  <p:embeddedFontLst>
    <p:embeddedFont>
      <p:font typeface="Montserrat" pitchFamily="2" charset="77"/>
      <p:regular r:id="rId22"/>
      <p:bold r:id="rId23"/>
      <p:italic r:id="rId24"/>
      <p:boldItalic r:id="rId25"/>
    </p:embeddedFont>
    <p:embeddedFont>
      <p:font typeface="Montserrat Black" panose="020F0502020204030204" pitchFamily="34" charset="0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1" roundtripDataSignature="AMtx7mgxA3TSGYfe+nKOviDpFRdROs2/m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5"/>
  </p:normalViewPr>
  <p:slideViewPr>
    <p:cSldViewPr snapToGrid="0">
      <p:cViewPr varScale="1">
        <p:scale>
          <a:sx n="147" d="100"/>
          <a:sy n="147" d="100"/>
        </p:scale>
        <p:origin x="640" y="19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" name="Google Shape;6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1" name="Google Shape;9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" name="Google Shape;9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4" name="Google Shape;17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9" name="Google Shape;209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1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" name="Google Shape;17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" name="Google Shape;1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5" name="Google Shape;25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2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0" name="Google Shape;40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2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4" name="Google Shape;44;p2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5" name="Google Shape;45;p2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6" name="Google Shape;46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9" name="Google Shape;49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2" name="Google Shape;52;p3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hyperlink" Target="https://www.sciencedirect.com/book/9780323523424/textbook-of-natural-medicine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3390/foods12203827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sciencedirect.com/book/9780323523424/textbook-of-natural-medicin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"/>
          <p:cNvSpPr txBox="1">
            <a:spLocks noGrp="1"/>
          </p:cNvSpPr>
          <p:nvPr>
            <p:ph type="ctrTitle"/>
          </p:nvPr>
        </p:nvSpPr>
        <p:spPr>
          <a:xfrm>
            <a:off x="4565514" y="742200"/>
            <a:ext cx="4717235" cy="16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44444"/>
              <a:buNone/>
            </a:pPr>
            <a:r>
              <a:rPr lang="hr-HR" sz="4000">
                <a:latin typeface="Montserrat Black"/>
                <a:ea typeface="Montserrat Black"/>
                <a:cs typeface="Montserrat Black"/>
                <a:sym typeface="Montserrat Black"/>
              </a:rPr>
              <a:t>HUMANI MIKROBIOM</a:t>
            </a:r>
            <a:endParaRPr sz="4000"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44444"/>
              <a:buNone/>
            </a:pPr>
            <a:r>
              <a:rPr lang="hr-HR" sz="4000">
                <a:latin typeface="Montserrat Black"/>
                <a:ea typeface="Montserrat Black"/>
                <a:cs typeface="Montserrat Black"/>
                <a:sym typeface="Montserrat Black"/>
              </a:rPr>
              <a:t>I PREHRANA</a:t>
            </a:r>
            <a:endParaRPr sz="4000"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61" name="Google Shape;61;p1"/>
          <p:cNvSpPr txBox="1">
            <a:spLocks noGrp="1"/>
          </p:cNvSpPr>
          <p:nvPr>
            <p:ph type="subTitle" idx="1"/>
          </p:nvPr>
        </p:nvSpPr>
        <p:spPr>
          <a:xfrm>
            <a:off x="5784960" y="4350900"/>
            <a:ext cx="33438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hr-HR" sz="1600">
                <a:latin typeface="Montserrat"/>
                <a:ea typeface="Montserrat"/>
                <a:cs typeface="Montserrat"/>
                <a:sym typeface="Montserrat"/>
              </a:rPr>
              <a:t>dr.med.Andrija Karačić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2" name="Google Shape;62;p1" descr="A drawing of a pers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t="6741"/>
          <a:stretch/>
        </p:blipFill>
        <p:spPr>
          <a:xfrm>
            <a:off x="0" y="3246120"/>
            <a:ext cx="3616960" cy="18973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" descr="A transparent human intestin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3616960" cy="133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" descr="A person in a helmet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27840" y="1338828"/>
            <a:ext cx="3373120" cy="18973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"/>
          <p:cNvSpPr txBox="1">
            <a:spLocks noGrp="1"/>
          </p:cNvSpPr>
          <p:nvPr>
            <p:ph type="ctrTitle"/>
          </p:nvPr>
        </p:nvSpPr>
        <p:spPr>
          <a:xfrm>
            <a:off x="195915" y="1372142"/>
            <a:ext cx="5848269" cy="1504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hr-HR" sz="1800">
                <a:latin typeface="Montserrat Black"/>
                <a:ea typeface="Montserrat Black"/>
                <a:cs typeface="Montserrat Black"/>
                <a:sym typeface="Montserrat Black"/>
              </a:rPr>
              <a:t>- specijalist abdominalne kirurgije</a:t>
            </a:r>
            <a:br>
              <a:rPr lang="hr-HR" sz="1800">
                <a:latin typeface="Montserrat Black"/>
                <a:ea typeface="Montserrat Black"/>
                <a:cs typeface="Montserrat Black"/>
                <a:sym typeface="Montserrat Black"/>
              </a:rPr>
            </a:br>
            <a:r>
              <a:rPr lang="hr-HR" sz="1800">
                <a:latin typeface="Montserrat Black"/>
                <a:ea typeface="Montserrat Black"/>
                <a:cs typeface="Montserrat Black"/>
                <a:sym typeface="Montserrat Black"/>
              </a:rPr>
              <a:t>- doktorand biotehnologije</a:t>
            </a:r>
            <a:br>
              <a:rPr lang="hr-HR" sz="1800">
                <a:latin typeface="Montserrat Black"/>
                <a:ea typeface="Montserrat Black"/>
                <a:cs typeface="Montserrat Black"/>
                <a:sym typeface="Montserrat Black"/>
              </a:rPr>
            </a:br>
            <a:r>
              <a:rPr lang="hr-HR" sz="1800">
                <a:latin typeface="Montserrat Black"/>
                <a:ea typeface="Montserrat Black"/>
                <a:cs typeface="Montserrat Black"/>
                <a:sym typeface="Montserrat Black"/>
              </a:rPr>
              <a:t>- osnivač Centra za crijevni mikrobiom</a:t>
            </a:r>
            <a:endParaRPr sz="1800"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70" name="Google Shape;70;p2" descr="A person in a white shir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51092" y="749266"/>
            <a:ext cx="2325624" cy="34884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"/>
          <p:cNvSpPr txBox="1">
            <a:spLocks noGrp="1"/>
          </p:cNvSpPr>
          <p:nvPr>
            <p:ph type="title"/>
          </p:nvPr>
        </p:nvSpPr>
        <p:spPr>
          <a:xfrm>
            <a:off x="0" y="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hr-HR">
                <a:latin typeface="Montserrat Black"/>
                <a:ea typeface="Montserrat Black"/>
                <a:cs typeface="Montserrat Black"/>
                <a:sym typeface="Montserrat Black"/>
              </a:rPr>
              <a:t>Crijevni mikrobiom?</a:t>
            </a:r>
            <a:endParaRPr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76" name="Google Shape;76;p3" descr="A picture containing text, diagram, screenshot, colorfulness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30790" y="352087"/>
            <a:ext cx="2868136" cy="2066684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3" descr="A picture containing text, screenshot&#10;&#10;Description automatically generated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 l="2650"/>
          <a:stretch/>
        </p:blipFill>
        <p:spPr>
          <a:xfrm>
            <a:off x="4080076" y="1556522"/>
            <a:ext cx="3035525" cy="1874558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3" descr="A picture containing text, diagram, map, screenshot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0360" y="1215567"/>
            <a:ext cx="3424627" cy="3239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3" descr="A picture containing text, screenshot, colorfulness, graphic design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950881" y="3211322"/>
            <a:ext cx="2926080" cy="1762506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3"/>
          <p:cNvPicPr preferRelativeResize="0"/>
          <p:nvPr/>
        </p:nvPicPr>
        <p:blipFill rotWithShape="1">
          <a:blip r:embed="rId7">
            <a:alphaModFix/>
          </a:blip>
          <a:srcRect b="27981"/>
          <a:stretch/>
        </p:blipFill>
        <p:spPr>
          <a:xfrm>
            <a:off x="2974695" y="3345691"/>
            <a:ext cx="2831098" cy="1797809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3" descr="A picture containing text, screenshot, circle, map&#10;&#10;Description automatically generated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2776579"/>
            <a:ext cx="3064859" cy="23669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4"/>
          <p:cNvSpPr txBox="1">
            <a:spLocks noGrp="1"/>
          </p:cNvSpPr>
          <p:nvPr>
            <p:ph type="title"/>
          </p:nvPr>
        </p:nvSpPr>
        <p:spPr>
          <a:xfrm>
            <a:off x="0" y="0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hr-HR">
                <a:latin typeface="Montserrat Black"/>
                <a:ea typeface="Montserrat Black"/>
                <a:cs typeface="Montserrat Black"/>
                <a:sym typeface="Montserrat Black"/>
              </a:rPr>
              <a:t>Crijevni </a:t>
            </a:r>
            <a:br>
              <a:rPr lang="hr-HR">
                <a:latin typeface="Montserrat Black"/>
                <a:ea typeface="Montserrat Black"/>
                <a:cs typeface="Montserrat Black"/>
                <a:sym typeface="Montserrat Black"/>
              </a:rPr>
            </a:br>
            <a:r>
              <a:rPr lang="hr-HR">
                <a:latin typeface="Montserrat Black"/>
                <a:ea typeface="Montserrat Black"/>
                <a:cs typeface="Montserrat Black"/>
                <a:sym typeface="Montserrat Black"/>
              </a:rPr>
              <a:t>mikrobiomi!</a:t>
            </a:r>
            <a:endParaRPr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87" name="Google Shape;87;p4" descr="A picture containing text, screenshot, diagram, colorfulness&#10;&#10;Description automatically generated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429044" y="369446"/>
            <a:ext cx="4086306" cy="440460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4" descr="A picture containing text, screenshot, colorfulness, diagram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482" y="1582947"/>
            <a:ext cx="4254131" cy="31280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5"/>
          <p:cNvSpPr txBox="1">
            <a:spLocks noGrp="1"/>
          </p:cNvSpPr>
          <p:nvPr>
            <p:ph type="title"/>
          </p:nvPr>
        </p:nvSpPr>
        <p:spPr>
          <a:xfrm>
            <a:off x="-8" y="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hr-HR" sz="3020">
                <a:latin typeface="Montserrat Black"/>
                <a:ea typeface="Montserrat Black"/>
                <a:cs typeface="Montserrat Black"/>
                <a:sym typeface="Montserrat Black"/>
              </a:rPr>
              <a:t>CRIJEVNI MIKROBIOM</a:t>
            </a:r>
            <a:endParaRPr sz="3020"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94" name="Google Shape;94;p5"/>
          <p:cNvSpPr txBox="1">
            <a:spLocks noGrp="1"/>
          </p:cNvSpPr>
          <p:nvPr>
            <p:ph type="body" idx="1"/>
          </p:nvPr>
        </p:nvSpPr>
        <p:spPr>
          <a:xfrm>
            <a:off x="84720" y="1178415"/>
            <a:ext cx="5122819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-"/>
            </a:pPr>
            <a:r>
              <a:rPr lang="hr-HR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novi naziv za crijevnu mikrofloru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-"/>
            </a:pPr>
            <a:r>
              <a:rPr lang="hr-HR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poveznica čovjeka i okoliša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-"/>
            </a:pPr>
            <a:r>
              <a:rPr lang="hr-HR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100 trilijuna mikroorganizama u crijevima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-"/>
            </a:pPr>
            <a:r>
              <a:rPr lang="hr-HR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bakterije, virusi, fungi, archaea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-"/>
            </a:pPr>
            <a:r>
              <a:rPr lang="hr-HR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uloga u probavi, imunitetu, cjelokupnom zdravlju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endParaRPr sz="11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hr-HR" sz="1100">
                <a:solidFill>
                  <a:schemeClr val="dk1"/>
                </a:solidFill>
              </a:rPr>
              <a:t>.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endParaRPr/>
          </a:p>
        </p:txBody>
      </p:sp>
      <p:pic>
        <p:nvPicPr>
          <p:cNvPr id="95" name="Google Shape;95;p5" descr="A blue and white cloud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4611600" y="624500"/>
            <a:ext cx="5156900" cy="390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5" descr="logo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8" y="4523131"/>
            <a:ext cx="1533158" cy="6203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6"/>
          <p:cNvSpPr txBox="1">
            <a:spLocks noGrp="1"/>
          </p:cNvSpPr>
          <p:nvPr>
            <p:ph type="title"/>
          </p:nvPr>
        </p:nvSpPr>
        <p:spPr>
          <a:xfrm>
            <a:off x="6" y="-1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hr-HR" sz="3020">
                <a:latin typeface="Montserrat Black"/>
                <a:ea typeface="Montserrat Black"/>
                <a:cs typeface="Montserrat Black"/>
                <a:sym typeface="Montserrat Black"/>
              </a:rPr>
              <a:t>ANATOMIJA CRIJEVNOG MIKROBIOMA</a:t>
            </a:r>
            <a:endParaRPr sz="3020"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102" name="Google Shape;102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36225" y="1017050"/>
            <a:ext cx="3968150" cy="329935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6"/>
          <p:cNvSpPr/>
          <p:nvPr/>
        </p:nvSpPr>
        <p:spPr>
          <a:xfrm>
            <a:off x="2453950" y="1017050"/>
            <a:ext cx="1676100" cy="251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6"/>
          <p:cNvSpPr/>
          <p:nvPr/>
        </p:nvSpPr>
        <p:spPr>
          <a:xfrm>
            <a:off x="5222050" y="2264275"/>
            <a:ext cx="1216500" cy="1533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6"/>
          <p:cNvSpPr/>
          <p:nvPr/>
        </p:nvSpPr>
        <p:spPr>
          <a:xfrm>
            <a:off x="2396475" y="2456850"/>
            <a:ext cx="612900" cy="1149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6"/>
          <p:cNvSpPr/>
          <p:nvPr/>
        </p:nvSpPr>
        <p:spPr>
          <a:xfrm>
            <a:off x="4572000" y="4553400"/>
            <a:ext cx="450300" cy="289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6"/>
          <p:cNvSpPr/>
          <p:nvPr/>
        </p:nvSpPr>
        <p:spPr>
          <a:xfrm>
            <a:off x="4398300" y="4065300"/>
            <a:ext cx="450300" cy="2511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6"/>
          <p:cNvSpPr txBox="1"/>
          <p:nvPr/>
        </p:nvSpPr>
        <p:spPr>
          <a:xfrm>
            <a:off x="681975" y="4630100"/>
            <a:ext cx="6829200" cy="3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hr-HR" sz="1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Izvor: Michael Lane MD,, Vijayshree Yadav MD, MCR, FAAN, in </a:t>
            </a:r>
            <a:r>
              <a:rPr lang="hr-HR" sz="1000" b="0" i="0" u="none" strike="noStrike" cap="none">
                <a:solidFill>
                  <a:schemeClr val="dk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Textbook of Natural Medicine (Fifth Edition)</a:t>
            </a:r>
            <a:r>
              <a:rPr lang="hr-HR" sz="1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2020</a:t>
            </a:r>
            <a:endParaRPr sz="10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9" name="Google Shape;109;p6" descr="logo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10842" y="4492269"/>
            <a:ext cx="1533158" cy="620369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6"/>
          <p:cNvSpPr txBox="1"/>
          <p:nvPr/>
        </p:nvSpPr>
        <p:spPr>
          <a:xfrm>
            <a:off x="6446195" y="2555132"/>
            <a:ext cx="2516221" cy="307777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mikrobiom tankog crijeva</a:t>
            </a:r>
            <a:endParaRPr/>
          </a:p>
        </p:txBody>
      </p:sp>
      <p:sp>
        <p:nvSpPr>
          <p:cNvPr id="111" name="Google Shape;111;p6"/>
          <p:cNvSpPr txBox="1"/>
          <p:nvPr/>
        </p:nvSpPr>
        <p:spPr>
          <a:xfrm>
            <a:off x="314527" y="2130358"/>
            <a:ext cx="2623226" cy="307777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mikrobiom debelog crijeva</a:t>
            </a:r>
            <a:endParaRPr/>
          </a:p>
        </p:txBody>
      </p:sp>
      <p:sp>
        <p:nvSpPr>
          <p:cNvPr id="112" name="Google Shape;112;p6"/>
          <p:cNvSpPr txBox="1"/>
          <p:nvPr/>
        </p:nvSpPr>
        <p:spPr>
          <a:xfrm>
            <a:off x="5158902" y="1306749"/>
            <a:ext cx="1857984" cy="307777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mikrobiom želuca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7" descr="M.N. Gupta on LinkedIn: Microbiome diversity protects against pathogens by  nutrient block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38588" y="0"/>
            <a:ext cx="681037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8" descr="A fluorescence microscope image: Below, a few larger, roundish, blue objects (human cells); above, a multitude of small, elongated green objects (bacteria); in between a red band (mucus layer) that is partially interspersed with bacteri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8988" y="432071"/>
            <a:ext cx="7486650" cy="4219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9" descr="https://static.wixstatic.com/media/6d3e87_53f632a73fb7450ba0c27e659de05e59~mv2.jpg/v1/fill/w_720,h_606,al_c,lg_1,q_85,enc_auto/6d3e87_53f632a73fb7450ba0c27e659de05e59~mv2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95336" y="175503"/>
            <a:ext cx="5902571" cy="49679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0"/>
          <p:cNvSpPr txBox="1">
            <a:spLocks noGrp="1"/>
          </p:cNvSpPr>
          <p:nvPr>
            <p:ph type="title"/>
          </p:nvPr>
        </p:nvSpPr>
        <p:spPr>
          <a:xfrm>
            <a:off x="11" y="-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hr-HR" sz="3020">
                <a:latin typeface="Montserrat Black"/>
                <a:ea typeface="Montserrat Black"/>
                <a:cs typeface="Montserrat Black"/>
                <a:sym typeface="Montserrat Black"/>
              </a:rPr>
              <a:t>FUNKCIJE CRIJEVNOG MIKROBIOMA</a:t>
            </a:r>
            <a:endParaRPr sz="3020"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grpSp>
        <p:nvGrpSpPr>
          <p:cNvPr id="133" name="Google Shape;133;p10"/>
          <p:cNvGrpSpPr/>
          <p:nvPr/>
        </p:nvGrpSpPr>
        <p:grpSpPr>
          <a:xfrm>
            <a:off x="291781" y="1014288"/>
            <a:ext cx="8287231" cy="3415565"/>
            <a:chOff x="116684" y="417"/>
            <a:chExt cx="8287231" cy="3415565"/>
          </a:xfrm>
        </p:grpSpPr>
        <p:sp>
          <p:nvSpPr>
            <p:cNvPr id="134" name="Google Shape;134;p10"/>
            <p:cNvSpPr/>
            <p:nvPr/>
          </p:nvSpPr>
          <p:spPr>
            <a:xfrm rot="5400000">
              <a:off x="5130832" y="-2179684"/>
              <a:ext cx="1092981" cy="5453184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FD7E7">
                <a:alpha val="89803"/>
              </a:srgbClr>
            </a:solidFill>
            <a:ln w="25400" cap="flat" cmpd="sng">
              <a:solidFill>
                <a:srgbClr val="CFD7E7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0"/>
            <p:cNvSpPr txBox="1"/>
            <p:nvPr/>
          </p:nvSpPr>
          <p:spPr>
            <a:xfrm>
              <a:off x="2950731" y="53772"/>
              <a:ext cx="5399829" cy="9862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1900" tIns="20950" rIns="41900" bIns="20950" anchor="ctr" anchorCtr="0">
              <a:noAutofit/>
            </a:bodyPr>
            <a:lstStyle/>
            <a:p>
              <a:pPr marL="57150" marR="0" lvl="1" indent="-698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</a:pPr>
              <a:r>
                <a:rPr lang="hr-HR" sz="1100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složenih ugljikohidrata</a:t>
              </a:r>
              <a:endParaRPr sz="11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69850" algn="l" rtl="0">
                <a:lnSpc>
                  <a:spcPct val="90000"/>
                </a:lnSpc>
                <a:spcBef>
                  <a:spcPts val="165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</a:pPr>
              <a:r>
                <a:rPr lang="hr-HR" sz="1100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polipeptida</a:t>
              </a:r>
              <a:endParaRPr sz="11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69850" algn="l" rtl="0">
                <a:lnSpc>
                  <a:spcPct val="90000"/>
                </a:lnSpc>
                <a:spcBef>
                  <a:spcPts val="165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</a:pPr>
              <a:r>
                <a:rPr lang="hr-HR" sz="1100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masnih kiselina</a:t>
              </a:r>
              <a:endParaRPr sz="11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69850" algn="l" rtl="0">
                <a:lnSpc>
                  <a:spcPct val="90000"/>
                </a:lnSpc>
                <a:spcBef>
                  <a:spcPts val="165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</a:pPr>
              <a:r>
                <a:rPr lang="hr-HR" sz="1100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žučne soli</a:t>
              </a:r>
              <a:endParaRPr sz="11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69850" algn="l" rtl="0">
                <a:lnSpc>
                  <a:spcPct val="90000"/>
                </a:lnSpc>
                <a:spcBef>
                  <a:spcPts val="165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</a:pPr>
              <a:r>
                <a:rPr lang="hr-HR" sz="1100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aditiva </a:t>
              </a:r>
              <a:endParaRPr sz="11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36" name="Google Shape;136;p10"/>
            <p:cNvSpPr/>
            <p:nvPr/>
          </p:nvSpPr>
          <p:spPr>
            <a:xfrm>
              <a:off x="116684" y="79992"/>
              <a:ext cx="2834046" cy="933829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0"/>
            <p:cNvSpPr txBox="1"/>
            <p:nvPr/>
          </p:nvSpPr>
          <p:spPr>
            <a:xfrm>
              <a:off x="162270" y="125578"/>
              <a:ext cx="2742874" cy="8426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050" tIns="49525" rIns="99050" bIns="495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600"/>
                <a:buFont typeface="Arial"/>
                <a:buNone/>
              </a:pPr>
              <a:r>
                <a:rPr lang="hr-HR" sz="2600" b="0" i="0" u="none" strike="noStrike" cap="none">
                  <a:solidFill>
                    <a:schemeClr val="lt1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probava</a:t>
              </a:r>
              <a:endParaRPr sz="2600" b="0" i="0" u="none" strike="noStrike" cap="none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endParaRPr>
            </a:p>
          </p:txBody>
        </p:sp>
        <p:sp>
          <p:nvSpPr>
            <p:cNvPr id="138" name="Google Shape;138;p10"/>
            <p:cNvSpPr/>
            <p:nvPr/>
          </p:nvSpPr>
          <p:spPr>
            <a:xfrm rot="5400000">
              <a:off x="5130832" y="-1018392"/>
              <a:ext cx="1092981" cy="5453184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FD7E7">
                <a:alpha val="89803"/>
              </a:srgbClr>
            </a:solidFill>
            <a:ln w="25400" cap="flat" cmpd="sng">
              <a:solidFill>
                <a:srgbClr val="CFD7E7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0"/>
            <p:cNvSpPr txBox="1"/>
            <p:nvPr/>
          </p:nvSpPr>
          <p:spPr>
            <a:xfrm>
              <a:off x="2950731" y="1215064"/>
              <a:ext cx="5399829" cy="9862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1900" tIns="20950" rIns="41900" bIns="20950" anchor="ctr" anchorCtr="0">
              <a:noAutofit/>
            </a:bodyPr>
            <a:lstStyle/>
            <a:p>
              <a:pPr marL="57150" marR="0" lvl="1" indent="-698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</a:pPr>
              <a:r>
                <a:rPr lang="hr-HR" sz="1100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SCFA</a:t>
              </a:r>
              <a:endParaRPr sz="11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69850" algn="l" rtl="0">
                <a:lnSpc>
                  <a:spcPct val="90000"/>
                </a:lnSpc>
                <a:spcBef>
                  <a:spcPts val="165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</a:pPr>
              <a:r>
                <a:rPr lang="hr-HR" sz="1100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sek. žučne soli</a:t>
              </a:r>
              <a:endParaRPr sz="11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69850" algn="l" rtl="0">
                <a:lnSpc>
                  <a:spcPct val="90000"/>
                </a:lnSpc>
                <a:spcBef>
                  <a:spcPts val="165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</a:pPr>
              <a:r>
                <a:rPr lang="hr-HR" sz="1100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neuromodulatori</a:t>
              </a:r>
              <a:endParaRPr sz="11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69850" algn="l" rtl="0">
                <a:lnSpc>
                  <a:spcPct val="90000"/>
                </a:lnSpc>
                <a:spcBef>
                  <a:spcPts val="165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</a:pPr>
              <a:r>
                <a:rPr lang="hr-HR" sz="1100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vitamini</a:t>
              </a:r>
              <a:endParaRPr sz="11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69850" algn="l" rtl="0">
                <a:lnSpc>
                  <a:spcPct val="90000"/>
                </a:lnSpc>
                <a:spcBef>
                  <a:spcPts val="165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</a:pPr>
              <a:r>
                <a:rPr lang="hr-HR" sz="1100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toksini</a:t>
              </a:r>
              <a:endParaRPr/>
            </a:p>
          </p:txBody>
        </p:sp>
        <p:sp>
          <p:nvSpPr>
            <p:cNvPr id="140" name="Google Shape;140;p10"/>
            <p:cNvSpPr/>
            <p:nvPr/>
          </p:nvSpPr>
          <p:spPr>
            <a:xfrm>
              <a:off x="116684" y="1241285"/>
              <a:ext cx="2834046" cy="933829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0"/>
            <p:cNvSpPr txBox="1"/>
            <p:nvPr/>
          </p:nvSpPr>
          <p:spPr>
            <a:xfrm>
              <a:off x="162270" y="1286871"/>
              <a:ext cx="2742874" cy="8426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050" tIns="49525" rIns="99050" bIns="495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600"/>
                <a:buFont typeface="Arial"/>
                <a:buNone/>
              </a:pPr>
              <a:r>
                <a:rPr lang="hr-HR" sz="2600" b="0" i="0" u="none" strike="noStrike" cap="none">
                  <a:solidFill>
                    <a:schemeClr val="lt1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proizvodnja metabolita</a:t>
              </a:r>
              <a:endParaRPr sz="2600" b="0" i="0" u="none" strike="noStrike" cap="none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endParaRPr>
            </a:p>
          </p:txBody>
        </p:sp>
        <p:sp>
          <p:nvSpPr>
            <p:cNvPr id="142" name="Google Shape;142;p10"/>
            <p:cNvSpPr/>
            <p:nvPr/>
          </p:nvSpPr>
          <p:spPr>
            <a:xfrm rot="5400000">
              <a:off x="5111385" y="142900"/>
              <a:ext cx="1092981" cy="5453184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FD7E7">
                <a:alpha val="89803"/>
              </a:srgbClr>
            </a:solidFill>
            <a:ln w="25400" cap="flat" cmpd="sng">
              <a:solidFill>
                <a:srgbClr val="CFD7E7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0"/>
            <p:cNvSpPr txBox="1"/>
            <p:nvPr/>
          </p:nvSpPr>
          <p:spPr>
            <a:xfrm>
              <a:off x="2931284" y="2376357"/>
              <a:ext cx="5399829" cy="9862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1900" tIns="20950" rIns="41900" bIns="20950" anchor="ctr" anchorCtr="0">
              <a:noAutofit/>
            </a:bodyPr>
            <a:lstStyle/>
            <a:p>
              <a:pPr marL="57150" marR="0" lvl="1" indent="-698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</a:pPr>
              <a:r>
                <a:rPr lang="hr-HR" sz="1100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kolonocita</a:t>
              </a:r>
              <a:endParaRPr sz="11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69850" algn="l" rtl="0">
                <a:lnSpc>
                  <a:spcPct val="90000"/>
                </a:lnSpc>
                <a:spcBef>
                  <a:spcPts val="165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</a:pPr>
              <a:r>
                <a:rPr lang="hr-HR" sz="1100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imuniteta</a:t>
              </a:r>
              <a:endParaRPr sz="11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69850" algn="l" rtl="0">
                <a:lnSpc>
                  <a:spcPct val="90000"/>
                </a:lnSpc>
                <a:spcBef>
                  <a:spcPts val="165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</a:pPr>
              <a:r>
                <a:rPr lang="hr-HR" sz="1100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živčanog sustava</a:t>
              </a:r>
              <a:endParaRPr sz="11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69850" algn="l" rtl="0">
                <a:lnSpc>
                  <a:spcPct val="90000"/>
                </a:lnSpc>
                <a:spcBef>
                  <a:spcPts val="165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</a:pPr>
              <a:r>
                <a:rPr lang="hr-HR" sz="1100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hormonalnog sustava</a:t>
              </a:r>
              <a:endParaRPr sz="11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0" algn="l" rtl="0">
                <a:lnSpc>
                  <a:spcPct val="90000"/>
                </a:lnSpc>
                <a:spcBef>
                  <a:spcPts val="165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Montserrat Black"/>
                <a:ea typeface="Montserrat Black"/>
                <a:cs typeface="Montserrat Black"/>
                <a:sym typeface="Montserrat Black"/>
              </a:endParaRPr>
            </a:p>
          </p:txBody>
        </p:sp>
        <p:sp>
          <p:nvSpPr>
            <p:cNvPr id="144" name="Google Shape;144;p10"/>
            <p:cNvSpPr/>
            <p:nvPr/>
          </p:nvSpPr>
          <p:spPr>
            <a:xfrm>
              <a:off x="116684" y="2402577"/>
              <a:ext cx="2834046" cy="933829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0"/>
            <p:cNvSpPr txBox="1"/>
            <p:nvPr/>
          </p:nvSpPr>
          <p:spPr>
            <a:xfrm>
              <a:off x="162270" y="2448163"/>
              <a:ext cx="2742874" cy="8426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050" tIns="49525" rIns="99050" bIns="495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600"/>
                <a:buFont typeface="Arial"/>
                <a:buNone/>
              </a:pPr>
              <a:r>
                <a:rPr lang="hr-HR" sz="2600" b="0" i="0" u="none" strike="noStrike" cap="none">
                  <a:solidFill>
                    <a:schemeClr val="lt1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regulacija fiziologije</a:t>
              </a:r>
              <a:endParaRPr sz="2600" b="0" i="0" u="none" strike="noStrike" cap="none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endParaRPr>
            </a:p>
          </p:txBody>
        </p:sp>
      </p:grpSp>
      <p:pic>
        <p:nvPicPr>
          <p:cNvPr id="146" name="Google Shape;146;p10" descr="log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8" y="4523131"/>
            <a:ext cx="1533158" cy="6203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1"/>
          <p:cNvSpPr txBox="1">
            <a:spLocks noGrp="1"/>
          </p:cNvSpPr>
          <p:nvPr>
            <p:ph type="title"/>
          </p:nvPr>
        </p:nvSpPr>
        <p:spPr>
          <a:xfrm>
            <a:off x="0" y="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hr-HR">
                <a:latin typeface="Montserrat Black"/>
                <a:ea typeface="Montserrat Black"/>
                <a:cs typeface="Montserrat Black"/>
                <a:sym typeface="Montserrat Black"/>
              </a:rPr>
              <a:t>Čimbenici koji utječu na crijevni mikrobiom</a:t>
            </a:r>
            <a:endParaRPr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grpSp>
        <p:nvGrpSpPr>
          <p:cNvPr id="152" name="Google Shape;152;p11"/>
          <p:cNvGrpSpPr/>
          <p:nvPr/>
        </p:nvGrpSpPr>
        <p:grpSpPr>
          <a:xfrm>
            <a:off x="314362" y="1226095"/>
            <a:ext cx="8515275" cy="3269159"/>
            <a:chOff x="2662" y="73620"/>
            <a:chExt cx="8515275" cy="3269159"/>
          </a:xfrm>
        </p:grpSpPr>
        <p:sp>
          <p:nvSpPr>
            <p:cNvPr id="153" name="Google Shape;153;p11"/>
            <p:cNvSpPr/>
            <p:nvPr/>
          </p:nvSpPr>
          <p:spPr>
            <a:xfrm>
              <a:off x="2662" y="73620"/>
              <a:ext cx="2596120" cy="172800"/>
            </a:xfrm>
            <a:prstGeom prst="rect">
              <a:avLst/>
            </a:prstGeom>
            <a:solidFill>
              <a:schemeClr val="accent1"/>
            </a:solidFill>
            <a:ln w="254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1"/>
            <p:cNvSpPr txBox="1"/>
            <p:nvPr/>
          </p:nvSpPr>
          <p:spPr>
            <a:xfrm>
              <a:off x="2662" y="73620"/>
              <a:ext cx="2596120" cy="17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2650" tIns="24375" rIns="42650" bIns="243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None/>
              </a:pPr>
              <a:r>
                <a:rPr lang="hr-HR" sz="600" b="1" i="0" u="none" strike="noStrike" cap="none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Unutarnji čimbenici</a:t>
              </a:r>
              <a:endParaRPr sz="6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55" name="Google Shape;155;p11"/>
            <p:cNvSpPr/>
            <p:nvPr/>
          </p:nvSpPr>
          <p:spPr>
            <a:xfrm>
              <a:off x="2662" y="246419"/>
              <a:ext cx="2596120" cy="3096360"/>
            </a:xfrm>
            <a:prstGeom prst="rect">
              <a:avLst/>
            </a:prstGeom>
            <a:solidFill>
              <a:srgbClr val="CFD7E7">
                <a:alpha val="89803"/>
              </a:srgbClr>
            </a:solidFill>
            <a:ln w="25400" cap="flat" cmpd="sng">
              <a:solidFill>
                <a:srgbClr val="CFD7E7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1"/>
            <p:cNvSpPr txBox="1"/>
            <p:nvPr/>
          </p:nvSpPr>
          <p:spPr>
            <a:xfrm>
              <a:off x="2662" y="246419"/>
              <a:ext cx="2596120" cy="30963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2000" tIns="32000" rIns="42650" bIns="48000" anchor="t" anchorCtr="0">
              <a:noAutofit/>
            </a:bodyPr>
            <a:lstStyle/>
            <a:p>
              <a:pPr marL="57150" marR="0" lvl="1" indent="-571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1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Genetika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1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Dob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114300" marR="0" lvl="2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Faza djetinjstva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114300" marR="0" lvl="2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Starost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114300" marR="0" lvl="2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Način rođenja (vaginalni porod vs. carski rez)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1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Spol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114300" marR="0" lvl="2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Hormonalne razlike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1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Imunološki sustav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114300" marR="0" lvl="2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Upale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114300" marR="0" lvl="2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Imunološka tolerancija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1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Hormonalni status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Menstrualni ciklus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Trudnoća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Menopauza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Hormonska terapija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1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Metabolizam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114300" marR="0" lvl="2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Brzina metabolizma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1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Bolesti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Dijabetes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Pretilost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Autoimune bolesti (Crohnova bolest, ulcerozni kolitis)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Rak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1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Gastrointestinalna funkcija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Motilitet crijeva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pH želuca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Proizvodnja žuči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Enzimi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1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Upalni procesi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Infekcije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Alergije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Kronične bolesti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57" name="Google Shape;157;p11"/>
            <p:cNvSpPr/>
            <p:nvPr/>
          </p:nvSpPr>
          <p:spPr>
            <a:xfrm>
              <a:off x="2962239" y="73620"/>
              <a:ext cx="2596120" cy="172800"/>
            </a:xfrm>
            <a:prstGeom prst="rect">
              <a:avLst/>
            </a:prstGeom>
            <a:solidFill>
              <a:schemeClr val="accent1"/>
            </a:solidFill>
            <a:ln w="254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11"/>
            <p:cNvSpPr txBox="1"/>
            <p:nvPr/>
          </p:nvSpPr>
          <p:spPr>
            <a:xfrm>
              <a:off x="2962239" y="73620"/>
              <a:ext cx="2596120" cy="17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2650" tIns="24375" rIns="42650" bIns="243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None/>
              </a:pPr>
              <a:r>
                <a:rPr lang="hr-HR" sz="600" b="1" i="0" u="none" strike="noStrike" cap="none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Vanjski čimbenici</a:t>
              </a:r>
              <a:endParaRPr sz="6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59" name="Google Shape;159;p11"/>
            <p:cNvSpPr/>
            <p:nvPr/>
          </p:nvSpPr>
          <p:spPr>
            <a:xfrm>
              <a:off x="2962239" y="246419"/>
              <a:ext cx="2596120" cy="3096360"/>
            </a:xfrm>
            <a:prstGeom prst="rect">
              <a:avLst/>
            </a:prstGeom>
            <a:solidFill>
              <a:srgbClr val="CFD7E7">
                <a:alpha val="89803"/>
              </a:srgbClr>
            </a:solidFill>
            <a:ln w="25400" cap="flat" cmpd="sng">
              <a:solidFill>
                <a:srgbClr val="CFD7E7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11"/>
            <p:cNvSpPr txBox="1"/>
            <p:nvPr/>
          </p:nvSpPr>
          <p:spPr>
            <a:xfrm>
              <a:off x="2962239" y="246419"/>
              <a:ext cx="2596120" cy="30963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2000" tIns="32000" rIns="42650" bIns="48000" anchor="t" anchorCtr="0">
              <a:noAutofit/>
            </a:bodyPr>
            <a:lstStyle/>
            <a:p>
              <a:pPr marL="57150" marR="0" lvl="1" indent="-571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1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Dijeta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Vrsta prehrane (visoko prerađena hrana vs. hrana bogata vlaknima)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Probiotici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Prebiotici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Unos proteina (životinjski vs. biljni proteini)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1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Antibiotici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Široki spektar antibiotika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1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Lijekovi (osim antibiotika)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NSAID (nesteroidni protuupalni lijekovi)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PPI (inhibitori protonske pumpe)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Laksativi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Kemoterapija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1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Okolišni čimbenici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Zagađenje zraka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Kemikalije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Sanitarni uvjeti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Geografska lokacija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1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Infekcije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Bakterijske infekcije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Virusne infekcije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Parazitske infekcije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61" name="Google Shape;161;p11"/>
            <p:cNvSpPr/>
            <p:nvPr/>
          </p:nvSpPr>
          <p:spPr>
            <a:xfrm>
              <a:off x="5921817" y="73620"/>
              <a:ext cx="2596120" cy="172800"/>
            </a:xfrm>
            <a:prstGeom prst="rect">
              <a:avLst/>
            </a:prstGeom>
            <a:solidFill>
              <a:schemeClr val="accent1"/>
            </a:solidFill>
            <a:ln w="254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11"/>
            <p:cNvSpPr txBox="1"/>
            <p:nvPr/>
          </p:nvSpPr>
          <p:spPr>
            <a:xfrm>
              <a:off x="5921817" y="73620"/>
              <a:ext cx="2596120" cy="17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2650" tIns="24375" rIns="42650" bIns="243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None/>
              </a:pPr>
              <a:r>
                <a:rPr lang="hr-HR" sz="600" b="1" i="0" u="none" strike="noStrike" cap="none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Životne navike</a:t>
              </a:r>
              <a:endParaRPr sz="6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63" name="Google Shape;163;p11"/>
            <p:cNvSpPr/>
            <p:nvPr/>
          </p:nvSpPr>
          <p:spPr>
            <a:xfrm>
              <a:off x="5921817" y="246419"/>
              <a:ext cx="2596120" cy="3096360"/>
            </a:xfrm>
            <a:prstGeom prst="rect">
              <a:avLst/>
            </a:prstGeom>
            <a:solidFill>
              <a:srgbClr val="CFD7E7">
                <a:alpha val="89803"/>
              </a:srgbClr>
            </a:solidFill>
            <a:ln w="25400" cap="flat" cmpd="sng">
              <a:solidFill>
                <a:srgbClr val="CFD7E7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11"/>
            <p:cNvSpPr txBox="1"/>
            <p:nvPr/>
          </p:nvSpPr>
          <p:spPr>
            <a:xfrm>
              <a:off x="5921817" y="246419"/>
              <a:ext cx="2596120" cy="30963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2000" tIns="32000" rIns="42650" bIns="48000" anchor="t" anchorCtr="0">
              <a:noAutofit/>
            </a:bodyPr>
            <a:lstStyle/>
            <a:p>
              <a:pPr marL="57150" marR="0" lvl="1" indent="-571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1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Kvaliteta sna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1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Količina sna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1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Smjenski rad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1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Tjelesna aktivnost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Redovita vježba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Sjedilački način života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1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Stres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Kronični stres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Razina kortizola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1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Pušenje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Aktivno pušenje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Pasivno pušenje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1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Konzumacija alkohola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Količina i učestalost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1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Higijenske navike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Učestalost pranja ruku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57150" marR="0" lvl="1" indent="-57150" algn="l" rtl="0">
                <a:lnSpc>
                  <a:spcPct val="90000"/>
                </a:lnSpc>
                <a:spcBef>
                  <a:spcPts val="9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Char char="•"/>
              </a:pPr>
              <a:r>
                <a:rPr lang="hr-HR" sz="600" b="0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Sterilnost okruženja</a:t>
              </a:r>
              <a:endParaRPr sz="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2"/>
          <p:cNvSpPr txBox="1">
            <a:spLocks noGrp="1"/>
          </p:cNvSpPr>
          <p:nvPr>
            <p:ph type="title"/>
          </p:nvPr>
        </p:nvSpPr>
        <p:spPr>
          <a:xfrm>
            <a:off x="0" y="19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hr-HR">
                <a:latin typeface="Montserrat Black"/>
                <a:ea typeface="Montserrat Black"/>
                <a:cs typeface="Montserrat Black"/>
                <a:sym typeface="Montserrat Black"/>
              </a:rPr>
              <a:t>Što sve pacijenta treba pitati?</a:t>
            </a:r>
            <a:endParaRPr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70" name="Google Shape;170;p12"/>
          <p:cNvSpPr txBox="1">
            <a:spLocks noGrp="1"/>
          </p:cNvSpPr>
          <p:nvPr>
            <p:ph type="body" idx="1"/>
          </p:nvPr>
        </p:nvSpPr>
        <p:spPr>
          <a:xfrm>
            <a:off x="119650" y="863550"/>
            <a:ext cx="3999000" cy="36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</a:pPr>
            <a:r>
              <a:rPr lang="hr-HR" sz="1400">
                <a:latin typeface="Montserrat"/>
                <a:ea typeface="Montserrat"/>
                <a:cs typeface="Montserrat"/>
                <a:sym typeface="Montserrat"/>
              </a:rPr>
              <a:t>anamnesis vitae</a:t>
            </a:r>
            <a:endParaRPr sz="1400"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</a:pPr>
            <a:r>
              <a:rPr lang="hr-HR">
                <a:latin typeface="Montserrat"/>
                <a:ea typeface="Montserrat"/>
                <a:cs typeface="Montserrat"/>
                <a:sym typeface="Montserrat"/>
              </a:rPr>
              <a:t>apendektomija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</a:pPr>
            <a:r>
              <a:rPr lang="hr-HR">
                <a:latin typeface="Montserrat"/>
                <a:ea typeface="Montserrat"/>
                <a:cs typeface="Montserrat"/>
                <a:sym typeface="Montserrat"/>
              </a:rPr>
              <a:t>porod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</a:pPr>
            <a:r>
              <a:rPr lang="hr-HR">
                <a:latin typeface="Montserrat"/>
                <a:ea typeface="Montserrat"/>
                <a:cs typeface="Montserrat"/>
                <a:sym typeface="Montserrat"/>
              </a:rPr>
              <a:t>dojenje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</a:pPr>
            <a:r>
              <a:rPr lang="hr-HR">
                <a:latin typeface="Montserrat"/>
                <a:ea typeface="Montserrat"/>
                <a:cs typeface="Montserrat"/>
                <a:sym typeface="Montserrat"/>
              </a:rPr>
              <a:t>pedijatrijske bolesti (atopije)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</a:pPr>
            <a:r>
              <a:rPr lang="hr-HR">
                <a:latin typeface="Montserrat"/>
                <a:ea typeface="Montserrat"/>
                <a:cs typeface="Montserrat"/>
                <a:sym typeface="Montserrat"/>
              </a:rPr>
              <a:t>infekcije – primjena antibiotika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</a:pPr>
            <a:r>
              <a:rPr lang="hr-HR">
                <a:latin typeface="Montserrat"/>
                <a:ea typeface="Montserrat"/>
                <a:cs typeface="Montserrat"/>
                <a:sym typeface="Montserrat"/>
              </a:rPr>
              <a:t>primjena IPP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</a:pPr>
            <a:r>
              <a:rPr lang="hr-HR">
                <a:latin typeface="Montserrat"/>
                <a:ea typeface="Montserrat"/>
                <a:cs typeface="Montserrat"/>
                <a:sym typeface="Montserrat"/>
              </a:rPr>
              <a:t>intraabdominalne operacije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</a:pPr>
            <a:r>
              <a:rPr lang="hr-HR">
                <a:latin typeface="Montserrat"/>
                <a:ea typeface="Montserrat"/>
                <a:cs typeface="Montserrat"/>
                <a:sym typeface="Montserrat"/>
              </a:rPr>
              <a:t>oralno zdravlje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</a:pPr>
            <a:r>
              <a:rPr lang="hr-HR" sz="1400">
                <a:latin typeface="Montserrat"/>
                <a:ea typeface="Montserrat"/>
                <a:cs typeface="Montserrat"/>
                <a:sym typeface="Montserrat"/>
              </a:rPr>
              <a:t>anamnesis morbi</a:t>
            </a:r>
            <a:endParaRPr sz="1400"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</a:pPr>
            <a:r>
              <a:rPr lang="hr-HR">
                <a:latin typeface="Montserrat"/>
                <a:ea typeface="Montserrat"/>
                <a:cs typeface="Montserrat"/>
                <a:sym typeface="Montserrat"/>
              </a:rPr>
              <a:t>trajanje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</a:pPr>
            <a:r>
              <a:rPr lang="hr-HR">
                <a:latin typeface="Montserrat"/>
                <a:ea typeface="Montserrat"/>
                <a:cs typeface="Montserrat"/>
                <a:sym typeface="Montserrat"/>
              </a:rPr>
              <a:t>dinamika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</a:pPr>
            <a:r>
              <a:rPr lang="hr-HR">
                <a:latin typeface="Montserrat"/>
                <a:ea typeface="Montserrat"/>
                <a:cs typeface="Montserrat"/>
                <a:sym typeface="Montserrat"/>
              </a:rPr>
              <a:t>provocirajući čimbenici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</a:pPr>
            <a:r>
              <a:rPr lang="hr-HR">
                <a:latin typeface="Montserrat"/>
                <a:ea typeface="Montserrat"/>
                <a:cs typeface="Montserrat"/>
                <a:sym typeface="Montserrat"/>
              </a:rPr>
              <a:t>dosadašnje liječenje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1" name="Google Shape;171;p12"/>
          <p:cNvSpPr txBox="1"/>
          <p:nvPr/>
        </p:nvSpPr>
        <p:spPr>
          <a:xfrm>
            <a:off x="4327375" y="839525"/>
            <a:ext cx="4525500" cy="3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</a:pPr>
            <a:r>
              <a:rPr lang="hr-HR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vegetativna anamneza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</a:pPr>
            <a:r>
              <a:rPr lang="hr-HR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stolica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37160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</a:pPr>
            <a:r>
              <a:rPr lang="hr-HR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konzistencija, miris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</a:pPr>
            <a:r>
              <a:rPr lang="hr-HR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flatulencija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</a:pPr>
            <a:r>
              <a:rPr lang="hr-HR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nadutost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</a:pPr>
            <a:r>
              <a:rPr lang="hr-HR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san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</a:pPr>
            <a:r>
              <a:rPr lang="hr-HR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navike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</a:pPr>
            <a:r>
              <a:rPr lang="hr-HR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prehrana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</a:pPr>
            <a:r>
              <a:rPr lang="hr-HR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prehrambene preference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</a:pPr>
            <a:r>
              <a:rPr lang="hr-HR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nokse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</a:pPr>
            <a:r>
              <a:rPr lang="hr-HR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tjelovježba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</a:pPr>
            <a:r>
              <a:rPr lang="hr-HR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posao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</a:pPr>
            <a:r>
              <a:rPr lang="hr-HR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stres	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</a:pPr>
            <a:r>
              <a:rPr lang="hr-HR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psihološki status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3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674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hr-HR">
                <a:latin typeface="Montserrat Black"/>
                <a:ea typeface="Montserrat Black"/>
                <a:cs typeface="Montserrat Black"/>
                <a:sym typeface="Montserrat Black"/>
              </a:rPr>
              <a:t>NAJBOLJA DIJETA?</a:t>
            </a:r>
            <a:endParaRPr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177" name="Google Shape;177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079862"/>
            <a:ext cx="5181825" cy="3622025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3"/>
          <p:cNvSpPr txBox="1"/>
          <p:nvPr/>
        </p:nvSpPr>
        <p:spPr>
          <a:xfrm>
            <a:off x="5129720" y="1355769"/>
            <a:ext cx="3884579" cy="31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ontserrat"/>
              <a:buChar char="-"/>
            </a:pPr>
            <a:r>
              <a:rPr lang="hr-HR" sz="1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najbolje: </a:t>
            </a:r>
            <a:r>
              <a:rPr lang="hr-HR" sz="1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mediteranska prehrana</a:t>
            </a:r>
            <a:endParaRPr/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ontserrat"/>
              <a:buChar char="-"/>
            </a:pPr>
            <a:r>
              <a:rPr lang="hr-HR" sz="1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najgore: </a:t>
            </a:r>
            <a:r>
              <a:rPr lang="hr-HR" sz="1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zapadnjačka prehrana</a:t>
            </a:r>
            <a:endParaRPr/>
          </a:p>
          <a:p>
            <a: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ontserrat"/>
              <a:buNone/>
            </a:pPr>
            <a:endParaRPr sz="1200" b="1" i="0" u="none" strike="noStrike" cap="non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ontserrat"/>
              <a:buNone/>
            </a:pPr>
            <a:endParaRPr sz="1200" b="1" i="0" u="none" strike="noStrike" cap="non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ontserrat"/>
              <a:buNone/>
            </a:pPr>
            <a:endParaRPr sz="1200" b="1" i="0" u="none" strike="noStrike" cap="non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ontserrat"/>
              <a:buNone/>
            </a:pPr>
            <a:endParaRPr sz="1200" b="1" i="0" u="none" strike="noStrike" cap="non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ontserrat"/>
              <a:buNone/>
            </a:pPr>
            <a:endParaRPr sz="12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Char char="-"/>
            </a:pPr>
            <a:r>
              <a:rPr lang="hr-HR" sz="1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Izvor: Rinella i sur. (2019) </a:t>
            </a:r>
            <a:r>
              <a:rPr lang="hr-HR" sz="1000" b="0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Food Components and Dietary Habits: Keys for a Healthy Gut Microbiota Composition.</a:t>
            </a:r>
            <a:endParaRPr sz="10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9" name="Google Shape;179;p13" descr="logo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00596" y="4438825"/>
            <a:ext cx="1533158" cy="6203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4"/>
          <p:cNvSpPr txBox="1">
            <a:spLocks noGrp="1"/>
          </p:cNvSpPr>
          <p:nvPr>
            <p:ph type="title"/>
          </p:nvPr>
        </p:nvSpPr>
        <p:spPr>
          <a:xfrm>
            <a:off x="0" y="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hr-HR">
                <a:latin typeface="Montserrat Black"/>
                <a:ea typeface="Montserrat Black"/>
                <a:cs typeface="Montserrat Black"/>
                <a:sym typeface="Montserrat Black"/>
              </a:rPr>
              <a:t>Profili?</a:t>
            </a:r>
            <a:endParaRPr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85" name="Google Shape;185;p14"/>
          <p:cNvSpPr txBox="1">
            <a:spLocks noGrp="1"/>
          </p:cNvSpPr>
          <p:nvPr>
            <p:ph type="body" idx="1"/>
          </p:nvPr>
        </p:nvSpPr>
        <p:spPr>
          <a:xfrm>
            <a:off x="285700" y="1332176"/>
            <a:ext cx="3610800" cy="17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●"/>
            </a:pPr>
            <a:r>
              <a:rPr lang="hr-HR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enterotipovi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○"/>
            </a:pPr>
            <a:r>
              <a:rPr lang="hr-HR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tip 1 </a:t>
            </a:r>
            <a:r>
              <a:rPr lang="hr-HR" sz="1800" i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Bacteroides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○"/>
            </a:pPr>
            <a:r>
              <a:rPr lang="hr-HR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tip 2 </a:t>
            </a:r>
            <a:r>
              <a:rPr lang="hr-HR" sz="1800" i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Prevotella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○"/>
            </a:pPr>
            <a:r>
              <a:rPr lang="hr-HR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tip 3 </a:t>
            </a:r>
            <a:r>
              <a:rPr lang="hr-HR" sz="1800" i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Ruminoccus</a:t>
            </a:r>
            <a:endParaRPr sz="1800" i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6" name="Google Shape;186;p14" descr="A picture containing text, diagram, map, screensho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29882" y="325087"/>
            <a:ext cx="3712820" cy="4493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5"/>
          <p:cNvSpPr txBox="1">
            <a:spLocks noGrp="1"/>
          </p:cNvSpPr>
          <p:nvPr>
            <p:ph type="title"/>
          </p:nvPr>
        </p:nvSpPr>
        <p:spPr>
          <a:xfrm>
            <a:off x="0" y="38358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hr-HR">
                <a:latin typeface="Montserrat Black"/>
                <a:ea typeface="Montserrat Black"/>
                <a:cs typeface="Montserrat Black"/>
                <a:sym typeface="Montserrat Black"/>
              </a:rPr>
              <a:t>Zaista?</a:t>
            </a:r>
            <a:endParaRPr/>
          </a:p>
        </p:txBody>
      </p:sp>
      <p:sp>
        <p:nvSpPr>
          <p:cNvPr id="192" name="Google Shape;192;p15"/>
          <p:cNvSpPr txBox="1">
            <a:spLocks noGrp="1"/>
          </p:cNvSpPr>
          <p:nvPr>
            <p:ph type="body" idx="1"/>
          </p:nvPr>
        </p:nvSpPr>
        <p:spPr>
          <a:xfrm>
            <a:off x="311700" y="789425"/>
            <a:ext cx="8520600" cy="37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hr-HR"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Karačić, Andrija &amp; Dikarlo, Plamena &amp; Dorst, Isabel &amp; Renko, Ira &amp; Pro, Ana-Marija. (2024). The gut microbiome without any plant food? A case study on the gut microbiome of a healthy carnivore. Microbiota and Host. 10.1530/MAH-24-0006</a:t>
            </a:r>
            <a:r>
              <a:rPr lang="hr-HR" sz="1400">
                <a:latin typeface="Montserrat"/>
                <a:ea typeface="Montserrat"/>
                <a:cs typeface="Montserrat"/>
                <a:sym typeface="Montserrat"/>
              </a:rPr>
              <a:t>. </a:t>
            </a:r>
            <a:endParaRPr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pic>
        <p:nvPicPr>
          <p:cNvPr id="193" name="Google Shape;193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06" y="2683933"/>
            <a:ext cx="3281343" cy="2141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39533" y="2925196"/>
            <a:ext cx="2341442" cy="1773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5" descr="A graph with many dots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11282" y="2982207"/>
            <a:ext cx="2981560" cy="18432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6"/>
          <p:cNvSpPr txBox="1">
            <a:spLocks noGrp="1"/>
          </p:cNvSpPr>
          <p:nvPr>
            <p:ph type="title"/>
          </p:nvPr>
        </p:nvSpPr>
        <p:spPr>
          <a:xfrm>
            <a:off x="0" y="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hr-HR">
                <a:latin typeface="Montserrat Black"/>
                <a:ea typeface="Montserrat Black"/>
                <a:cs typeface="Montserrat Black"/>
                <a:sym typeface="Montserrat Black"/>
              </a:rPr>
              <a:t>Fermentirane namirnice</a:t>
            </a:r>
            <a:endParaRPr/>
          </a:p>
        </p:txBody>
      </p:sp>
      <p:pic>
        <p:nvPicPr>
          <p:cNvPr id="201" name="Google Shape;201;p16" descr="A diagram of the human body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73750" y="882259"/>
            <a:ext cx="3373100" cy="412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17" descr="A diagram of food and milk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31374" y="420075"/>
            <a:ext cx="4749350" cy="463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8"/>
          <p:cNvSpPr txBox="1">
            <a:spLocks noGrp="1"/>
          </p:cNvSpPr>
          <p:nvPr>
            <p:ph type="title"/>
          </p:nvPr>
        </p:nvSpPr>
        <p:spPr>
          <a:xfrm>
            <a:off x="0" y="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hr-HR">
                <a:latin typeface="Montserrat Black"/>
                <a:ea typeface="Montserrat Black"/>
                <a:cs typeface="Montserrat Black"/>
                <a:sym typeface="Montserrat Black"/>
              </a:rPr>
              <a:t>ZAKLJUČAK</a:t>
            </a:r>
            <a:endParaRPr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212" name="Google Shape;212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hr-HR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prehrana i crijevni mikrobiom su u interakciji</a:t>
            </a:r>
            <a:endParaRPr/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hr-HR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probava</a:t>
            </a:r>
            <a:endParaRPr/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hr-HR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modulacija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hr-HR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prehrana je ključan čimbenik za oblikovanje mikrobioma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hr-HR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mediteranska prehrana je najbolja dijeta za crijevni mikrobiom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hr-HR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nemamo definitivnu listu prebiotika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endParaRPr/>
          </a:p>
        </p:txBody>
      </p:sp>
      <p:pic>
        <p:nvPicPr>
          <p:cNvPr id="213" name="Google Shape;213;p18" descr="log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10842" y="4523131"/>
            <a:ext cx="1533158" cy="6203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9"/>
          <p:cNvSpPr txBox="1">
            <a:spLocks noGrp="1"/>
          </p:cNvSpPr>
          <p:nvPr>
            <p:ph type="title"/>
          </p:nvPr>
        </p:nvSpPr>
        <p:spPr>
          <a:xfrm>
            <a:off x="0" y="19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hr-HR">
                <a:latin typeface="Montserrat Black"/>
                <a:ea typeface="Montserrat Black"/>
                <a:cs typeface="Montserrat Black"/>
                <a:sym typeface="Montserrat Black"/>
              </a:rPr>
              <a:t>LITERATURA</a:t>
            </a:r>
            <a:endParaRPr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219" name="Google Shape;219;p19"/>
          <p:cNvSpPr txBox="1">
            <a:spLocks noGrp="1"/>
          </p:cNvSpPr>
          <p:nvPr>
            <p:ph type="body" idx="1"/>
          </p:nvPr>
        </p:nvSpPr>
        <p:spPr>
          <a:xfrm>
            <a:off x="100025" y="1206925"/>
            <a:ext cx="8520600" cy="35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marL="45720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hr-HR"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Gagliardi A, Totino V, Cacciotti F, Iebba V, Neroni B, Bonfiglio G et al. Rebuilding the</a:t>
            </a:r>
            <a:endParaRPr sz="1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hr-HR"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Gut Microbiota Ecosystem. Int J Environ Res Public Health. 2018;15(8):1-24.</a:t>
            </a:r>
            <a:endParaRPr sz="1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hr-HR"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https://doi.org/10.3390/ijerph15081679</a:t>
            </a:r>
            <a:endParaRPr sz="1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hr-HR"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Salvadori M, Rosso G. Update on the gut microbiome in health and diseases. World J</a:t>
            </a:r>
            <a:endParaRPr sz="1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hr-HR"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Methodol. 2024;14(1).</a:t>
            </a:r>
            <a:endParaRPr sz="1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hr-HR"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https://doi.org/10.5662/wjm.v14.i1.89196</a:t>
            </a:r>
            <a:endParaRPr sz="1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hr-HR"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Mohajeri MH, Brummer RJM, Rastall RA, Weersma RK, Harmsen HJM, Faas M et al.</a:t>
            </a:r>
            <a:endParaRPr sz="1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hr-HR"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role of the microbiome for human health: from basic science to clinical</a:t>
            </a:r>
            <a:endParaRPr sz="1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hr-HR"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applications. Eur J Nutr. 2018;57(Suppl 1):1-14. https://doi.org/10.1007/s00394-018-</a:t>
            </a:r>
            <a:endParaRPr sz="1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28600" algn="l" rtl="0">
              <a:spcBef>
                <a:spcPts val="0"/>
              </a:spcBef>
              <a:spcAft>
                <a:spcPts val="0"/>
              </a:spcAft>
              <a:buSzPct val="78571"/>
              <a:buNone/>
            </a:pPr>
            <a:r>
              <a:rPr lang="hr-HR"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1703-4</a:t>
            </a:r>
            <a:endParaRPr sz="1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28600" algn="l" rtl="0">
              <a:spcBef>
                <a:spcPts val="0"/>
              </a:spcBef>
              <a:spcAft>
                <a:spcPts val="0"/>
              </a:spcAft>
              <a:buSzPct val="78571"/>
              <a:buNone/>
            </a:pPr>
            <a:r>
              <a:rPr lang="hr-HR"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Zhang S, Zhang Y, Wu L, Zhang L, Wang S. Characterization of microbiota of</a:t>
            </a:r>
            <a:endParaRPr sz="1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28600" algn="l" rtl="0">
              <a:spcBef>
                <a:spcPts val="0"/>
              </a:spcBef>
              <a:spcAft>
                <a:spcPts val="0"/>
              </a:spcAft>
              <a:buSzPct val="78571"/>
              <a:buNone/>
            </a:pPr>
            <a:r>
              <a:rPr lang="hr-HR"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naturally fermented sauerkraut by high-throughput sequencing. Food Sci Biotechnol.</a:t>
            </a:r>
            <a:endParaRPr sz="1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28600" algn="l" rtl="0">
              <a:spcBef>
                <a:spcPts val="0"/>
              </a:spcBef>
              <a:spcAft>
                <a:spcPts val="0"/>
              </a:spcAft>
              <a:buSzPct val="78571"/>
              <a:buNone/>
            </a:pPr>
            <a:r>
              <a:rPr lang="hr-HR"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2022;32(6):855-862.</a:t>
            </a:r>
            <a:endParaRPr sz="1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28600" algn="l" rtl="0">
              <a:spcBef>
                <a:spcPts val="0"/>
              </a:spcBef>
              <a:spcAft>
                <a:spcPts val="0"/>
              </a:spcAft>
              <a:buSzPct val="78571"/>
              <a:buNone/>
            </a:pPr>
            <a:r>
              <a:rPr lang="hr-HR"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https://doi.org/10.1007/s10068-022-01221-w</a:t>
            </a:r>
            <a:endParaRPr sz="1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28600" algn="l" rtl="0">
              <a:spcBef>
                <a:spcPts val="0"/>
              </a:spcBef>
              <a:spcAft>
                <a:spcPts val="0"/>
              </a:spcAft>
              <a:buSzPct val="78571"/>
              <a:buNone/>
            </a:pPr>
            <a:r>
              <a:rPr lang="hr-HR"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33. Palmnäs-Bédard M, de Santa Izabel A, Dicksved J, Landberg R. Characterization of</a:t>
            </a:r>
            <a:endParaRPr sz="1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28600" algn="l" rtl="0">
              <a:spcBef>
                <a:spcPts val="0"/>
              </a:spcBef>
              <a:spcAft>
                <a:spcPts val="0"/>
              </a:spcAft>
              <a:buSzPct val="78571"/>
              <a:buNone/>
            </a:pPr>
            <a:r>
              <a:rPr lang="hr-HR"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Bacterial Composition of 47 Fermented Foods in Sweden. Foods. 2023;12(20).</a:t>
            </a:r>
            <a:endParaRPr sz="1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28600" algn="l" rtl="0">
              <a:spcBef>
                <a:spcPts val="0"/>
              </a:spcBef>
              <a:spcAft>
                <a:spcPts val="0"/>
              </a:spcAft>
              <a:buSzPct val="78571"/>
              <a:buNone/>
            </a:pPr>
            <a:r>
              <a:rPr lang="hr-HR" sz="14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3"/>
              </a:rPr>
              <a:t>https://doi.org/10.3390/foods12203827</a:t>
            </a:r>
            <a:endParaRPr sz="1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Rinella i sur. (2019) </a:t>
            </a:r>
            <a:r>
              <a:rPr lang="hr-HR" sz="1400">
                <a:solidFill>
                  <a:schemeClr val="dk1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 Food Components and Dietary Habits: Keys for a Healthy Gut Microbiota Composition</a:t>
            </a:r>
            <a:endParaRPr sz="1400">
              <a:solidFill>
                <a:schemeClr val="dk1"/>
              </a:solidFill>
              <a:highlight>
                <a:schemeClr val="lt1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400">
                <a:solidFill>
                  <a:schemeClr val="dk1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        </a:t>
            </a:r>
            <a:r>
              <a:rPr lang="hr-HR"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Michael Lane MD,, Vijayshree Yadav MD, MCR, FAAN, in </a:t>
            </a:r>
            <a:r>
              <a:rPr lang="hr-HR" sz="1400">
                <a:solidFill>
                  <a:schemeClr val="dk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Textbook of Natural Medicine (Fifth Edition)</a:t>
            </a:r>
            <a:r>
              <a:rPr lang="hr-HR"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2020</a:t>
            </a:r>
            <a:endParaRPr sz="1400">
              <a:solidFill>
                <a:schemeClr val="dk1"/>
              </a:solidFill>
              <a:highlight>
                <a:schemeClr val="lt1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000">
                <a:solidFill>
                  <a:schemeClr val="dk1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        </a:t>
            </a:r>
            <a:endParaRPr sz="1000">
              <a:solidFill>
                <a:schemeClr val="dk1"/>
              </a:solidFill>
              <a:highlight>
                <a:schemeClr val="lt1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1666"/>
              <a:buFont typeface="Arial"/>
              <a:buNone/>
            </a:pP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755</Words>
  <Application>Microsoft Macintosh PowerPoint</Application>
  <PresentationFormat>On-screen Show (16:9)</PresentationFormat>
  <Paragraphs>184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Montserrat Black</vt:lpstr>
      <vt:lpstr>Montserrat</vt:lpstr>
      <vt:lpstr>Arial</vt:lpstr>
      <vt:lpstr>Simple Light</vt:lpstr>
      <vt:lpstr>HUMANI MIKROBIOM I PREHRANA</vt:lpstr>
      <vt:lpstr>- specijalist abdominalne kirurgije - doktorand biotehnologije - osnivač Centra za crijevni mikrobiom</vt:lpstr>
      <vt:lpstr>Crijevni mikrobiom?</vt:lpstr>
      <vt:lpstr>Crijevni  mikrobiomi!</vt:lpstr>
      <vt:lpstr>CRIJEVNI MIKROBIOM</vt:lpstr>
      <vt:lpstr>ANATOMIJA CRIJEVNOG MIKROBIOMA</vt:lpstr>
      <vt:lpstr>PowerPoint Presentation</vt:lpstr>
      <vt:lpstr>PowerPoint Presentation</vt:lpstr>
      <vt:lpstr>PowerPoint Presentation</vt:lpstr>
      <vt:lpstr>FUNKCIJE CRIJEVNOG MIKROBIOMA</vt:lpstr>
      <vt:lpstr>Čimbenici koji utječu na crijevni mikrobiom</vt:lpstr>
      <vt:lpstr>Što sve pacijenta treba pitati?</vt:lpstr>
      <vt:lpstr>NAJBOLJA DIJETA?</vt:lpstr>
      <vt:lpstr>Profili?</vt:lpstr>
      <vt:lpstr>Zaista?</vt:lpstr>
      <vt:lpstr>Fermentirane namirnice</vt:lpstr>
      <vt:lpstr>PowerPoint Presentation</vt:lpstr>
      <vt:lpstr>ZAKLJUČAK</vt:lpstr>
      <vt:lpstr>LITERATURA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HUMANI MIKROBIOM I PREHRANA</dc:title>
  <dc:creator>korisnik</dc:creator>
  <cp:lastModifiedBy>Sabine Ebert-Krnjak</cp:lastModifiedBy>
  <cp:revision>1</cp:revision>
  <dcterms:modified xsi:type="dcterms:W3CDTF">2024-11-20T17:05:00Z</dcterms:modified>
</cp:coreProperties>
</file>