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655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Dobro jutro, poštovane kolegice i kolege,Zadovoljstvo mi je danas govorit o jednoj od najuzbudljivijih tema u gastroenterologiji – ulozi disbioze u kroničnim upalnim bolestima probavnog sustava te terapijskom potencijalu probiotika i drugih mikrobiota-usmjerenih pristupa. Ova tema ne samo da mijenja naše razumijevanje bolesti već nas usmjerava prema personaliziranim terapijama u budućnosti.
Kronična upala probavnog sustava predstavlja raširen zdravstveni problem, obuhvaćajući niz stanja poput upalnih bolesti crijeva (IBD), sindroma iritabilnog crijeva (IBS), nealkoholne masne bolesti jetre (NAFLD) i kolorektalnog karcinoma. Tradicionalno smo se usmjeravali na genetske predispozicije, okolišne okidače i disfunkciju imunološkog sustava kao glavne uzroke. Međutim, nedavni napredak u istraživanju mikrobioma istaknuo je ključnu ulogu crijevne mikrobiote kako u zdravlju, tako i u bolesti.</a:t>
            </a:r>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Složen ekosustav crijevne mikrobiotePrethodna tema nas je upoznala s ključnom ulogom crijevne mikrobiote u održavanju zdravlja i razvoju bolesti. Sada ćemo detaljnije istražiti što točno čini taj složeni ekosustav u našem probavnom sustavu. Dakle, Što je mikrobiota i zašto je važna?Crijevna mikrobiota sadrži trilione bakterija, arkeja, gljivica i virusa koji koegzistiraju u osjetljivoj ravnoteži. Kod zdravih pojedinaca ova ravnoteža ima ključnu ulogu u održavanju homeostaze crijeva i značajno doprinosi razvoju i funkciji imunološkog sustava.Narušavanje ravnoteže tog ekosustava, poznato kao disbioza, povezano je s razvojem kroničnih upalnih bolesti.Na sljedećem slajdu ćemo detaljnije razmotriti kako crijevna mikrobiota upravlja imunološkim sustavom i potiče protu-upalne mehanizme.</a:t>
            </a:r>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3: Regulacija imunološkog sustavaDosad smo vidjeli da crijevna mikrobiota čini složen ekosustav s ključnom ulogom u održavanju zdravlja. Sada ćemo detaljnije razmotriti kako mikrobiota regulira imunološki sustav.Crijevna mikrobiota "educira" imunološki sustav da razlikuje bezopasne od potencijalno štetnih bakterija, što dovodi do razvoja imunološke tolerancije prema korisnim bakterijama. Mikrobiota regulira imunološki odgovor kontrolirajući reakcije protiv patogena i sprječavajući pretjeranu upalnu reakciju. Nadalje, mikrobiota promiče razvoj i održavanje lokalnog i sistemskog urođenog i adaptivnog imuniteta. Antigen-prezentirajuće stanice, potaknute mikrobiotom, proizvode citokine poput IL1β i IL23 koji pomažu u kontroli korisnih bakterija i sprječavanju invazije štetnih mikroba. Mikrobiota također stimulira stvaranje antiupalnih IL10 odgovora putem regulatornih T-stanica, što je ključno za smanjenje pretjerane imunološke reakcije.Kako bismo saželi, crijevna mikrobiota ima ključnu ulogu u "obučavanju" i reguliranju imunološkog sustava, održavajući ravnotežu i sprječavajući kronične upalne bolesti. U sljedećem koraku, razmotriti ćemo kako mikrobiota također proizvodi važne kratkolančane masne kiseline koje imaju višestruke blagotvorene učinke.</a:t>
            </a:r>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Kratkolančane masne kiseline - Ključni metaboliti crijevne mikrobioteKao što smo prethodno naučili, crijevna mikrobiota proizvodi različite metaboličke nusprodukte, uključujući kratkolančane masne kiseline. Ove kratkolančane masne kiseline, poput butirata, acetata i propionata, imaju ključnu ulogu u održavanju zdravlja crijevne barijere i regulaciji imunološkog sustava.Kratkolančane masne kiseline pomažu u održavanju integriteta i funkcije crijevnog epitela, formirajući prvu liniju obrane od štetnih tvari. Buturat, kao ključna kratkolančana masna kiselina, ima i snažna protuupalna svojstva, što je ključno za smanjenje pretjerane upalne reakcije.Nadalje, ove kratkolančane masne kiseline predstavljaju važan izvor energije za kolonocite, epitelne stanice debelog crijeva, pomažući im u normalnom funkcioniranju i održavanju crijevne barijere.Kao što ćemo vidjeti u sljedećem slajdu, održavanje integriteta crijevne barijere ima ključnu ulogu u sprječavanju ulaska štetnih tvari u krvotok i regulaciji upale u organizmu.</a:t>
            </a:r>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Ostale zaštitne funkcije uravnotežene crijevne mikrobiote]Prethodno smo vidjeli kako bakterije crijevne mikrobiote proizvode kratkolančane masne kiseline i tako pomažu u održavanju integriteta crijevne barijere. Uz to, one imaju i niz drugih zaštitnih funkcija koje ćemo sada detaljnije razmotriti.Jedna od ključnih funkcija uravnotežene crijevne mikrobiote je kompetitivna ekskluzija patogena. Korisne bakterije natječu se s patogenima za resurse i prostor u crijevima, ograničavajući na taj način rast i kolonizaciju štetnih mikroorganizama.Nadalje, mnoge probiotičke bakterije proizvode antimikrobne tvari poput bakteriocina i vodikovog peroksida koji inhibiraju patogene poput Listeria monocytogenes, Clostridium difficile i Candida albicans.Osim toga, bakterije poput Bifidobacterium i Lactobacillus spp. proizvode mliječnu i octenu kiselinu, snizujući pH vrijednost crijeva i stvarajući okruženje nepovoljno za rast patogena poput Salmonella i Clostridium perfringens.Ove zaštitne funkcije crijevne mikrobiote ključne su za održavanje integriteta crijevne barijere i sprječavanje ulaska štetnih tvari u krvotok, tako da u uravnoteženom stanju, koje nazivamo eubioza, mikrobiota doprinosi optimalnoj probavi, imunološkoj funkciji pa čak i mentalnom zdravlju..... međutim.....Međutim, različiti čimbenici, uključujući prehranu, način života, lijekove i izloženost okolišu, mogu narušiti ovu osjetljivu ravnotežu, što dovodi do stanja disbioze.</a:t>
            </a:r>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 uravnoteženom stanju, poznatom kao eubioza, mikrobiota doprinosi optimalnoj probavi, imunološkoj funkciji, metaboličkoj regulaciji pa čak i mentalnom zdravlju.....Međutim, različiti faktori, uključujući prehranu, stil života, lijekove i izloženost okolišu, mogu poremetiti ovu delikatnu ravnotežu, dovodeći do disbioze. </a:t>
            </a:r>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Kao što možete vidjeti, složena međusobna interakcija faktora doprinosi disbiozi. To naglašava važnost uzimanja u obzir individualnih faktora prilikom pristupa zdravlju crijeva."Prehrana:Prehrana: "Hrana koju konzumiramo ima značajan utjecaj na sastav naše mikrobiote crijeva. Pogledajmo kako specifični prehrambeni izbori mogu doprinositi disbiozi." [12]Prehrana bogata mastima: "Može potaknuti rast pro-upalnih bakterija poput Bilophila wadsworthia, koja je povezana s kolitisom." [13]Prehrana bogata proteinima: "Prekomjeran unos proteina može dovesti do prekomjernog rasta bakterija koje reduciraju sulfate, poput Desulfovibrio spp., koje su češće kod osoba s IBD-om." [14]Prehrana bogata mastima i govedinom: "Ovakva prehrana može povećati broj potencijalnih patobionta, poput Erysipelotrichaceae i Bacteroides fragilis." [15]Prehrana bogata vlaknima: "S druge strane, prehrana bogata vlaknima pomaže u hranjenju korisnih bakterija koje proizvode kratkolančane masne kiseline (SCFA) poput butirata, koji imaju protuupalna svojstva." [16]Faktori životnog stila:Pušenje: "Poremećuje ravnotežu mikrobiote crijeva smanjujući broj korisnih bakterija poput Anaerostipes koje proizvode butirat." [17]Lijekovi:Antibiotici: "Iako su antibiotici ključni za liječenje infekcija, mogu imati veliki utjecaj na mikrobiotu crijeva. Mogu uništiti korisne bakterije, omogućujući štetnim, poput Clostridium difficile, da preuzmu kontrolu." [18]Ostali faktori:Klimatski faktori: "Ovi faktori nisu u potpunosti istraženi u izvorima, ali sigurno mogu igrati ulogu. Naše okruženje može uvesti različite mikroorganizme u naš sustav." [19]Genetske predispozicije: "Individualne genetske razlike mogu neke osobe učiniti sklonijima razvoju disbioze." [20]Izloženost u ranom životu: "Rano uspostavljanje mikrobiote crijeva tijekom dojenačke dobi je ključno. Poremećaji tijekom tog vremena mogu imati dugoročne učinke." [21]</a:t>
            </a:r>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Posljedice disbiozeDosad smo vidjeli da narušena ravnoteža crijevne mikrobiote, odnosno disbioza, može biti uzrokovana različitim čimbenicima poput nepravilne prehrane, načina života i lijekova. Posljedice ovakve neravnoteže u crijevnom ekosustavu mogu biti ozbiljne:- Smanjenje broja korisnih bakterija- Smanjenje bakterijske raznolikosti - Promjene u sastavu crijevne mikrobiote- Porast potencijalno štetnih bakterijaNaravno, sada možemo postabiti samo jedno pitanje ---Zašto je važno prepoznati disbiozu ?.ZAto jer ovre špomijene u sastavu i raznolikosti crijevne mikrobiote mogu dovesti do daljnjih zdravstvenih komplikacija, na što ćemo se osvrnuti u sljedećem dijelu prezentacije - Disbioza u kroničnim upalnim bolestima.</a:t>
            </a:r>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Zato jer  je:Disbioza, ili neravnoteža u crijevnoj mikrobioti, ključni je čimbenik u razvoju kroničnih upalnih stanja.Kada je crijevna mikrobiota poremećena, dolazi do smanjenja korisnih bakterija, smanjenja raznolikosti bakterija i povećanja potencijalno štetnih bakterija.Ovo stanje disbioze može dovesti do niza događaja koji na kraju doprinose kroničnoj upali.Može li razumijevanje crijevne mikrobiote biti ključ za učinkovitija liječenja?[Transition]As we'll see in the next slide, this dysbiosis can act as a gateway to chronic inflammation, affecting the gut barrier, triggering an immune response, and leading to metabolic dysfunction.</a:t>
            </a:r>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10 - Disbioza: Put prema kroničnoj upali]Kako disbioza zapravo doprinosi tim bolestima? Istraživanja su otkrila nekoliko ključnih mehanizama. 1- Poremećaj crijevne barijere ključan je korak u ovom procesu. Kada crijevna barijera postane narušena, omogućava prolazak bakterijskih produkata, poput lipopolisaharida (LPS), u cirkulaciju. To pokreće sistemski upalni odgovor, što dovodi do disregulacije imunološkog sustava.. Neravnoteža imunoloških stanica prepoznatljiv je znak ove disregulacije. Uočavamo smanjenje broja regulatornih T-stanica, uz popratno povećanje upalnih T-helper 1 i 17 stanica. Ovo pojačano upalno stanje može imati dalekosežne posljedice. Neravnoteža mikrobiote ometa sposobnost imunološkog sustava da razlikuje prijatelje od neprijatelja, što dovodi do kronične upale. Konačno, određene bakterije proizvode štetne metabolite koji dodatno oštećuju crijevnu sluznicu i pogoršavaju upalu.Osim toga, metabolička disfunkcija još je jedna posljedica disbioze. Smanjena proizvodnja kratkolančanih masnih kiselina (SCFA) i poremećen metabolizam žučnih kiselina mogu dodatno pogoršati problem, dovodeći do smanjenog apsorbiranja hranjivih tvari i stvaranja štetnih metabolita poput vodikovog sulfida i amonijaka.Ovaj začarani krug disfunkcije barijere, imunološke disregulacije i metaboličkih poremećaja na kraju doprinosi razvoju i održavanju kronične upale.Na sljedećem slajdu istražit ćemo specifične poveznice između disbioze i različitih gastrointestinalnih poremećaja, osvjetljavajući ključnu ulogu crijevne mikrobiote u očuvanju općeg zdravlja.</a:t>
            </a:r>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Disbioza - Povezanost s Bolestima GITDisbioza, odnosno narušena ravnoteža crijevne mikrobiote, pokazuje jaku povezanost s različitim gastrointestinalnim bolestima. Pogledajmo neke od njih:Upalne bolesti crijeva (IBD):- Naglašeno smanjena mikrobiološka raznolikost- Smanjena prisutnost korisnih bakterija- Porast patobionataSindrom iritabilnog crijeva (IBS): - Izražena visceralna hipersenzitivnost- Promjene u pokretljivosti crijeva- Blaga upala- Povećanje metanogenih bakterijaRak debelog crijeva:- Specifične povezane bakterije poput Fusobacterium nucleatum i određeni sojevi E. coliNealkoholna masna bolest jetre (NAFLD):- Povećana propusnost crijeva- Proizvodnja pro-upalnih metabolita- Poremećaji u metabolizmu žučnih kiselinaKao što smo vidjeli u prethodnom slajdu, disbioza otvara vrata prema kroničnoj upalnoj kaskadi koja na kraju može dovesti do niza zdravstvenih problema. Sada ćemo malo dublje pogledati kako disbioza utječe na crijevnu barijeru.</a:t>
            </a:r>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Terapijski Pristupi Modifikaciji Mikrobioma CrijevaUvod:- U prethodnim slijedima razmatrali smo povezanost disbioze s različitim gastrointestinalnim bolestima- Sada ćemo istražiti terapijske pristupe za obnavljanje ravnoteže crijevnog mikrobiomaPrebiotici:- Neprobavljiva vlakna koja služe kao hrana za korisne bakterije u crijevima- Primjeri: oligosaharidi iz majčinog mlijeka, laktoza, derivati inulina, galakto-oligosaharidi- Selektivno potiču rast i aktivnost korisnih bakterija poput Bifidobacteria i Lactobacilli- Dovode do poboljšanja zdravlja crijeva, probave i potencijalno jačanja imunitetaProbiotici: - Živi mikroorganizmi koji, kada se konzumiraju u dovoljnim količinama, pružaju zdravstvene koristi- Najčešće vrste: Lactobacillus, Bifidobacterium, Streptococcus, Saccharomyces- Pomažu u obnavljanju ravnoteže crijevnog mikrobioma i podržavanju općeg zdravlja crijevaSinbiotici:- Kombinacija prebiotika i probiotika za sinergijski učinak- Osiguravaju potrebne hranjive tvari za rast i proliferaciju probiotičkih sojeva- Poboljšavaju obnovu zdravog crijevnog mikrobiomaTransplantacija Fekalne Mikrobiote (FMT):- Direktan pristup koji uključuje prijenos fekalnog materijala od zdravog donora na osobu s narušenim mikrobiotom- Cilj je obnoviti ravnotežu i raznolikost mikrobioma primatelja- Može dovesti do poboljšanja različitih gastrointestinalnih i općih zdravstvenih stanjaU sljedećim slijedima istražit ćemo specifične primjene i dokaze u podršci korištenja ovih terapijskih pristupa.</a:t>
            </a:r>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14 - PrebioticiNa prethodnim slajdovima raspravljali smo o terapijskim pristupima za vraćanje ravnoteže crijevne mikrobiote, uključujući upotrebu prebiotika - neprobavljivih vlakana koja hrane korisne crijevne bakterije. Sada ćemo detaljnije pogledati neke od najčešćih prebiotičkih spojeva.1. Jedna ključna vrsta prebiotika su oligosaharidi majčinog mlijeka (HMOs). HMOs predstavljaju raznoliku skupinu složenih ugljikohidrata koji se nalaze u ljudskom majčinom mlijeku i potiču rast korisnih crijevnih bakterija.2. Laktoza, disaharid koji se nalazi u mlijeku i mliječnim proizvodima, također može djelovati kao prebiotik hraneći probiotičke bakterije u crijevima.3. Inulinski derivati su vrsta topljivih dijetalnih vlakana koja odolijevaju probavi i služe kao hrana za probiotičke bakterije u crijevima.4. Galaktooligosaharidi (GOS) su još jedna klasa prebiotičkih ugljikohidrata koji mogu potaknuti rast korisnih Bifidobakterija i Lactobacilli u crijevima.Održavanje zdravog crijevnog mikrobioma pomoću ovih ključnih prebiotika može imati pozitivan utjecaj na cjelokupno zdravlje i dobrobit.U nastavku ćemo istražiti najčešće probiotičke sojeve koji se koriste za podršku zdravlju crijeva i imunološkog sustava.</a:t>
            </a:r>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Slajd 15: Najčešće vrste probiotičkih sojevaNadovezujući se na prethodni slajd o prebioticima, ovaj slajd će se usredotočiti na najčešće probiotičke sojeve i njihove jedinstvene prednosti.Tri glavna probiotička soja su:
Lactobacillus: Ovi probiotici imaju korisna svojstva koja pomažu u održavanju zdravog probavnog sustava.
Bifidobacterium: Ovaj rod igra ključnu ulogu u očuvanju zdravlja crijeva i podršci imunološkom sustavu.
Streptococcus: Iako neki sojevi Streptococcusa mogu biti patogeni, drugi pokazuju probiotička svojstva. Posebno je značajan Streptococcus thermophilus, koji se često koristi u proizvodnji fermentiranih mliječnih proizvoda.
Ova tri mikrobna soja - Lactobacillus, Bifidobacterium i Streptococcus - među najviše su proučavanim i korištenim probiotičkim vrstama, a svaki od njih nudi specifične prednosti i primjene u promicanju zdravlja crijeva.U nastavku ćemo na sljedećem slajdu istražiti različite mehanizme putem kojih probiotici ostvaruju svoje blagotvorne učinke na tijelo.orting the immune system.Streptococcus: While some Streptococcus strains can be pathogenic, others exhibit probiotic characteristics. Streptococcus thermophilus, in particular, is commonly used in the production of fermented dairy products.These three microbial strains - Lactobacillus, Bifidobacterium, and Streptococcus - are among the most extensively studied and utilized probiotic species, each offering distinct advantages and applications in promoting overall gut health.Moving forward, the next slide will delve into the various mechanisms by which probiotics exert their beneficial effects on the body.</a:t>
            </a:r>
          </a:p>
        </p:txBody>
      </p:sp>
      <p:sp>
        <p:nvSpPr>
          <p:cNvPr id="4" name="Slide Number Placeholder 3"/>
          <p:cNvSpPr>
            <a:spLocks noGrp="1"/>
          </p:cNvSpPr>
          <p:nvPr>
            <p:ph type="sldNum" sz="quarter" idx="10"/>
          </p:nvPr>
        </p:nvSpPr>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14: Mehanizmi djelovanja probiotikaU prethodnim smo spoznali najčešće proučavane probiotičke bakterije, poput Lactobacillusa, Bifidobacteriumа, Streptococcusa i Saccharomycesa. Sada ćemo detaljnije istražiti ključne mehanizme kroz koje ovi probiotici ostvaruju svoje blagodatne učinke na naše zdravlje.Jedan od primarnih mehanizama je kompetitivno isključivanje. Probiotici se natječu s patogenim bakterijama za hranjive tvari i vezna mjesta na crijevnoj sluznici, čime ograničavaju njihov rast i razmnožavanje.Druga važna komponenta je proizvodnja kratkolančanih masnih kiselina (SCFA), poput acetata, propionata i butirata. Probiotici fermentiraju neprobavljive ugljikohidrate, što dovodi do nastanka ovih korisnih SCFA, koji imaju pozitivne učinke na crijevno zdravlje.Naposljetku, probiotici mogu stupati u interakciju s imunološkim stanicama u crijevima te modulirati imunološki odgovor, bilo da ga pojačavaju ili ublažavaju, ovisno o specifičnom soju bakterija i potrebama domaćina.Ukratko, mehanizmi djelovanja probiotika uključuju kompetitivno isključivanje, proizvodnju SCFA te imunomodulaciju, a sve to doprinosi održavanju zdravog crijeva i cjelokupne homeostaze.Idući ćemo se korak dalje posvetiti specifičnim sojevima probiotika i njihovim jedinstvenim primjenama u promicanju različitih aspekata zdravlja.</a:t>
            </a:r>
          </a:p>
        </p:txBody>
      </p:sp>
      <p:sp>
        <p:nvSpPr>
          <p:cNvPr id="4" name="Slide Number Placeholder 3"/>
          <p:cNvSpPr>
            <a:spLocks noGrp="1"/>
          </p:cNvSpPr>
          <p:nvPr>
            <p:ph type="sldNum" sz="quarter" idx="10"/>
          </p:nvPr>
        </p:nvSpPr>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Akutni proljev:- Znanstveni dokazi podržavaju primjenu probiotika u liječenju akutnog proljeva kod djece i odraslih.- Određeni probiotički sojevi poput Lactobacillus GG i Saccharomyces boulardii učinkoviti su u smanjenju rizika od proljeva kod djece.- E. faecium LAB SF68, L. casei DN-114 001, Bacillus clausii i probiotičke mješavine pokazale su se korisnima kod odraslih.Proljev povezan s antibioticima:- Probiotici imaju zaštitni učinak u prevenciji proljeva uzrokovanog antibioticima kod djece i odraslih.- Lactobacillus GG i Saccharomyces boulardii učinkoviti su u smanjenju rizika od ove nuspojave.Sindrom iritabilnog crijeva (IBS):- Sinbiotički fermentirani mliječni proizvod s Lactobacillus acidophilus La-5 i Bifidobacterium animalis ssp. lactis BB-12 pokazao je povoljne učinke na crijevnu mikrobiotu odraslih s IBS-om.Ulcerozni kolitis (UC):- Probiotički pripravak VSL#3 pokazao je značajne učinke u postizanju kliničke remisije i odgovora tijekom aktivne faze UC-a, bez prijavljenih nuspojava.- Sinbiotik s Bifidobacterium i galakto-oligosaharidima također je pokazao koristi kod pacijenata s UC-om.Pouchitis:- VSL#3 učinkovit je u održavanju remisije kod ponovljenog ili refraktornog pouchitisa nakon operacije ulceroznog kolitisa.Nekrotizirajući enterokolitis (NEC):- NEC je ozbiljno stanje koje pogađa prijevremeno rođene bebe.- Probiotici su pokazali potencijal u prevenciji NEC-a i smanjenju njegove učestalosti kod nedonoščadi.Slijedi pregled preporuka za primjenu probiotika u liječenju disbioze i kronične upale.</a:t>
            </a:r>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21) Probiotici u liječenju disbioze i kronične upalePrethodna prezentacija je pokrila brojne primjene probiotika u akutnim stanjima poput proljeva i infekcija. Sada ćemo se fokusirati na korištenje probiotika u liječenju kroničnih stanja povezanih s disbiozom i kroničnom upalom.Dijagnoze kod kojih su probiotici podržani znanstvenim dokazima uključuju:- Sindrom iritabilnog crijeva (IBS-C i IBS-D)- Ulcerozni kolitis (UC)- Crohnova bolest- DisbiozaOdređeni sojevi probiotika pokazali su učinkovitost u ovim stanjima, poput B. lactis, B. bifidum, B. breve, B. longum i L. rhamnosus. Preporučene dnevne doze kreću se od 10 do 30 milijardi CFU-a.Trajanje terapije ovisi o stanju - može biti od 4 tjedna za početno liječenje do minimalno 12 tjedana za kronične upalne bolesti. Važno je pratiti stolicu i prilagoditi prehranu, a može se razmotriti i analiza mikrobioma.U sljedećem dijelu prezentacije ćemo detaljnije pogledati neke specifične probiotičke vrste i sojeve koji se intenzivno istražuju za ove indikacije.</a:t>
            </a:r>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Nastavljajući prethodnu raspravu o mehanizmima djelovanja probiotika, sada ću istaknuti neke specifične probioticke sojeve i njihove jedinstvene zdravstvene koristi.Jedan od dobro istraženih probiotickih sojeva je E. coli Nissle 1917 (EcN). Ovaj specifični soj E. coli pokazao je probioticke osobitosti, uključujući sposobnost održavanja zdravog mikrobioma crijeva i potencijal za liječenje različitih gastrointestinalnih stanja. E. coli Nissle 1917 se često koristi za liječenje upalnih bolesti crijeva, posebno ulceroznog kolitisa, jer može smanjiti upalu u crijevima i potaknuti obnovu crijevne sluznice. Ovaj soj ima i imunomodulatorne učinke, što znači da može pomoći u regulaciji imunološkog odgovora, smanjujući prekomjernu upalu koja može oštetiti crijevnu sluznicu.Drugi značajan probioticki dodatak je VSL#3, koji sadrži patentiranu mješavinu više sojeva Lactobacillus i Bifidobacterium. Pokazalo se da ovi sojevi učinkovito upravljaju stanjima poput ulceroznog kolitisa i sindroma iritabilnog crijeva. Lactobacillus sojevi poznati su po svojoj sposobnosti za proizvodnju mliječne kiseline, koja pomaže u održavanju kiselog pH u crijevima, čime se sprječava rast štetnih bakterija. Osim toga, neki sojevi Lactobacillus mogu pomoći u obnovi crijevne sluznice i smanjenju simptoma bolesti poput proljeva i nadutosti.Rod Bifidobacterium obuhvaća bakterije koje su među najvažnijima za zdravlje crijeva, jer pridonose ravnoteži crijevne mikroflore i imaju snažno antiinflamatorno djelovanje. Bifidobacterium može pomoći u smanjenju upalnih procesa u crijevima i podržava zdravlje crijevne barijere, čime štiti od prodiranja patogena i toksina. Osim toga, sojevi Bifidobacterium mogu poboljšati probavu i apsorpciju hranjivih tvari, posebno vlakana i drugih prebiotika.Rodovi Lactobacillus i Bifidobacterium među najčešćim su i najviše istraživanim probiotickim bakterijama. Poznati su po svojoj sposobnosti promicanja zdravog mikrobioma crijeva, podržavanja funkcije imuniteta i potencijalnom ublažavanju različitih gastrointestinalnih poremećaja. Istraživanja također pokazuju da ovi sojevi mogu imati zaštitnu ulogu u prevenciji i liječenju stanja poput proljeva izazvanog antibioticima, alergija i metaboličkih poremećaja.</a:t>
            </a:r>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16: Sinbiotici - Simbioza Prebiotika i ProbiotikaNastavljajući s primjerima specifičnih probiotickih sojeva koji su raspravljeni u prethodnom slajdu, sada ćemo istražiti pojam sinbiotika. Sinbiotici su jedinstvena kombinacija prebiotika i probiotika osmišljena kako bi se stvorio sinergistički učinak i osigurao rast korisnih bakterija u probavnom sustavu.Prebiotici su vrsta prehrambenih vlakana koja služe kao hrana za probiotike, dok su probiotici žive bakterije koje imaju koristan učinak na zdravlje. Zajedno, sinbiotici pomažu u održavanju uravnotežene crijevne flore i poboljšavaju opće zdravlje.Ovaj sinergistički odnos između prebiotika i probiotika važan je za podršku zdravom mikrobiomu crijeva. Sljedeći slajd će raspravljati o izravnijem pristupu obnavljanju ravnoteže crijeva kroz transplantaciju fekalne mikrobiote (FMT).</a:t>
            </a:r>
          </a:p>
        </p:txBody>
      </p:sp>
      <p:sp>
        <p:nvSpPr>
          <p:cNvPr id="4" name="Slide Number Placeholder 3"/>
          <p:cNvSpPr>
            <a:spLocks noGrp="1"/>
          </p:cNvSpPr>
          <p:nvPr>
            <p:ph type="sldNum" sz="quarter" idx="10"/>
          </p:nvPr>
        </p:nvSpPr>
        <p:spPr/>
        <p:txBody>
          <a:bodyPr/>
          <a:lstStyle/>
          <a:p>
            <a:fld id="{F7021451-1387-4CA6-816F-3879F97B5CBC}" type="slidenum">
              <a:rPr lang="en-US" smtClean="0"/>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17 - Transplantacija fekalne mikrobiote (FMT)Prethodna prezentacija upoznala nas je sa sinbioticima - jedinstvenom kombinacijom prebiotika i probiotika koja pomaže u održavanju ravnoteže crijevne flore. Sada ćemo se usredotočiti na transplantaciju fekalne mikrobiote (FMT) kao drugi direktniji pristup za obnovu uravnotežene, zdrave crijevne mikrobiote.FMT je postupak koji uključuje prijenos fekalnog materijala od zdravog donora osobi s narušenom ravnotežom crijevne mikrobiote, odnosno disbiozu. Cilj ove metode je obnoviti pravilnu, uravnoteženu mikrobiotu crijevnog sustava. Ova terapija predstavlja obećavajući koncept koji se trenutno istražuje kao potencijalno rješenje za poremećaje vezane uz disbalans crijevne mikrobiote. U sljedećem poglavlju ćemo detaljnije govoriti o utjecaju neravnoteže imunološkog sustava koji može biti povezan s poremećajima mikrobiote.</a:t>
            </a:r>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1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slides/_rels/slide30.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380905" y="4767459"/>
            <a:ext cx="11028780" cy="998288"/>
          </a:xfrm>
          <a:prstGeom prst="rect">
            <a:avLst/>
          </a:prstGeom>
          <a:noFill/>
        </p:spPr>
        <p:txBody>
          <a:bodyPr wrap="square" lIns="0" tIns="0" rIns="0" bIns="0" rtlCol="0" anchor="t"/>
          <a:lstStyle/>
          <a:p>
            <a:pPr algn="l">
              <a:lnSpc>
                <a:spcPts val="3932"/>
              </a:lnSpc>
              <a:buNone/>
            </a:pPr>
            <a:r>
              <a:rPr lang="en-US" sz="3510" b="1" kern="0" spc="105" dirty="0">
                <a:solidFill>
                  <a:srgbClr val="000000"/>
                </a:solidFill>
                <a:latin typeface="Jost*" pitchFamily="34" charset="0"/>
                <a:ea typeface="Jost*" pitchFamily="34" charset="-122"/>
                <a:cs typeface="Jost*" pitchFamily="34" charset="-120"/>
              </a:rPr>
              <a:t>KRONIČNA UPALA PROBAVNOG SUSTAVA: ULOGA DISBIOZE I PROBIOTIKA U LIJEČENJU</a:t>
            </a:r>
            <a:endParaRPr lang="en-US" dirty="0"/>
          </a:p>
        </p:txBody>
      </p:sp>
      <p:sp>
        <p:nvSpPr>
          <p:cNvPr id="3" name="Object 2"/>
          <p:cNvSpPr/>
          <p:nvPr/>
        </p:nvSpPr>
        <p:spPr>
          <a:xfrm>
            <a:off x="380905" y="5852443"/>
            <a:ext cx="12112771" cy="273874"/>
          </a:xfrm>
          <a:prstGeom prst="rect">
            <a:avLst/>
          </a:prstGeom>
          <a:noFill/>
        </p:spPr>
        <p:txBody>
          <a:bodyPr wrap="square" lIns="0" tIns="0" rIns="0" bIns="0" rtlCol="0" anchor="t"/>
          <a:lstStyle/>
          <a:p>
            <a:pPr algn="l">
              <a:lnSpc>
                <a:spcPts val="2157"/>
              </a:lnSpc>
              <a:spcBef>
                <a:spcPts val="670"/>
              </a:spcBef>
              <a:buNone/>
            </a:pPr>
            <a:r>
              <a:rPr lang="en-US" sz="1622" kern="0" spc="49" dirty="0">
                <a:solidFill>
                  <a:srgbClr val="000000">
                    <a:alpha val="80000"/>
                  </a:srgbClr>
                </a:solidFill>
                <a:latin typeface="Jost*" pitchFamily="34" charset="0"/>
                <a:ea typeface="Jost*" pitchFamily="34" charset="-122"/>
                <a:cs typeface="Jost*" pitchFamily="34" charset="-120"/>
              </a:rPr>
              <a:t>Važnost crijevne mikrobiote u održavanju zdravlja i njezine uključenosti u različite kronične upalne gastrointestinalne bolesti</a:t>
            </a:r>
            <a:endParaRPr lang="en-US" dirty="0"/>
          </a:p>
        </p:txBody>
      </p:sp>
      <p:sp>
        <p:nvSpPr>
          <p:cNvPr id="4" name="Object 3"/>
          <p:cNvSpPr/>
          <p:nvPr/>
        </p:nvSpPr>
        <p:spPr>
          <a:xfrm>
            <a:off x="380905" y="6244656"/>
            <a:ext cx="12112771" cy="290539"/>
          </a:xfrm>
          <a:prstGeom prst="rect">
            <a:avLst/>
          </a:prstGeom>
          <a:noFill/>
        </p:spPr>
        <p:txBody>
          <a:bodyPr wrap="square" lIns="0" tIns="0" rIns="0" bIns="0" rtlCol="0" anchor="t"/>
          <a:lstStyle/>
          <a:p>
            <a:pPr algn="l">
              <a:lnSpc>
                <a:spcPts val="2289"/>
              </a:lnSpc>
              <a:spcBef>
                <a:spcPts val="914"/>
              </a:spcBef>
              <a:buNone/>
            </a:pPr>
            <a:r>
              <a:rPr lang="en-US" sz="1816" b="1" kern="0" spc="55" dirty="0">
                <a:solidFill>
                  <a:srgbClr val="000000">
                    <a:alpha val="80000"/>
                  </a:srgbClr>
                </a:solidFill>
                <a:latin typeface="Jost*" pitchFamily="34" charset="0"/>
                <a:ea typeface="Jost*" pitchFamily="34" charset="-122"/>
                <a:cs typeface="Jost*" pitchFamily="34" charset="-120"/>
              </a:rPr>
              <a:t>DAVOR RADIĆ, DR.MED.</a:t>
            </a:r>
            <a:endParaRPr lang="en-US" dirty="0"/>
          </a:p>
        </p:txBody>
      </p:sp>
      <p:pic>
        <p:nvPicPr>
          <p:cNvPr id="5" name="Object 4"/>
          <p:cNvPicPr>
            <a:picLocks noChangeAspect="1"/>
          </p:cNvPicPr>
          <p:nvPr/>
        </p:nvPicPr>
        <p:blipFill>
          <a:blip r:embed="rId3"/>
          <a:srcRect t="28739" b="28739"/>
          <a:stretch/>
        </p:blipFill>
        <p:spPr>
          <a:xfrm>
            <a:off x="0" y="0"/>
            <a:ext cx="12188952" cy="44661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2014034" y="399950"/>
            <a:ext cx="10160634"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ULOGA CRIJEVNE MIKROBIOTE</a:t>
            </a:r>
            <a:endParaRPr lang="en-US" dirty="0"/>
          </a:p>
        </p:txBody>
      </p:sp>
      <p:sp>
        <p:nvSpPr>
          <p:cNvPr id="3" name="Object 2"/>
          <p:cNvSpPr/>
          <p:nvPr/>
        </p:nvSpPr>
        <p:spPr>
          <a:xfrm>
            <a:off x="0" y="0"/>
            <a:ext cx="2009273" cy="6865808"/>
          </a:xfrm>
          <a:prstGeom prst="rect">
            <a:avLst/>
          </a:prstGeom>
          <a:solidFill>
            <a:srgbClr val="EAE9E6"/>
          </a:solidFill>
        </p:spPr>
        <p:txBody>
          <a:bodyPr/>
          <a:lstStyle/>
          <a:p>
            <a:endParaRPr lang="hr-HR"/>
          </a:p>
        </p:txBody>
      </p:sp>
      <p:pic>
        <p:nvPicPr>
          <p:cNvPr id="4" name="Object 3"/>
          <p:cNvPicPr>
            <a:picLocks noChangeAspect="1"/>
          </p:cNvPicPr>
          <p:nvPr/>
        </p:nvPicPr>
        <p:blipFill>
          <a:blip r:embed="rId3"/>
          <a:srcRect l="42116" r="42116"/>
          <a:stretch/>
        </p:blipFill>
        <p:spPr>
          <a:xfrm>
            <a:off x="0" y="0"/>
            <a:ext cx="2009273" cy="6865808"/>
          </a:xfrm>
          <a:prstGeom prst="rect">
            <a:avLst/>
          </a:prstGeom>
        </p:spPr>
      </p:pic>
      <p:sp>
        <p:nvSpPr>
          <p:cNvPr id="5" name="Object 4"/>
          <p:cNvSpPr/>
          <p:nvPr/>
        </p:nvSpPr>
        <p:spPr>
          <a:xfrm>
            <a:off x="2952012" y="1548715"/>
            <a:ext cx="4347075" cy="4769047"/>
          </a:xfrm>
          <a:prstGeom prst="rect">
            <a:avLst/>
          </a:prstGeom>
          <a:noFill/>
        </p:spPr>
        <p:txBody>
          <a:bodyPr wrap="square" lIns="0" tIns="0" rIns="0" bIns="0" rtlCol="0" anchor="t"/>
          <a:lstStyle/>
          <a:p>
            <a:pPr marL="242900" indent="-242900" algn="l">
              <a:lnSpc>
                <a:spcPts val="2756"/>
              </a:lnSpc>
              <a:buSzPct val="100000"/>
              <a:buFont typeface="+mj-lt"/>
              <a:buAutoNum type="arabicPeriod"/>
            </a:pPr>
            <a:r>
              <a:rPr lang="en-US" sz="2187" kern="0" spc="65" dirty="0">
                <a:solidFill>
                  <a:srgbClr val="FFFFFF"/>
                </a:solidFill>
                <a:latin typeface="Jost*" pitchFamily="34" charset="0"/>
                <a:ea typeface="Jost*" pitchFamily="34" charset="-122"/>
                <a:cs typeface="Jost*" pitchFamily="34" charset="-120"/>
              </a:rPr>
              <a:t>Složen ekosustav</a:t>
            </a:r>
          </a:p>
          <a:p>
            <a:pPr lvl="1" algn="l">
              <a:lnSpc>
                <a:spcPts val="1817"/>
              </a:lnSpc>
              <a:spcBef>
                <a:spcPts val="293"/>
              </a:spcBef>
              <a:buNone/>
            </a:pPr>
            <a:r>
              <a:rPr lang="en-US" sz="1366" kern="0" spc="41" dirty="0">
                <a:solidFill>
                  <a:srgbClr val="FFFFFF">
                    <a:alpha val="80000"/>
                  </a:srgbClr>
                </a:solidFill>
                <a:latin typeface="Jost*" pitchFamily="34" charset="0"/>
                <a:ea typeface="Jost*" pitchFamily="34" charset="-122"/>
                <a:cs typeface="Jost*" pitchFamily="34" charset="-120"/>
              </a:rPr>
              <a:t>Crijevna mikrobiota sadrži trilijune bakterija, arheja, gljivica i virusa koji tvore složen ekosustav.</a:t>
            </a:r>
          </a:p>
          <a:p>
            <a:pPr marL="242900" indent="-242900" algn="l">
              <a:lnSpc>
                <a:spcPts val="2756"/>
              </a:lnSpc>
              <a:spcBef>
                <a:spcPts val="2294"/>
              </a:spcBef>
              <a:buSzPct val="100000"/>
              <a:buFont typeface="+mj-lt"/>
              <a:buAutoNum type="arabicPeriod"/>
            </a:pPr>
            <a:r>
              <a:rPr lang="en-US" sz="2187" kern="0" spc="65" dirty="0">
                <a:solidFill>
                  <a:srgbClr val="FFFFFF"/>
                </a:solidFill>
                <a:latin typeface="Jost*" pitchFamily="34" charset="0"/>
                <a:ea typeface="Jost*" pitchFamily="34" charset="-122"/>
                <a:cs typeface="Jost*" pitchFamily="34" charset="-120"/>
              </a:rPr>
              <a:t>Ključna uloga u zdravlju i bolesti</a:t>
            </a:r>
          </a:p>
          <a:p>
            <a:pPr lvl="1" algn="l">
              <a:lnSpc>
                <a:spcPts val="1817"/>
              </a:lnSpc>
              <a:spcBef>
                <a:spcPts val="293"/>
              </a:spcBef>
              <a:buNone/>
            </a:pPr>
            <a:r>
              <a:rPr lang="en-US" sz="1366" kern="0" spc="41" dirty="0">
                <a:solidFill>
                  <a:srgbClr val="FFFFFF">
                    <a:alpha val="80000"/>
                  </a:srgbClr>
                </a:solidFill>
                <a:latin typeface="Jost*" pitchFamily="34" charset="0"/>
                <a:ea typeface="Jost*" pitchFamily="34" charset="-122"/>
                <a:cs typeface="Jost*" pitchFamily="34" charset="-120"/>
              </a:rPr>
              <a:t>Crijevna mikrobiota ima ključnu ulogu u održavanju zdravlja organizma, ali i u razvoju različitih bolesti.</a:t>
            </a:r>
          </a:p>
          <a:p>
            <a:pPr marL="242900" indent="-242900" algn="l">
              <a:lnSpc>
                <a:spcPts val="2756"/>
              </a:lnSpc>
              <a:spcBef>
                <a:spcPts val="2294"/>
              </a:spcBef>
              <a:buSzPct val="100000"/>
              <a:buFont typeface="+mj-lt"/>
              <a:buAutoNum type="arabicPeriod"/>
            </a:pPr>
            <a:r>
              <a:rPr lang="en-US" sz="2187" kern="0" spc="65" dirty="0">
                <a:solidFill>
                  <a:srgbClr val="FFFFFF"/>
                </a:solidFill>
                <a:latin typeface="Jost*" pitchFamily="34" charset="0"/>
                <a:ea typeface="Jost*" pitchFamily="34" charset="-122"/>
                <a:cs typeface="Jost*" pitchFamily="34" charset="-120"/>
              </a:rPr>
              <a:t>Funkcije mikrobiote</a:t>
            </a:r>
          </a:p>
          <a:p>
            <a:pPr lvl="1" algn="l">
              <a:lnSpc>
                <a:spcPts val="1817"/>
              </a:lnSpc>
              <a:spcBef>
                <a:spcPts val="293"/>
              </a:spcBef>
              <a:buNone/>
            </a:pPr>
            <a:r>
              <a:rPr lang="en-US" sz="1366" kern="0" spc="41" dirty="0">
                <a:solidFill>
                  <a:srgbClr val="FFFFFF">
                    <a:alpha val="80000"/>
                  </a:srgbClr>
                </a:solidFill>
                <a:latin typeface="Jost*" pitchFamily="34" charset="0"/>
                <a:ea typeface="Jost*" pitchFamily="34" charset="-122"/>
                <a:cs typeface="Jost*" pitchFamily="34" charset="-120"/>
              </a:rPr>
              <a:t>Crijevna mikrobiota ima važne funkcije poput:</a:t>
            </a:r>
          </a:p>
          <a:p>
            <a:pPr marL="728700" lvl="2" indent="-242900" algn="l">
              <a:lnSpc>
                <a:spcPts val="1817"/>
              </a:lnSpc>
              <a:spcBef>
                <a:spcPts val="480"/>
              </a:spcBef>
              <a:buSzPct val="100000"/>
              <a:buChar char="•"/>
            </a:pPr>
            <a:r>
              <a:rPr lang="en-US" sz="1366" kern="0" spc="41" dirty="0">
                <a:solidFill>
                  <a:srgbClr val="FFFFFF">
                    <a:alpha val="80000"/>
                  </a:srgbClr>
                </a:solidFill>
                <a:latin typeface="Jost*" pitchFamily="34" charset="0"/>
                <a:ea typeface="Jost*" pitchFamily="34" charset="-122"/>
                <a:cs typeface="Jost*" pitchFamily="34" charset="-120"/>
              </a:rPr>
              <a:t>obučavanja i regulacije imunološkog odgovora i</a:t>
            </a:r>
          </a:p>
          <a:p>
            <a:pPr marL="728700" lvl="2" indent="-242900" algn="l">
              <a:lnSpc>
                <a:spcPts val="1817"/>
              </a:lnSpc>
              <a:spcBef>
                <a:spcPts val="480"/>
              </a:spcBef>
              <a:buSzPct val="100000"/>
              <a:buChar char="•"/>
            </a:pPr>
            <a:r>
              <a:rPr lang="en-US" sz="1366" kern="0" spc="41" dirty="0">
                <a:solidFill>
                  <a:srgbClr val="FFFFFF">
                    <a:alpha val="80000"/>
                  </a:srgbClr>
                </a:solidFill>
                <a:latin typeface="Jost*" pitchFamily="34" charset="0"/>
                <a:ea typeface="Jost*" pitchFamily="34" charset="-122"/>
                <a:cs typeface="Jost*" pitchFamily="34" charset="-120"/>
              </a:rPr>
              <a:t>zaštitne funkcije.</a:t>
            </a:r>
            <a:endParaRPr lang="en-US" dirty="0"/>
          </a:p>
        </p:txBody>
      </p:sp>
      <p:sp>
        <p:nvSpPr>
          <p:cNvPr id="6" name="Object 5"/>
          <p:cNvSpPr/>
          <p:nvPr/>
        </p:nvSpPr>
        <p:spPr>
          <a:xfrm>
            <a:off x="7284803" y="1548715"/>
            <a:ext cx="4347075" cy="2456736"/>
          </a:xfrm>
          <a:prstGeom prst="rect">
            <a:avLst/>
          </a:prstGeom>
          <a:noFill/>
        </p:spPr>
        <p:txBody>
          <a:bodyPr wrap="square" lIns="0" tIns="0" rIns="0" bIns="0" rtlCol="0" anchor="t"/>
          <a:lstStyle/>
          <a:p>
            <a:pPr marL="242900" indent="-242900" algn="l">
              <a:lnSpc>
                <a:spcPts val="2756"/>
              </a:lnSpc>
              <a:buSzPct val="100000"/>
              <a:buFont typeface="+mj-lt"/>
              <a:buAutoNum type="arabicPeriod"/>
            </a:pPr>
            <a:r>
              <a:rPr lang="en-US" sz="2187" kern="0" spc="65" dirty="0">
                <a:solidFill>
                  <a:srgbClr val="FFFFFF"/>
                </a:solidFill>
                <a:latin typeface="Jost*" pitchFamily="34" charset="0"/>
                <a:ea typeface="Jost*" pitchFamily="34" charset="-122"/>
                <a:cs typeface="Jost*" pitchFamily="34" charset="-120"/>
              </a:rPr>
              <a:t>Disbioza i kronične bolesti</a:t>
            </a:r>
          </a:p>
          <a:p>
            <a:pPr lvl="1" algn="l">
              <a:lnSpc>
                <a:spcPts val="1817"/>
              </a:lnSpc>
              <a:spcBef>
                <a:spcPts val="293"/>
              </a:spcBef>
              <a:buNone/>
            </a:pPr>
            <a:r>
              <a:rPr lang="en-US" sz="1366" kern="0" spc="41" dirty="0">
                <a:solidFill>
                  <a:srgbClr val="FFFFFF">
                    <a:alpha val="80000"/>
                  </a:srgbClr>
                </a:solidFill>
                <a:latin typeface="Jost*" pitchFamily="34" charset="0"/>
                <a:ea typeface="Jost*" pitchFamily="34" charset="-122"/>
                <a:cs typeface="Jost*" pitchFamily="34" charset="-120"/>
              </a:rPr>
              <a:t>Narušavanje ravnoteže crijevne mikrobiote (disbioza) povezano je s </a:t>
            </a:r>
            <a:r>
              <a:rPr lang="en-US" sz="1366" b="1" kern="0" spc="41" dirty="0">
                <a:solidFill>
                  <a:srgbClr val="FFFFFF">
                    <a:alpha val="80000"/>
                  </a:srgbClr>
                </a:solidFill>
                <a:latin typeface="Jost*" pitchFamily="34" charset="0"/>
                <a:ea typeface="Jost*" pitchFamily="34" charset="-122"/>
                <a:cs typeface="Jost*" pitchFamily="34" charset="-120"/>
              </a:rPr>
              <a:t>razvojem kroničnih upalnih bolesti.</a:t>
            </a:r>
          </a:p>
          <a:p>
            <a:pPr marL="242900" indent="-242900" algn="l">
              <a:lnSpc>
                <a:spcPts val="2756"/>
              </a:lnSpc>
              <a:spcBef>
                <a:spcPts val="2294"/>
              </a:spcBef>
              <a:buSzPct val="100000"/>
              <a:buFont typeface="+mj-lt"/>
              <a:buAutoNum type="arabicPeriod"/>
            </a:pPr>
            <a:r>
              <a:rPr lang="en-US" sz="2187" kern="0" spc="65" dirty="0">
                <a:solidFill>
                  <a:srgbClr val="FFFFFF"/>
                </a:solidFill>
                <a:latin typeface="Jost*" pitchFamily="34" charset="0"/>
                <a:ea typeface="Jost*" pitchFamily="34" charset="-122"/>
                <a:cs typeface="Jost*" pitchFamily="34" charset="-120"/>
              </a:rPr>
              <a:t>Modulacija mikrobiote</a:t>
            </a:r>
          </a:p>
          <a:p>
            <a:pPr lvl="1" algn="l">
              <a:lnSpc>
                <a:spcPts val="1817"/>
              </a:lnSpc>
              <a:spcBef>
                <a:spcPts val="293"/>
              </a:spcBef>
              <a:buNone/>
            </a:pPr>
            <a:r>
              <a:rPr lang="en-US" sz="1366" kern="0" spc="41" dirty="0">
                <a:solidFill>
                  <a:srgbClr val="FFFFFF">
                    <a:alpha val="80000"/>
                  </a:srgbClr>
                </a:solidFill>
                <a:latin typeface="Jost*" pitchFamily="34" charset="0"/>
                <a:ea typeface="Jost*" pitchFamily="34" charset="-122"/>
                <a:cs typeface="Jost*" pitchFamily="34" charset="-120"/>
              </a:rPr>
              <a:t>Mikrobiotu je moguće</a:t>
            </a:r>
            <a:r>
              <a:rPr lang="en-US" sz="1366" b="1" kern="0" spc="41" dirty="0">
                <a:solidFill>
                  <a:srgbClr val="FFFFFF">
                    <a:alpha val="80000"/>
                  </a:srgbClr>
                </a:solidFill>
                <a:latin typeface="Jost*" pitchFamily="34" charset="0"/>
                <a:ea typeface="Jost*" pitchFamily="34" charset="-122"/>
                <a:cs typeface="Jost*" pitchFamily="34" charset="-120"/>
              </a:rPr>
              <a:t> modulirati</a:t>
            </a:r>
            <a:r>
              <a:rPr lang="en-US" sz="1366" kern="0" spc="41" dirty="0">
                <a:solidFill>
                  <a:srgbClr val="FFFFFF">
                    <a:alpha val="80000"/>
                  </a:srgbClr>
                </a:solidFill>
                <a:latin typeface="Jost*" pitchFamily="34" charset="0"/>
                <a:ea typeface="Jost*" pitchFamily="34" charset="-122"/>
                <a:cs typeface="Jost*" pitchFamily="34" charset="-120"/>
              </a:rPr>
              <a:t> pomoću</a:t>
            </a:r>
            <a:r>
              <a:rPr lang="en-US" sz="1366" b="1" kern="0" spc="41" dirty="0">
                <a:solidFill>
                  <a:srgbClr val="FFFFFF">
                    <a:alpha val="80000"/>
                  </a:srgbClr>
                </a:solidFill>
                <a:latin typeface="Jost*" pitchFamily="34" charset="0"/>
                <a:ea typeface="Jost*" pitchFamily="34" charset="-122"/>
                <a:cs typeface="Jost*" pitchFamily="34" charset="-120"/>
              </a:rPr>
              <a:t> prebiotika, probiotika i simbiotika</a:t>
            </a:r>
            <a:r>
              <a:rPr lang="en-US" sz="1366" kern="0" spc="41" dirty="0">
                <a:solidFill>
                  <a:srgbClr val="FFFFFF">
                    <a:alpha val="80000"/>
                  </a:srgbClr>
                </a:solidFill>
                <a:latin typeface="Jost*" pitchFamily="34" charset="0"/>
                <a:ea typeface="Jost*" pitchFamily="34" charset="-122"/>
                <a:cs typeface="Jost*" pitchFamily="34" charset="-120"/>
              </a:rPr>
              <a:t> koji mogu imati terapijski potencijal.</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6347540" y="399950"/>
            <a:ext cx="5588349" cy="853068"/>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KAKO MIKROBIOTA REGULIRA IMUNOLOŠKI SUSTAV?</a:t>
            </a:r>
            <a:endParaRPr lang="en-US" dirty="0"/>
          </a:p>
        </p:txBody>
      </p:sp>
      <p:sp>
        <p:nvSpPr>
          <p:cNvPr id="3" name="Object 2"/>
          <p:cNvSpPr/>
          <p:nvPr/>
        </p:nvSpPr>
        <p:spPr>
          <a:xfrm>
            <a:off x="0" y="0"/>
            <a:ext cx="6103999" cy="6865808"/>
          </a:xfrm>
          <a:prstGeom prst="rect">
            <a:avLst/>
          </a:prstGeom>
          <a:solidFill>
            <a:srgbClr val="FEFEFE"/>
          </a:solidFill>
        </p:spPr>
        <p:txBody>
          <a:bodyPr/>
          <a:lstStyle/>
          <a:p>
            <a:endParaRPr lang="hr-HR"/>
          </a:p>
        </p:txBody>
      </p:sp>
      <p:pic>
        <p:nvPicPr>
          <p:cNvPr id="4" name="Object 3"/>
          <p:cNvPicPr>
            <a:picLocks noChangeAspect="1"/>
          </p:cNvPicPr>
          <p:nvPr/>
        </p:nvPicPr>
        <p:blipFill>
          <a:blip r:embed="rId3"/>
          <a:srcRect l="-1908" t="-18837" r="-1908" b="-18837"/>
          <a:stretch/>
        </p:blipFill>
        <p:spPr>
          <a:xfrm>
            <a:off x="0" y="0"/>
            <a:ext cx="6103999" cy="6865808"/>
          </a:xfrm>
          <a:prstGeom prst="rect">
            <a:avLst/>
          </a:prstGeom>
        </p:spPr>
      </p:pic>
      <p:sp>
        <p:nvSpPr>
          <p:cNvPr id="5" name="Object 4"/>
          <p:cNvSpPr/>
          <p:nvPr/>
        </p:nvSpPr>
        <p:spPr>
          <a:xfrm>
            <a:off x="6665833" y="1940333"/>
            <a:ext cx="2513971" cy="3870052"/>
          </a:xfrm>
          <a:prstGeom prst="rect">
            <a:avLst/>
          </a:prstGeom>
          <a:noFill/>
        </p:spPr>
        <p:txBody>
          <a:bodyPr wrap="square" lIns="0" tIns="0" rIns="0" bIns="0" rtlCol="0" anchor="t"/>
          <a:lstStyle/>
          <a:p>
            <a:pPr marL="242900" indent="-242900" algn="l">
              <a:lnSpc>
                <a:spcPts val="1837"/>
              </a:lnSpc>
              <a:buSzPct val="100000"/>
              <a:buChar char="•"/>
            </a:pPr>
            <a:r>
              <a:rPr lang="en-US" sz="1458" kern="0" spc="43" dirty="0">
                <a:solidFill>
                  <a:srgbClr val="000000"/>
                </a:solidFill>
                <a:latin typeface="Jost*" pitchFamily="34" charset="0"/>
                <a:ea typeface="Jost*" pitchFamily="34" charset="-122"/>
                <a:cs typeface="Jost*" pitchFamily="34" charset="-120"/>
              </a:rPr>
              <a:t>"Obučavanje" imunološkog sustava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Crijevna mikrobiota uči imunološki sustav, poučavajući ga kako razlikovati bezopasne bakterije od potencijalno štetnih patogena, što dovodi do razvoja imunološke tolerancije prema korisnim bakterijama.</a:t>
            </a:r>
          </a:p>
          <a:p>
            <a:pPr marL="242900" indent="-242900" algn="l">
              <a:lnSpc>
                <a:spcPts val="1837"/>
              </a:lnSpc>
              <a:spcBef>
                <a:spcPts val="1529"/>
              </a:spcBef>
              <a:buSzPct val="100000"/>
              <a:buChar char="•"/>
            </a:pPr>
            <a:r>
              <a:rPr lang="en-US" sz="1458" kern="0" spc="43" dirty="0">
                <a:solidFill>
                  <a:srgbClr val="000000"/>
                </a:solidFill>
                <a:latin typeface="Jost*" pitchFamily="34" charset="0"/>
                <a:ea typeface="Jost*" pitchFamily="34" charset="-122"/>
                <a:cs typeface="Jost*" pitchFamily="34" charset="-120"/>
              </a:rPr>
              <a:t>Regulacija imunološkog odgovora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Mikrobiota regulira imunološki sustav kroz kontrolirani odgovor protiv patogena, sprječavajući pretjeranu upalnu reakciju.</a:t>
            </a:r>
          </a:p>
          <a:p>
            <a:pPr marL="242900" indent="-242900" algn="l">
              <a:lnSpc>
                <a:spcPts val="1837"/>
              </a:lnSpc>
              <a:spcBef>
                <a:spcPts val="1529"/>
              </a:spcBef>
              <a:buSzPct val="100000"/>
              <a:buChar char="•"/>
            </a:pPr>
            <a:r>
              <a:rPr lang="en-US" sz="1458" kern="0" spc="43" dirty="0">
                <a:solidFill>
                  <a:srgbClr val="000000"/>
                </a:solidFill>
                <a:latin typeface="Jost*" pitchFamily="34" charset="0"/>
                <a:ea typeface="Jost*" pitchFamily="34" charset="-122"/>
                <a:cs typeface="Jost*" pitchFamily="34" charset="-120"/>
              </a:rPr>
              <a:t>Razvoj i održavanje imunoloških funkcija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Mikrobiota promiče razvoj i održavanje lokalnog i sistemskog urođenog i adaptivnog imuniteta.</a:t>
            </a:r>
            <a:endParaRPr lang="en-US" dirty="0"/>
          </a:p>
        </p:txBody>
      </p:sp>
      <p:sp>
        <p:nvSpPr>
          <p:cNvPr id="6" name="Object 5"/>
          <p:cNvSpPr/>
          <p:nvPr/>
        </p:nvSpPr>
        <p:spPr>
          <a:xfrm>
            <a:off x="9332166" y="1940333"/>
            <a:ext cx="2513971" cy="4410758"/>
          </a:xfrm>
          <a:prstGeom prst="rect">
            <a:avLst/>
          </a:prstGeom>
          <a:noFill/>
        </p:spPr>
        <p:txBody>
          <a:bodyPr wrap="square" lIns="0" tIns="0" rIns="0" bIns="0" rtlCol="0" anchor="t"/>
          <a:lstStyle/>
          <a:p>
            <a:pPr marL="242900" indent="-242900" algn="l">
              <a:lnSpc>
                <a:spcPts val="1837"/>
              </a:lnSpc>
              <a:buSzPct val="100000"/>
              <a:buChar char="•"/>
            </a:pPr>
            <a:r>
              <a:rPr lang="en-US" sz="1458" kern="0" spc="43" dirty="0">
                <a:solidFill>
                  <a:srgbClr val="000000"/>
                </a:solidFill>
                <a:latin typeface="Jost*" pitchFamily="34" charset="0"/>
                <a:ea typeface="Jost*" pitchFamily="34" charset="-122"/>
                <a:cs typeface="Jost*" pitchFamily="34" charset="-120"/>
              </a:rPr>
              <a:t>Proizvodnja citokina od strane APC-ova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Antigen-prezentirajuće stanice (APC), potaknute mikrobiotom, proizvode citokine poput IL1β i IL23 koji pomažu u kontroli ekspanzije korisnih bakterija i sprječavanju invazije štetnih mikroba.</a:t>
            </a:r>
          </a:p>
          <a:p>
            <a:pPr marL="242900" indent="-242900" algn="l">
              <a:lnSpc>
                <a:spcPts val="1837"/>
              </a:lnSpc>
              <a:spcBef>
                <a:spcPts val="1529"/>
              </a:spcBef>
              <a:buSzPct val="100000"/>
              <a:buChar char="•"/>
            </a:pPr>
            <a:r>
              <a:rPr lang="en-US" sz="1458" kern="0" spc="43" dirty="0">
                <a:solidFill>
                  <a:srgbClr val="000000"/>
                </a:solidFill>
                <a:latin typeface="Jost*" pitchFamily="34" charset="0"/>
                <a:ea typeface="Jost*" pitchFamily="34" charset="-122"/>
                <a:cs typeface="Jost*" pitchFamily="34" charset="-120"/>
              </a:rPr>
              <a:t>Poticanje antiupalnih odgovora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Mikrobiota stimulira APC-ove da potiču stvaranje antiupalnih IL10 odgovora putem regulatornih T-stanica (Treg), što je ključno za smanjenje pretjerane imunološke reakcije.</a:t>
            </a:r>
          </a:p>
          <a:p>
            <a:pPr marL="242900" indent="-242900" algn="l">
              <a:lnSpc>
                <a:spcPts val="1837"/>
              </a:lnSpc>
              <a:spcBef>
                <a:spcPts val="1529"/>
              </a:spcBef>
              <a:buSzPct val="100000"/>
              <a:buChar char="•"/>
            </a:pPr>
            <a:r>
              <a:rPr lang="en-US" sz="1458" kern="0" spc="43" dirty="0">
                <a:solidFill>
                  <a:srgbClr val="000000"/>
                </a:solidFill>
                <a:latin typeface="Jost*" pitchFamily="34" charset="0"/>
                <a:ea typeface="Jost*" pitchFamily="34" charset="-122"/>
                <a:cs typeface="Jost*" pitchFamily="34" charset="-120"/>
              </a:rPr>
              <a:t>Proizvodnja kratkolančanih masnih kiselina</a:t>
            </a:r>
          </a:p>
          <a:p>
            <a:pPr lvl="1" algn="l">
              <a:lnSpc>
                <a:spcPts val="1211"/>
              </a:lnSpc>
              <a:spcBef>
                <a:spcPts val="195"/>
              </a:spcBef>
              <a:buNone/>
            </a:pPr>
            <a:r>
              <a:rPr lang="en-US" sz="911" kern="0" spc="27" dirty="0">
                <a:solidFill>
                  <a:srgbClr val="000000">
                    <a:alpha val="80000"/>
                  </a:srgbClr>
                </a:solidFill>
                <a:latin typeface="Jost*" pitchFamily="34" charset="0"/>
                <a:ea typeface="Jost*" pitchFamily="34" charset="-122"/>
                <a:cs typeface="Jost*" pitchFamily="34" charset="-120"/>
              </a:rPr>
              <a:t>Mikrobiota proizvodi SCFA poput butirata, koji u sinergiji s IL22 poboljšavaju funkciju epitelnih stanica crijeva, jačajući crijevnu barijeru i smanjujući propusnost crijeva.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PROIZVODNJA KRATKOLANČANIH MASNIH KISELINA</a:t>
            </a:r>
            <a:endParaRPr lang="en-US" dirty="0"/>
          </a:p>
        </p:txBody>
      </p:sp>
      <p:pic>
        <p:nvPicPr>
          <p:cNvPr id="3" name="Object 2"/>
          <p:cNvPicPr>
            <a:picLocks noChangeAspect="1"/>
          </p:cNvPicPr>
          <p:nvPr/>
        </p:nvPicPr>
        <p:blipFill>
          <a:blip r:embed="rId3"/>
          <a:srcRect l="13113" t="144" r="13113" b="145"/>
          <a:stretch/>
        </p:blipFill>
        <p:spPr>
          <a:xfrm>
            <a:off x="476131" y="1514096"/>
            <a:ext cx="2094976" cy="3285303"/>
          </a:xfrm>
          <a:prstGeom prst="rect">
            <a:avLst/>
          </a:prstGeom>
        </p:spPr>
      </p:pic>
      <p:sp>
        <p:nvSpPr>
          <p:cNvPr id="4" name="Object 3"/>
          <p:cNvSpPr/>
          <p:nvPr/>
        </p:nvSpPr>
        <p:spPr>
          <a:xfrm>
            <a:off x="476131" y="1514096"/>
            <a:ext cx="2094976" cy="3285303"/>
          </a:xfrm>
          <a:prstGeom prst="rect">
            <a:avLst/>
          </a:prstGeom>
          <a:noFill/>
          <a:ln w="25400">
            <a:solidFill>
              <a:srgbClr val="283D6B"/>
            </a:solidFill>
            <a:prstDash val="solid"/>
            <a:miter lim="800000"/>
          </a:ln>
        </p:spPr>
        <p:txBody>
          <a:bodyPr/>
          <a:lstStyle/>
          <a:p>
            <a:endParaRPr lang="hr-HR"/>
          </a:p>
        </p:txBody>
      </p:sp>
      <p:sp>
        <p:nvSpPr>
          <p:cNvPr id="5" name="Object 4"/>
          <p:cNvSpPr/>
          <p:nvPr/>
        </p:nvSpPr>
        <p:spPr>
          <a:xfrm>
            <a:off x="371382" y="4934403"/>
            <a:ext cx="2304474"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Crijevni mikrobiom</a:t>
            </a:r>
            <a:endParaRPr lang="en-US" dirty="0"/>
          </a:p>
        </p:txBody>
      </p:sp>
      <p:sp>
        <p:nvSpPr>
          <p:cNvPr id="6" name="Object 5"/>
          <p:cNvSpPr/>
          <p:nvPr/>
        </p:nvSpPr>
        <p:spPr>
          <a:xfrm>
            <a:off x="371382" y="5273249"/>
            <a:ext cx="2304474"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Raznolika zajednica mikroorganizama nastanjenih u probavnom sustavu.</a:t>
            </a:r>
            <a:endParaRPr lang="en-US" dirty="0"/>
          </a:p>
        </p:txBody>
      </p:sp>
      <p:sp>
        <p:nvSpPr>
          <p:cNvPr id="7" name="Object 6"/>
          <p:cNvSpPr/>
          <p:nvPr/>
        </p:nvSpPr>
        <p:spPr>
          <a:xfrm>
            <a:off x="2761559" y="1514096"/>
            <a:ext cx="2094976" cy="3285303"/>
          </a:xfrm>
          <a:prstGeom prst="rect">
            <a:avLst/>
          </a:prstGeom>
          <a:solidFill>
            <a:srgbClr val="FFFFFF"/>
          </a:solidFill>
          <a:ln w="25400">
            <a:solidFill>
              <a:srgbClr val="283D6B"/>
            </a:solidFill>
            <a:prstDash val="solid"/>
            <a:miter lim="800000"/>
          </a:ln>
        </p:spPr>
        <p:txBody>
          <a:bodyPr/>
          <a:lstStyle/>
          <a:p>
            <a:endParaRPr lang="hr-HR"/>
          </a:p>
        </p:txBody>
      </p:sp>
      <p:pic>
        <p:nvPicPr>
          <p:cNvPr id="8" name="Object 7"/>
          <p:cNvPicPr>
            <a:picLocks noChangeAspect="1"/>
          </p:cNvPicPr>
          <p:nvPr/>
        </p:nvPicPr>
        <p:blipFill>
          <a:blip r:embed="rId4"/>
          <a:srcRect l="18208" t="144" r="18208" b="145"/>
          <a:stretch/>
        </p:blipFill>
        <p:spPr>
          <a:xfrm>
            <a:off x="2761559" y="1514096"/>
            <a:ext cx="2094976" cy="3285303"/>
          </a:xfrm>
          <a:prstGeom prst="rect">
            <a:avLst/>
          </a:prstGeom>
        </p:spPr>
      </p:pic>
      <p:sp>
        <p:nvSpPr>
          <p:cNvPr id="9" name="Object 8"/>
          <p:cNvSpPr/>
          <p:nvPr/>
        </p:nvSpPr>
        <p:spPr>
          <a:xfrm>
            <a:off x="2761559" y="1514096"/>
            <a:ext cx="2094976" cy="3285303"/>
          </a:xfrm>
          <a:prstGeom prst="rect">
            <a:avLst/>
          </a:prstGeom>
          <a:noFill/>
          <a:ln w="25400">
            <a:solidFill>
              <a:srgbClr val="283D6B"/>
            </a:solidFill>
            <a:prstDash val="solid"/>
            <a:miter lim="800000"/>
          </a:ln>
        </p:spPr>
        <p:txBody>
          <a:bodyPr/>
          <a:lstStyle/>
          <a:p>
            <a:endParaRPr lang="hr-HR"/>
          </a:p>
        </p:txBody>
      </p:sp>
      <p:sp>
        <p:nvSpPr>
          <p:cNvPr id="10" name="Object 9"/>
          <p:cNvSpPr/>
          <p:nvPr/>
        </p:nvSpPr>
        <p:spPr>
          <a:xfrm>
            <a:off x="2656811" y="4934403"/>
            <a:ext cx="2304474"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Kratkolančane masne kiseline</a:t>
            </a:r>
            <a:endParaRPr lang="en-US" dirty="0"/>
          </a:p>
        </p:txBody>
      </p:sp>
      <p:sp>
        <p:nvSpPr>
          <p:cNvPr id="11" name="Object 10"/>
          <p:cNvSpPr/>
          <p:nvPr/>
        </p:nvSpPr>
        <p:spPr>
          <a:xfrm>
            <a:off x="2656811" y="5532443"/>
            <a:ext cx="2304474"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Metabolički nusproizvodi crijevne mikrobiote uključuju butirat, acetat i propionat.</a:t>
            </a:r>
            <a:endParaRPr lang="en-US" dirty="0"/>
          </a:p>
        </p:txBody>
      </p:sp>
      <p:sp>
        <p:nvSpPr>
          <p:cNvPr id="12" name="Object 11"/>
          <p:cNvSpPr/>
          <p:nvPr/>
        </p:nvSpPr>
        <p:spPr>
          <a:xfrm>
            <a:off x="5046988" y="1514096"/>
            <a:ext cx="2094976" cy="3285303"/>
          </a:xfrm>
          <a:prstGeom prst="rect">
            <a:avLst/>
          </a:prstGeom>
          <a:solidFill>
            <a:srgbClr val="FFFFFF"/>
          </a:solidFill>
          <a:ln w="25400">
            <a:solidFill>
              <a:srgbClr val="071023"/>
            </a:solidFill>
            <a:prstDash val="solid"/>
            <a:miter lim="800000"/>
          </a:ln>
        </p:spPr>
        <p:txBody>
          <a:bodyPr/>
          <a:lstStyle/>
          <a:p>
            <a:endParaRPr lang="hr-HR"/>
          </a:p>
        </p:txBody>
      </p:sp>
      <p:pic>
        <p:nvPicPr>
          <p:cNvPr id="13" name="Object 12"/>
          <p:cNvPicPr>
            <a:picLocks noChangeAspect="1"/>
          </p:cNvPicPr>
          <p:nvPr/>
        </p:nvPicPr>
        <p:blipFill>
          <a:blip r:embed="rId5"/>
          <a:srcRect l="28989" t="144" r="28989" b="145"/>
          <a:stretch/>
        </p:blipFill>
        <p:spPr>
          <a:xfrm>
            <a:off x="5046988" y="1514096"/>
            <a:ext cx="2094976" cy="3285303"/>
          </a:xfrm>
          <a:prstGeom prst="rect">
            <a:avLst/>
          </a:prstGeom>
        </p:spPr>
      </p:pic>
      <p:sp>
        <p:nvSpPr>
          <p:cNvPr id="14" name="Object 13"/>
          <p:cNvSpPr/>
          <p:nvPr/>
        </p:nvSpPr>
        <p:spPr>
          <a:xfrm>
            <a:off x="5046988" y="1514096"/>
            <a:ext cx="2094976" cy="3285303"/>
          </a:xfrm>
          <a:prstGeom prst="rect">
            <a:avLst/>
          </a:prstGeom>
          <a:noFill/>
          <a:ln w="25400">
            <a:solidFill>
              <a:srgbClr val="071023"/>
            </a:solidFill>
            <a:prstDash val="solid"/>
            <a:miter lim="800000"/>
          </a:ln>
        </p:spPr>
        <p:txBody>
          <a:bodyPr/>
          <a:lstStyle/>
          <a:p>
            <a:endParaRPr lang="hr-HR"/>
          </a:p>
        </p:txBody>
      </p:sp>
      <p:sp>
        <p:nvSpPr>
          <p:cNvPr id="15" name="Object 14"/>
          <p:cNvSpPr/>
          <p:nvPr/>
        </p:nvSpPr>
        <p:spPr>
          <a:xfrm>
            <a:off x="4942239" y="4934403"/>
            <a:ext cx="2304474"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Crijevna epitelna barijera</a:t>
            </a:r>
            <a:endParaRPr lang="en-US" dirty="0"/>
          </a:p>
        </p:txBody>
      </p:sp>
      <p:sp>
        <p:nvSpPr>
          <p:cNvPr id="16" name="Object 15"/>
          <p:cNvSpPr/>
          <p:nvPr/>
        </p:nvSpPr>
        <p:spPr>
          <a:xfrm>
            <a:off x="4942239" y="5532443"/>
            <a:ext cx="2304474"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Kratkolančane masne kiseline pomažu u održavanju integriteta i funkcije crijevnog epitela.</a:t>
            </a:r>
            <a:endParaRPr lang="en-US" dirty="0"/>
          </a:p>
        </p:txBody>
      </p:sp>
      <p:pic>
        <p:nvPicPr>
          <p:cNvPr id="17" name="Object 16"/>
          <p:cNvPicPr>
            <a:picLocks noChangeAspect="1"/>
          </p:cNvPicPr>
          <p:nvPr/>
        </p:nvPicPr>
        <p:blipFill>
          <a:blip r:embed="rId6"/>
          <a:srcRect l="9116" t="144" r="9116" b="145"/>
          <a:stretch/>
        </p:blipFill>
        <p:spPr>
          <a:xfrm>
            <a:off x="7332416" y="1514096"/>
            <a:ext cx="2094976" cy="3285303"/>
          </a:xfrm>
          <a:prstGeom prst="rect">
            <a:avLst/>
          </a:prstGeom>
        </p:spPr>
      </p:pic>
      <p:sp>
        <p:nvSpPr>
          <p:cNvPr id="18" name="Object 17"/>
          <p:cNvSpPr/>
          <p:nvPr/>
        </p:nvSpPr>
        <p:spPr>
          <a:xfrm>
            <a:off x="7332416" y="1514096"/>
            <a:ext cx="2094976" cy="3285303"/>
          </a:xfrm>
          <a:prstGeom prst="rect">
            <a:avLst/>
          </a:prstGeom>
          <a:noFill/>
          <a:ln w="25400">
            <a:solidFill>
              <a:srgbClr val="071023"/>
            </a:solidFill>
            <a:prstDash val="solid"/>
            <a:miter lim="800000"/>
          </a:ln>
        </p:spPr>
        <p:txBody>
          <a:bodyPr/>
          <a:lstStyle/>
          <a:p>
            <a:endParaRPr lang="hr-HR"/>
          </a:p>
        </p:txBody>
      </p:sp>
      <p:sp>
        <p:nvSpPr>
          <p:cNvPr id="19" name="Object 18"/>
          <p:cNvSpPr/>
          <p:nvPr/>
        </p:nvSpPr>
        <p:spPr>
          <a:xfrm>
            <a:off x="7227668" y="4934403"/>
            <a:ext cx="2304474"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Protuupalni učinci</a:t>
            </a:r>
            <a:endParaRPr lang="en-US" dirty="0"/>
          </a:p>
        </p:txBody>
      </p:sp>
      <p:sp>
        <p:nvSpPr>
          <p:cNvPr id="20" name="Object 19"/>
          <p:cNvSpPr/>
          <p:nvPr/>
        </p:nvSpPr>
        <p:spPr>
          <a:xfrm>
            <a:off x="7227668" y="5273249"/>
            <a:ext cx="2304474"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Buturat, ključna kratkolančana masna kiselina, ima protuupalna svojstva.</a:t>
            </a:r>
            <a:endParaRPr lang="en-US" dirty="0"/>
          </a:p>
        </p:txBody>
      </p:sp>
      <p:sp>
        <p:nvSpPr>
          <p:cNvPr id="21" name="Object 20"/>
          <p:cNvSpPr/>
          <p:nvPr/>
        </p:nvSpPr>
        <p:spPr>
          <a:xfrm>
            <a:off x="9617845" y="1514096"/>
            <a:ext cx="2094976" cy="3285303"/>
          </a:xfrm>
          <a:prstGeom prst="rect">
            <a:avLst/>
          </a:prstGeom>
          <a:solidFill>
            <a:srgbClr val="FFFFFF"/>
          </a:solidFill>
          <a:ln w="25400">
            <a:solidFill>
              <a:srgbClr val="071023"/>
            </a:solidFill>
            <a:prstDash val="solid"/>
            <a:miter lim="800000"/>
          </a:ln>
        </p:spPr>
        <p:txBody>
          <a:bodyPr/>
          <a:lstStyle/>
          <a:p>
            <a:endParaRPr lang="hr-HR"/>
          </a:p>
        </p:txBody>
      </p:sp>
      <p:pic>
        <p:nvPicPr>
          <p:cNvPr id="22" name="Object 21"/>
          <p:cNvPicPr>
            <a:picLocks noChangeAspect="1"/>
          </p:cNvPicPr>
          <p:nvPr/>
        </p:nvPicPr>
        <p:blipFill>
          <a:blip r:embed="rId7"/>
          <a:srcRect l="30465" t="144" r="30465" b="145"/>
          <a:stretch/>
        </p:blipFill>
        <p:spPr>
          <a:xfrm>
            <a:off x="9617845" y="1514096"/>
            <a:ext cx="2094976" cy="3285303"/>
          </a:xfrm>
          <a:prstGeom prst="rect">
            <a:avLst/>
          </a:prstGeom>
        </p:spPr>
      </p:pic>
      <p:sp>
        <p:nvSpPr>
          <p:cNvPr id="23" name="Object 22"/>
          <p:cNvSpPr/>
          <p:nvPr/>
        </p:nvSpPr>
        <p:spPr>
          <a:xfrm>
            <a:off x="9617845" y="1514096"/>
            <a:ext cx="2094976" cy="3285303"/>
          </a:xfrm>
          <a:prstGeom prst="rect">
            <a:avLst/>
          </a:prstGeom>
          <a:noFill/>
          <a:ln w="25400">
            <a:solidFill>
              <a:srgbClr val="071023"/>
            </a:solidFill>
            <a:prstDash val="solid"/>
            <a:miter lim="800000"/>
          </a:ln>
        </p:spPr>
        <p:txBody>
          <a:bodyPr/>
          <a:lstStyle/>
          <a:p>
            <a:endParaRPr lang="hr-HR"/>
          </a:p>
        </p:txBody>
      </p:sp>
      <p:sp>
        <p:nvSpPr>
          <p:cNvPr id="24" name="Object 23"/>
          <p:cNvSpPr/>
          <p:nvPr/>
        </p:nvSpPr>
        <p:spPr>
          <a:xfrm>
            <a:off x="9513096" y="4934403"/>
            <a:ext cx="2304474"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Energija za kolonocite</a:t>
            </a:r>
            <a:endParaRPr lang="en-US" dirty="0"/>
          </a:p>
        </p:txBody>
      </p:sp>
      <p:sp>
        <p:nvSpPr>
          <p:cNvPr id="25" name="Object 24"/>
          <p:cNvSpPr/>
          <p:nvPr/>
        </p:nvSpPr>
        <p:spPr>
          <a:xfrm>
            <a:off x="9513096" y="5273249"/>
            <a:ext cx="2304474"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Kratkolančane masne kiseline predstavljaju važan izvor energije za kolonocite, epitelne stanice debelog crijeva.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1796829" y="399950"/>
            <a:ext cx="8595294" cy="853068"/>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OSTALE ZAŠTITNE FUNKCIJE URAVNOTEŽENE CRIJEVNE MIKROBIOTE (EUBIOZA)</a:t>
            </a:r>
            <a:endParaRPr lang="en-US" dirty="0"/>
          </a:p>
        </p:txBody>
      </p:sp>
      <p:sp>
        <p:nvSpPr>
          <p:cNvPr id="3" name="Object 2"/>
          <p:cNvSpPr/>
          <p:nvPr/>
        </p:nvSpPr>
        <p:spPr>
          <a:xfrm>
            <a:off x="476131" y="1933092"/>
            <a:ext cx="5523119" cy="2128305"/>
          </a:xfrm>
          <a:prstGeom prst="roundRect">
            <a:avLst>
              <a:gd name="adj" fmla="val 2578"/>
            </a:avLst>
          </a:prstGeom>
          <a:noFill/>
          <a:ln w="25400">
            <a:solidFill>
              <a:srgbClr val="143F9C"/>
            </a:solidFill>
            <a:prstDash val="solid"/>
            <a:miter lim="800000"/>
          </a:ln>
        </p:spPr>
        <p:txBody>
          <a:bodyPr/>
          <a:lstStyle/>
          <a:p>
            <a:endParaRPr lang="hr-HR"/>
          </a:p>
        </p:txBody>
      </p:sp>
      <p:sp>
        <p:nvSpPr>
          <p:cNvPr id="4" name="Object 3"/>
          <p:cNvSpPr/>
          <p:nvPr/>
        </p:nvSpPr>
        <p:spPr>
          <a:xfrm>
            <a:off x="761810" y="2171653"/>
            <a:ext cx="5551687" cy="220310"/>
          </a:xfrm>
          <a:prstGeom prst="rect">
            <a:avLst/>
          </a:prstGeom>
          <a:noFill/>
        </p:spPr>
        <p:txBody>
          <a:bodyPr wrap="square" lIns="0" tIns="0" rIns="0" bIns="0" rtlCol="0" anchor="t"/>
          <a:lstStyle/>
          <a:p>
            <a:pPr algn="l">
              <a:lnSpc>
                <a:spcPts val="1735"/>
              </a:lnSpc>
              <a:buNone/>
            </a:pPr>
            <a:r>
              <a:rPr lang="en-US" sz="1377" b="1" kern="0" spc="41" dirty="0">
                <a:solidFill>
                  <a:srgbClr val="000000"/>
                </a:solidFill>
                <a:latin typeface="Jost*" pitchFamily="34" charset="0"/>
                <a:ea typeface="Jost*" pitchFamily="34" charset="-122"/>
                <a:cs typeface="Jost*" pitchFamily="34" charset="-120"/>
              </a:rPr>
              <a:t>Kompetitivna ekskluzija patogena</a:t>
            </a:r>
            <a:endParaRPr lang="en-US" dirty="0"/>
          </a:p>
        </p:txBody>
      </p:sp>
      <p:sp>
        <p:nvSpPr>
          <p:cNvPr id="5" name="Object 4"/>
          <p:cNvSpPr/>
          <p:nvPr/>
        </p:nvSpPr>
        <p:spPr>
          <a:xfrm>
            <a:off x="761810" y="2474294"/>
            <a:ext cx="5551687" cy="334284"/>
          </a:xfrm>
          <a:prstGeom prst="rect">
            <a:avLst/>
          </a:prstGeom>
          <a:noFill/>
        </p:spPr>
        <p:txBody>
          <a:bodyPr wrap="square" lIns="0" tIns="0" rIns="0" bIns="0" rtlCol="0" anchor="t"/>
          <a:lstStyle/>
          <a:p>
            <a:pPr algn="l">
              <a:lnSpc>
                <a:spcPts val="1317"/>
              </a:lnSpc>
              <a:spcBef>
                <a:spcPts val="636"/>
              </a:spcBef>
              <a:buNone/>
            </a:pPr>
            <a:r>
              <a:rPr lang="en-US" sz="990" kern="0" spc="30" dirty="0">
                <a:solidFill>
                  <a:srgbClr val="000000">
                    <a:alpha val="80000"/>
                  </a:srgbClr>
                </a:solidFill>
                <a:latin typeface="Jost*" pitchFamily="34" charset="0"/>
                <a:ea typeface="Jost*" pitchFamily="34" charset="-122"/>
                <a:cs typeface="Jost*" pitchFamily="34" charset="-120"/>
              </a:rPr>
              <a:t>Korisne bakterije natječu se s patogenima za resurse i prostor, ograničavajući njihov rast i kolonizaciju crijeva.</a:t>
            </a:r>
            <a:endParaRPr lang="en-US" dirty="0"/>
          </a:p>
        </p:txBody>
      </p:sp>
      <p:sp>
        <p:nvSpPr>
          <p:cNvPr id="6" name="Object 5"/>
          <p:cNvSpPr/>
          <p:nvPr/>
        </p:nvSpPr>
        <p:spPr>
          <a:xfrm>
            <a:off x="6189702" y="1933092"/>
            <a:ext cx="5523119" cy="2128305"/>
          </a:xfrm>
          <a:prstGeom prst="roundRect">
            <a:avLst>
              <a:gd name="adj" fmla="val 2578"/>
            </a:avLst>
          </a:prstGeom>
          <a:noFill/>
          <a:ln w="25400">
            <a:solidFill>
              <a:srgbClr val="143F9C"/>
            </a:solidFill>
            <a:prstDash val="solid"/>
            <a:miter lim="800000"/>
          </a:ln>
        </p:spPr>
        <p:txBody>
          <a:bodyPr/>
          <a:lstStyle/>
          <a:p>
            <a:endParaRPr lang="hr-HR"/>
          </a:p>
        </p:txBody>
      </p:sp>
      <p:sp>
        <p:nvSpPr>
          <p:cNvPr id="7" name="Object 6"/>
          <p:cNvSpPr/>
          <p:nvPr/>
        </p:nvSpPr>
        <p:spPr>
          <a:xfrm>
            <a:off x="6475381" y="2171653"/>
            <a:ext cx="5551687" cy="220310"/>
          </a:xfrm>
          <a:prstGeom prst="rect">
            <a:avLst/>
          </a:prstGeom>
          <a:noFill/>
        </p:spPr>
        <p:txBody>
          <a:bodyPr wrap="square" lIns="0" tIns="0" rIns="0" bIns="0" rtlCol="0" anchor="t"/>
          <a:lstStyle/>
          <a:p>
            <a:pPr algn="l">
              <a:lnSpc>
                <a:spcPts val="1735"/>
              </a:lnSpc>
              <a:buNone/>
            </a:pPr>
            <a:r>
              <a:rPr lang="en-US" sz="1377" b="1" kern="0" spc="41" dirty="0">
                <a:solidFill>
                  <a:srgbClr val="000000"/>
                </a:solidFill>
                <a:latin typeface="Jost*" pitchFamily="34" charset="0"/>
                <a:ea typeface="Jost*" pitchFamily="34" charset="-122"/>
                <a:cs typeface="Jost*" pitchFamily="34" charset="-120"/>
              </a:rPr>
              <a:t>Proizvodnja antimikrobnih tvari</a:t>
            </a:r>
            <a:endParaRPr lang="en-US" dirty="0"/>
          </a:p>
        </p:txBody>
      </p:sp>
      <p:sp>
        <p:nvSpPr>
          <p:cNvPr id="8" name="Object 7"/>
          <p:cNvSpPr/>
          <p:nvPr/>
        </p:nvSpPr>
        <p:spPr>
          <a:xfrm>
            <a:off x="6475381" y="2474294"/>
            <a:ext cx="5551687" cy="1275039"/>
          </a:xfrm>
          <a:prstGeom prst="rect">
            <a:avLst/>
          </a:prstGeom>
          <a:noFill/>
        </p:spPr>
        <p:txBody>
          <a:bodyPr wrap="square" lIns="0" tIns="0" rIns="0" bIns="0" rtlCol="0" anchor="t"/>
          <a:lstStyle/>
          <a:p>
            <a:pPr marL="242900" indent="-242900" algn="l">
              <a:lnSpc>
                <a:spcPts val="1317"/>
              </a:lnSpc>
              <a:spcBef>
                <a:spcPts val="636"/>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Lactobacillus plantarum</a:t>
            </a:r>
            <a:r>
              <a:rPr lang="en-US" sz="990" kern="0" spc="30" dirty="0">
                <a:solidFill>
                  <a:srgbClr val="000000">
                    <a:alpha val="80000"/>
                  </a:srgbClr>
                </a:solidFill>
                <a:latin typeface="Jost*" pitchFamily="34" charset="0"/>
                <a:ea typeface="Jost*" pitchFamily="34" charset="-122"/>
                <a:cs typeface="Jost*" pitchFamily="34" charset="-120"/>
              </a:rPr>
              <a:t> - plantaricin - inhibira rast bakterija poput Listeria monocytogenes.</a:t>
            </a:r>
          </a:p>
          <a:p>
            <a:pPr marL="242900" indent="-242900" algn="l">
              <a:lnSpc>
                <a:spcPts val="1317"/>
              </a:lnSpc>
              <a:spcBef>
                <a:spcPts val="271"/>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Lactococcus lacti</a:t>
            </a:r>
            <a:r>
              <a:rPr lang="en-US" sz="990" kern="0" spc="30" dirty="0">
                <a:solidFill>
                  <a:srgbClr val="000000">
                    <a:alpha val="80000"/>
                  </a:srgbClr>
                </a:solidFill>
                <a:latin typeface="Jost*" pitchFamily="34" charset="0"/>
                <a:ea typeface="Jost*" pitchFamily="34" charset="-122"/>
                <a:cs typeface="Jost*" pitchFamily="34" charset="-120"/>
              </a:rPr>
              <a:t> - bakteriocin - protiv gram-pozitivnih patogena, uključujući Clostridium difficile.</a:t>
            </a:r>
          </a:p>
          <a:p>
            <a:pPr marL="242900" indent="-242900" algn="l">
              <a:lnSpc>
                <a:spcPts val="1317"/>
              </a:lnSpc>
              <a:spcBef>
                <a:spcPts val="271"/>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Lactobacillus acidophilus</a:t>
            </a:r>
            <a:r>
              <a:rPr lang="en-US" sz="990" kern="0" spc="30" dirty="0">
                <a:solidFill>
                  <a:srgbClr val="000000">
                    <a:alpha val="80000"/>
                  </a:srgbClr>
                </a:solidFill>
                <a:latin typeface="Jost*" pitchFamily="34" charset="0"/>
                <a:ea typeface="Jost*" pitchFamily="34" charset="-122"/>
                <a:cs typeface="Jost*" pitchFamily="34" charset="-120"/>
              </a:rPr>
              <a:t> -i vodikov peroksid, koji inhibira patogene poput Candida albicans.</a:t>
            </a:r>
          </a:p>
          <a:p>
            <a:pPr marL="242900" indent="-242900" algn="l">
              <a:lnSpc>
                <a:spcPts val="1317"/>
              </a:lnSpc>
              <a:spcBef>
                <a:spcPts val="271"/>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Lactobacillus reuteri</a:t>
            </a:r>
            <a:r>
              <a:rPr lang="en-US" sz="990" kern="0" spc="30" dirty="0">
                <a:solidFill>
                  <a:srgbClr val="000000">
                    <a:alpha val="80000"/>
                  </a:srgbClr>
                </a:solidFill>
                <a:latin typeface="Jost*" pitchFamily="34" charset="0"/>
                <a:ea typeface="Jost*" pitchFamily="34" charset="-122"/>
                <a:cs typeface="Jost*" pitchFamily="34" charset="-120"/>
              </a:rPr>
              <a:t> - reuteriin  antimikrobno na širok spektar patogena.</a:t>
            </a:r>
            <a:endParaRPr lang="en-US" dirty="0"/>
          </a:p>
        </p:txBody>
      </p:sp>
      <p:sp>
        <p:nvSpPr>
          <p:cNvPr id="9" name="Object 8"/>
          <p:cNvSpPr/>
          <p:nvPr/>
        </p:nvSpPr>
        <p:spPr>
          <a:xfrm>
            <a:off x="476131" y="4251849"/>
            <a:ext cx="5523119" cy="2128305"/>
          </a:xfrm>
          <a:prstGeom prst="roundRect">
            <a:avLst>
              <a:gd name="adj" fmla="val 2578"/>
            </a:avLst>
          </a:prstGeom>
          <a:noFill/>
          <a:ln w="25400">
            <a:solidFill>
              <a:srgbClr val="143F9C"/>
            </a:solidFill>
            <a:prstDash val="solid"/>
            <a:miter lim="800000"/>
          </a:ln>
        </p:spPr>
        <p:txBody>
          <a:bodyPr/>
          <a:lstStyle/>
          <a:p>
            <a:endParaRPr lang="hr-HR"/>
          </a:p>
        </p:txBody>
      </p:sp>
      <p:sp>
        <p:nvSpPr>
          <p:cNvPr id="10" name="Object 9"/>
          <p:cNvSpPr/>
          <p:nvPr/>
        </p:nvSpPr>
        <p:spPr>
          <a:xfrm>
            <a:off x="761810" y="4490411"/>
            <a:ext cx="5551687" cy="220310"/>
          </a:xfrm>
          <a:prstGeom prst="rect">
            <a:avLst/>
          </a:prstGeom>
          <a:noFill/>
        </p:spPr>
        <p:txBody>
          <a:bodyPr wrap="square" lIns="0" tIns="0" rIns="0" bIns="0" rtlCol="0" anchor="t"/>
          <a:lstStyle/>
          <a:p>
            <a:pPr algn="l">
              <a:lnSpc>
                <a:spcPts val="1735"/>
              </a:lnSpc>
              <a:buNone/>
            </a:pPr>
            <a:r>
              <a:rPr lang="en-US" sz="1377" b="1" kern="0" spc="41" dirty="0">
                <a:solidFill>
                  <a:srgbClr val="000000"/>
                </a:solidFill>
                <a:latin typeface="Jost*" pitchFamily="34" charset="0"/>
                <a:ea typeface="Jost*" pitchFamily="34" charset="-122"/>
                <a:cs typeface="Jost*" pitchFamily="34" charset="-120"/>
              </a:rPr>
              <a:t>Snižavanje pH vrijednosti crijeva</a:t>
            </a:r>
            <a:endParaRPr lang="en-US" dirty="0"/>
          </a:p>
        </p:txBody>
      </p:sp>
      <p:sp>
        <p:nvSpPr>
          <p:cNvPr id="11" name="Object 10"/>
          <p:cNvSpPr/>
          <p:nvPr/>
        </p:nvSpPr>
        <p:spPr>
          <a:xfrm>
            <a:off x="761810" y="4793051"/>
            <a:ext cx="5551687" cy="167142"/>
          </a:xfrm>
          <a:prstGeom prst="rect">
            <a:avLst/>
          </a:prstGeom>
          <a:noFill/>
        </p:spPr>
        <p:txBody>
          <a:bodyPr wrap="square" lIns="0" tIns="0" rIns="0" bIns="0" rtlCol="0" anchor="t"/>
          <a:lstStyle/>
          <a:p>
            <a:pPr algn="l">
              <a:lnSpc>
                <a:spcPts val="1317"/>
              </a:lnSpc>
              <a:spcBef>
                <a:spcPts val="636"/>
              </a:spcBef>
              <a:buNone/>
            </a:pPr>
            <a:r>
              <a:rPr lang="en-US" sz="990" kern="0" spc="30" dirty="0">
                <a:solidFill>
                  <a:srgbClr val="000000">
                    <a:alpha val="80000"/>
                  </a:srgbClr>
                </a:solidFill>
                <a:latin typeface="Jost*" pitchFamily="34" charset="0"/>
                <a:ea typeface="Jost*" pitchFamily="34" charset="-122"/>
                <a:cs typeface="Jost*" pitchFamily="34" charset="-120"/>
              </a:rPr>
              <a:t>Bakterije poput:</a:t>
            </a:r>
            <a:endParaRPr lang="en-US" dirty="0"/>
          </a:p>
        </p:txBody>
      </p:sp>
      <p:sp>
        <p:nvSpPr>
          <p:cNvPr id="12" name="Object 11"/>
          <p:cNvSpPr/>
          <p:nvPr/>
        </p:nvSpPr>
        <p:spPr>
          <a:xfrm>
            <a:off x="761810" y="5052344"/>
            <a:ext cx="5551687" cy="369299"/>
          </a:xfrm>
          <a:prstGeom prst="rect">
            <a:avLst/>
          </a:prstGeom>
          <a:noFill/>
        </p:spPr>
        <p:txBody>
          <a:bodyPr wrap="square" lIns="0" tIns="0" rIns="0" bIns="0" rtlCol="0" anchor="t"/>
          <a:lstStyle/>
          <a:p>
            <a:pPr marL="242900" indent="-242900" algn="l">
              <a:lnSpc>
                <a:spcPts val="1317"/>
              </a:lnSpc>
              <a:spcBef>
                <a:spcPts val="712"/>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Bifidobacterium</a:t>
            </a:r>
            <a:r>
              <a:rPr lang="en-US" sz="990" kern="0" spc="30" dirty="0">
                <a:solidFill>
                  <a:srgbClr val="000000">
                    <a:alpha val="80000"/>
                  </a:srgbClr>
                </a:solidFill>
                <a:latin typeface="Jost*" pitchFamily="34" charset="0"/>
                <a:ea typeface="Jost*" pitchFamily="34" charset="-122"/>
                <a:cs typeface="Jost*" pitchFamily="34" charset="-120"/>
              </a:rPr>
              <a:t> i</a:t>
            </a:r>
          </a:p>
          <a:p>
            <a:pPr marL="242900" indent="-242900" algn="l">
              <a:lnSpc>
                <a:spcPts val="1317"/>
              </a:lnSpc>
              <a:spcBef>
                <a:spcPts val="271"/>
              </a:spcBef>
              <a:buSzPct val="100000"/>
              <a:buChar char="•"/>
            </a:pPr>
            <a:r>
              <a:rPr lang="en-US" sz="990" b="1" kern="0" spc="30" dirty="0">
                <a:solidFill>
                  <a:srgbClr val="000000">
                    <a:alpha val="80000"/>
                  </a:srgbClr>
                </a:solidFill>
                <a:latin typeface="Jost*" pitchFamily="34" charset="0"/>
                <a:ea typeface="Jost*" pitchFamily="34" charset="-122"/>
                <a:cs typeface="Jost*" pitchFamily="34" charset="-120"/>
              </a:rPr>
              <a:t>Lactobacillus</a:t>
            </a:r>
            <a:endParaRPr lang="en-US" dirty="0"/>
          </a:p>
        </p:txBody>
      </p:sp>
      <p:sp>
        <p:nvSpPr>
          <p:cNvPr id="13" name="Object 12"/>
          <p:cNvSpPr/>
          <p:nvPr/>
        </p:nvSpPr>
        <p:spPr>
          <a:xfrm>
            <a:off x="761810" y="5513795"/>
            <a:ext cx="5551687" cy="334284"/>
          </a:xfrm>
          <a:prstGeom prst="rect">
            <a:avLst/>
          </a:prstGeom>
          <a:noFill/>
        </p:spPr>
        <p:txBody>
          <a:bodyPr wrap="square" lIns="0" tIns="0" rIns="0" bIns="0" rtlCol="0" anchor="t"/>
          <a:lstStyle/>
          <a:p>
            <a:pPr algn="l">
              <a:lnSpc>
                <a:spcPts val="1317"/>
              </a:lnSpc>
              <a:spcBef>
                <a:spcPts val="712"/>
              </a:spcBef>
              <a:buNone/>
            </a:pPr>
            <a:r>
              <a:rPr lang="en-US" sz="990" kern="0" spc="30" dirty="0">
                <a:solidFill>
                  <a:srgbClr val="000000">
                    <a:alpha val="80000"/>
                  </a:srgbClr>
                </a:solidFill>
                <a:latin typeface="Jost*" pitchFamily="34" charset="0"/>
                <a:ea typeface="Jost*" pitchFamily="34" charset="-122"/>
                <a:cs typeface="Jost*" pitchFamily="34" charset="-120"/>
              </a:rPr>
              <a:t>proizvode mliječnu i octenu kiselinu, koje stvaraju kiselo okruženje nepovoljno za patogene poput Salmonella i Clostridium perfringens.</a:t>
            </a:r>
            <a:endParaRPr lang="en-US" dirty="0"/>
          </a:p>
        </p:txBody>
      </p:sp>
      <p:sp>
        <p:nvSpPr>
          <p:cNvPr id="14" name="Object 13"/>
          <p:cNvSpPr/>
          <p:nvPr/>
        </p:nvSpPr>
        <p:spPr>
          <a:xfrm>
            <a:off x="6189702" y="4251849"/>
            <a:ext cx="5523119" cy="2128305"/>
          </a:xfrm>
          <a:prstGeom prst="roundRect">
            <a:avLst>
              <a:gd name="adj" fmla="val 2578"/>
            </a:avLst>
          </a:prstGeom>
          <a:noFill/>
          <a:ln w="25400">
            <a:solidFill>
              <a:srgbClr val="143F9C"/>
            </a:solidFill>
            <a:prstDash val="solid"/>
            <a:miter lim="800000"/>
          </a:ln>
        </p:spPr>
        <p:txBody>
          <a:bodyPr/>
          <a:lstStyle/>
          <a:p>
            <a:endParaRPr lang="hr-HR"/>
          </a:p>
        </p:txBody>
      </p:sp>
      <p:sp>
        <p:nvSpPr>
          <p:cNvPr id="15" name="Object 14"/>
          <p:cNvSpPr/>
          <p:nvPr/>
        </p:nvSpPr>
        <p:spPr>
          <a:xfrm>
            <a:off x="6475381" y="4490411"/>
            <a:ext cx="5551687" cy="220310"/>
          </a:xfrm>
          <a:prstGeom prst="rect">
            <a:avLst/>
          </a:prstGeom>
          <a:noFill/>
        </p:spPr>
        <p:txBody>
          <a:bodyPr wrap="square" lIns="0" tIns="0" rIns="0" bIns="0" rtlCol="0" anchor="t"/>
          <a:lstStyle/>
          <a:p>
            <a:pPr algn="l">
              <a:lnSpc>
                <a:spcPts val="1735"/>
              </a:lnSpc>
              <a:buNone/>
            </a:pPr>
            <a:r>
              <a:rPr lang="en-US" sz="1377" b="1" kern="0" spc="41" dirty="0">
                <a:solidFill>
                  <a:srgbClr val="000000"/>
                </a:solidFill>
                <a:latin typeface="Jost*" pitchFamily="34" charset="0"/>
                <a:ea typeface="Jost*" pitchFamily="34" charset="-122"/>
                <a:cs typeface="Jost*" pitchFamily="34" charset="-120"/>
              </a:rPr>
              <a:t> Održavanje integriteta crijevne barijere</a:t>
            </a:r>
            <a:r>
              <a:rPr lang="en-US" sz="1377" kern="0" spc="41" dirty="0">
                <a:solidFill>
                  <a:srgbClr val="000000"/>
                </a:solidFill>
                <a:latin typeface="Jost*" pitchFamily="34" charset="0"/>
                <a:ea typeface="Jost*" pitchFamily="34" charset="-122"/>
                <a:cs typeface="Jost*" pitchFamily="34" charset="-120"/>
              </a:rPr>
              <a:t>  </a:t>
            </a:r>
            <a:endParaRPr lang="en-US" dirty="0"/>
          </a:p>
        </p:txBody>
      </p:sp>
      <p:sp>
        <p:nvSpPr>
          <p:cNvPr id="16" name="Object 15"/>
          <p:cNvSpPr/>
          <p:nvPr/>
        </p:nvSpPr>
        <p:spPr>
          <a:xfrm>
            <a:off x="6475381" y="4793051"/>
            <a:ext cx="5551687" cy="167142"/>
          </a:xfrm>
          <a:prstGeom prst="rect">
            <a:avLst/>
          </a:prstGeom>
          <a:noFill/>
        </p:spPr>
        <p:txBody>
          <a:bodyPr wrap="square" lIns="0" tIns="0" rIns="0" bIns="0" rtlCol="0" anchor="t"/>
          <a:lstStyle/>
          <a:p>
            <a:pPr algn="l">
              <a:lnSpc>
                <a:spcPts val="1317"/>
              </a:lnSpc>
              <a:spcBef>
                <a:spcPts val="636"/>
              </a:spcBef>
              <a:buNone/>
            </a:pPr>
            <a:r>
              <a:rPr lang="en-US" sz="990" kern="0" spc="30" dirty="0">
                <a:solidFill>
                  <a:srgbClr val="000000">
                    <a:alpha val="80000"/>
                  </a:srgbClr>
                </a:solidFill>
                <a:latin typeface="Jost*" pitchFamily="34" charset="0"/>
                <a:ea typeface="Jost*" pitchFamily="34" charset="-122"/>
                <a:cs typeface="Jost*" pitchFamily="34" charset="-120"/>
              </a:rPr>
              <a:t>  Sprječavanje ulaska štetnih tvari u krvotok  </a:t>
            </a:r>
            <a:endParaRPr lang="en-US" dirty="0"/>
          </a:p>
        </p:txBody>
      </p:sp>
      <p:sp>
        <p:nvSpPr>
          <p:cNvPr id="17" name="Object 16"/>
          <p:cNvSpPr/>
          <p:nvPr/>
        </p:nvSpPr>
        <p:spPr>
          <a:xfrm>
            <a:off x="6475381" y="4995209"/>
            <a:ext cx="5551687" cy="167142"/>
          </a:xfrm>
          <a:prstGeom prst="rect">
            <a:avLst/>
          </a:prstGeom>
          <a:noFill/>
        </p:spPr>
        <p:txBody>
          <a:bodyPr wrap="square" lIns="0" tIns="0" rIns="0" bIns="0" rtlCol="0" anchor="t"/>
          <a:lstStyle/>
          <a:p>
            <a:pPr algn="l">
              <a:lnSpc>
                <a:spcPts val="1317"/>
              </a:lnSpc>
              <a:spcBef>
                <a:spcPts val="271"/>
              </a:spcBef>
              <a:buNone/>
            </a:pPr>
            <a:r>
              <a:rPr lang="en-US" sz="990" kern="0" spc="30" dirty="0">
                <a:solidFill>
                  <a:srgbClr val="000000">
                    <a:alpha val="80000"/>
                  </a:srgbClr>
                </a:solidFill>
                <a:latin typeface="Jost*" pitchFamily="34" charset="0"/>
                <a:ea typeface="Jost*" pitchFamily="34" charset="-122"/>
                <a:cs typeface="Jost*" pitchFamily="34" charset="-120"/>
              </a:rPr>
              <a:t>  Poticanje antiupalnih odgovora  </a:t>
            </a:r>
            <a:endParaRPr lang="en-US" dirty="0"/>
          </a:p>
        </p:txBody>
      </p:sp>
      <p:sp>
        <p:nvSpPr>
          <p:cNvPr id="18" name="Object 17"/>
          <p:cNvSpPr/>
          <p:nvPr/>
        </p:nvSpPr>
        <p:spPr>
          <a:xfrm>
            <a:off x="6475381" y="5197366"/>
            <a:ext cx="5551687" cy="167142"/>
          </a:xfrm>
          <a:prstGeom prst="rect">
            <a:avLst/>
          </a:prstGeom>
          <a:noFill/>
        </p:spPr>
        <p:txBody>
          <a:bodyPr wrap="square" lIns="0" tIns="0" rIns="0" bIns="0" rtlCol="0" anchor="t"/>
          <a:lstStyle/>
          <a:p>
            <a:pPr algn="l">
              <a:lnSpc>
                <a:spcPts val="1317"/>
              </a:lnSpc>
              <a:spcBef>
                <a:spcPts val="271"/>
              </a:spcBef>
              <a:buNone/>
            </a:pPr>
            <a:r>
              <a:rPr lang="en-US" sz="990" kern="0" spc="30" dirty="0">
                <a:solidFill>
                  <a:srgbClr val="000000">
                    <a:alpha val="80000"/>
                  </a:srgbClr>
                </a:solidFill>
                <a:latin typeface="Jost*" pitchFamily="34" charset="0"/>
                <a:ea typeface="Jost*" pitchFamily="34" charset="-122"/>
                <a:cs typeface="Jost*" pitchFamily="34" charset="-120"/>
              </a:rPr>
              <a:t>  Regulacija upale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1663601" y="5776460"/>
            <a:ext cx="8861749" cy="767860"/>
          </a:xfrm>
          <a:prstGeom prst="rect">
            <a:avLst/>
          </a:prstGeom>
          <a:noFill/>
        </p:spPr>
        <p:txBody>
          <a:bodyPr wrap="square" lIns="0" tIns="0" rIns="0" bIns="0" rtlCol="0" anchor="t"/>
          <a:lstStyle/>
          <a:p>
            <a:pPr algn="ctr">
              <a:lnSpc>
                <a:spcPts val="6048"/>
              </a:lnSpc>
              <a:buNone/>
            </a:pPr>
            <a:r>
              <a:rPr lang="en-US" sz="5400" b="1" kern="0" spc="162" dirty="0">
                <a:solidFill>
                  <a:srgbClr val="000000"/>
                </a:solidFill>
                <a:latin typeface="Jost*" pitchFamily="34" charset="0"/>
                <a:ea typeface="Jost*" pitchFamily="34" charset="-122"/>
                <a:cs typeface="Jost*" pitchFamily="34" charset="-120"/>
              </a:rPr>
              <a:t>EUBIOZA VS. DISBIOZA</a:t>
            </a:r>
            <a:endParaRPr lang="en-US" dirty="0"/>
          </a:p>
        </p:txBody>
      </p:sp>
      <p:sp>
        <p:nvSpPr>
          <p:cNvPr id="3" name="Object 2"/>
          <p:cNvSpPr/>
          <p:nvPr/>
        </p:nvSpPr>
        <p:spPr>
          <a:xfrm>
            <a:off x="0" y="0"/>
            <a:ext cx="12188952" cy="5456461"/>
          </a:xfrm>
          <a:prstGeom prst="rect">
            <a:avLst/>
          </a:prstGeom>
          <a:solidFill>
            <a:srgbClr val="071023"/>
          </a:solidFill>
        </p:spPr>
        <p:txBody>
          <a:bodyPr/>
          <a:lstStyle/>
          <a:p>
            <a:endParaRPr lang="hr-HR"/>
          </a:p>
        </p:txBody>
      </p:sp>
      <p:pic>
        <p:nvPicPr>
          <p:cNvPr id="4" name="Object 3"/>
          <p:cNvPicPr>
            <a:picLocks noChangeAspect="1"/>
          </p:cNvPicPr>
          <p:nvPr/>
        </p:nvPicPr>
        <p:blipFill>
          <a:blip r:embed="rId3"/>
          <a:srcRect l="-45909" t="-890" r="-45909" b="-890"/>
          <a:stretch/>
        </p:blipFill>
        <p:spPr>
          <a:xfrm>
            <a:off x="0" y="0"/>
            <a:ext cx="12188952" cy="545646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ČIMBENICI KOJI PRIDONOSE DISBIOZI</a:t>
            </a:r>
            <a:endParaRPr lang="en-US" dirty="0"/>
          </a:p>
        </p:txBody>
      </p:sp>
      <p:sp>
        <p:nvSpPr>
          <p:cNvPr id="3" name="Object 2"/>
          <p:cNvSpPr/>
          <p:nvPr/>
        </p:nvSpPr>
        <p:spPr>
          <a:xfrm>
            <a:off x="987972" y="1742639"/>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6466" y="2155534"/>
            <a:ext cx="628493" cy="609448"/>
          </a:xfrm>
          <a:prstGeom prst="rect">
            <a:avLst/>
          </a:prstGeom>
        </p:spPr>
      </p:pic>
      <p:sp>
        <p:nvSpPr>
          <p:cNvPr id="5" name="Object 4"/>
          <p:cNvSpPr/>
          <p:nvPr/>
        </p:nvSpPr>
        <p:spPr>
          <a:xfrm>
            <a:off x="387571" y="3258422"/>
            <a:ext cx="2629195" cy="259194"/>
          </a:xfrm>
          <a:prstGeom prst="rect">
            <a:avLst/>
          </a:prstGeom>
          <a:noFill/>
        </p:spPr>
        <p:txBody>
          <a:bodyPr wrap="square" lIns="0" tIns="0" rIns="0" bIns="0" rtlCol="0" anchor="t"/>
          <a:lstStyle/>
          <a:p>
            <a:pPr algn="ctr">
              <a:lnSpc>
                <a:spcPts val="2042"/>
              </a:lnSpc>
              <a:buNone/>
            </a:pPr>
            <a:r>
              <a:rPr lang="en-US" sz="1620" kern="0" spc="49" dirty="0">
                <a:solidFill>
                  <a:srgbClr val="FFFFFF"/>
                </a:solidFill>
                <a:latin typeface="Jost*" pitchFamily="34" charset="0"/>
                <a:ea typeface="Jost*" pitchFamily="34" charset="-122"/>
                <a:cs typeface="Jost*" pitchFamily="34" charset="-120"/>
              </a:rPr>
              <a:t>Prehrana</a:t>
            </a:r>
            <a:endParaRPr lang="en-US" dirty="0"/>
          </a:p>
        </p:txBody>
      </p:sp>
      <p:sp>
        <p:nvSpPr>
          <p:cNvPr id="6" name="Object 5"/>
          <p:cNvSpPr/>
          <p:nvPr/>
        </p:nvSpPr>
        <p:spPr>
          <a:xfrm>
            <a:off x="387571" y="3597268"/>
            <a:ext cx="2629195" cy="1337333"/>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Vrsta hrane koju konzumiramo ima značajan utjecaj na sastav naše crijevne mikrobiote. Visoko masne i visoko proteinske dijete mogu pogodovati rastu potencijalno štetnih bakterija.</a:t>
            </a:r>
            <a:endParaRPr lang="en-US" dirty="0"/>
          </a:p>
        </p:txBody>
      </p:sp>
      <p:sp>
        <p:nvSpPr>
          <p:cNvPr id="7" name="Object 6"/>
          <p:cNvSpPr/>
          <p:nvPr/>
        </p:nvSpPr>
        <p:spPr>
          <a:xfrm>
            <a:off x="3916177" y="1742639"/>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87221" y="2147160"/>
            <a:ext cx="685629" cy="618970"/>
          </a:xfrm>
          <a:prstGeom prst="rect">
            <a:avLst/>
          </a:prstGeom>
        </p:spPr>
      </p:pic>
      <p:sp>
        <p:nvSpPr>
          <p:cNvPr id="9" name="Object 8"/>
          <p:cNvSpPr/>
          <p:nvPr/>
        </p:nvSpPr>
        <p:spPr>
          <a:xfrm>
            <a:off x="3300064" y="3258422"/>
            <a:ext cx="2660620" cy="259194"/>
          </a:xfrm>
          <a:prstGeom prst="rect">
            <a:avLst/>
          </a:prstGeom>
          <a:noFill/>
        </p:spPr>
        <p:txBody>
          <a:bodyPr wrap="square" lIns="0" tIns="0" rIns="0" bIns="0" rtlCol="0" anchor="t"/>
          <a:lstStyle/>
          <a:p>
            <a:pPr algn="ctr">
              <a:lnSpc>
                <a:spcPts val="2042"/>
              </a:lnSpc>
              <a:buNone/>
            </a:pPr>
            <a:r>
              <a:rPr lang="en-US" sz="1620" kern="0" spc="49" dirty="0">
                <a:solidFill>
                  <a:srgbClr val="FFFFFF"/>
                </a:solidFill>
                <a:latin typeface="Jost*" pitchFamily="34" charset="0"/>
                <a:ea typeface="Jost*" pitchFamily="34" charset="-122"/>
                <a:cs typeface="Jost*" pitchFamily="34" charset="-120"/>
              </a:rPr>
              <a:t>Način života</a:t>
            </a:r>
            <a:endParaRPr lang="en-US" dirty="0"/>
          </a:p>
        </p:txBody>
      </p:sp>
      <p:sp>
        <p:nvSpPr>
          <p:cNvPr id="10" name="Object 9"/>
          <p:cNvSpPr/>
          <p:nvPr/>
        </p:nvSpPr>
        <p:spPr>
          <a:xfrm>
            <a:off x="3300064" y="3597268"/>
            <a:ext cx="2660620"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Pušenje negativno utječe na ravnotežu crijevne mikrobiote, smanjujući broj korisnih bakterija koje proizvode butirat.</a:t>
            </a:r>
            <a:endParaRPr lang="en-US" dirty="0"/>
          </a:p>
        </p:txBody>
      </p:sp>
      <p:sp>
        <p:nvSpPr>
          <p:cNvPr id="11" name="Object 10"/>
          <p:cNvSpPr/>
          <p:nvPr/>
        </p:nvSpPr>
        <p:spPr>
          <a:xfrm>
            <a:off x="6844382" y="1742639"/>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65642" y="2122059"/>
            <a:ext cx="580880" cy="666583"/>
          </a:xfrm>
          <a:prstGeom prst="rect">
            <a:avLst/>
          </a:prstGeom>
        </p:spPr>
      </p:pic>
      <p:sp>
        <p:nvSpPr>
          <p:cNvPr id="13" name="Object 12"/>
          <p:cNvSpPr/>
          <p:nvPr/>
        </p:nvSpPr>
        <p:spPr>
          <a:xfrm>
            <a:off x="6291118" y="3258422"/>
            <a:ext cx="2534921" cy="259194"/>
          </a:xfrm>
          <a:prstGeom prst="rect">
            <a:avLst/>
          </a:prstGeom>
          <a:noFill/>
        </p:spPr>
        <p:txBody>
          <a:bodyPr wrap="square" lIns="0" tIns="0" rIns="0" bIns="0" rtlCol="0" anchor="t"/>
          <a:lstStyle/>
          <a:p>
            <a:pPr algn="ctr">
              <a:lnSpc>
                <a:spcPts val="2042"/>
              </a:lnSpc>
              <a:buNone/>
            </a:pPr>
            <a:r>
              <a:rPr lang="en-US" sz="1620" kern="0" spc="49" dirty="0">
                <a:solidFill>
                  <a:srgbClr val="FFFFFF"/>
                </a:solidFill>
                <a:latin typeface="Jost*" pitchFamily="34" charset="0"/>
                <a:ea typeface="Jost*" pitchFamily="34" charset="-122"/>
                <a:cs typeface="Jost*" pitchFamily="34" charset="-120"/>
              </a:rPr>
              <a:t>Lijekovi</a:t>
            </a:r>
            <a:endParaRPr lang="en-US" dirty="0"/>
          </a:p>
        </p:txBody>
      </p:sp>
      <p:sp>
        <p:nvSpPr>
          <p:cNvPr id="14" name="Object 13"/>
          <p:cNvSpPr/>
          <p:nvPr/>
        </p:nvSpPr>
        <p:spPr>
          <a:xfrm>
            <a:off x="6291118" y="3597268"/>
            <a:ext cx="2534921" cy="1337333"/>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Posebno antibiotici mogu značajno narušiti crijevnu mikrobiotu, uništavajući korisne bakterije i pogodujući rastu štetnih poput Clostridium difficile.</a:t>
            </a:r>
            <a:endParaRPr lang="en-US" dirty="0"/>
          </a:p>
        </p:txBody>
      </p:sp>
      <p:sp>
        <p:nvSpPr>
          <p:cNvPr id="15" name="Object 14"/>
          <p:cNvSpPr/>
          <p:nvPr/>
        </p:nvSpPr>
        <p:spPr>
          <a:xfrm>
            <a:off x="9772587" y="1742639"/>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6" name="Object 15"/>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10587" y="2155534"/>
            <a:ext cx="561835" cy="590402"/>
          </a:xfrm>
          <a:prstGeom prst="rect">
            <a:avLst/>
          </a:prstGeom>
        </p:spPr>
      </p:pic>
      <p:sp>
        <p:nvSpPr>
          <p:cNvPr id="17" name="Object 16"/>
          <p:cNvSpPr/>
          <p:nvPr/>
        </p:nvSpPr>
        <p:spPr>
          <a:xfrm>
            <a:off x="9214086" y="3258422"/>
            <a:ext cx="2545396" cy="259194"/>
          </a:xfrm>
          <a:prstGeom prst="rect">
            <a:avLst/>
          </a:prstGeom>
          <a:noFill/>
        </p:spPr>
        <p:txBody>
          <a:bodyPr wrap="square" lIns="0" tIns="0" rIns="0" bIns="0" rtlCol="0" anchor="t"/>
          <a:lstStyle/>
          <a:p>
            <a:pPr algn="ctr">
              <a:lnSpc>
                <a:spcPts val="2042"/>
              </a:lnSpc>
              <a:buNone/>
            </a:pPr>
            <a:r>
              <a:rPr lang="en-US" sz="1620" kern="0" spc="49" dirty="0">
                <a:solidFill>
                  <a:srgbClr val="FFFFFF"/>
                </a:solidFill>
                <a:latin typeface="Jost*" pitchFamily="34" charset="0"/>
                <a:ea typeface="Jost*" pitchFamily="34" charset="-122"/>
                <a:cs typeface="Jost*" pitchFamily="34" charset="-120"/>
              </a:rPr>
              <a:t>Ostali čimbenici</a:t>
            </a:r>
            <a:endParaRPr lang="en-US" dirty="0"/>
          </a:p>
        </p:txBody>
      </p:sp>
      <p:sp>
        <p:nvSpPr>
          <p:cNvPr id="18" name="Object 17"/>
          <p:cNvSpPr/>
          <p:nvPr/>
        </p:nvSpPr>
        <p:spPr>
          <a:xfrm>
            <a:off x="9214086" y="3597268"/>
            <a:ext cx="2545396"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Okolišni čimbenici, genetska predispozicija te izloženost u ranom djetinjstvu mogu također doprinositi razvoju disbioze.</a:t>
            </a:r>
            <a:endParaRPr lang="en-US" dirty="0"/>
          </a:p>
        </p:txBody>
      </p:sp>
      <p:sp>
        <p:nvSpPr>
          <p:cNvPr id="19" name="Object 18"/>
          <p:cNvSpPr/>
          <p:nvPr/>
        </p:nvSpPr>
        <p:spPr>
          <a:xfrm>
            <a:off x="0" y="5589777"/>
            <a:ext cx="12188952" cy="1266508"/>
          </a:xfrm>
          <a:prstGeom prst="rect">
            <a:avLst/>
          </a:prstGeom>
          <a:solidFill>
            <a:srgbClr val="143F9C"/>
          </a:solidFill>
        </p:spPr>
        <p:txBody>
          <a:bodyPr/>
          <a:lstStyle/>
          <a:p>
            <a:endParaRPr lang="hr-HR"/>
          </a:p>
        </p:txBody>
      </p:sp>
      <p:sp>
        <p:nvSpPr>
          <p:cNvPr id="20" name="Object 19"/>
          <p:cNvSpPr/>
          <p:nvPr/>
        </p:nvSpPr>
        <p:spPr>
          <a:xfrm>
            <a:off x="395486" y="5901345"/>
            <a:ext cx="11397979" cy="647736"/>
          </a:xfrm>
          <a:prstGeom prst="rect">
            <a:avLst/>
          </a:prstGeom>
          <a:noFill/>
        </p:spPr>
        <p:txBody>
          <a:bodyPr wrap="square" lIns="0" tIns="0" rIns="0" bIns="0" rtlCol="0" anchor="t"/>
          <a:lstStyle/>
          <a:p>
            <a:pPr algn="ctr">
              <a:lnSpc>
                <a:spcPts val="2552"/>
              </a:lnSpc>
              <a:buNone/>
            </a:pPr>
            <a:r>
              <a:rPr lang="en-US" sz="2025" kern="0" spc="61" dirty="0">
                <a:solidFill>
                  <a:srgbClr val="FFFFFF"/>
                </a:solidFill>
                <a:latin typeface="Jost*" pitchFamily="34" charset="0"/>
                <a:ea typeface="Jost*" pitchFamily="34" charset="-122"/>
                <a:cs typeface="Jost*" pitchFamily="34" charset="-120"/>
              </a:rPr>
              <a:t>Disbiozu uzrokuje složena interakcija između prehrambenih, životnih, medicinskih i okolišnih čimbenika. Prepoznavanje ovih čimbenika ključno je u prevenciji i liječenju disbioze.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822029" y="476131"/>
            <a:ext cx="5352725" cy="5904024"/>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a:stretch/>
        </p:blipFill>
        <p:spPr>
          <a:xfrm>
            <a:off x="822029" y="476131"/>
            <a:ext cx="5352725" cy="5904024"/>
          </a:xfrm>
          <a:prstGeom prst="rect">
            <a:avLst/>
          </a:prstGeom>
        </p:spPr>
      </p:pic>
      <p:sp>
        <p:nvSpPr>
          <p:cNvPr id="4" name="Object 3"/>
          <p:cNvSpPr/>
          <p:nvPr/>
        </p:nvSpPr>
        <p:spPr>
          <a:xfrm>
            <a:off x="6830356" y="390427"/>
            <a:ext cx="5048892" cy="1279602"/>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RAZUMIJEVANJE DISBIOZE: NERAVNOTEŽE U CRIJEVNOJ MIKROBIOTI</a:t>
            </a:r>
            <a:endParaRPr lang="en-US" dirty="0"/>
          </a:p>
        </p:txBody>
      </p:sp>
      <p:sp>
        <p:nvSpPr>
          <p:cNvPr id="5" name="Object 4"/>
          <p:cNvSpPr/>
          <p:nvPr/>
        </p:nvSpPr>
        <p:spPr>
          <a:xfrm>
            <a:off x="6830356" y="1810488"/>
            <a:ext cx="5048892" cy="267526"/>
          </a:xfrm>
          <a:prstGeom prst="rect">
            <a:avLst/>
          </a:prstGeom>
          <a:noFill/>
        </p:spPr>
        <p:txBody>
          <a:bodyPr wrap="square" lIns="0" tIns="0" rIns="0" bIns="0" rtlCol="0" anchor="t"/>
          <a:lstStyle/>
          <a:p>
            <a:pPr algn="ctr">
              <a:lnSpc>
                <a:spcPts val="2107"/>
              </a:lnSpc>
              <a:spcBef>
                <a:spcPts val="1085"/>
              </a:spcBef>
              <a:buNone/>
            </a:pPr>
            <a:r>
              <a:rPr lang="en-US" sz="1584" b="1" kern="0" spc="47" dirty="0">
                <a:solidFill>
                  <a:srgbClr val="000000">
                    <a:alpha val="80000"/>
                  </a:srgbClr>
                </a:solidFill>
                <a:latin typeface="Jost*" pitchFamily="34" charset="0"/>
                <a:ea typeface="Jost*" pitchFamily="34" charset="-122"/>
                <a:cs typeface="Jost*" pitchFamily="34" charset="-120"/>
              </a:rPr>
              <a:t>.</a:t>
            </a:r>
            <a:endParaRPr lang="en-US" dirty="0"/>
          </a:p>
        </p:txBody>
      </p:sp>
      <p:pic>
        <p:nvPicPr>
          <p:cNvPr id="6" name="Object 5"/>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53071" y="3241955"/>
            <a:ext cx="4989852" cy="2475881"/>
          </a:xfrm>
          <a:prstGeom prst="rect">
            <a:avLst/>
          </a:prstGeom>
        </p:spPr>
      </p:pic>
      <p:sp>
        <p:nvSpPr>
          <p:cNvPr id="7" name="Object 6"/>
          <p:cNvSpPr/>
          <p:nvPr/>
        </p:nvSpPr>
        <p:spPr>
          <a:xfrm>
            <a:off x="6653062" y="3386569"/>
            <a:ext cx="5044964" cy="518388"/>
          </a:xfrm>
          <a:prstGeom prst="rect">
            <a:avLst/>
          </a:prstGeom>
          <a:noFill/>
        </p:spPr>
        <p:txBody>
          <a:bodyPr wrap="square" lIns="0" tIns="0" rIns="0" bIns="0" rtlCol="0" anchor="t"/>
          <a:lstStyle/>
          <a:p>
            <a:pPr algn="l">
              <a:lnSpc>
                <a:spcPts val="2042"/>
              </a:lnSpc>
              <a:buNone/>
            </a:pPr>
            <a:r>
              <a:rPr lang="en-US" sz="1620" kern="0" spc="49" dirty="0">
                <a:solidFill>
                  <a:srgbClr val="000000"/>
                </a:solidFill>
                <a:latin typeface="Jost*" pitchFamily="34" charset="0"/>
                <a:ea typeface="Jost*" pitchFamily="34" charset="-122"/>
                <a:cs typeface="Jost*" pitchFamily="34" charset="-120"/>
              </a:rPr>
              <a:t>  Poremećaj crijevne mikrobiote, narušava delikatnu ravnotežu u crijevnom ekosustavu.</a:t>
            </a:r>
            <a:endParaRPr lang="en-US" dirty="0"/>
          </a:p>
        </p:txBody>
      </p:sp>
      <p:sp>
        <p:nvSpPr>
          <p:cNvPr id="8" name="Object 7"/>
          <p:cNvSpPr/>
          <p:nvPr/>
        </p:nvSpPr>
        <p:spPr>
          <a:xfrm>
            <a:off x="6653062" y="3980145"/>
            <a:ext cx="5044964" cy="259194"/>
          </a:xfrm>
          <a:prstGeom prst="rect">
            <a:avLst/>
          </a:prstGeom>
          <a:noFill/>
        </p:spPr>
        <p:txBody>
          <a:bodyPr wrap="square" lIns="0" tIns="0" rIns="0" bIns="0" rtlCol="0" anchor="t"/>
          <a:lstStyle/>
          <a:p>
            <a:pPr algn="l">
              <a:lnSpc>
                <a:spcPts val="2042"/>
              </a:lnSpc>
              <a:spcBef>
                <a:spcPts val="581"/>
              </a:spcBef>
              <a:buNone/>
            </a:pPr>
            <a:r>
              <a:rPr lang="en-US" sz="1620" kern="0" spc="49" dirty="0">
                <a:solidFill>
                  <a:srgbClr val="000000"/>
                </a:solidFill>
                <a:latin typeface="Jost*" pitchFamily="34" charset="0"/>
                <a:ea typeface="Jost*" pitchFamily="34" charset="-122"/>
                <a:cs typeface="Jost*" pitchFamily="34" charset="-120"/>
              </a:rPr>
              <a:t>Posljedice su:</a:t>
            </a:r>
            <a:endParaRPr lang="en-US" dirty="0"/>
          </a:p>
        </p:txBody>
      </p:sp>
      <p:sp>
        <p:nvSpPr>
          <p:cNvPr id="9" name="Object 8"/>
          <p:cNvSpPr/>
          <p:nvPr/>
        </p:nvSpPr>
        <p:spPr>
          <a:xfrm>
            <a:off x="6653062" y="4314528"/>
            <a:ext cx="5044964" cy="259194"/>
          </a:xfrm>
          <a:prstGeom prst="rect">
            <a:avLst/>
          </a:prstGeom>
          <a:noFill/>
        </p:spPr>
        <p:txBody>
          <a:bodyPr wrap="square" lIns="0" tIns="0" rIns="0" bIns="0" rtlCol="0" anchor="t"/>
          <a:lstStyle/>
          <a:p>
            <a:pPr algn="l">
              <a:lnSpc>
                <a:spcPts val="2042"/>
              </a:lnSpc>
              <a:spcBef>
                <a:spcPts val="581"/>
              </a:spcBef>
              <a:buNone/>
            </a:pPr>
            <a:r>
              <a:rPr lang="en-US" sz="1620" kern="0" spc="49" dirty="0">
                <a:solidFill>
                  <a:srgbClr val="000000"/>
                </a:solidFill>
                <a:latin typeface="Jost*" pitchFamily="34" charset="0"/>
                <a:ea typeface="Jost*" pitchFamily="34" charset="-122"/>
                <a:cs typeface="Jost*" pitchFamily="34" charset="-120"/>
              </a:rPr>
              <a:t>- smanjenje korisnih bakterija</a:t>
            </a:r>
            <a:endParaRPr lang="en-US" dirty="0"/>
          </a:p>
        </p:txBody>
      </p:sp>
      <p:sp>
        <p:nvSpPr>
          <p:cNvPr id="10" name="Object 9"/>
          <p:cNvSpPr/>
          <p:nvPr/>
        </p:nvSpPr>
        <p:spPr>
          <a:xfrm>
            <a:off x="6653062" y="4648911"/>
            <a:ext cx="5044964" cy="259194"/>
          </a:xfrm>
          <a:prstGeom prst="rect">
            <a:avLst/>
          </a:prstGeom>
          <a:noFill/>
        </p:spPr>
        <p:txBody>
          <a:bodyPr wrap="square" lIns="0" tIns="0" rIns="0" bIns="0" rtlCol="0" anchor="t"/>
          <a:lstStyle/>
          <a:p>
            <a:pPr algn="l">
              <a:lnSpc>
                <a:spcPts val="2042"/>
              </a:lnSpc>
              <a:spcBef>
                <a:spcPts val="581"/>
              </a:spcBef>
              <a:buNone/>
            </a:pPr>
            <a:r>
              <a:rPr lang="en-US" sz="1620" kern="0" spc="49" dirty="0">
                <a:solidFill>
                  <a:srgbClr val="000000"/>
                </a:solidFill>
                <a:latin typeface="Jost*" pitchFamily="34" charset="0"/>
                <a:ea typeface="Jost*" pitchFamily="34" charset="-122"/>
                <a:cs typeface="Jost*" pitchFamily="34" charset="-120"/>
              </a:rPr>
              <a:t>- smanjenje bakterijske raznolikosti</a:t>
            </a:r>
            <a:endParaRPr lang="en-US" dirty="0"/>
          </a:p>
        </p:txBody>
      </p:sp>
      <p:sp>
        <p:nvSpPr>
          <p:cNvPr id="11" name="Object 10"/>
          <p:cNvSpPr/>
          <p:nvPr/>
        </p:nvSpPr>
        <p:spPr>
          <a:xfrm>
            <a:off x="6653062" y="4983294"/>
            <a:ext cx="5044964" cy="259194"/>
          </a:xfrm>
          <a:prstGeom prst="rect">
            <a:avLst/>
          </a:prstGeom>
          <a:noFill/>
        </p:spPr>
        <p:txBody>
          <a:bodyPr wrap="square" lIns="0" tIns="0" rIns="0" bIns="0" rtlCol="0" anchor="t"/>
          <a:lstStyle/>
          <a:p>
            <a:pPr algn="l">
              <a:lnSpc>
                <a:spcPts val="2042"/>
              </a:lnSpc>
              <a:spcBef>
                <a:spcPts val="581"/>
              </a:spcBef>
              <a:buNone/>
            </a:pPr>
            <a:r>
              <a:rPr lang="en-US" sz="1620" kern="0" spc="49" dirty="0">
                <a:solidFill>
                  <a:srgbClr val="000000"/>
                </a:solidFill>
                <a:latin typeface="Jost*" pitchFamily="34" charset="0"/>
                <a:ea typeface="Jost*" pitchFamily="34" charset="-122"/>
                <a:cs typeface="Jost*" pitchFamily="34" charset="-120"/>
              </a:rPr>
              <a:t>- promjene u sastavu crijevne mikrobiote</a:t>
            </a:r>
            <a:endParaRPr lang="en-US" dirty="0"/>
          </a:p>
        </p:txBody>
      </p:sp>
      <p:sp>
        <p:nvSpPr>
          <p:cNvPr id="12" name="Object 11"/>
          <p:cNvSpPr/>
          <p:nvPr/>
        </p:nvSpPr>
        <p:spPr>
          <a:xfrm>
            <a:off x="6653062" y="5317676"/>
            <a:ext cx="5044964" cy="259194"/>
          </a:xfrm>
          <a:prstGeom prst="rect">
            <a:avLst/>
          </a:prstGeom>
          <a:noFill/>
        </p:spPr>
        <p:txBody>
          <a:bodyPr wrap="square" lIns="0" tIns="0" rIns="0" bIns="0" rtlCol="0" anchor="t"/>
          <a:lstStyle/>
          <a:p>
            <a:pPr algn="l">
              <a:lnSpc>
                <a:spcPts val="2042"/>
              </a:lnSpc>
              <a:spcBef>
                <a:spcPts val="581"/>
              </a:spcBef>
              <a:buNone/>
            </a:pPr>
            <a:r>
              <a:rPr lang="en-US" sz="1620" kern="0" spc="49" dirty="0">
                <a:solidFill>
                  <a:srgbClr val="000000"/>
                </a:solidFill>
                <a:latin typeface="Jost*" pitchFamily="34" charset="0"/>
                <a:ea typeface="Jost*" pitchFamily="34" charset="-122"/>
                <a:cs typeface="Jost*" pitchFamily="34" charset="-120"/>
              </a:rPr>
              <a:t>- porastom potencijalno štetnih bakterija.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3" cy="1228418"/>
          </a:xfrm>
          <a:prstGeom prst="rect">
            <a:avLst/>
          </a:prstGeom>
          <a:solidFill>
            <a:srgbClr val="071023"/>
          </a:solidFill>
        </p:spPr>
        <p:txBody>
          <a:bodyPr/>
          <a:lstStyle/>
          <a:p>
            <a:endParaRPr lang="hr-HR"/>
          </a:p>
        </p:txBody>
      </p:sp>
      <p:sp>
        <p:nvSpPr>
          <p:cNvPr id="3" name="Object 2"/>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b="1" kern="0" spc="90" dirty="0">
                <a:solidFill>
                  <a:srgbClr val="FFFFFF"/>
                </a:solidFill>
                <a:latin typeface="Jost*" pitchFamily="34" charset="0"/>
                <a:ea typeface="Jost*" pitchFamily="34" charset="-122"/>
                <a:cs typeface="Jost*" pitchFamily="34" charset="-120"/>
              </a:rPr>
              <a:t>DISBIOZA U KRONIČNIM UPALNIM BOLESTIMA </a:t>
            </a:r>
            <a:endParaRPr lang="en-US" dirty="0"/>
          </a:p>
        </p:txBody>
      </p:sp>
      <p:pic>
        <p:nvPicPr>
          <p:cNvPr id="4" name="Object 3"/>
          <p:cNvPicPr>
            <a:picLocks noChangeAspect="1"/>
          </p:cNvPicPr>
          <p:nvPr/>
        </p:nvPicPr>
        <p:blipFill>
          <a:blip r:embed="rId3"/>
          <a:srcRect l="13817" t="16531" r="18340" b="15626"/>
          <a:stretch/>
        </p:blipFill>
        <p:spPr>
          <a:xfrm>
            <a:off x="987972" y="3002244"/>
            <a:ext cx="1428393" cy="1428393"/>
          </a:xfrm>
          <a:prstGeom prst="rect">
            <a:avLst/>
          </a:prstGeom>
        </p:spPr>
      </p:pic>
      <p:sp>
        <p:nvSpPr>
          <p:cNvPr id="5" name="Object 4"/>
          <p:cNvSpPr/>
          <p:nvPr/>
        </p:nvSpPr>
        <p:spPr>
          <a:xfrm>
            <a:off x="987972" y="300224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6" name="Object 5"/>
          <p:cNvPicPr>
            <a:picLocks noChangeAspect="1"/>
          </p:cNvPicPr>
          <p:nvPr/>
        </p:nvPicPr>
        <p:blipFill>
          <a:blip r:embed="rId4"/>
          <a:srcRect/>
          <a:stretch/>
        </p:blipFill>
        <p:spPr>
          <a:xfrm>
            <a:off x="3916177" y="3002244"/>
            <a:ext cx="1428393" cy="1428393"/>
          </a:xfrm>
          <a:prstGeom prst="rect">
            <a:avLst/>
          </a:prstGeom>
        </p:spPr>
      </p:pic>
      <p:sp>
        <p:nvSpPr>
          <p:cNvPr id="7" name="Object 6"/>
          <p:cNvSpPr/>
          <p:nvPr/>
        </p:nvSpPr>
        <p:spPr>
          <a:xfrm>
            <a:off x="3916177" y="300224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srcRect l="21691" t="23200" r="21691" b="20181"/>
          <a:stretch/>
        </p:blipFill>
        <p:spPr>
          <a:xfrm>
            <a:off x="6844382" y="3002244"/>
            <a:ext cx="1428393" cy="1428393"/>
          </a:xfrm>
          <a:prstGeom prst="rect">
            <a:avLst/>
          </a:prstGeom>
        </p:spPr>
      </p:pic>
      <p:sp>
        <p:nvSpPr>
          <p:cNvPr id="9" name="Object 8"/>
          <p:cNvSpPr/>
          <p:nvPr/>
        </p:nvSpPr>
        <p:spPr>
          <a:xfrm>
            <a:off x="6844382" y="300224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0" name="Object 9"/>
          <p:cNvPicPr>
            <a:picLocks noChangeAspect="1"/>
          </p:cNvPicPr>
          <p:nvPr/>
        </p:nvPicPr>
        <p:blipFill>
          <a:blip r:embed="rId6"/>
          <a:srcRect/>
          <a:stretch/>
        </p:blipFill>
        <p:spPr>
          <a:xfrm>
            <a:off x="9772587" y="3002244"/>
            <a:ext cx="1428393" cy="1428393"/>
          </a:xfrm>
          <a:prstGeom prst="rect">
            <a:avLst/>
          </a:prstGeom>
        </p:spPr>
      </p:pic>
      <p:sp>
        <p:nvSpPr>
          <p:cNvPr id="11" name="Object 10"/>
          <p:cNvSpPr/>
          <p:nvPr/>
        </p:nvSpPr>
        <p:spPr>
          <a:xfrm>
            <a:off x="9772587" y="300224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67410" y="4914266"/>
            <a:ext cx="4923194" cy="704674"/>
          </a:xfrm>
          <a:prstGeom prst="rect">
            <a:avLst/>
          </a:prstGeom>
        </p:spPr>
      </p:pic>
      <p:sp>
        <p:nvSpPr>
          <p:cNvPr id="13" name="Object 12"/>
          <p:cNvSpPr/>
          <p:nvPr/>
        </p:nvSpPr>
        <p:spPr>
          <a:xfrm>
            <a:off x="3541531" y="5003259"/>
            <a:ext cx="4968803" cy="518288"/>
          </a:xfrm>
          <a:prstGeom prst="rect">
            <a:avLst/>
          </a:prstGeom>
          <a:noFill/>
        </p:spPr>
        <p:txBody>
          <a:bodyPr wrap="square" lIns="0" tIns="0" rIns="0" bIns="0" rtlCol="0" anchor="t"/>
          <a:lstStyle/>
          <a:p>
            <a:pPr algn="ctr">
              <a:lnSpc>
                <a:spcPts val="4082"/>
              </a:lnSpc>
              <a:buNone/>
            </a:pPr>
            <a:r>
              <a:rPr lang="en-US" sz="3240" kern="0" spc="98" dirty="0">
                <a:solidFill>
                  <a:srgbClr val="000000"/>
                </a:solidFill>
                <a:latin typeface="Jost*" pitchFamily="34" charset="0"/>
                <a:ea typeface="Jost*" pitchFamily="34" charset="-122"/>
                <a:cs typeface="Jost*" pitchFamily="34" charset="-120"/>
              </a:rPr>
              <a:t>Disbioza</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b="1" kern="0" spc="90" dirty="0">
                <a:solidFill>
                  <a:srgbClr val="000000"/>
                </a:solidFill>
                <a:latin typeface="Jost*" pitchFamily="34" charset="0"/>
                <a:ea typeface="Jost*" pitchFamily="34" charset="-122"/>
                <a:cs typeface="Jost*" pitchFamily="34" charset="-120"/>
              </a:rPr>
              <a:t>DISBIOZA </a:t>
            </a:r>
            <a:r>
              <a:rPr lang="en-US" sz="3000" kern="0" spc="90" dirty="0">
                <a:solidFill>
                  <a:srgbClr val="000000"/>
                </a:solidFill>
                <a:latin typeface="Jost*" pitchFamily="34" charset="0"/>
                <a:ea typeface="Jost*" pitchFamily="34" charset="-122"/>
                <a:cs typeface="Jost*" pitchFamily="34" charset="-120"/>
              </a:rPr>
              <a:t>- VRATA PREMA KRONIČNOJ UPALI</a:t>
            </a:r>
            <a:endParaRPr lang="en-US" dirty="0"/>
          </a:p>
        </p:txBody>
      </p:sp>
      <p:sp>
        <p:nvSpPr>
          <p:cNvPr id="3" name="Object 2"/>
          <p:cNvSpPr/>
          <p:nvPr/>
        </p:nvSpPr>
        <p:spPr>
          <a:xfrm>
            <a:off x="476131" y="1514096"/>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4" name="Object 3"/>
          <p:cNvSpPr/>
          <p:nvPr/>
        </p:nvSpPr>
        <p:spPr>
          <a:xfrm>
            <a:off x="761810" y="1732918"/>
            <a:ext cx="5551687" cy="312064"/>
          </a:xfrm>
          <a:prstGeom prst="rect">
            <a:avLst/>
          </a:prstGeom>
          <a:noFill/>
        </p:spPr>
        <p:txBody>
          <a:bodyPr wrap="square" lIns="0" tIns="0" rIns="0" bIns="0" rtlCol="0" anchor="t"/>
          <a:lstStyle/>
          <a:p>
            <a:pPr algn="l">
              <a:lnSpc>
                <a:spcPts val="2458"/>
              </a:lnSpc>
              <a:buNone/>
            </a:pPr>
            <a:r>
              <a:rPr lang="en-US" sz="1951" b="1" kern="0" spc="59" dirty="0">
                <a:solidFill>
                  <a:srgbClr val="000000"/>
                </a:solidFill>
                <a:latin typeface="Jost*" pitchFamily="34" charset="0"/>
                <a:ea typeface="Jost*" pitchFamily="34" charset="-122"/>
                <a:cs typeface="Jost*" pitchFamily="34" charset="-120"/>
              </a:rPr>
              <a:t>Oštećena crijevna barijera</a:t>
            </a:r>
            <a:endParaRPr lang="en-US" dirty="0"/>
          </a:p>
        </p:txBody>
      </p:sp>
      <p:sp>
        <p:nvSpPr>
          <p:cNvPr id="5" name="Object 4"/>
          <p:cNvSpPr/>
          <p:nvPr/>
        </p:nvSpPr>
        <p:spPr>
          <a:xfrm>
            <a:off x="761810" y="2161634"/>
            <a:ext cx="5551687" cy="809720"/>
          </a:xfrm>
          <a:prstGeom prst="rect">
            <a:avLst/>
          </a:prstGeom>
          <a:noFill/>
        </p:spPr>
        <p:txBody>
          <a:bodyPr wrap="square" lIns="0" tIns="0" rIns="0" bIns="0" rtlCol="0" anchor="t"/>
          <a:lstStyle/>
          <a:p>
            <a:pPr marL="242900" indent="-242900" algn="l">
              <a:lnSpc>
                <a:spcPts val="1865"/>
              </a:lnSpc>
              <a:spcBef>
                <a:spcPts val="901"/>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povečanje "propusnosti crijevo"</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prodor bakterijskih produkata u cirkulaciju (LPS)</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sistemska upala</a:t>
            </a:r>
            <a:endParaRPr lang="en-US" dirty="0"/>
          </a:p>
        </p:txBody>
      </p:sp>
      <p:sp>
        <p:nvSpPr>
          <p:cNvPr id="6" name="Object 5"/>
          <p:cNvSpPr/>
          <p:nvPr/>
        </p:nvSpPr>
        <p:spPr>
          <a:xfrm>
            <a:off x="6189702" y="1514096"/>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7" name="Object 6"/>
          <p:cNvSpPr/>
          <p:nvPr/>
        </p:nvSpPr>
        <p:spPr>
          <a:xfrm>
            <a:off x="6475381" y="1732918"/>
            <a:ext cx="5551687" cy="312064"/>
          </a:xfrm>
          <a:prstGeom prst="rect">
            <a:avLst/>
          </a:prstGeom>
          <a:noFill/>
        </p:spPr>
        <p:txBody>
          <a:bodyPr wrap="square" lIns="0" tIns="0" rIns="0" bIns="0" rtlCol="0" anchor="t"/>
          <a:lstStyle/>
          <a:p>
            <a:pPr algn="l">
              <a:lnSpc>
                <a:spcPts val="2458"/>
              </a:lnSpc>
              <a:buNone/>
            </a:pPr>
            <a:r>
              <a:rPr lang="en-US" sz="1951" b="1" kern="0" spc="59" dirty="0">
                <a:solidFill>
                  <a:srgbClr val="000000"/>
                </a:solidFill>
                <a:latin typeface="Jost*" pitchFamily="34" charset="0"/>
                <a:ea typeface="Jost*" pitchFamily="34" charset="-122"/>
                <a:cs typeface="Jost*" pitchFamily="34" charset="-120"/>
              </a:rPr>
              <a:t>Imunološka deregulacija</a:t>
            </a:r>
            <a:endParaRPr lang="en-US" dirty="0"/>
          </a:p>
        </p:txBody>
      </p:sp>
      <p:sp>
        <p:nvSpPr>
          <p:cNvPr id="8" name="Object 7"/>
          <p:cNvSpPr/>
          <p:nvPr/>
        </p:nvSpPr>
        <p:spPr>
          <a:xfrm>
            <a:off x="6475381" y="2161634"/>
            <a:ext cx="5551687" cy="236776"/>
          </a:xfrm>
          <a:prstGeom prst="rect">
            <a:avLst/>
          </a:prstGeom>
          <a:noFill/>
        </p:spPr>
        <p:txBody>
          <a:bodyPr wrap="square" lIns="0" tIns="0" rIns="0" bIns="0" rtlCol="0" anchor="t"/>
          <a:lstStyle/>
          <a:p>
            <a:pPr algn="l">
              <a:lnSpc>
                <a:spcPts val="1865"/>
              </a:lnSpc>
              <a:spcBef>
                <a:spcPts val="901"/>
              </a:spcBef>
              <a:buNone/>
            </a:pPr>
            <a:r>
              <a:rPr lang="en-US" sz="1402" kern="0" spc="42" dirty="0">
                <a:solidFill>
                  <a:srgbClr val="000000">
                    <a:alpha val="80000"/>
                  </a:srgbClr>
                </a:solidFill>
                <a:latin typeface="Jost*" pitchFamily="34" charset="0"/>
                <a:ea typeface="Jost*" pitchFamily="34" charset="-122"/>
                <a:cs typeface="Jost*" pitchFamily="34" charset="-120"/>
              </a:rPr>
              <a:t>Poremećaj ravnoteže imunoloških stanica</a:t>
            </a:r>
            <a:endParaRPr lang="en-US" dirty="0"/>
          </a:p>
        </p:txBody>
      </p:sp>
      <p:sp>
        <p:nvSpPr>
          <p:cNvPr id="9" name="Object 8"/>
          <p:cNvSpPr/>
          <p:nvPr/>
        </p:nvSpPr>
        <p:spPr>
          <a:xfrm>
            <a:off x="6475381" y="2529049"/>
            <a:ext cx="5551687" cy="1046496"/>
          </a:xfrm>
          <a:prstGeom prst="rect">
            <a:avLst/>
          </a:prstGeom>
          <a:noFill/>
        </p:spPr>
        <p:txBody>
          <a:bodyPr wrap="square" lIns="0" tIns="0" rIns="0" bIns="0" rtlCol="0" anchor="t"/>
          <a:lstStyle/>
          <a:p>
            <a:pPr marL="242900" indent="-242900" algn="l">
              <a:lnSpc>
                <a:spcPts val="1865"/>
              </a:lnSpc>
              <a:spcBef>
                <a:spcPts val="1008"/>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aktivacija TLR</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smanjen broj regulatornih T-stanica</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povećan broj upalnih T-helper 1 i 17 stanica, što dovodi do pretjerane upalne reakcije.</a:t>
            </a:r>
            <a:endParaRPr lang="en-US" dirty="0"/>
          </a:p>
        </p:txBody>
      </p:sp>
      <p:sp>
        <p:nvSpPr>
          <p:cNvPr id="10" name="Object 9"/>
          <p:cNvSpPr/>
          <p:nvPr/>
        </p:nvSpPr>
        <p:spPr>
          <a:xfrm>
            <a:off x="476131" y="4042352"/>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11" name="Object 10"/>
          <p:cNvSpPr/>
          <p:nvPr/>
        </p:nvSpPr>
        <p:spPr>
          <a:xfrm>
            <a:off x="761810" y="4261174"/>
            <a:ext cx="5551687" cy="312064"/>
          </a:xfrm>
          <a:prstGeom prst="rect">
            <a:avLst/>
          </a:prstGeom>
          <a:noFill/>
        </p:spPr>
        <p:txBody>
          <a:bodyPr wrap="square" lIns="0" tIns="0" rIns="0" bIns="0" rtlCol="0" anchor="t"/>
          <a:lstStyle/>
          <a:p>
            <a:pPr algn="l">
              <a:lnSpc>
                <a:spcPts val="2458"/>
              </a:lnSpc>
              <a:buNone/>
            </a:pPr>
            <a:r>
              <a:rPr lang="en-US" sz="1951" b="1" kern="0" spc="59" dirty="0">
                <a:solidFill>
                  <a:srgbClr val="000000"/>
                </a:solidFill>
                <a:latin typeface="Jost*" pitchFamily="34" charset="0"/>
                <a:ea typeface="Jost*" pitchFamily="34" charset="-122"/>
                <a:cs typeface="Jost*" pitchFamily="34" charset="-120"/>
              </a:rPr>
              <a:t>Metabolička disfunkcija</a:t>
            </a:r>
            <a:endParaRPr lang="en-US" dirty="0"/>
          </a:p>
        </p:txBody>
      </p:sp>
      <p:sp>
        <p:nvSpPr>
          <p:cNvPr id="12" name="Object 11"/>
          <p:cNvSpPr/>
          <p:nvPr/>
        </p:nvSpPr>
        <p:spPr>
          <a:xfrm>
            <a:off x="761810" y="4689890"/>
            <a:ext cx="5551687" cy="1332968"/>
          </a:xfrm>
          <a:prstGeom prst="rect">
            <a:avLst/>
          </a:prstGeom>
          <a:noFill/>
        </p:spPr>
        <p:txBody>
          <a:bodyPr wrap="square" lIns="0" tIns="0" rIns="0" bIns="0" rtlCol="0" anchor="t"/>
          <a:lstStyle/>
          <a:p>
            <a:pPr marL="242900" indent="-242900" algn="l">
              <a:lnSpc>
                <a:spcPts val="1865"/>
              </a:lnSpc>
              <a:spcBef>
                <a:spcPts val="901"/>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smanjena proizvodnje kratkolančanih masnih kiselina (SCFA)</a:t>
            </a:r>
          </a:p>
          <a:p>
            <a:pPr marL="242900" indent="-242900" algn="l">
              <a:lnSpc>
                <a:spcPts val="1865"/>
              </a:lnSpc>
              <a:spcBef>
                <a:spcPts val="384"/>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poremećen metabolizam žučnih kiselina</a:t>
            </a:r>
          </a:p>
          <a:p>
            <a:pPr marL="242900" indent="-242900" algn="l">
              <a:lnSpc>
                <a:spcPts val="1865"/>
              </a:lnSpc>
              <a:spcBef>
                <a:spcPts val="384"/>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promjene u crijevnom tranzitu</a:t>
            </a:r>
          </a:p>
          <a:p>
            <a:pPr marL="242900" indent="-242900" algn="l">
              <a:lnSpc>
                <a:spcPts val="1865"/>
              </a:lnSpc>
              <a:spcBef>
                <a:spcPts val="384"/>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poremećena apsorpcija nutrijenata  </a:t>
            </a:r>
            <a:endParaRPr lang="en-US" dirty="0"/>
          </a:p>
        </p:txBody>
      </p:sp>
      <p:sp>
        <p:nvSpPr>
          <p:cNvPr id="13" name="Object 12"/>
          <p:cNvSpPr/>
          <p:nvPr/>
        </p:nvSpPr>
        <p:spPr>
          <a:xfrm>
            <a:off x="6189702" y="4042352"/>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14" name="Object 13"/>
          <p:cNvSpPr/>
          <p:nvPr/>
        </p:nvSpPr>
        <p:spPr>
          <a:xfrm>
            <a:off x="6475381" y="4261174"/>
            <a:ext cx="5551687" cy="312064"/>
          </a:xfrm>
          <a:prstGeom prst="rect">
            <a:avLst/>
          </a:prstGeom>
          <a:noFill/>
        </p:spPr>
        <p:txBody>
          <a:bodyPr wrap="square" lIns="0" tIns="0" rIns="0" bIns="0" rtlCol="0" anchor="t"/>
          <a:lstStyle/>
          <a:p>
            <a:pPr algn="l">
              <a:lnSpc>
                <a:spcPts val="2458"/>
              </a:lnSpc>
              <a:buNone/>
            </a:pPr>
            <a:r>
              <a:rPr lang="en-US" sz="1951" b="1" kern="0" spc="59" dirty="0">
                <a:solidFill>
                  <a:srgbClr val="000000"/>
                </a:solidFill>
                <a:latin typeface="Jost*" pitchFamily="34" charset="0"/>
                <a:ea typeface="Jost*" pitchFamily="34" charset="-122"/>
                <a:cs typeface="Jost*" pitchFamily="34" charset="-120"/>
              </a:rPr>
              <a:t>Produkcija štetnih metabolita</a:t>
            </a:r>
            <a:endParaRPr lang="en-US" dirty="0"/>
          </a:p>
        </p:txBody>
      </p:sp>
      <p:sp>
        <p:nvSpPr>
          <p:cNvPr id="15" name="Object 14"/>
          <p:cNvSpPr/>
          <p:nvPr/>
        </p:nvSpPr>
        <p:spPr>
          <a:xfrm>
            <a:off x="6475381" y="4689890"/>
            <a:ext cx="5551687" cy="809720"/>
          </a:xfrm>
          <a:prstGeom prst="rect">
            <a:avLst/>
          </a:prstGeom>
          <a:noFill/>
        </p:spPr>
        <p:txBody>
          <a:bodyPr wrap="square" lIns="0" tIns="0" rIns="0" bIns="0" rtlCol="0" anchor="t"/>
          <a:lstStyle/>
          <a:p>
            <a:pPr marL="242900" indent="-242900" algn="l">
              <a:lnSpc>
                <a:spcPts val="1865"/>
              </a:lnSpc>
              <a:spcBef>
                <a:spcPts val="901"/>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Vodikov sulfid</a:t>
            </a:r>
          </a:p>
          <a:p>
            <a:pPr marL="242900" indent="-242900" algn="l">
              <a:lnSpc>
                <a:spcPts val="1865"/>
              </a:lnSpc>
              <a:spcBef>
                <a:spcPts val="384"/>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Amonijak</a:t>
            </a:r>
          </a:p>
          <a:p>
            <a:pPr marL="242900" indent="-242900" algn="l">
              <a:lnSpc>
                <a:spcPts val="1865"/>
              </a:lnSpc>
              <a:spcBef>
                <a:spcPts val="384"/>
              </a:spcBef>
              <a:buSzPct val="100000"/>
              <a:buFont typeface="+mj-lt"/>
              <a:buAutoNum type="arabicPeriod"/>
            </a:pPr>
            <a:r>
              <a:rPr lang="en-US" sz="1402" kern="0" spc="42" dirty="0">
                <a:solidFill>
                  <a:srgbClr val="000000">
                    <a:alpha val="80000"/>
                  </a:srgbClr>
                </a:solidFill>
                <a:latin typeface="Jost*" pitchFamily="34" charset="0"/>
                <a:ea typeface="Jost*" pitchFamily="34" charset="-122"/>
                <a:cs typeface="Jost*" pitchFamily="34" charset="-120"/>
              </a:rPr>
              <a:t>Dodatno oštećenje barijere</a:t>
            </a:r>
            <a:endParaRPr lang="en-US" dirty="0"/>
          </a:p>
        </p:txBody>
      </p:sp>
      <p:pic>
        <p:nvPicPr>
          <p:cNvPr id="16" name="Object 1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4864" y="3642203"/>
            <a:ext cx="3380530" cy="580880"/>
          </a:xfrm>
          <a:prstGeom prst="rect">
            <a:avLst/>
          </a:prstGeom>
        </p:spPr>
      </p:pic>
      <p:sp>
        <p:nvSpPr>
          <p:cNvPr id="17" name="Object 16"/>
          <p:cNvSpPr/>
          <p:nvPr/>
        </p:nvSpPr>
        <p:spPr>
          <a:xfrm>
            <a:off x="4475698" y="3760607"/>
            <a:ext cx="3293259" cy="336863"/>
          </a:xfrm>
          <a:prstGeom prst="rect">
            <a:avLst/>
          </a:prstGeom>
          <a:noFill/>
        </p:spPr>
        <p:txBody>
          <a:bodyPr wrap="square" lIns="0" tIns="0" rIns="0" bIns="0" rtlCol="0" anchor="t"/>
          <a:lstStyle/>
          <a:p>
            <a:pPr algn="ctr">
              <a:lnSpc>
                <a:spcPts val="2654"/>
              </a:lnSpc>
              <a:buNone/>
            </a:pPr>
            <a:r>
              <a:rPr lang="en-US" sz="2106" b="1" kern="0" spc="63" dirty="0">
                <a:solidFill>
                  <a:srgbClr val="FFFFFF"/>
                </a:solidFill>
                <a:latin typeface="Jost*" pitchFamily="34" charset="0"/>
                <a:ea typeface="Jost*" pitchFamily="34" charset="-122"/>
                <a:cs typeface="Jost*" pitchFamily="34" charset="-120"/>
              </a:rPr>
              <a:t>Kronična upala</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0"/>
            <a:ext cx="0" cy="274320"/>
          </a:xfrm>
          <a:prstGeom prst="rect">
            <a:avLst/>
          </a:prstGeom>
          <a:noFill/>
        </p:spPr>
        <p:txBody>
          <a:bodyPr/>
          <a:lstStyle/>
          <a:p>
            <a:endParaRPr lang="hr-HR"/>
          </a:p>
        </p:txBody>
      </p:sp>
      <p:sp>
        <p:nvSpPr>
          <p:cNvPr id="3" name="Object 2"/>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b="1" kern="0" spc="90" dirty="0">
                <a:solidFill>
                  <a:srgbClr val="000000"/>
                </a:solidFill>
                <a:latin typeface="Jost*" pitchFamily="34" charset="0"/>
                <a:ea typeface="Jost*" pitchFamily="34" charset="-122"/>
                <a:cs typeface="Jost*" pitchFamily="34" charset="-120"/>
              </a:rPr>
              <a:t>DISBIOZA</a:t>
            </a:r>
            <a:r>
              <a:rPr lang="en-US" sz="3000" kern="0" spc="90" dirty="0">
                <a:solidFill>
                  <a:srgbClr val="000000"/>
                </a:solidFill>
                <a:latin typeface="Jost*" pitchFamily="34" charset="0"/>
                <a:ea typeface="Jost*" pitchFamily="34" charset="-122"/>
                <a:cs typeface="Jost*" pitchFamily="34" charset="-120"/>
              </a:rPr>
              <a:t> - POVEZANOST S BOLESTIMA GIT</a:t>
            </a:r>
            <a:endParaRPr lang="en-US" dirty="0"/>
          </a:p>
        </p:txBody>
      </p:sp>
      <p:sp>
        <p:nvSpPr>
          <p:cNvPr id="4" name="Object 3"/>
          <p:cNvSpPr/>
          <p:nvPr/>
        </p:nvSpPr>
        <p:spPr>
          <a:xfrm>
            <a:off x="476131" y="1514096"/>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5" name="Object 4"/>
          <p:cNvSpPr/>
          <p:nvPr/>
        </p:nvSpPr>
        <p:spPr>
          <a:xfrm>
            <a:off x="761810" y="1732918"/>
            <a:ext cx="5551687" cy="312064"/>
          </a:xfrm>
          <a:prstGeom prst="rect">
            <a:avLst/>
          </a:prstGeom>
          <a:noFill/>
        </p:spPr>
        <p:txBody>
          <a:bodyPr wrap="square" lIns="0" tIns="0" rIns="0" bIns="0" rtlCol="0" anchor="t"/>
          <a:lstStyle/>
          <a:p>
            <a:pPr algn="l">
              <a:lnSpc>
                <a:spcPts val="2458"/>
              </a:lnSpc>
              <a:buNone/>
            </a:pPr>
            <a:r>
              <a:rPr lang="en-US" sz="1951" kern="0" spc="59" dirty="0">
                <a:solidFill>
                  <a:srgbClr val="000000"/>
                </a:solidFill>
                <a:latin typeface="Jost*" pitchFamily="34" charset="0"/>
                <a:ea typeface="Jost*" pitchFamily="34" charset="-122"/>
                <a:cs typeface="Jost*" pitchFamily="34" charset="-120"/>
              </a:rPr>
              <a:t>Upalne bolesti crijeva (IBD)</a:t>
            </a:r>
            <a:endParaRPr lang="en-US" dirty="0"/>
          </a:p>
        </p:txBody>
      </p:sp>
      <p:sp>
        <p:nvSpPr>
          <p:cNvPr id="6" name="Object 5"/>
          <p:cNvSpPr/>
          <p:nvPr/>
        </p:nvSpPr>
        <p:spPr>
          <a:xfrm>
            <a:off x="761810" y="2161634"/>
            <a:ext cx="5551687" cy="809720"/>
          </a:xfrm>
          <a:prstGeom prst="rect">
            <a:avLst/>
          </a:prstGeom>
          <a:noFill/>
        </p:spPr>
        <p:txBody>
          <a:bodyPr wrap="square" lIns="0" tIns="0" rIns="0" bIns="0" rtlCol="0" anchor="t"/>
          <a:lstStyle/>
          <a:p>
            <a:pPr marL="242900" indent="-242900" algn="l">
              <a:lnSpc>
                <a:spcPts val="1865"/>
              </a:lnSpc>
              <a:spcBef>
                <a:spcPts val="901"/>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naglašeno smanjena mikrobiološka raznolikost</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smanjena prisutnost korisnih bakterija</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porast patobionata.</a:t>
            </a:r>
            <a:endParaRPr lang="en-US" dirty="0"/>
          </a:p>
        </p:txBody>
      </p:sp>
      <p:sp>
        <p:nvSpPr>
          <p:cNvPr id="7" name="Object 6"/>
          <p:cNvSpPr/>
          <p:nvPr/>
        </p:nvSpPr>
        <p:spPr>
          <a:xfrm>
            <a:off x="6189702" y="1514096"/>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8" name="Object 7"/>
          <p:cNvSpPr/>
          <p:nvPr/>
        </p:nvSpPr>
        <p:spPr>
          <a:xfrm>
            <a:off x="6475381" y="1732918"/>
            <a:ext cx="5551687" cy="624128"/>
          </a:xfrm>
          <a:prstGeom prst="rect">
            <a:avLst/>
          </a:prstGeom>
          <a:noFill/>
        </p:spPr>
        <p:txBody>
          <a:bodyPr wrap="square" lIns="0" tIns="0" rIns="0" bIns="0" rtlCol="0" anchor="t"/>
          <a:lstStyle/>
          <a:p>
            <a:pPr algn="l">
              <a:lnSpc>
                <a:spcPts val="2458"/>
              </a:lnSpc>
              <a:buNone/>
            </a:pPr>
            <a:r>
              <a:rPr lang="en-US" sz="1951" kern="0" spc="59" dirty="0">
                <a:solidFill>
                  <a:srgbClr val="000000"/>
                </a:solidFill>
                <a:latin typeface="Jost*" pitchFamily="34" charset="0"/>
                <a:ea typeface="Jost*" pitchFamily="34" charset="-122"/>
                <a:cs typeface="Jost*" pitchFamily="34" charset="-120"/>
              </a:rPr>
              <a:t>Sindrom iritabilnog crijeva (IBS)  </a:t>
            </a:r>
            <a:r>
              <a:rPr lang="en-US" sz="1951" b="1" kern="0" spc="59" dirty="0">
                <a:solidFill>
                  <a:srgbClr val="000000"/>
                </a:solidFill>
                <a:latin typeface="Jost*" pitchFamily="34" charset="0"/>
                <a:ea typeface="Jost*" pitchFamily="34" charset="-122"/>
                <a:cs typeface="Jost*" pitchFamily="34" charset="-120"/>
              </a:rPr>
              <a:t>Promijenjen sastav i funkcija crijevne mikrobiote:</a:t>
            </a:r>
            <a:endParaRPr lang="en-US" dirty="0"/>
          </a:p>
        </p:txBody>
      </p:sp>
      <p:sp>
        <p:nvSpPr>
          <p:cNvPr id="9" name="Object 8"/>
          <p:cNvSpPr/>
          <p:nvPr/>
        </p:nvSpPr>
        <p:spPr>
          <a:xfrm>
            <a:off x="6475381" y="2473699"/>
            <a:ext cx="5551687" cy="1096192"/>
          </a:xfrm>
          <a:prstGeom prst="rect">
            <a:avLst/>
          </a:prstGeom>
          <a:noFill/>
        </p:spPr>
        <p:txBody>
          <a:bodyPr wrap="square" lIns="0" tIns="0" rIns="0" bIns="0" rtlCol="0" anchor="t"/>
          <a:lstStyle/>
          <a:p>
            <a:pPr marL="242900" indent="-242900" algn="l">
              <a:lnSpc>
                <a:spcPts val="1865"/>
              </a:lnSpc>
              <a:spcBef>
                <a:spcPts val="901"/>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izražena visceralnu hipersenzitivnost</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promjene u pokretljivosti,</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blaga upala</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povećanje metanogenih bakterija.</a:t>
            </a:r>
            <a:endParaRPr lang="en-US" dirty="0"/>
          </a:p>
        </p:txBody>
      </p:sp>
      <p:sp>
        <p:nvSpPr>
          <p:cNvPr id="10" name="Object 9"/>
          <p:cNvSpPr/>
          <p:nvPr/>
        </p:nvSpPr>
        <p:spPr>
          <a:xfrm>
            <a:off x="476131" y="4042352"/>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11" name="Object 10"/>
          <p:cNvSpPr/>
          <p:nvPr/>
        </p:nvSpPr>
        <p:spPr>
          <a:xfrm>
            <a:off x="761810" y="4261174"/>
            <a:ext cx="5551687" cy="312064"/>
          </a:xfrm>
          <a:prstGeom prst="rect">
            <a:avLst/>
          </a:prstGeom>
          <a:noFill/>
        </p:spPr>
        <p:txBody>
          <a:bodyPr wrap="square" lIns="0" tIns="0" rIns="0" bIns="0" rtlCol="0" anchor="t"/>
          <a:lstStyle/>
          <a:p>
            <a:pPr algn="l">
              <a:lnSpc>
                <a:spcPts val="2458"/>
              </a:lnSpc>
              <a:buNone/>
            </a:pPr>
            <a:r>
              <a:rPr lang="en-US" sz="1951" kern="0" spc="59" dirty="0">
                <a:solidFill>
                  <a:srgbClr val="000000"/>
                </a:solidFill>
                <a:latin typeface="Jost*" pitchFamily="34" charset="0"/>
                <a:ea typeface="Jost*" pitchFamily="34" charset="-122"/>
                <a:cs typeface="Jost*" pitchFamily="34" charset="-120"/>
              </a:rPr>
              <a:t>Rak debelog crijeva</a:t>
            </a:r>
            <a:endParaRPr lang="en-US" dirty="0"/>
          </a:p>
        </p:txBody>
      </p:sp>
      <p:sp>
        <p:nvSpPr>
          <p:cNvPr id="12" name="Object 11"/>
          <p:cNvSpPr/>
          <p:nvPr/>
        </p:nvSpPr>
        <p:spPr>
          <a:xfrm>
            <a:off x="761810" y="4689890"/>
            <a:ext cx="5551687" cy="236776"/>
          </a:xfrm>
          <a:prstGeom prst="rect">
            <a:avLst/>
          </a:prstGeom>
          <a:noFill/>
        </p:spPr>
        <p:txBody>
          <a:bodyPr wrap="square" lIns="0" tIns="0" rIns="0" bIns="0" rtlCol="0" anchor="t"/>
          <a:lstStyle/>
          <a:p>
            <a:pPr algn="l">
              <a:lnSpc>
                <a:spcPts val="1865"/>
              </a:lnSpc>
              <a:spcBef>
                <a:spcPts val="901"/>
              </a:spcBef>
              <a:buNone/>
            </a:pPr>
            <a:r>
              <a:rPr lang="en-US" sz="1402" kern="0" spc="42" dirty="0">
                <a:solidFill>
                  <a:srgbClr val="000000">
                    <a:alpha val="80000"/>
                  </a:srgbClr>
                </a:solidFill>
                <a:latin typeface="Jost*" pitchFamily="34" charset="0"/>
                <a:ea typeface="Jost*" pitchFamily="34" charset="-122"/>
                <a:cs typeface="Jost*" pitchFamily="34" charset="-120"/>
              </a:rPr>
              <a:t>specifične povezane bakterije:</a:t>
            </a:r>
            <a:endParaRPr lang="en-US" dirty="0"/>
          </a:p>
        </p:txBody>
      </p:sp>
      <p:sp>
        <p:nvSpPr>
          <p:cNvPr id="13" name="Object 12"/>
          <p:cNvSpPr/>
          <p:nvPr/>
        </p:nvSpPr>
        <p:spPr>
          <a:xfrm>
            <a:off x="761810" y="5057304"/>
            <a:ext cx="5551687" cy="523248"/>
          </a:xfrm>
          <a:prstGeom prst="rect">
            <a:avLst/>
          </a:prstGeom>
          <a:noFill/>
        </p:spPr>
        <p:txBody>
          <a:bodyPr wrap="square" lIns="0" tIns="0" rIns="0" bIns="0" rtlCol="0" anchor="t"/>
          <a:lstStyle/>
          <a:p>
            <a:pPr marL="242900" indent="-242900" algn="l">
              <a:lnSpc>
                <a:spcPts val="1865"/>
              </a:lnSpc>
              <a:spcBef>
                <a:spcPts val="1008"/>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Fusobacterium nucleatum</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specifični sojevi E. coli.</a:t>
            </a:r>
            <a:endParaRPr lang="en-US" dirty="0"/>
          </a:p>
        </p:txBody>
      </p:sp>
      <p:sp>
        <p:nvSpPr>
          <p:cNvPr id="14" name="Object 13"/>
          <p:cNvSpPr/>
          <p:nvPr/>
        </p:nvSpPr>
        <p:spPr>
          <a:xfrm>
            <a:off x="6189702" y="4042352"/>
            <a:ext cx="5523119" cy="2337803"/>
          </a:xfrm>
          <a:prstGeom prst="roundRect">
            <a:avLst>
              <a:gd name="adj" fmla="val 2347"/>
            </a:avLst>
          </a:prstGeom>
          <a:noFill/>
          <a:ln w="25400">
            <a:solidFill>
              <a:srgbClr val="143F9C"/>
            </a:solidFill>
            <a:prstDash val="solid"/>
            <a:miter lim="800000"/>
          </a:ln>
        </p:spPr>
        <p:txBody>
          <a:bodyPr/>
          <a:lstStyle/>
          <a:p>
            <a:endParaRPr lang="hr-HR"/>
          </a:p>
        </p:txBody>
      </p:sp>
      <p:sp>
        <p:nvSpPr>
          <p:cNvPr id="15" name="Object 14"/>
          <p:cNvSpPr/>
          <p:nvPr/>
        </p:nvSpPr>
        <p:spPr>
          <a:xfrm>
            <a:off x="6475381" y="4261174"/>
            <a:ext cx="5551687" cy="312064"/>
          </a:xfrm>
          <a:prstGeom prst="rect">
            <a:avLst/>
          </a:prstGeom>
          <a:noFill/>
        </p:spPr>
        <p:txBody>
          <a:bodyPr wrap="square" lIns="0" tIns="0" rIns="0" bIns="0" rtlCol="0" anchor="t"/>
          <a:lstStyle/>
          <a:p>
            <a:pPr algn="l">
              <a:lnSpc>
                <a:spcPts val="2458"/>
              </a:lnSpc>
              <a:buNone/>
            </a:pPr>
            <a:r>
              <a:rPr lang="en-US" sz="1951" kern="0" spc="59" dirty="0">
                <a:solidFill>
                  <a:srgbClr val="000000"/>
                </a:solidFill>
                <a:latin typeface="Jost*" pitchFamily="34" charset="0"/>
                <a:ea typeface="Jost*" pitchFamily="34" charset="-122"/>
                <a:cs typeface="Jost*" pitchFamily="34" charset="-120"/>
              </a:rPr>
              <a:t>NAFLD</a:t>
            </a:r>
            <a:endParaRPr lang="en-US" dirty="0"/>
          </a:p>
        </p:txBody>
      </p:sp>
      <p:sp>
        <p:nvSpPr>
          <p:cNvPr id="16" name="Object 15"/>
          <p:cNvSpPr/>
          <p:nvPr/>
        </p:nvSpPr>
        <p:spPr>
          <a:xfrm>
            <a:off x="6475381" y="4689890"/>
            <a:ext cx="5551687" cy="809720"/>
          </a:xfrm>
          <a:prstGeom prst="rect">
            <a:avLst/>
          </a:prstGeom>
          <a:noFill/>
        </p:spPr>
        <p:txBody>
          <a:bodyPr wrap="square" lIns="0" tIns="0" rIns="0" bIns="0" rtlCol="0" anchor="t"/>
          <a:lstStyle/>
          <a:p>
            <a:pPr marL="242900" indent="-242900" algn="l">
              <a:lnSpc>
                <a:spcPts val="1865"/>
              </a:lnSpc>
              <a:spcBef>
                <a:spcPts val="901"/>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povećana propusnost crijeva</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pro-upalne metabolite</a:t>
            </a:r>
          </a:p>
          <a:p>
            <a:pPr marL="242900" indent="-242900" algn="l">
              <a:lnSpc>
                <a:spcPts val="1865"/>
              </a:lnSpc>
              <a:spcBef>
                <a:spcPts val="384"/>
              </a:spcBef>
              <a:buSzPct val="100000"/>
              <a:buChar char="•"/>
            </a:pPr>
            <a:r>
              <a:rPr lang="en-US" sz="1402" kern="0" spc="42" dirty="0">
                <a:solidFill>
                  <a:srgbClr val="000000">
                    <a:alpha val="80000"/>
                  </a:srgbClr>
                </a:solidFill>
                <a:latin typeface="Jost*" pitchFamily="34" charset="0"/>
                <a:ea typeface="Jost*" pitchFamily="34" charset="-122"/>
                <a:cs typeface="Jost*" pitchFamily="34" charset="-120"/>
              </a:rPr>
              <a:t>poremećeni metabolizam žučnih kiselina.</a:t>
            </a:r>
            <a:endParaRPr lang="en-US" dirty="0"/>
          </a:p>
        </p:txBody>
      </p:sp>
      <p:pic>
        <p:nvPicPr>
          <p:cNvPr id="17" name="Object 1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34864" y="3642203"/>
            <a:ext cx="3380530" cy="580880"/>
          </a:xfrm>
          <a:prstGeom prst="rect">
            <a:avLst/>
          </a:prstGeom>
        </p:spPr>
      </p:pic>
      <p:sp>
        <p:nvSpPr>
          <p:cNvPr id="18" name="Object 17"/>
          <p:cNvSpPr/>
          <p:nvPr/>
        </p:nvSpPr>
        <p:spPr>
          <a:xfrm>
            <a:off x="4475698" y="3760607"/>
            <a:ext cx="3293259" cy="336863"/>
          </a:xfrm>
          <a:prstGeom prst="rect">
            <a:avLst/>
          </a:prstGeom>
          <a:noFill/>
        </p:spPr>
        <p:txBody>
          <a:bodyPr wrap="square" lIns="0" tIns="0" rIns="0" bIns="0" rtlCol="0" anchor="t"/>
          <a:lstStyle/>
          <a:p>
            <a:pPr algn="ctr">
              <a:lnSpc>
                <a:spcPts val="2654"/>
              </a:lnSpc>
              <a:buNone/>
            </a:pPr>
            <a:r>
              <a:rPr lang="en-US" sz="2106" b="1" kern="0" spc="63" dirty="0">
                <a:solidFill>
                  <a:srgbClr val="FFFFFF"/>
                </a:solidFill>
                <a:latin typeface="Jost*" pitchFamily="34" charset="0"/>
                <a:ea typeface="Jost*" pitchFamily="34" charset="-122"/>
                <a:cs typeface="Jost*" pitchFamily="34" charset="-120"/>
              </a:rPr>
              <a:t>Disbioza</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2508139" y="399950"/>
            <a:ext cx="7172675" cy="853068"/>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TERAPIJSKI PRISTUPI U LIJEČENJU DISBIOZE:OBNAVLJANJE RAVNOTEŽE</a:t>
            </a:r>
            <a:endParaRPr lang="en-US" dirty="0"/>
          </a:p>
        </p:txBody>
      </p:sp>
      <p:sp>
        <p:nvSpPr>
          <p:cNvPr id="3" name="Object 2"/>
          <p:cNvSpPr/>
          <p:nvPr/>
        </p:nvSpPr>
        <p:spPr>
          <a:xfrm>
            <a:off x="476131" y="1933092"/>
            <a:ext cx="3777305" cy="2242577"/>
          </a:xfrm>
          <a:prstGeom prst="rect">
            <a:avLst/>
          </a:prstGeom>
          <a:noFill/>
          <a:ln w="25400">
            <a:solidFill>
              <a:srgbClr val="071023"/>
            </a:solidFill>
            <a:prstDash val="solid"/>
            <a:miter lim="800000"/>
          </a:ln>
        </p:spPr>
        <p:txBody>
          <a:bodyPr/>
          <a:lstStyle/>
          <a:p>
            <a:endParaRPr lang="hr-HR"/>
          </a:p>
        </p:txBody>
      </p:sp>
      <p:sp>
        <p:nvSpPr>
          <p:cNvPr id="4" name="Object 3"/>
          <p:cNvSpPr/>
          <p:nvPr/>
        </p:nvSpPr>
        <p:spPr>
          <a:xfrm>
            <a:off x="725465" y="2619315"/>
            <a:ext cx="3278638" cy="275263"/>
          </a:xfrm>
          <a:prstGeom prst="rect">
            <a:avLst/>
          </a:prstGeom>
          <a:noFill/>
        </p:spPr>
        <p:txBody>
          <a:bodyPr wrap="square" lIns="0" tIns="0" rIns="0" bIns="0" rtlCol="0" anchor="t"/>
          <a:lstStyle/>
          <a:p>
            <a:pPr algn="ctr">
              <a:lnSpc>
                <a:spcPts val="2169"/>
              </a:lnSpc>
              <a:buNone/>
            </a:pPr>
            <a:r>
              <a:rPr lang="en-US" sz="1721" kern="0" spc="52" dirty="0">
                <a:solidFill>
                  <a:srgbClr val="000000"/>
                </a:solidFill>
                <a:latin typeface="Jost*" pitchFamily="34" charset="0"/>
                <a:ea typeface="Jost*" pitchFamily="34" charset="-122"/>
                <a:cs typeface="Jost*" pitchFamily="34" charset="-120"/>
              </a:rPr>
              <a:t>Prebiotici</a:t>
            </a:r>
            <a:endParaRPr lang="en-US" dirty="0"/>
          </a:p>
        </p:txBody>
      </p:sp>
      <p:sp>
        <p:nvSpPr>
          <p:cNvPr id="5" name="Object 4"/>
          <p:cNvSpPr/>
          <p:nvPr/>
        </p:nvSpPr>
        <p:spPr>
          <a:xfrm>
            <a:off x="725465" y="3021844"/>
            <a:ext cx="3278638" cy="454507"/>
          </a:xfrm>
          <a:prstGeom prst="rect">
            <a:avLst/>
          </a:prstGeom>
          <a:noFill/>
        </p:spPr>
        <p:txBody>
          <a:bodyPr wrap="square" lIns="0" tIns="0" rIns="0" bIns="0" rtlCol="0" anchor="t"/>
          <a:lstStyle/>
          <a:p>
            <a:pPr algn="ctr">
              <a:lnSpc>
                <a:spcPts val="1791"/>
              </a:lnSpc>
              <a:spcBef>
                <a:spcPts val="983"/>
              </a:spcBef>
              <a:buNone/>
            </a:pPr>
            <a:r>
              <a:rPr lang="en-US" sz="1346" kern="0" spc="41" dirty="0">
                <a:solidFill>
                  <a:srgbClr val="000000">
                    <a:alpha val="80000"/>
                  </a:srgbClr>
                </a:solidFill>
                <a:latin typeface="Jost*" pitchFamily="34" charset="0"/>
                <a:ea typeface="Jost*" pitchFamily="34" charset="-122"/>
                <a:cs typeface="Jost*" pitchFamily="34" charset="-120"/>
              </a:rPr>
              <a:t>Neprobavljiva vlakna koja hrane korisne bakterije u crijevima</a:t>
            </a:r>
            <a:endParaRPr lang="en-US" dirty="0"/>
          </a:p>
        </p:txBody>
      </p:sp>
      <p:sp>
        <p:nvSpPr>
          <p:cNvPr id="6" name="Object 5"/>
          <p:cNvSpPr/>
          <p:nvPr/>
        </p:nvSpPr>
        <p:spPr>
          <a:xfrm>
            <a:off x="4215346" y="1933092"/>
            <a:ext cx="7535566" cy="2242577"/>
          </a:xfrm>
          <a:prstGeom prst="rect">
            <a:avLst/>
          </a:prstGeom>
          <a:solidFill>
            <a:srgbClr val="C8D0AB"/>
          </a:solidFill>
          <a:ln w="25400">
            <a:solidFill>
              <a:srgbClr val="071023"/>
            </a:solidFill>
            <a:prstDash val="solid"/>
            <a:miter lim="800000"/>
          </a:ln>
        </p:spPr>
        <p:txBody>
          <a:bodyPr/>
          <a:lstStyle/>
          <a:p>
            <a:endParaRPr lang="hr-HR"/>
          </a:p>
        </p:txBody>
      </p:sp>
      <p:sp>
        <p:nvSpPr>
          <p:cNvPr id="7" name="Object 6"/>
          <p:cNvSpPr/>
          <p:nvPr/>
        </p:nvSpPr>
        <p:spPr>
          <a:xfrm>
            <a:off x="4215346" y="1933092"/>
            <a:ext cx="7535566" cy="2242577"/>
          </a:xfrm>
          <a:prstGeom prst="rect">
            <a:avLst/>
          </a:prstGeom>
          <a:noFill/>
          <a:ln w="25400">
            <a:solidFill>
              <a:srgbClr val="071023"/>
            </a:solidFill>
            <a:prstDash val="solid"/>
            <a:miter lim="800000"/>
          </a:ln>
        </p:spPr>
        <p:txBody>
          <a:bodyPr/>
          <a:lstStyle/>
          <a:p>
            <a:endParaRPr lang="hr-HR"/>
          </a:p>
        </p:txBody>
      </p:sp>
      <p:sp>
        <p:nvSpPr>
          <p:cNvPr id="8" name="Object 7"/>
          <p:cNvSpPr/>
          <p:nvPr/>
        </p:nvSpPr>
        <p:spPr>
          <a:xfrm>
            <a:off x="4254071" y="2619315"/>
            <a:ext cx="7458115" cy="275263"/>
          </a:xfrm>
          <a:prstGeom prst="rect">
            <a:avLst/>
          </a:prstGeom>
          <a:noFill/>
        </p:spPr>
        <p:txBody>
          <a:bodyPr wrap="square" lIns="0" tIns="0" rIns="0" bIns="0" rtlCol="0" anchor="t"/>
          <a:lstStyle/>
          <a:p>
            <a:pPr algn="ctr">
              <a:lnSpc>
                <a:spcPts val="2169"/>
              </a:lnSpc>
              <a:buNone/>
            </a:pPr>
            <a:r>
              <a:rPr lang="en-US" sz="1721" b="1" kern="0" spc="52" dirty="0">
                <a:solidFill>
                  <a:srgbClr val="000000"/>
                </a:solidFill>
                <a:latin typeface="Jost*" pitchFamily="34" charset="0"/>
                <a:ea typeface="Jost*" pitchFamily="34" charset="-122"/>
                <a:cs typeface="Jost*" pitchFamily="34" charset="-120"/>
              </a:rPr>
              <a:t>Probiotici</a:t>
            </a:r>
            <a:endParaRPr lang="en-US" dirty="0"/>
          </a:p>
        </p:txBody>
      </p:sp>
      <p:sp>
        <p:nvSpPr>
          <p:cNvPr id="9" name="Object 8"/>
          <p:cNvSpPr/>
          <p:nvPr/>
        </p:nvSpPr>
        <p:spPr>
          <a:xfrm>
            <a:off x="4254071" y="3021844"/>
            <a:ext cx="7458115" cy="454507"/>
          </a:xfrm>
          <a:prstGeom prst="rect">
            <a:avLst/>
          </a:prstGeom>
          <a:noFill/>
        </p:spPr>
        <p:txBody>
          <a:bodyPr wrap="square" lIns="0" tIns="0" rIns="0" bIns="0" rtlCol="0" anchor="t"/>
          <a:lstStyle/>
          <a:p>
            <a:pPr algn="ctr">
              <a:lnSpc>
                <a:spcPts val="1791"/>
              </a:lnSpc>
              <a:spcBef>
                <a:spcPts val="983"/>
              </a:spcBef>
              <a:buNone/>
            </a:pPr>
            <a:r>
              <a:rPr lang="en-US" sz="1346" kern="0" spc="41" dirty="0">
                <a:solidFill>
                  <a:srgbClr val="000000">
                    <a:alpha val="80000"/>
                  </a:srgbClr>
                </a:solidFill>
                <a:latin typeface="Jost*" pitchFamily="34" charset="0"/>
                <a:ea typeface="Jost*" pitchFamily="34" charset="-122"/>
                <a:cs typeface="Jost*" pitchFamily="34" charset="-120"/>
              </a:rPr>
              <a:t>Živi mikroorganizmi koji, kada se konzumiraju u dovoljnim količinama, donose zdravstvene koristi:</a:t>
            </a:r>
            <a:endParaRPr lang="en-US" dirty="0"/>
          </a:p>
        </p:txBody>
      </p:sp>
      <p:sp>
        <p:nvSpPr>
          <p:cNvPr id="10" name="Object 9"/>
          <p:cNvSpPr/>
          <p:nvPr/>
        </p:nvSpPr>
        <p:spPr>
          <a:xfrm>
            <a:off x="476131" y="4147100"/>
            <a:ext cx="7535566" cy="2242577"/>
          </a:xfrm>
          <a:prstGeom prst="rect">
            <a:avLst/>
          </a:prstGeom>
          <a:solidFill>
            <a:srgbClr val="A4BAB7"/>
          </a:solidFill>
          <a:ln w="25400">
            <a:solidFill>
              <a:srgbClr val="071023"/>
            </a:solidFill>
            <a:prstDash val="solid"/>
            <a:miter lim="800000"/>
          </a:ln>
        </p:spPr>
        <p:txBody>
          <a:bodyPr/>
          <a:lstStyle/>
          <a:p>
            <a:endParaRPr lang="hr-HR"/>
          </a:p>
        </p:txBody>
      </p:sp>
      <p:sp>
        <p:nvSpPr>
          <p:cNvPr id="11" name="Object 10"/>
          <p:cNvSpPr/>
          <p:nvPr/>
        </p:nvSpPr>
        <p:spPr>
          <a:xfrm>
            <a:off x="476131" y="4147100"/>
            <a:ext cx="7535566" cy="2242577"/>
          </a:xfrm>
          <a:prstGeom prst="rect">
            <a:avLst/>
          </a:prstGeom>
          <a:noFill/>
          <a:ln w="25400">
            <a:solidFill>
              <a:srgbClr val="071023"/>
            </a:solidFill>
            <a:prstDash val="solid"/>
            <a:miter lim="800000"/>
          </a:ln>
        </p:spPr>
        <p:txBody>
          <a:bodyPr/>
          <a:lstStyle/>
          <a:p>
            <a:endParaRPr lang="hr-HR"/>
          </a:p>
        </p:txBody>
      </p:sp>
      <p:sp>
        <p:nvSpPr>
          <p:cNvPr id="12" name="Object 11"/>
          <p:cNvSpPr/>
          <p:nvPr/>
        </p:nvSpPr>
        <p:spPr>
          <a:xfrm>
            <a:off x="556756" y="4833324"/>
            <a:ext cx="7374316" cy="275263"/>
          </a:xfrm>
          <a:prstGeom prst="rect">
            <a:avLst/>
          </a:prstGeom>
          <a:noFill/>
        </p:spPr>
        <p:txBody>
          <a:bodyPr wrap="square" lIns="0" tIns="0" rIns="0" bIns="0" rtlCol="0" anchor="t"/>
          <a:lstStyle/>
          <a:p>
            <a:pPr algn="ctr">
              <a:lnSpc>
                <a:spcPts val="2169"/>
              </a:lnSpc>
              <a:buNone/>
            </a:pPr>
            <a:r>
              <a:rPr lang="en-US" sz="1721" b="1" kern="0" spc="52" dirty="0">
                <a:solidFill>
                  <a:srgbClr val="000000"/>
                </a:solidFill>
                <a:latin typeface="Jost*" pitchFamily="34" charset="0"/>
                <a:ea typeface="Jost*" pitchFamily="34" charset="-122"/>
                <a:cs typeface="Jost*" pitchFamily="34" charset="-120"/>
              </a:rPr>
              <a:t>Sinbiotici</a:t>
            </a:r>
            <a:endParaRPr lang="en-US" dirty="0"/>
          </a:p>
        </p:txBody>
      </p:sp>
      <p:sp>
        <p:nvSpPr>
          <p:cNvPr id="13" name="Object 12"/>
          <p:cNvSpPr/>
          <p:nvPr/>
        </p:nvSpPr>
        <p:spPr>
          <a:xfrm>
            <a:off x="556756" y="5235853"/>
            <a:ext cx="7374316" cy="454507"/>
          </a:xfrm>
          <a:prstGeom prst="rect">
            <a:avLst/>
          </a:prstGeom>
          <a:noFill/>
        </p:spPr>
        <p:txBody>
          <a:bodyPr wrap="square" lIns="0" tIns="0" rIns="0" bIns="0" rtlCol="0" anchor="t"/>
          <a:lstStyle/>
          <a:p>
            <a:pPr algn="ctr">
              <a:lnSpc>
                <a:spcPts val="1791"/>
              </a:lnSpc>
              <a:spcBef>
                <a:spcPts val="983"/>
              </a:spcBef>
              <a:buNone/>
            </a:pPr>
            <a:r>
              <a:rPr lang="en-US" sz="1346" kern="0" spc="41" dirty="0">
                <a:solidFill>
                  <a:srgbClr val="000000">
                    <a:alpha val="80000"/>
                  </a:srgbClr>
                </a:solidFill>
                <a:latin typeface="Jost*" pitchFamily="34" charset="0"/>
                <a:ea typeface="Jost*" pitchFamily="34" charset="-122"/>
                <a:cs typeface="Jost*" pitchFamily="34" charset="-120"/>
              </a:rPr>
              <a:t>Kombiniraju prebiotike i probiotike za sinergijski učinak. Osiguravaju hranjive tvari za rast korisnih bakterija u crijevima.</a:t>
            </a:r>
            <a:endParaRPr lang="en-US" dirty="0"/>
          </a:p>
        </p:txBody>
      </p:sp>
      <p:sp>
        <p:nvSpPr>
          <p:cNvPr id="14" name="Object 13"/>
          <p:cNvSpPr/>
          <p:nvPr/>
        </p:nvSpPr>
        <p:spPr>
          <a:xfrm>
            <a:off x="7954561" y="4147100"/>
            <a:ext cx="3777305" cy="2242577"/>
          </a:xfrm>
          <a:prstGeom prst="rect">
            <a:avLst/>
          </a:prstGeom>
          <a:noFill/>
          <a:ln w="25400">
            <a:solidFill>
              <a:srgbClr val="071023"/>
            </a:solidFill>
            <a:prstDash val="solid"/>
            <a:miter lim="800000"/>
          </a:ln>
        </p:spPr>
        <p:txBody>
          <a:bodyPr/>
          <a:lstStyle/>
          <a:p>
            <a:endParaRPr lang="hr-HR"/>
          </a:p>
        </p:txBody>
      </p:sp>
      <p:sp>
        <p:nvSpPr>
          <p:cNvPr id="15" name="Object 14"/>
          <p:cNvSpPr/>
          <p:nvPr/>
        </p:nvSpPr>
        <p:spPr>
          <a:xfrm>
            <a:off x="8088671" y="4471465"/>
            <a:ext cx="3509085" cy="550526"/>
          </a:xfrm>
          <a:prstGeom prst="rect">
            <a:avLst/>
          </a:prstGeom>
          <a:noFill/>
        </p:spPr>
        <p:txBody>
          <a:bodyPr wrap="square" lIns="0" tIns="0" rIns="0" bIns="0" rtlCol="0" anchor="t"/>
          <a:lstStyle/>
          <a:p>
            <a:pPr algn="ctr">
              <a:lnSpc>
                <a:spcPts val="2169"/>
              </a:lnSpc>
              <a:buNone/>
            </a:pPr>
            <a:r>
              <a:rPr lang="en-US" sz="1721" kern="0" spc="52" dirty="0">
                <a:solidFill>
                  <a:srgbClr val="000000"/>
                </a:solidFill>
                <a:latin typeface="Jost*" pitchFamily="34" charset="0"/>
                <a:ea typeface="Jost*" pitchFamily="34" charset="-122"/>
                <a:cs typeface="Jost*" pitchFamily="34" charset="-120"/>
              </a:rPr>
              <a:t>Transplantacija fekalne mikrobiote (FMT)</a:t>
            </a:r>
            <a:endParaRPr lang="en-US" dirty="0"/>
          </a:p>
        </p:txBody>
      </p:sp>
      <p:sp>
        <p:nvSpPr>
          <p:cNvPr id="16" name="Object 15"/>
          <p:cNvSpPr/>
          <p:nvPr/>
        </p:nvSpPr>
        <p:spPr>
          <a:xfrm>
            <a:off x="8088671" y="5149257"/>
            <a:ext cx="3509085" cy="909013"/>
          </a:xfrm>
          <a:prstGeom prst="rect">
            <a:avLst/>
          </a:prstGeom>
          <a:noFill/>
        </p:spPr>
        <p:txBody>
          <a:bodyPr wrap="square" lIns="0" tIns="0" rIns="0" bIns="0" rtlCol="0" anchor="t"/>
          <a:lstStyle/>
          <a:p>
            <a:pPr algn="ctr">
              <a:lnSpc>
                <a:spcPts val="1791"/>
              </a:lnSpc>
              <a:spcBef>
                <a:spcPts val="983"/>
              </a:spcBef>
              <a:buNone/>
            </a:pPr>
            <a:r>
              <a:rPr lang="en-US" sz="1346" kern="0" spc="41" dirty="0">
                <a:solidFill>
                  <a:srgbClr val="000000">
                    <a:alpha val="80000"/>
                  </a:srgbClr>
                </a:solidFill>
                <a:latin typeface="Jost*" pitchFamily="34" charset="0"/>
                <a:ea typeface="Jost*" pitchFamily="34" charset="-122"/>
                <a:cs typeface="Jost*" pitchFamily="34" charset="-120"/>
              </a:rPr>
              <a:t>Direktni pristup koji uključuje prijenos fekalnog materijala od zdravog donora osobi s narušenom crijevnom mikrobiotom kako bi se obnovila ravnoteža.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NAJČEŠI PREBIOTICI</a:t>
            </a:r>
            <a:endParaRPr lang="en-US" dirty="0"/>
          </a:p>
        </p:txBody>
      </p:sp>
      <p:pic>
        <p:nvPicPr>
          <p:cNvPr id="3" name="Object 2"/>
          <p:cNvPicPr>
            <a:picLocks noChangeAspect="1"/>
          </p:cNvPicPr>
          <p:nvPr/>
        </p:nvPicPr>
        <p:blipFill>
          <a:blip r:embed="rId3"/>
          <a:srcRect t="193" b="193"/>
          <a:stretch/>
        </p:blipFill>
        <p:spPr>
          <a:xfrm>
            <a:off x="987972" y="1614084"/>
            <a:ext cx="1428393" cy="1428393"/>
          </a:xfrm>
          <a:prstGeom prst="rect">
            <a:avLst/>
          </a:prstGeom>
        </p:spPr>
      </p:pic>
      <p:sp>
        <p:nvSpPr>
          <p:cNvPr id="4" name="Object 3"/>
          <p:cNvSpPr/>
          <p:nvPr/>
        </p:nvSpPr>
        <p:spPr>
          <a:xfrm>
            <a:off x="987972" y="1614084"/>
            <a:ext cx="1428393" cy="1428393"/>
          </a:xfrm>
          <a:prstGeom prst="roundRect">
            <a:avLst>
              <a:gd name="adj" fmla="val 6402"/>
            </a:avLst>
          </a:prstGeom>
          <a:noFill/>
          <a:ln w="25400">
            <a:solidFill>
              <a:srgbClr val="143F9C"/>
            </a:solidFill>
            <a:prstDash val="solid"/>
            <a:miter lim="800000"/>
          </a:ln>
        </p:spPr>
        <p:txBody>
          <a:bodyPr/>
          <a:lstStyle/>
          <a:p>
            <a:endParaRPr lang="hr-HR"/>
          </a:p>
        </p:txBody>
      </p:sp>
      <p:sp>
        <p:nvSpPr>
          <p:cNvPr id="5" name="Object 4"/>
          <p:cNvSpPr/>
          <p:nvPr/>
        </p:nvSpPr>
        <p:spPr>
          <a:xfrm>
            <a:off x="392808" y="3129867"/>
            <a:ext cx="2618720"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Oligosaharidi iz ljudskog mlijeka (HMO)</a:t>
            </a:r>
            <a:endParaRPr lang="en-US" dirty="0"/>
          </a:p>
        </p:txBody>
      </p:sp>
      <p:sp>
        <p:nvSpPr>
          <p:cNvPr id="6" name="Object 5"/>
          <p:cNvSpPr/>
          <p:nvPr/>
        </p:nvSpPr>
        <p:spPr>
          <a:xfrm>
            <a:off x="392808" y="3727907"/>
            <a:ext cx="2618720" cy="1337333"/>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Oligosaharidi čovječjeg mlijeka (HMO-i) su raznolika skupina kompleksnih ugljikohidrata pronađenih u majčinom mlijeku koji potiču rast korisnih crijevnih bakterija..</a:t>
            </a:r>
            <a:endParaRPr lang="en-US" dirty="0"/>
          </a:p>
        </p:txBody>
      </p:sp>
      <p:pic>
        <p:nvPicPr>
          <p:cNvPr id="7" name="Object 6"/>
          <p:cNvPicPr>
            <a:picLocks noChangeAspect="1"/>
          </p:cNvPicPr>
          <p:nvPr/>
        </p:nvPicPr>
        <p:blipFill>
          <a:blip r:embed="rId4"/>
          <a:srcRect t="2734" b="2734"/>
          <a:stretch/>
        </p:blipFill>
        <p:spPr>
          <a:xfrm>
            <a:off x="3916177" y="1614084"/>
            <a:ext cx="1428393" cy="1428393"/>
          </a:xfrm>
          <a:prstGeom prst="rect">
            <a:avLst/>
          </a:prstGeom>
        </p:spPr>
      </p:pic>
      <p:sp>
        <p:nvSpPr>
          <p:cNvPr id="8" name="Object 7"/>
          <p:cNvSpPr/>
          <p:nvPr/>
        </p:nvSpPr>
        <p:spPr>
          <a:xfrm>
            <a:off x="3916177" y="1614084"/>
            <a:ext cx="1428393" cy="1428393"/>
          </a:xfrm>
          <a:prstGeom prst="roundRect">
            <a:avLst>
              <a:gd name="adj" fmla="val 6402"/>
            </a:avLst>
          </a:prstGeom>
          <a:noFill/>
          <a:ln w="25400">
            <a:solidFill>
              <a:srgbClr val="143F9C"/>
            </a:solidFill>
            <a:prstDash val="solid"/>
            <a:miter lim="800000"/>
          </a:ln>
        </p:spPr>
        <p:txBody>
          <a:bodyPr/>
          <a:lstStyle/>
          <a:p>
            <a:endParaRPr lang="hr-HR"/>
          </a:p>
        </p:txBody>
      </p:sp>
      <p:sp>
        <p:nvSpPr>
          <p:cNvPr id="9" name="Object 8"/>
          <p:cNvSpPr/>
          <p:nvPr/>
        </p:nvSpPr>
        <p:spPr>
          <a:xfrm>
            <a:off x="3321013" y="3129867"/>
            <a:ext cx="2618720"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Laktoza</a:t>
            </a:r>
            <a:endParaRPr lang="en-US" dirty="0"/>
          </a:p>
        </p:txBody>
      </p:sp>
      <p:sp>
        <p:nvSpPr>
          <p:cNvPr id="10" name="Object 9"/>
          <p:cNvSpPr/>
          <p:nvPr/>
        </p:nvSpPr>
        <p:spPr>
          <a:xfrm>
            <a:off x="3321013" y="3468713"/>
            <a:ext cx="2618720"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Laktoza, disaharid pronađen u mlijeku i mliječnim proizvodima, može djelovati kao prebiotik, hrane rast probiotičkih bakterija u crijevima.</a:t>
            </a:r>
            <a:endParaRPr lang="en-US" dirty="0"/>
          </a:p>
        </p:txBody>
      </p:sp>
      <p:pic>
        <p:nvPicPr>
          <p:cNvPr id="11" name="Object 10"/>
          <p:cNvPicPr>
            <a:picLocks noChangeAspect="1"/>
          </p:cNvPicPr>
          <p:nvPr/>
        </p:nvPicPr>
        <p:blipFill>
          <a:blip r:embed="rId5"/>
          <a:srcRect l="2291" r="2291"/>
          <a:stretch/>
        </p:blipFill>
        <p:spPr>
          <a:xfrm>
            <a:off x="6844382" y="1614084"/>
            <a:ext cx="1428393" cy="1428393"/>
          </a:xfrm>
          <a:prstGeom prst="rect">
            <a:avLst/>
          </a:prstGeom>
        </p:spPr>
      </p:pic>
      <p:sp>
        <p:nvSpPr>
          <p:cNvPr id="12" name="Object 11"/>
          <p:cNvSpPr/>
          <p:nvPr/>
        </p:nvSpPr>
        <p:spPr>
          <a:xfrm>
            <a:off x="6844382" y="1614084"/>
            <a:ext cx="1428393" cy="1428393"/>
          </a:xfrm>
          <a:prstGeom prst="roundRect">
            <a:avLst>
              <a:gd name="adj" fmla="val 6402"/>
            </a:avLst>
          </a:prstGeom>
          <a:noFill/>
          <a:ln w="25400">
            <a:solidFill>
              <a:srgbClr val="143F9C"/>
            </a:solidFill>
            <a:prstDash val="solid"/>
            <a:miter lim="800000"/>
          </a:ln>
        </p:spPr>
        <p:txBody>
          <a:bodyPr/>
          <a:lstStyle/>
          <a:p>
            <a:endParaRPr lang="hr-HR"/>
          </a:p>
        </p:txBody>
      </p:sp>
      <p:sp>
        <p:nvSpPr>
          <p:cNvPr id="13" name="Object 12"/>
          <p:cNvSpPr/>
          <p:nvPr/>
        </p:nvSpPr>
        <p:spPr>
          <a:xfrm>
            <a:off x="6217794" y="3129867"/>
            <a:ext cx="2681569"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Derivati inulina</a:t>
            </a:r>
            <a:endParaRPr lang="en-US" dirty="0"/>
          </a:p>
        </p:txBody>
      </p:sp>
      <p:sp>
        <p:nvSpPr>
          <p:cNvPr id="14" name="Object 13"/>
          <p:cNvSpPr/>
          <p:nvPr/>
        </p:nvSpPr>
        <p:spPr>
          <a:xfrm>
            <a:off x="6217794" y="3468713"/>
            <a:ext cx="2681569"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Inulinski derivati su vrsta topljive prehrambene vlakne koja mogu pružati otpor probavi i služiti kao hrana probiotičkim bakterijama u crijevima.</a:t>
            </a:r>
            <a:endParaRPr lang="en-US" dirty="0"/>
          </a:p>
        </p:txBody>
      </p:sp>
      <p:pic>
        <p:nvPicPr>
          <p:cNvPr id="15" name="Object 14"/>
          <p:cNvPicPr>
            <a:picLocks noChangeAspect="1"/>
          </p:cNvPicPr>
          <p:nvPr/>
        </p:nvPicPr>
        <p:blipFill>
          <a:blip r:embed="rId6"/>
          <a:srcRect l="1335" r="1335"/>
          <a:stretch/>
        </p:blipFill>
        <p:spPr>
          <a:xfrm>
            <a:off x="9772587" y="1614084"/>
            <a:ext cx="1428393" cy="1428393"/>
          </a:xfrm>
          <a:prstGeom prst="rect">
            <a:avLst/>
          </a:prstGeom>
        </p:spPr>
      </p:pic>
      <p:sp>
        <p:nvSpPr>
          <p:cNvPr id="16" name="Object 15"/>
          <p:cNvSpPr/>
          <p:nvPr/>
        </p:nvSpPr>
        <p:spPr>
          <a:xfrm>
            <a:off x="9772587" y="1614084"/>
            <a:ext cx="1428393" cy="1428393"/>
          </a:xfrm>
          <a:prstGeom prst="roundRect">
            <a:avLst>
              <a:gd name="adj" fmla="val 6402"/>
            </a:avLst>
          </a:prstGeom>
          <a:noFill/>
          <a:ln w="25400">
            <a:solidFill>
              <a:srgbClr val="143F9C"/>
            </a:solidFill>
            <a:prstDash val="solid"/>
            <a:miter lim="800000"/>
          </a:ln>
        </p:spPr>
        <p:txBody>
          <a:bodyPr/>
          <a:lstStyle/>
          <a:p>
            <a:endParaRPr lang="hr-HR"/>
          </a:p>
        </p:txBody>
      </p:sp>
      <p:sp>
        <p:nvSpPr>
          <p:cNvPr id="17" name="Object 16"/>
          <p:cNvSpPr/>
          <p:nvPr/>
        </p:nvSpPr>
        <p:spPr>
          <a:xfrm>
            <a:off x="9177424" y="3129867"/>
            <a:ext cx="2618720"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Galakto-oligosaharidi (GOS)</a:t>
            </a:r>
            <a:endParaRPr lang="en-US" dirty="0"/>
          </a:p>
        </p:txBody>
      </p:sp>
      <p:sp>
        <p:nvSpPr>
          <p:cNvPr id="18" name="Object 17"/>
          <p:cNvSpPr/>
          <p:nvPr/>
        </p:nvSpPr>
        <p:spPr>
          <a:xfrm>
            <a:off x="9177424" y="3727907"/>
            <a:ext cx="2618720"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Galakto-oligosaharidi (GOS) su vrsta prebiotičkog ugljikohidrata koji mogu potaknuti rast korisnih Bifidobakterija i Laktobacila u crijevima.</a:t>
            </a:r>
            <a:endParaRPr lang="en-US" dirty="0"/>
          </a:p>
        </p:txBody>
      </p:sp>
      <p:sp>
        <p:nvSpPr>
          <p:cNvPr id="19" name="Object 18"/>
          <p:cNvSpPr/>
          <p:nvPr/>
        </p:nvSpPr>
        <p:spPr>
          <a:xfrm>
            <a:off x="0" y="5589777"/>
            <a:ext cx="12188952" cy="1266508"/>
          </a:xfrm>
          <a:prstGeom prst="rect">
            <a:avLst/>
          </a:prstGeom>
          <a:solidFill>
            <a:srgbClr val="143F9C"/>
          </a:solidFill>
        </p:spPr>
        <p:txBody>
          <a:bodyPr/>
          <a:lstStyle/>
          <a:p>
            <a:endParaRPr lang="hr-HR"/>
          </a:p>
        </p:txBody>
      </p:sp>
      <p:sp>
        <p:nvSpPr>
          <p:cNvPr id="20" name="Object 19"/>
          <p:cNvSpPr/>
          <p:nvPr/>
        </p:nvSpPr>
        <p:spPr>
          <a:xfrm>
            <a:off x="831642" y="5901345"/>
            <a:ext cx="10525668" cy="647736"/>
          </a:xfrm>
          <a:prstGeom prst="rect">
            <a:avLst/>
          </a:prstGeom>
          <a:noFill/>
        </p:spPr>
        <p:txBody>
          <a:bodyPr wrap="square" lIns="0" tIns="0" rIns="0" bIns="0" rtlCol="0" anchor="t"/>
          <a:lstStyle/>
          <a:p>
            <a:pPr algn="ctr">
              <a:lnSpc>
                <a:spcPts val="2552"/>
              </a:lnSpc>
              <a:buNone/>
            </a:pPr>
            <a:r>
              <a:rPr lang="en-US" sz="2025" kern="0" spc="61" dirty="0">
                <a:solidFill>
                  <a:srgbClr val="FFFFFF"/>
                </a:solidFill>
                <a:latin typeface="Jost*" pitchFamily="34" charset="0"/>
                <a:ea typeface="Jost*" pitchFamily="34" charset="-122"/>
                <a:cs typeface="Jost*" pitchFamily="34" charset="-120"/>
              </a:rPr>
              <a:t>Prebiotici su ključni za održavanje zdravog crijevnog mikrobioma i poticanje rasta korisnih bakterija, što može imati pozitivan učinak na cjelokupno zdravlje i dobrobit.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NAJČEŠĆE VRSTE PROBIOTIČKIH SOJEVA</a:t>
            </a:r>
            <a:endParaRPr lang="en-US" dirty="0"/>
          </a:p>
        </p:txBody>
      </p:sp>
      <p:sp>
        <p:nvSpPr>
          <p:cNvPr id="3" name="Object 2"/>
          <p:cNvSpPr/>
          <p:nvPr/>
        </p:nvSpPr>
        <p:spPr>
          <a:xfrm>
            <a:off x="476131" y="1514096"/>
            <a:ext cx="3618595" cy="3275781"/>
          </a:xfrm>
          <a:prstGeom prst="roundRect">
            <a:avLst>
              <a:gd name="adj" fmla="val 1675"/>
            </a:avLst>
          </a:prstGeom>
          <a:noFill/>
          <a:ln w="25400">
            <a:solidFill>
              <a:srgbClr val="143F9C"/>
            </a:solidFill>
            <a:prstDash val="solid"/>
            <a:miter lim="800000"/>
          </a:ln>
        </p:spPr>
        <p:txBody>
          <a:bodyPr/>
          <a:lstStyle/>
          <a:p>
            <a:endParaRPr lang="hr-HR"/>
          </a:p>
        </p:txBody>
      </p:sp>
      <p:sp>
        <p:nvSpPr>
          <p:cNvPr id="4" name="Object 3"/>
          <p:cNvSpPr/>
          <p:nvPr/>
        </p:nvSpPr>
        <p:spPr>
          <a:xfrm>
            <a:off x="761810" y="1721114"/>
            <a:ext cx="3456711" cy="367117"/>
          </a:xfrm>
          <a:prstGeom prst="rect">
            <a:avLst/>
          </a:prstGeom>
          <a:noFill/>
        </p:spPr>
        <p:txBody>
          <a:bodyPr wrap="square" lIns="0" tIns="0" rIns="0" bIns="0" rtlCol="0" anchor="t"/>
          <a:lstStyle/>
          <a:p>
            <a:pPr algn="l">
              <a:lnSpc>
                <a:spcPts val="2892"/>
              </a:lnSpc>
              <a:buNone/>
            </a:pPr>
            <a:r>
              <a:rPr lang="en-US" sz="2295" b="1" kern="0" spc="69" dirty="0">
                <a:solidFill>
                  <a:srgbClr val="000000"/>
                </a:solidFill>
                <a:latin typeface="Jost*" pitchFamily="34" charset="0"/>
                <a:ea typeface="Jost*" pitchFamily="34" charset="-122"/>
                <a:cs typeface="Jost*" pitchFamily="34" charset="-120"/>
              </a:rPr>
              <a:t>Lactobacillus</a:t>
            </a:r>
            <a:endParaRPr lang="en-US" dirty="0"/>
          </a:p>
        </p:txBody>
      </p:sp>
      <p:sp>
        <p:nvSpPr>
          <p:cNvPr id="5" name="Object 4"/>
          <p:cNvSpPr/>
          <p:nvPr/>
        </p:nvSpPr>
        <p:spPr>
          <a:xfrm>
            <a:off x="761810" y="2225416"/>
            <a:ext cx="3456711" cy="835610"/>
          </a:xfrm>
          <a:prstGeom prst="rect">
            <a:avLst/>
          </a:prstGeom>
          <a:noFill/>
        </p:spPr>
        <p:txBody>
          <a:bodyPr wrap="square" lIns="0" tIns="0" rIns="0" bIns="0" rtlCol="0" anchor="t"/>
          <a:lstStyle/>
          <a:p>
            <a:pPr marL="242900" indent="-242900" algn="l">
              <a:lnSpc>
                <a:spcPts val="2195"/>
              </a:lnSpc>
              <a:spcBef>
                <a:spcPts val="1060"/>
              </a:spcBef>
              <a:buSzPct val="100000"/>
              <a:buChar char="•"/>
            </a:pPr>
            <a:r>
              <a:rPr lang="en-US" sz="1650" kern="0" spc="50" dirty="0">
                <a:solidFill>
                  <a:srgbClr val="000000">
                    <a:alpha val="80000"/>
                  </a:srgbClr>
                </a:solidFill>
                <a:latin typeface="Jost*" pitchFamily="34" charset="0"/>
                <a:ea typeface="Jost*" pitchFamily="34" charset="-122"/>
                <a:cs typeface="Jost*" pitchFamily="34" charset="-120"/>
              </a:rPr>
              <a:t>probiotička svojstva, pomažući održavati zdravi probavni sustav.</a:t>
            </a:r>
            <a:endParaRPr lang="en-US" dirty="0"/>
          </a:p>
        </p:txBody>
      </p:sp>
      <p:sp>
        <p:nvSpPr>
          <p:cNvPr id="6" name="Object 5"/>
          <p:cNvSpPr/>
          <p:nvPr/>
        </p:nvSpPr>
        <p:spPr>
          <a:xfrm>
            <a:off x="4285178" y="1514096"/>
            <a:ext cx="3618595" cy="3275781"/>
          </a:xfrm>
          <a:prstGeom prst="roundRect">
            <a:avLst>
              <a:gd name="adj" fmla="val 1675"/>
            </a:avLst>
          </a:prstGeom>
          <a:noFill/>
          <a:ln w="25400">
            <a:solidFill>
              <a:srgbClr val="143F9C"/>
            </a:solidFill>
            <a:prstDash val="solid"/>
            <a:miter lim="800000"/>
          </a:ln>
        </p:spPr>
        <p:txBody>
          <a:bodyPr/>
          <a:lstStyle/>
          <a:p>
            <a:endParaRPr lang="hr-HR"/>
          </a:p>
        </p:txBody>
      </p:sp>
      <p:sp>
        <p:nvSpPr>
          <p:cNvPr id="7" name="Object 6"/>
          <p:cNvSpPr/>
          <p:nvPr/>
        </p:nvSpPr>
        <p:spPr>
          <a:xfrm>
            <a:off x="4570857" y="1721114"/>
            <a:ext cx="3456711" cy="367117"/>
          </a:xfrm>
          <a:prstGeom prst="rect">
            <a:avLst/>
          </a:prstGeom>
          <a:noFill/>
        </p:spPr>
        <p:txBody>
          <a:bodyPr wrap="square" lIns="0" tIns="0" rIns="0" bIns="0" rtlCol="0" anchor="t"/>
          <a:lstStyle/>
          <a:p>
            <a:pPr algn="l">
              <a:lnSpc>
                <a:spcPts val="2892"/>
              </a:lnSpc>
              <a:buNone/>
            </a:pPr>
            <a:r>
              <a:rPr lang="en-US" sz="2295" b="1" kern="0" spc="69" dirty="0">
                <a:solidFill>
                  <a:srgbClr val="000000"/>
                </a:solidFill>
                <a:latin typeface="Jost*" pitchFamily="34" charset="0"/>
                <a:ea typeface="Jost*" pitchFamily="34" charset="-122"/>
                <a:cs typeface="Jost*" pitchFamily="34" charset="-120"/>
              </a:rPr>
              <a:t>Bifidobacterium</a:t>
            </a:r>
            <a:endParaRPr lang="en-US" dirty="0"/>
          </a:p>
        </p:txBody>
      </p:sp>
      <p:sp>
        <p:nvSpPr>
          <p:cNvPr id="8" name="Object 7"/>
          <p:cNvSpPr/>
          <p:nvPr/>
        </p:nvSpPr>
        <p:spPr>
          <a:xfrm>
            <a:off x="4570857" y="2225416"/>
            <a:ext cx="3456711" cy="835610"/>
          </a:xfrm>
          <a:prstGeom prst="rect">
            <a:avLst/>
          </a:prstGeom>
          <a:noFill/>
        </p:spPr>
        <p:txBody>
          <a:bodyPr wrap="square" lIns="0" tIns="0" rIns="0" bIns="0" rtlCol="0" anchor="t"/>
          <a:lstStyle/>
          <a:p>
            <a:pPr marL="242900" indent="-242900" algn="l">
              <a:lnSpc>
                <a:spcPts val="2195"/>
              </a:lnSpc>
              <a:spcBef>
                <a:spcPts val="1060"/>
              </a:spcBef>
              <a:buSzPct val="100000"/>
              <a:buChar char="•"/>
            </a:pPr>
            <a:r>
              <a:rPr lang="en-US" sz="1650" kern="0" spc="50" dirty="0">
                <a:solidFill>
                  <a:srgbClr val="000000">
                    <a:alpha val="80000"/>
                  </a:srgbClr>
                </a:solidFill>
                <a:latin typeface="Jost*" pitchFamily="34" charset="0"/>
                <a:ea typeface="Jost*" pitchFamily="34" charset="-122"/>
                <a:cs typeface="Jost*" pitchFamily="34" charset="-120"/>
              </a:rPr>
              <a:t>ključnA ulogA u očuvanju zdravlja crijeva i imunosnog sustava.</a:t>
            </a:r>
            <a:endParaRPr lang="en-US" dirty="0"/>
          </a:p>
        </p:txBody>
      </p:sp>
      <p:sp>
        <p:nvSpPr>
          <p:cNvPr id="9" name="Object 8"/>
          <p:cNvSpPr/>
          <p:nvPr/>
        </p:nvSpPr>
        <p:spPr>
          <a:xfrm>
            <a:off x="8094226" y="1514096"/>
            <a:ext cx="3618595" cy="3275781"/>
          </a:xfrm>
          <a:prstGeom prst="roundRect">
            <a:avLst>
              <a:gd name="adj" fmla="val 1675"/>
            </a:avLst>
          </a:prstGeom>
          <a:noFill/>
          <a:ln w="25400">
            <a:solidFill>
              <a:srgbClr val="143F9C"/>
            </a:solidFill>
            <a:prstDash val="solid"/>
            <a:miter lim="800000"/>
          </a:ln>
        </p:spPr>
        <p:txBody>
          <a:bodyPr/>
          <a:lstStyle/>
          <a:p>
            <a:endParaRPr lang="hr-HR"/>
          </a:p>
        </p:txBody>
      </p:sp>
      <p:sp>
        <p:nvSpPr>
          <p:cNvPr id="10" name="Object 9"/>
          <p:cNvSpPr/>
          <p:nvPr/>
        </p:nvSpPr>
        <p:spPr>
          <a:xfrm>
            <a:off x="8379905" y="1721114"/>
            <a:ext cx="3456711" cy="367117"/>
          </a:xfrm>
          <a:prstGeom prst="rect">
            <a:avLst/>
          </a:prstGeom>
          <a:noFill/>
        </p:spPr>
        <p:txBody>
          <a:bodyPr wrap="square" lIns="0" tIns="0" rIns="0" bIns="0" rtlCol="0" anchor="t"/>
          <a:lstStyle/>
          <a:p>
            <a:pPr algn="l">
              <a:lnSpc>
                <a:spcPts val="2892"/>
              </a:lnSpc>
              <a:buNone/>
            </a:pPr>
            <a:r>
              <a:rPr lang="en-US" sz="2295" b="1" kern="0" spc="69" dirty="0">
                <a:solidFill>
                  <a:srgbClr val="000000"/>
                </a:solidFill>
                <a:latin typeface="Jost*" pitchFamily="34" charset="0"/>
                <a:ea typeface="Jost*" pitchFamily="34" charset="-122"/>
                <a:cs typeface="Jost*" pitchFamily="34" charset="-120"/>
              </a:rPr>
              <a:t>Streptococcus</a:t>
            </a:r>
            <a:endParaRPr lang="en-US" dirty="0"/>
          </a:p>
        </p:txBody>
      </p:sp>
      <p:sp>
        <p:nvSpPr>
          <p:cNvPr id="11" name="Object 10"/>
          <p:cNvSpPr/>
          <p:nvPr/>
        </p:nvSpPr>
        <p:spPr>
          <a:xfrm>
            <a:off x="8379905" y="2225416"/>
            <a:ext cx="3456711" cy="1729645"/>
          </a:xfrm>
          <a:prstGeom prst="rect">
            <a:avLst/>
          </a:prstGeom>
          <a:noFill/>
        </p:spPr>
        <p:txBody>
          <a:bodyPr wrap="square" lIns="0" tIns="0" rIns="0" bIns="0" rtlCol="0" anchor="t"/>
          <a:lstStyle/>
          <a:p>
            <a:pPr marL="242900" indent="-242900" algn="l">
              <a:lnSpc>
                <a:spcPts val="2195"/>
              </a:lnSpc>
              <a:spcBef>
                <a:spcPts val="1060"/>
              </a:spcBef>
              <a:buSzPct val="100000"/>
              <a:buChar char="•"/>
            </a:pPr>
            <a:r>
              <a:rPr lang="en-US" sz="1650" kern="0" spc="50" dirty="0">
                <a:solidFill>
                  <a:srgbClr val="000000">
                    <a:alpha val="80000"/>
                  </a:srgbClr>
                </a:solidFill>
                <a:latin typeface="Jost*" pitchFamily="34" charset="0"/>
                <a:ea typeface="Jost*" pitchFamily="34" charset="-122"/>
                <a:cs typeface="Jost*" pitchFamily="34" charset="-120"/>
              </a:rPr>
              <a:t>mogu biti i patogene i probiotičke, ovisno o vrsti.</a:t>
            </a:r>
          </a:p>
          <a:p>
            <a:pPr marL="242900" indent="-242900" algn="l">
              <a:lnSpc>
                <a:spcPts val="2195"/>
              </a:lnSpc>
              <a:spcBef>
                <a:spcPts val="451"/>
              </a:spcBef>
              <a:buSzPct val="100000"/>
              <a:buChar char="•"/>
            </a:pPr>
            <a:r>
              <a:rPr lang="en-US" sz="1650" kern="0" spc="50" dirty="0">
                <a:solidFill>
                  <a:srgbClr val="000000">
                    <a:alpha val="80000"/>
                  </a:srgbClr>
                </a:solidFill>
                <a:latin typeface="Jost*" pitchFamily="34" charset="0"/>
                <a:ea typeface="Jost*" pitchFamily="34" charset="-122"/>
                <a:cs typeface="Jost*" pitchFamily="34" charset="-120"/>
              </a:rPr>
              <a:t>Streptococcus thermophilusa, uobičajeno se koriste u proizvodnji fermentiranih mliječnih proizvoda.</a:t>
            </a:r>
            <a:endParaRPr lang="en-US" dirty="0"/>
          </a:p>
        </p:txBody>
      </p:sp>
      <p:sp>
        <p:nvSpPr>
          <p:cNvPr id="12" name="Object 11"/>
          <p:cNvSpPr/>
          <p:nvPr/>
        </p:nvSpPr>
        <p:spPr>
          <a:xfrm>
            <a:off x="0" y="5266008"/>
            <a:ext cx="12188952" cy="1590277"/>
          </a:xfrm>
          <a:prstGeom prst="rect">
            <a:avLst/>
          </a:prstGeom>
          <a:solidFill>
            <a:srgbClr val="A4BAB7"/>
          </a:solidFill>
        </p:spPr>
        <p:txBody>
          <a:bodyPr/>
          <a:lstStyle/>
          <a:p>
            <a:endParaRPr lang="hr-HR"/>
          </a:p>
        </p:txBody>
      </p:sp>
      <p:sp>
        <p:nvSpPr>
          <p:cNvPr id="13" name="Object 12"/>
          <p:cNvSpPr/>
          <p:nvPr/>
        </p:nvSpPr>
        <p:spPr>
          <a:xfrm>
            <a:off x="615994" y="5577576"/>
            <a:ext cx="10956963" cy="971605"/>
          </a:xfrm>
          <a:prstGeom prst="rect">
            <a:avLst/>
          </a:prstGeom>
          <a:noFill/>
        </p:spPr>
        <p:txBody>
          <a:bodyPr wrap="square" lIns="0" tIns="0" rIns="0" bIns="0" rtlCol="0" anchor="t"/>
          <a:lstStyle/>
          <a:p>
            <a:pPr algn="ctr">
              <a:lnSpc>
                <a:spcPts val="2552"/>
              </a:lnSpc>
              <a:buNone/>
            </a:pPr>
            <a:r>
              <a:rPr lang="en-US" sz="2025" kern="0" spc="61" dirty="0">
                <a:solidFill>
                  <a:srgbClr val="000000"/>
                </a:solidFill>
                <a:latin typeface="Jost*" pitchFamily="34" charset="0"/>
                <a:ea typeface="Jost*" pitchFamily="34" charset="-122"/>
                <a:cs typeface="Jost*" pitchFamily="34" charset="-120"/>
              </a:rPr>
              <a:t>Ove tri vrste sojeva mikroorganizama - Lactobacillus, Bifidobacterium, Streptococcus - spadaju među najčešće proučavane i korištene probiotičke vrste, pri čemu svaka posjeduje jedinstvene pogodnosti i primjene u promicanju cjelokupnog zdravlja crijeva.</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MEHANIZMI DJELOVANJA PROBIOTIKA</a:t>
            </a:r>
            <a:endParaRPr lang="en-US" dirty="0"/>
          </a:p>
        </p:txBody>
      </p:sp>
      <p:sp>
        <p:nvSpPr>
          <p:cNvPr id="3" name="Object 2"/>
          <p:cNvSpPr/>
          <p:nvPr/>
        </p:nvSpPr>
        <p:spPr>
          <a:xfrm>
            <a:off x="1476006" y="1690265"/>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22380" y="2036202"/>
            <a:ext cx="609448" cy="742764"/>
          </a:xfrm>
          <a:prstGeom prst="rect">
            <a:avLst/>
          </a:prstGeom>
        </p:spPr>
      </p:pic>
      <p:sp>
        <p:nvSpPr>
          <p:cNvPr id="5" name="Object 4"/>
          <p:cNvSpPr/>
          <p:nvPr/>
        </p:nvSpPr>
        <p:spPr>
          <a:xfrm>
            <a:off x="357098" y="3206048"/>
            <a:ext cx="3666208"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Kompetitivna isključenost</a:t>
            </a:r>
            <a:endParaRPr lang="en-US" dirty="0"/>
          </a:p>
        </p:txBody>
      </p:sp>
      <p:sp>
        <p:nvSpPr>
          <p:cNvPr id="6" name="Object 5"/>
          <p:cNvSpPr/>
          <p:nvPr/>
        </p:nvSpPr>
        <p:spPr>
          <a:xfrm>
            <a:off x="357098" y="3544894"/>
            <a:ext cx="3666208"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Probiotici se natječu s patogenim bakterijama za hranjive tvari i vezna mjesta na crijevnoj sluznici, čime ograničavaju njihov rast i razmnožavanje.</a:t>
            </a:r>
            <a:endParaRPr lang="en-US" dirty="0"/>
          </a:p>
        </p:txBody>
      </p:sp>
      <p:sp>
        <p:nvSpPr>
          <p:cNvPr id="7" name="Object 6"/>
          <p:cNvSpPr/>
          <p:nvPr/>
        </p:nvSpPr>
        <p:spPr>
          <a:xfrm>
            <a:off x="5380280" y="1690265"/>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48716" y="2058112"/>
            <a:ext cx="685629" cy="685629"/>
          </a:xfrm>
          <a:prstGeom prst="rect">
            <a:avLst/>
          </a:prstGeom>
        </p:spPr>
      </p:pic>
      <p:sp>
        <p:nvSpPr>
          <p:cNvPr id="9" name="Object 8"/>
          <p:cNvSpPr/>
          <p:nvPr/>
        </p:nvSpPr>
        <p:spPr>
          <a:xfrm>
            <a:off x="4277084" y="3206048"/>
            <a:ext cx="3634784"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Proizvodnja SCFA</a:t>
            </a:r>
            <a:endParaRPr lang="en-US" dirty="0"/>
          </a:p>
        </p:txBody>
      </p:sp>
      <p:sp>
        <p:nvSpPr>
          <p:cNvPr id="10" name="Object 9"/>
          <p:cNvSpPr/>
          <p:nvPr/>
        </p:nvSpPr>
        <p:spPr>
          <a:xfrm>
            <a:off x="4277084" y="3544894"/>
            <a:ext cx="3634784"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Probiotici fermentiraju neprobavljive ugljikohidrate u kratkolančane masne kiseline (SCFA) poput acetata, propionata i butirata, koje imaju pozitivne učinke na crijevno zdravlje.</a:t>
            </a:r>
            <a:endParaRPr lang="en-US" dirty="0"/>
          </a:p>
        </p:txBody>
      </p:sp>
      <p:sp>
        <p:nvSpPr>
          <p:cNvPr id="11" name="Object 10"/>
          <p:cNvSpPr/>
          <p:nvPr/>
        </p:nvSpPr>
        <p:spPr>
          <a:xfrm>
            <a:off x="9284553" y="1690265"/>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13771" y="2111529"/>
            <a:ext cx="771332" cy="590402"/>
          </a:xfrm>
          <a:prstGeom prst="rect">
            <a:avLst/>
          </a:prstGeom>
        </p:spPr>
      </p:pic>
      <p:sp>
        <p:nvSpPr>
          <p:cNvPr id="13" name="Object 12"/>
          <p:cNvSpPr/>
          <p:nvPr/>
        </p:nvSpPr>
        <p:spPr>
          <a:xfrm>
            <a:off x="8123746" y="3206048"/>
            <a:ext cx="3750007"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Imunomodulacija</a:t>
            </a:r>
            <a:endParaRPr lang="en-US" dirty="0"/>
          </a:p>
        </p:txBody>
      </p:sp>
      <p:sp>
        <p:nvSpPr>
          <p:cNvPr id="14" name="Object 13"/>
          <p:cNvSpPr/>
          <p:nvPr/>
        </p:nvSpPr>
        <p:spPr>
          <a:xfrm>
            <a:off x="8123746" y="3544894"/>
            <a:ext cx="3750007"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Probiotici u interakciji s  imunološkim stanicama u crijevima mogu utjecati na jačanje ili ublažavanje imunološkog odgovora, ovisno o vrsti bakterija i potrebama organizma.</a:t>
            </a:r>
            <a:endParaRPr lang="en-US" dirty="0"/>
          </a:p>
        </p:txBody>
      </p:sp>
      <p:sp>
        <p:nvSpPr>
          <p:cNvPr id="15" name="Object 14"/>
          <p:cNvSpPr/>
          <p:nvPr/>
        </p:nvSpPr>
        <p:spPr>
          <a:xfrm>
            <a:off x="0" y="5266008"/>
            <a:ext cx="12188952" cy="1590277"/>
          </a:xfrm>
          <a:prstGeom prst="rect">
            <a:avLst/>
          </a:prstGeom>
          <a:solidFill>
            <a:srgbClr val="C8D0AB"/>
          </a:solidFill>
        </p:spPr>
        <p:txBody>
          <a:bodyPr/>
          <a:lstStyle/>
          <a:p>
            <a:endParaRPr lang="hr-HR"/>
          </a:p>
        </p:txBody>
      </p:sp>
      <p:sp>
        <p:nvSpPr>
          <p:cNvPr id="16" name="Object 15"/>
          <p:cNvSpPr/>
          <p:nvPr/>
        </p:nvSpPr>
        <p:spPr>
          <a:xfrm>
            <a:off x="1224748" y="5577576"/>
            <a:ext cx="9739457" cy="971605"/>
          </a:xfrm>
          <a:prstGeom prst="rect">
            <a:avLst/>
          </a:prstGeom>
          <a:noFill/>
        </p:spPr>
        <p:txBody>
          <a:bodyPr wrap="square" lIns="0" tIns="0" rIns="0" bIns="0" rtlCol="0" anchor="t"/>
          <a:lstStyle/>
          <a:p>
            <a:pPr algn="ctr">
              <a:lnSpc>
                <a:spcPts val="2552"/>
              </a:lnSpc>
              <a:buNone/>
            </a:pPr>
            <a:r>
              <a:rPr lang="en-US" sz="2025" kern="0" spc="61" dirty="0">
                <a:solidFill>
                  <a:srgbClr val="000000"/>
                </a:solidFill>
                <a:latin typeface="Jost*" pitchFamily="34" charset="0"/>
                <a:ea typeface="Jost*" pitchFamily="34" charset="-122"/>
                <a:cs typeface="Jost*" pitchFamily="34" charset="-120"/>
              </a:rPr>
              <a:t>Mehanizmi djelovanja probiotika uključuju kompetitivno isključivanje patogenih bakterija, proizvodnju korisnih SCFA te modulaciju imunološkog sustava, što sve zajedno doprinosi održavanju crijevnog zdravlja i homeostaze.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34271"/>
            <a:ext cx="12188952" cy="234594"/>
          </a:xfrm>
          <a:prstGeom prst="rect">
            <a:avLst/>
          </a:prstGeom>
          <a:noFill/>
        </p:spPr>
        <p:txBody>
          <a:bodyPr wrap="square" lIns="0" tIns="0" rIns="0" bIns="0" rtlCol="0" anchor="t"/>
          <a:lstStyle/>
          <a:p>
            <a:pPr algn="ctr">
              <a:lnSpc>
                <a:spcPts val="1848"/>
              </a:lnSpc>
              <a:buNone/>
            </a:pPr>
            <a:r>
              <a:rPr lang="en-US" sz="1650" b="1" kern="0" spc="50" dirty="0">
                <a:solidFill>
                  <a:srgbClr val="000000"/>
                </a:solidFill>
                <a:latin typeface="Jost*" pitchFamily="34" charset="0"/>
                <a:ea typeface="Jost*" pitchFamily="34" charset="-122"/>
                <a:cs typeface="Jost*" pitchFamily="34" charset="-120"/>
              </a:rPr>
              <a:t>KLJUČNE BOLESTI KOD KOJIH SU PROBIOTICI PODRŽANI ZNANSTVENIM DOKAZIMA</a:t>
            </a:r>
            <a:endParaRPr lang="en-US" dirty="0"/>
          </a:p>
        </p:txBody>
      </p:sp>
      <p:sp>
        <p:nvSpPr>
          <p:cNvPr id="3" name="Object 2"/>
          <p:cNvSpPr/>
          <p:nvPr/>
        </p:nvSpPr>
        <p:spPr>
          <a:xfrm>
            <a:off x="952262" y="1458845"/>
            <a:ext cx="5446938" cy="4441806"/>
          </a:xfrm>
          <a:prstGeom prst="rect">
            <a:avLst/>
          </a:prstGeom>
          <a:noFill/>
        </p:spPr>
        <p:txBody>
          <a:bodyPr wrap="square" lIns="0" tIns="0" rIns="0" bIns="0" rtlCol="0" anchor="t"/>
          <a:lstStyle/>
          <a:p>
            <a:pPr marL="242900" indent="-242900" algn="l">
              <a:lnSpc>
                <a:spcPts val="1684"/>
              </a:lnSpc>
              <a:buSzPct val="100000"/>
              <a:buChar char="•"/>
            </a:pPr>
            <a:r>
              <a:rPr lang="en-US" sz="1337" b="1" kern="0" spc="40" dirty="0">
                <a:solidFill>
                  <a:srgbClr val="000000"/>
                </a:solidFill>
                <a:latin typeface="Jost*" pitchFamily="34" charset="0"/>
                <a:ea typeface="Jost*" pitchFamily="34" charset="-122"/>
                <a:cs typeface="Jost*" pitchFamily="34" charset="-120"/>
              </a:rPr>
              <a:t>Akutni proljev</a:t>
            </a:r>
            <a:r>
              <a:rPr lang="en-US" sz="1337" kern="0" spc="40" dirty="0">
                <a:solidFill>
                  <a:srgbClr val="000000"/>
                </a:solidFill>
                <a:latin typeface="Jost*" pitchFamily="34" charset="0"/>
                <a:ea typeface="Jost*" pitchFamily="34" charset="-122"/>
                <a:cs typeface="Jost*" pitchFamily="34" charset="-120"/>
              </a:rPr>
              <a:t>:     Znanstveni dokazi podržavaju primjenu probiotika u liječenju akutnog proljeva kod djece i odraslih.</a:t>
            </a:r>
          </a:p>
          <a:p>
            <a:pPr marL="242900" indent="-242900" algn="l">
              <a:lnSpc>
                <a:spcPts val="1684"/>
              </a:lnSpc>
              <a:spcBef>
                <a:spcPts val="1288"/>
              </a:spcBef>
              <a:buSzPct val="100000"/>
              <a:buChar char="•"/>
            </a:pPr>
            <a:r>
              <a:rPr lang="en-US" sz="1337" b="1" kern="0" spc="40" dirty="0">
                <a:solidFill>
                  <a:srgbClr val="000000"/>
                </a:solidFill>
                <a:latin typeface="Jost*" pitchFamily="34" charset="0"/>
                <a:ea typeface="Jost*" pitchFamily="34" charset="-122"/>
                <a:cs typeface="Jost*" pitchFamily="34" charset="-120"/>
              </a:rPr>
              <a:t>Proljev povezan s antibioticima</a:t>
            </a:r>
            <a:r>
              <a:rPr lang="en-US" sz="1337" kern="0" spc="40" dirty="0">
                <a:solidFill>
                  <a:srgbClr val="000000"/>
                </a:solidFill>
                <a:latin typeface="Jost*" pitchFamily="34" charset="0"/>
                <a:ea typeface="Jost*" pitchFamily="34" charset="-122"/>
                <a:cs typeface="Jost*" pitchFamily="34" charset="-120"/>
              </a:rPr>
              <a:t>: Probiotici imaju zaštitni učinak u prevenciji proljeva uzrokovanog antibioticima kod djece i odraslih.</a:t>
            </a:r>
          </a:p>
          <a:p>
            <a:pPr marL="485800" lvl="1" indent="-242900" algn="l">
              <a:lnSpc>
                <a:spcPts val="1721"/>
              </a:lnSpc>
              <a:spcBef>
                <a:spcPts val="42"/>
              </a:spcBef>
              <a:buSzPct val="100000"/>
              <a:buChar char="•"/>
            </a:pPr>
            <a:r>
              <a:rPr lang="en-US" sz="1294" b="1" i="1" kern="0" spc="39" dirty="0">
                <a:solidFill>
                  <a:srgbClr val="000000">
                    <a:alpha val="80000"/>
                  </a:srgbClr>
                </a:solidFill>
                <a:latin typeface="Jost*" pitchFamily="34" charset="0"/>
                <a:ea typeface="Jost*" pitchFamily="34" charset="-122"/>
                <a:cs typeface="Jost*" pitchFamily="34" charset="-120"/>
              </a:rPr>
              <a:t>Lactobacillus GG</a:t>
            </a:r>
            <a:r>
              <a:rPr lang="en-US" sz="1294" b="1" kern="0" spc="39" dirty="0">
                <a:solidFill>
                  <a:srgbClr val="000000">
                    <a:alpha val="80000"/>
                  </a:srgbClr>
                </a:solidFill>
                <a:latin typeface="Jost*" pitchFamily="34" charset="0"/>
                <a:ea typeface="Jost*" pitchFamily="34" charset="-122"/>
                <a:cs typeface="Jost*" pitchFamily="34" charset="-120"/>
              </a:rPr>
              <a:t> i </a:t>
            </a:r>
            <a:r>
              <a:rPr lang="en-US" sz="1294" b="1" i="1" kern="0" spc="39" dirty="0">
                <a:solidFill>
                  <a:srgbClr val="000000">
                    <a:alpha val="80000"/>
                  </a:srgbClr>
                </a:solidFill>
                <a:latin typeface="Jost*" pitchFamily="34" charset="0"/>
                <a:ea typeface="Jost*" pitchFamily="34" charset="-122"/>
                <a:cs typeface="Jost*" pitchFamily="34" charset="-120"/>
              </a:rPr>
              <a:t>Saccharomyces boulardii</a:t>
            </a:r>
            <a:r>
              <a:rPr lang="en-US" sz="1294" kern="0" spc="39" dirty="0">
                <a:solidFill>
                  <a:srgbClr val="000000">
                    <a:alpha val="80000"/>
                  </a:srgbClr>
                </a:solidFill>
                <a:latin typeface="Jost*" pitchFamily="34" charset="0"/>
                <a:ea typeface="Jost*" pitchFamily="34" charset="-122"/>
                <a:cs typeface="Jost*" pitchFamily="34" charset="-120"/>
              </a:rPr>
              <a:t> smanjuju rizik kod djece.</a:t>
            </a:r>
          </a:p>
          <a:p>
            <a:pPr marL="485800" lvl="1" indent="-242900" algn="l">
              <a:lnSpc>
                <a:spcPts val="1721"/>
              </a:lnSpc>
              <a:spcBef>
                <a:spcPts val="454"/>
              </a:spcBef>
              <a:buSzPct val="100000"/>
              <a:buChar char="•"/>
            </a:pPr>
            <a:r>
              <a:rPr lang="en-US" sz="1294" b="1" i="1" kern="0" spc="39" dirty="0">
                <a:solidFill>
                  <a:srgbClr val="000000">
                    <a:alpha val="80000"/>
                  </a:srgbClr>
                </a:solidFill>
                <a:latin typeface="Jost*" pitchFamily="34" charset="0"/>
                <a:ea typeface="Jost*" pitchFamily="34" charset="-122"/>
                <a:cs typeface="Jost*" pitchFamily="34" charset="-120"/>
              </a:rPr>
              <a:t>E. faecium LAB SF68</a:t>
            </a:r>
            <a:r>
              <a:rPr lang="en-US" sz="1294" b="1" kern="0" spc="39" dirty="0">
                <a:solidFill>
                  <a:srgbClr val="000000">
                    <a:alpha val="80000"/>
                  </a:srgbClr>
                </a:solidFill>
                <a:latin typeface="Jost*" pitchFamily="34" charset="0"/>
                <a:ea typeface="Jost*" pitchFamily="34" charset="-122"/>
                <a:cs typeface="Jost*" pitchFamily="34" charset="-120"/>
              </a:rPr>
              <a:t>, </a:t>
            </a:r>
            <a:r>
              <a:rPr lang="en-US" sz="1294" b="1" i="1" kern="0" spc="39" dirty="0">
                <a:solidFill>
                  <a:srgbClr val="000000">
                    <a:alpha val="80000"/>
                  </a:srgbClr>
                </a:solidFill>
                <a:latin typeface="Jost*" pitchFamily="34" charset="0"/>
                <a:ea typeface="Jost*" pitchFamily="34" charset="-122"/>
                <a:cs typeface="Jost*" pitchFamily="34" charset="-120"/>
              </a:rPr>
              <a:t>L. casei DN-114 001</a:t>
            </a:r>
            <a:r>
              <a:rPr lang="en-US" sz="1294" b="1" kern="0" spc="39" dirty="0">
                <a:solidFill>
                  <a:srgbClr val="000000">
                    <a:alpha val="80000"/>
                  </a:srgbClr>
                </a:solidFill>
                <a:latin typeface="Jost*" pitchFamily="34" charset="0"/>
                <a:ea typeface="Jost*" pitchFamily="34" charset="-122"/>
                <a:cs typeface="Jost*" pitchFamily="34" charset="-120"/>
              </a:rPr>
              <a:t>, </a:t>
            </a:r>
            <a:r>
              <a:rPr lang="en-US" sz="1294" b="1" i="1" kern="0" spc="39" dirty="0">
                <a:solidFill>
                  <a:srgbClr val="000000">
                    <a:alpha val="80000"/>
                  </a:srgbClr>
                </a:solidFill>
                <a:latin typeface="Jost*" pitchFamily="34" charset="0"/>
                <a:ea typeface="Jost*" pitchFamily="34" charset="-122"/>
                <a:cs typeface="Jost*" pitchFamily="34" charset="-120"/>
              </a:rPr>
              <a:t>Bacillus clausii</a:t>
            </a:r>
            <a:r>
              <a:rPr lang="en-US" sz="1294" b="1" kern="0" spc="39" dirty="0">
                <a:solidFill>
                  <a:srgbClr val="000000">
                    <a:alpha val="80000"/>
                  </a:srgbClr>
                </a:solidFill>
                <a:latin typeface="Jost*" pitchFamily="34" charset="0"/>
                <a:ea typeface="Jost*" pitchFamily="34" charset="-122"/>
                <a:cs typeface="Jost*" pitchFamily="34" charset="-120"/>
              </a:rPr>
              <a:t> i probiotičke mješavine </a:t>
            </a:r>
            <a:r>
              <a:rPr lang="en-US" sz="1294" kern="0" spc="39" dirty="0">
                <a:solidFill>
                  <a:srgbClr val="000000">
                    <a:alpha val="80000"/>
                  </a:srgbClr>
                </a:solidFill>
                <a:latin typeface="Jost*" pitchFamily="34" charset="0"/>
                <a:ea typeface="Jost*" pitchFamily="34" charset="-122"/>
                <a:cs typeface="Jost*" pitchFamily="34" charset="-120"/>
              </a:rPr>
              <a:t>kod odraslih</a:t>
            </a:r>
          </a:p>
          <a:p>
            <a:pPr marL="242900" indent="-242900" algn="l">
              <a:lnSpc>
                <a:spcPts val="1684"/>
              </a:lnSpc>
              <a:spcBef>
                <a:spcPts val="1255"/>
              </a:spcBef>
              <a:buSzPct val="100000"/>
              <a:buChar char="•"/>
            </a:pPr>
            <a:r>
              <a:rPr lang="en-US" sz="1337" b="1" kern="0" spc="40" dirty="0">
                <a:solidFill>
                  <a:srgbClr val="000000"/>
                </a:solidFill>
                <a:latin typeface="Jost*" pitchFamily="34" charset="0"/>
                <a:ea typeface="Jost*" pitchFamily="34" charset="-122"/>
                <a:cs typeface="Jost*" pitchFamily="34" charset="-120"/>
              </a:rPr>
              <a:t>Sindrom iritabilnog crijeva (IBS)</a:t>
            </a:r>
            <a:r>
              <a:rPr lang="en-US" sz="1337" kern="0" spc="40" dirty="0">
                <a:solidFill>
                  <a:srgbClr val="000000"/>
                </a:solidFill>
                <a:latin typeface="Jost*" pitchFamily="34" charset="0"/>
                <a:ea typeface="Jost*" pitchFamily="34" charset="-122"/>
                <a:cs typeface="Jost*" pitchFamily="34" charset="-120"/>
              </a:rPr>
              <a:t>: ○     </a:t>
            </a:r>
          </a:p>
          <a:p>
            <a:pPr marL="485800" lvl="1" indent="-242900" algn="l">
              <a:lnSpc>
                <a:spcPts val="1721"/>
              </a:lnSpc>
              <a:spcBef>
                <a:spcPts val="42"/>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 sinbiotičkog fermentiranog mliječnog proizvoda s </a:t>
            </a:r>
            <a:r>
              <a:rPr lang="en-US" sz="1294" i="1" kern="0" spc="39" dirty="0">
                <a:solidFill>
                  <a:srgbClr val="000000">
                    <a:alpha val="80000"/>
                  </a:srgbClr>
                </a:solidFill>
                <a:latin typeface="Jost*" pitchFamily="34" charset="0"/>
                <a:ea typeface="Jost*" pitchFamily="34" charset="-122"/>
                <a:cs typeface="Jost*" pitchFamily="34" charset="-120"/>
              </a:rPr>
              <a:t>Lactobacillus acidophilus La-5</a:t>
            </a:r>
            <a:r>
              <a:rPr lang="en-US" sz="1294" kern="0" spc="39" dirty="0">
                <a:solidFill>
                  <a:srgbClr val="000000">
                    <a:alpha val="80000"/>
                  </a:srgbClr>
                </a:solidFill>
                <a:latin typeface="Jost*" pitchFamily="34" charset="0"/>
                <a:ea typeface="Jost*" pitchFamily="34" charset="-122"/>
                <a:cs typeface="Jost*" pitchFamily="34" charset="-120"/>
              </a:rPr>
              <a:t> i </a:t>
            </a:r>
            <a:r>
              <a:rPr lang="en-US" sz="1294" i="1" kern="0" spc="39" dirty="0">
                <a:solidFill>
                  <a:srgbClr val="000000">
                    <a:alpha val="80000"/>
                  </a:srgbClr>
                </a:solidFill>
                <a:latin typeface="Jost*" pitchFamily="34" charset="0"/>
                <a:ea typeface="Jost*" pitchFamily="34" charset="-122"/>
                <a:cs typeface="Jost*" pitchFamily="34" charset="-120"/>
              </a:rPr>
              <a:t>Bifidobacterium animalis ssp. lactis BB-12</a:t>
            </a:r>
            <a:r>
              <a:rPr lang="en-US" sz="1294" kern="0" spc="39" dirty="0">
                <a:solidFill>
                  <a:srgbClr val="000000">
                    <a:alpha val="80000"/>
                  </a:srgbClr>
                </a:solidFill>
                <a:latin typeface="Jost*" pitchFamily="34" charset="0"/>
                <a:ea typeface="Jost*" pitchFamily="34" charset="-122"/>
                <a:cs typeface="Jost*" pitchFamily="34" charset="-120"/>
              </a:rPr>
              <a:t> na crijevnu mikrobiotu kod odraslih s IBS-om. </a:t>
            </a:r>
          </a:p>
          <a:p>
            <a:pPr marL="242900" indent="-242900" algn="l">
              <a:lnSpc>
                <a:spcPts val="1684"/>
              </a:lnSpc>
              <a:spcBef>
                <a:spcPts val="1255"/>
              </a:spcBef>
              <a:buSzPct val="100000"/>
              <a:buChar char="•"/>
            </a:pPr>
            <a:r>
              <a:rPr lang="en-US" sz="1337" b="1" kern="0" spc="40" dirty="0">
                <a:solidFill>
                  <a:srgbClr val="000000"/>
                </a:solidFill>
                <a:latin typeface="Jost*" pitchFamily="34" charset="0"/>
                <a:ea typeface="Jost*" pitchFamily="34" charset="-122"/>
                <a:cs typeface="Jost*" pitchFamily="34" charset="-120"/>
              </a:rPr>
              <a:t>Ulcerozni kolitis (UC)</a:t>
            </a:r>
            <a:r>
              <a:rPr lang="en-US" sz="1337" kern="0" spc="40" dirty="0">
                <a:solidFill>
                  <a:srgbClr val="000000"/>
                </a:solidFill>
                <a:latin typeface="Jost*" pitchFamily="34" charset="0"/>
                <a:ea typeface="Jost*" pitchFamily="34" charset="-122"/>
                <a:cs typeface="Jost*" pitchFamily="34" charset="-120"/>
              </a:rPr>
              <a:t>: ○     Probiotički pripravak VSL#3 pokazao je značajne učinke u postizanju kliničke remisije i odgovora tijekom aktivne faze UC-a, bez prijavljenih nuspojava. ○     Sinbiotik s </a:t>
            </a:r>
            <a:r>
              <a:rPr lang="en-US" sz="1337" i="1" kern="0" spc="40" dirty="0">
                <a:solidFill>
                  <a:srgbClr val="000000"/>
                </a:solidFill>
                <a:latin typeface="Jost*" pitchFamily="34" charset="0"/>
                <a:ea typeface="Jost*" pitchFamily="34" charset="-122"/>
                <a:cs typeface="Jost*" pitchFamily="34" charset="-120"/>
              </a:rPr>
              <a:t>Bifidobacterium</a:t>
            </a:r>
            <a:r>
              <a:rPr lang="en-US" sz="1337" kern="0" spc="40" dirty="0">
                <a:solidFill>
                  <a:srgbClr val="000000"/>
                </a:solidFill>
                <a:latin typeface="Jost*" pitchFamily="34" charset="0"/>
                <a:ea typeface="Jost*" pitchFamily="34" charset="-122"/>
                <a:cs typeface="Jost*" pitchFamily="34" charset="-120"/>
              </a:rPr>
              <a:t> i galakto-oligosaharidima također je pokazao koristi kod pacijenata s UC-om. </a:t>
            </a:r>
            <a:endParaRPr lang="en-US" dirty="0"/>
          </a:p>
        </p:txBody>
      </p:sp>
      <p:sp>
        <p:nvSpPr>
          <p:cNvPr id="4" name="Object 3"/>
          <p:cNvSpPr/>
          <p:nvPr/>
        </p:nvSpPr>
        <p:spPr>
          <a:xfrm>
            <a:off x="6284928" y="1458845"/>
            <a:ext cx="5446938" cy="4852171"/>
          </a:xfrm>
          <a:prstGeom prst="rect">
            <a:avLst/>
          </a:prstGeom>
          <a:noFill/>
        </p:spPr>
        <p:txBody>
          <a:bodyPr wrap="square" lIns="0" tIns="0" rIns="0" bIns="0" rtlCol="0" anchor="t"/>
          <a:lstStyle/>
          <a:p>
            <a:pPr marL="242900" indent="-242900" algn="l">
              <a:lnSpc>
                <a:spcPts val="1684"/>
              </a:lnSpc>
              <a:buSzPct val="100000"/>
              <a:buChar char="•"/>
            </a:pPr>
            <a:r>
              <a:rPr lang="en-US" sz="1337" b="1" kern="0" spc="40" dirty="0">
                <a:solidFill>
                  <a:srgbClr val="000000"/>
                </a:solidFill>
                <a:latin typeface="Jost*" pitchFamily="34" charset="0"/>
                <a:ea typeface="Jost*" pitchFamily="34" charset="-122"/>
                <a:cs typeface="Jost*" pitchFamily="34" charset="-120"/>
              </a:rPr>
              <a:t>Pouchitis</a:t>
            </a:r>
            <a:r>
              <a:rPr lang="en-US" sz="1337" kern="0" spc="40" dirty="0">
                <a:solidFill>
                  <a:srgbClr val="000000"/>
                </a:solidFill>
                <a:latin typeface="Jost*" pitchFamily="34" charset="0"/>
                <a:ea typeface="Jost*" pitchFamily="34" charset="-122"/>
                <a:cs typeface="Jost*" pitchFamily="34" charset="-120"/>
              </a:rPr>
              <a:t>: ○    </a:t>
            </a:r>
          </a:p>
          <a:p>
            <a:pPr marL="485800" lvl="1" indent="-242900" algn="l">
              <a:lnSpc>
                <a:spcPts val="1721"/>
              </a:lnSpc>
              <a:spcBef>
                <a:spcPts val="42"/>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VSL#3 je učinkovit u održavanju remisije kod ponovljenog ili refraktornog pouchitisa nakon operacije ulceroznog kolitisa.   </a:t>
            </a:r>
          </a:p>
          <a:p>
            <a:pPr marL="242900" indent="-242900" algn="l">
              <a:lnSpc>
                <a:spcPts val="1684"/>
              </a:lnSpc>
              <a:spcBef>
                <a:spcPts val="1255"/>
              </a:spcBef>
              <a:buSzPct val="100000"/>
              <a:buChar char="•"/>
            </a:pPr>
            <a:r>
              <a:rPr lang="en-US" sz="1337" b="1" kern="0" spc="40" dirty="0">
                <a:solidFill>
                  <a:srgbClr val="000000"/>
                </a:solidFill>
                <a:latin typeface="Jost*" pitchFamily="34" charset="0"/>
                <a:ea typeface="Jost*" pitchFamily="34" charset="-122"/>
                <a:cs typeface="Jost*" pitchFamily="34" charset="-120"/>
              </a:rPr>
              <a:t>Nekrotizirajući enterokolitis (NEC)</a:t>
            </a:r>
            <a:r>
              <a:rPr lang="en-US" sz="1337" kern="0" spc="40" dirty="0">
                <a:solidFill>
                  <a:srgbClr val="000000"/>
                </a:solidFill>
                <a:latin typeface="Jost*" pitchFamily="34" charset="0"/>
                <a:ea typeface="Jost*" pitchFamily="34" charset="-122"/>
                <a:cs typeface="Jost*" pitchFamily="34" charset="-120"/>
              </a:rPr>
              <a:t>: ○    </a:t>
            </a:r>
          </a:p>
          <a:p>
            <a:pPr marL="485800" lvl="1" indent="-242900" algn="l">
              <a:lnSpc>
                <a:spcPts val="1721"/>
              </a:lnSpc>
              <a:spcBef>
                <a:spcPts val="42"/>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NEC je ozbiljno stanje koje pogađa prijevremeno rođene bebe.   </a:t>
            </a:r>
          </a:p>
          <a:p>
            <a:pPr marL="485800" lvl="1" indent="-242900" algn="l">
              <a:lnSpc>
                <a:spcPts val="1721"/>
              </a:lnSpc>
              <a:spcBef>
                <a:spcPts val="454"/>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Probiotici su pokazali potencijal u prevenciji NEC-a i smanjenju njegove učestalosti kod nedonoščadi.   </a:t>
            </a:r>
          </a:p>
          <a:p>
            <a:pPr marL="242900" indent="-242900" algn="l">
              <a:lnSpc>
                <a:spcPts val="1684"/>
              </a:lnSpc>
              <a:spcBef>
                <a:spcPts val="1255"/>
              </a:spcBef>
              <a:buSzPct val="100000"/>
              <a:buChar char="•"/>
            </a:pPr>
            <a:r>
              <a:rPr lang="en-US" sz="1337" kern="0" spc="40" dirty="0">
                <a:solidFill>
                  <a:srgbClr val="000000"/>
                </a:solidFill>
                <a:latin typeface="Jost*" pitchFamily="34" charset="0"/>
                <a:ea typeface="Jost*" pitchFamily="34" charset="-122"/>
                <a:cs typeface="Jost*" pitchFamily="34" charset="-120"/>
              </a:rPr>
              <a:t> </a:t>
            </a:r>
            <a:r>
              <a:rPr lang="en-US" sz="1337" b="1" kern="0" spc="40" dirty="0">
                <a:solidFill>
                  <a:srgbClr val="000000"/>
                </a:solidFill>
                <a:latin typeface="Jost*" pitchFamily="34" charset="0"/>
                <a:ea typeface="Jost*" pitchFamily="34" charset="-122"/>
                <a:cs typeface="Jost*" pitchFamily="34" charset="-120"/>
              </a:rPr>
              <a:t>Eradikacija </a:t>
            </a:r>
            <a:r>
              <a:rPr lang="en-US" sz="1337" b="1" i="1" kern="0" spc="40" dirty="0">
                <a:solidFill>
                  <a:srgbClr val="000000"/>
                </a:solidFill>
                <a:latin typeface="Jost*" pitchFamily="34" charset="0"/>
                <a:ea typeface="Jost*" pitchFamily="34" charset="-122"/>
                <a:cs typeface="Jost*" pitchFamily="34" charset="-120"/>
              </a:rPr>
              <a:t>Helicobacter pylori</a:t>
            </a:r>
            <a:r>
              <a:rPr lang="en-US" sz="1337" b="1" kern="0" spc="40" dirty="0">
                <a:solidFill>
                  <a:srgbClr val="000000"/>
                </a:solidFill>
                <a:latin typeface="Jost*" pitchFamily="34" charset="0"/>
                <a:ea typeface="Jost*" pitchFamily="34" charset="-122"/>
                <a:cs typeface="Jost*" pitchFamily="34" charset="-120"/>
              </a:rPr>
              <a:t>:</a:t>
            </a:r>
            <a:r>
              <a:rPr lang="en-US" sz="1337" kern="0" spc="40" dirty="0">
                <a:solidFill>
                  <a:srgbClr val="000000"/>
                </a:solidFill>
                <a:latin typeface="Jost*" pitchFamily="34" charset="0"/>
                <a:ea typeface="Jost*" pitchFamily="34" charset="-122"/>
                <a:cs typeface="Jost*" pitchFamily="34" charset="-120"/>
              </a:rPr>
              <a:t> ○    </a:t>
            </a:r>
          </a:p>
          <a:p>
            <a:pPr marL="485800" lvl="1" indent="-242900" algn="l">
              <a:lnSpc>
                <a:spcPts val="1721"/>
              </a:lnSpc>
              <a:spcBef>
                <a:spcPts val="42"/>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Probiotici se istražuju kao dopunska terapija u eradikaciji </a:t>
            </a:r>
            <a:r>
              <a:rPr lang="en-US" sz="1294" i="1" kern="0" spc="39" dirty="0">
                <a:solidFill>
                  <a:srgbClr val="000000">
                    <a:alpha val="80000"/>
                  </a:srgbClr>
                </a:solidFill>
                <a:latin typeface="Jost*" pitchFamily="34" charset="0"/>
                <a:ea typeface="Jost*" pitchFamily="34" charset="-122"/>
                <a:cs typeface="Jost*" pitchFamily="34" charset="-120"/>
              </a:rPr>
              <a:t>H. pylori</a:t>
            </a:r>
            <a:r>
              <a:rPr lang="en-US" sz="1294" kern="0" spc="39" dirty="0">
                <a:solidFill>
                  <a:srgbClr val="000000">
                    <a:alpha val="80000"/>
                  </a:srgbClr>
                </a:solidFill>
                <a:latin typeface="Jost*" pitchFamily="34" charset="0"/>
                <a:ea typeface="Jost*" pitchFamily="34" charset="-122"/>
                <a:cs typeface="Jost*" pitchFamily="34" charset="-120"/>
              </a:rPr>
              <a:t>, bakterije koja uzrokuje čireve na želucu. ○     </a:t>
            </a:r>
            <a:r>
              <a:rPr lang="en-US" sz="1294" i="1" kern="0" spc="39" dirty="0">
                <a:solidFill>
                  <a:srgbClr val="000000">
                    <a:alpha val="80000"/>
                  </a:srgbClr>
                </a:solidFill>
                <a:latin typeface="Jost*" pitchFamily="34" charset="0"/>
                <a:ea typeface="Jost*" pitchFamily="34" charset="-122"/>
                <a:cs typeface="Jost*" pitchFamily="34" charset="-120"/>
              </a:rPr>
              <a:t>Saccharomyces boulardii</a:t>
            </a:r>
            <a:r>
              <a:rPr lang="en-US" sz="1294" kern="0" spc="39" dirty="0">
                <a:solidFill>
                  <a:srgbClr val="000000">
                    <a:alpha val="80000"/>
                  </a:srgbClr>
                </a:solidFill>
                <a:latin typeface="Jost*" pitchFamily="34" charset="0"/>
                <a:ea typeface="Jost*" pitchFamily="34" charset="-122"/>
                <a:cs typeface="Jost*" pitchFamily="34" charset="-120"/>
              </a:rPr>
              <a:t> pokazao je povoljan učinak na stope eradikacije i smanjenje nuspojava tijekom liječenja.</a:t>
            </a:r>
          </a:p>
          <a:p>
            <a:pPr marL="242900" indent="-242900" algn="l">
              <a:lnSpc>
                <a:spcPts val="1684"/>
              </a:lnSpc>
              <a:spcBef>
                <a:spcPts val="1255"/>
              </a:spcBef>
              <a:buSzPct val="100000"/>
              <a:buChar char="•"/>
            </a:pPr>
            <a:r>
              <a:rPr lang="en-US" sz="1337" b="1" kern="0" spc="40" dirty="0">
                <a:solidFill>
                  <a:srgbClr val="000000"/>
                </a:solidFill>
                <a:latin typeface="Jost*" pitchFamily="34" charset="0"/>
                <a:ea typeface="Jost*" pitchFamily="34" charset="-122"/>
                <a:cs typeface="Jost*" pitchFamily="34" charset="-120"/>
              </a:rPr>
              <a:t>Dijabetes tipa 2:</a:t>
            </a:r>
            <a:r>
              <a:rPr lang="en-US" sz="1337" kern="0" spc="40" dirty="0">
                <a:solidFill>
                  <a:srgbClr val="000000"/>
                </a:solidFill>
                <a:latin typeface="Jost*" pitchFamily="34" charset="0"/>
                <a:ea typeface="Jost*" pitchFamily="34" charset="-122"/>
                <a:cs typeface="Jost*" pitchFamily="34" charset="-120"/>
              </a:rPr>
              <a:t> ○     Probiotici, prebiotici i sinbiotici mogu imati kliničke koristi u poboljšanju metaboličkih ishoda kod osoba s dijabetesom tipa 2.</a:t>
            </a:r>
          </a:p>
          <a:p>
            <a:pPr marL="242900" indent="-242900" algn="l">
              <a:lnSpc>
                <a:spcPts val="1684"/>
              </a:lnSpc>
              <a:spcBef>
                <a:spcPts val="1288"/>
              </a:spcBef>
              <a:buSzPct val="100000"/>
              <a:buChar char="•"/>
            </a:pPr>
            <a:r>
              <a:rPr lang="en-US" sz="1337" b="1" kern="0" spc="40" dirty="0">
                <a:solidFill>
                  <a:srgbClr val="000000"/>
                </a:solidFill>
                <a:latin typeface="Jost*" pitchFamily="34" charset="0"/>
                <a:ea typeface="Jost*" pitchFamily="34" charset="-122"/>
                <a:cs typeface="Jost*" pitchFamily="34" charset="-120"/>
              </a:rPr>
              <a:t>Divertikularna bolest:</a:t>
            </a:r>
          </a:p>
          <a:p>
            <a:pPr marL="485800" lvl="1" indent="-242900" algn="l">
              <a:lnSpc>
                <a:spcPts val="1721"/>
              </a:lnSpc>
              <a:spcBef>
                <a:spcPts val="42"/>
              </a:spcBef>
              <a:buSzPct val="100000"/>
              <a:buChar char="•"/>
            </a:pPr>
            <a:r>
              <a:rPr lang="en-US" sz="1294" kern="0" spc="39" dirty="0">
                <a:solidFill>
                  <a:srgbClr val="000000">
                    <a:alpha val="80000"/>
                  </a:srgbClr>
                </a:solidFill>
                <a:latin typeface="Jost*" pitchFamily="34" charset="0"/>
                <a:ea typeface="Jost*" pitchFamily="34" charset="-122"/>
                <a:cs typeface="Jost*" pitchFamily="34" charset="-120"/>
              </a:rPr>
              <a:t>○  Probiotici bi mogli biti korisni, ali potrebna su dodatna istraživanja za potvrdu njihove učinkovitosti.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03819"/>
            <a:ext cx="12188952" cy="405207"/>
          </a:xfrm>
          <a:prstGeom prst="rect">
            <a:avLst/>
          </a:prstGeom>
          <a:noFill/>
        </p:spPr>
        <p:txBody>
          <a:bodyPr wrap="square" lIns="0" tIns="0" rIns="0" bIns="0" rtlCol="0" anchor="t"/>
          <a:lstStyle/>
          <a:p>
            <a:pPr algn="ctr">
              <a:lnSpc>
                <a:spcPts val="3192"/>
              </a:lnSpc>
              <a:buNone/>
            </a:pPr>
            <a:r>
              <a:rPr lang="en-US" sz="2850" kern="0" spc="86" dirty="0">
                <a:solidFill>
                  <a:srgbClr val="000000"/>
                </a:solidFill>
                <a:latin typeface="Jost*" pitchFamily="34" charset="0"/>
                <a:ea typeface="Jost*" pitchFamily="34" charset="-122"/>
                <a:cs typeface="Jost*" pitchFamily="34" charset="-120"/>
              </a:rPr>
              <a:t>PREPORUKE PROBIOTIKA U LIJEČENJU DISBIOZE I KRONIČNE UPALE</a:t>
            </a:r>
            <a:endParaRPr lang="en-US" dirty="0"/>
          </a:p>
        </p:txBody>
      </p:sp>
      <p:pic>
        <p:nvPicPr>
          <p:cNvPr id="3" name="Object 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3" y="1495051"/>
            <a:ext cx="11246213" cy="4894626"/>
          </a:xfrm>
          <a:prstGeom prst="rect">
            <a:avLst/>
          </a:prstGeom>
        </p:spPr>
      </p:pic>
      <p:pic>
        <p:nvPicPr>
          <p:cNvPr id="4" name="Object 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3" y="1495051"/>
            <a:ext cx="11246213" cy="4894626"/>
          </a:xfrm>
          <a:prstGeom prst="rect">
            <a:avLst/>
          </a:prstGeom>
        </p:spPr>
      </p:pic>
      <p:sp>
        <p:nvSpPr>
          <p:cNvPr id="5" name="Object 4"/>
          <p:cNvSpPr/>
          <p:nvPr/>
        </p:nvSpPr>
        <p:spPr>
          <a:xfrm>
            <a:off x="476131" y="1495051"/>
            <a:ext cx="2351781" cy="888545"/>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Bolest/Stanje</a:t>
            </a:r>
            <a:endParaRPr lang="en-US" dirty="0"/>
          </a:p>
        </p:txBody>
      </p:sp>
      <p:sp>
        <p:nvSpPr>
          <p:cNvPr id="6" name="Object 5"/>
          <p:cNvSpPr/>
          <p:nvPr/>
        </p:nvSpPr>
        <p:spPr>
          <a:xfrm>
            <a:off x="476131" y="2383596"/>
            <a:ext cx="2351781" cy="799312"/>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IBS-C (Sindrom iritabilnog crijeva sa zatvorom)</a:t>
            </a:r>
            <a:endParaRPr lang="en-US" dirty="0"/>
          </a:p>
        </p:txBody>
      </p:sp>
      <p:sp>
        <p:nvSpPr>
          <p:cNvPr id="7" name="Object 6"/>
          <p:cNvSpPr/>
          <p:nvPr/>
        </p:nvSpPr>
        <p:spPr>
          <a:xfrm>
            <a:off x="476131" y="3182908"/>
            <a:ext cx="2351781" cy="799312"/>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IBS-D (Sindrom iritabilnog crijeva s proljevom)</a:t>
            </a:r>
            <a:endParaRPr lang="en-US" dirty="0"/>
          </a:p>
        </p:txBody>
      </p:sp>
      <p:sp>
        <p:nvSpPr>
          <p:cNvPr id="8" name="Object 7"/>
          <p:cNvSpPr/>
          <p:nvPr/>
        </p:nvSpPr>
        <p:spPr>
          <a:xfrm>
            <a:off x="476131" y="3982219"/>
            <a:ext cx="2351781" cy="799312"/>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UC (Ulcerozni kolitis)</a:t>
            </a:r>
            <a:endParaRPr lang="en-US" dirty="0"/>
          </a:p>
        </p:txBody>
      </p:sp>
      <p:sp>
        <p:nvSpPr>
          <p:cNvPr id="9" name="Object 8"/>
          <p:cNvSpPr/>
          <p:nvPr/>
        </p:nvSpPr>
        <p:spPr>
          <a:xfrm>
            <a:off x="476131" y="4781531"/>
            <a:ext cx="2351781" cy="799312"/>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Crohnova bolest</a:t>
            </a:r>
            <a:endParaRPr lang="en-US" dirty="0"/>
          </a:p>
        </p:txBody>
      </p:sp>
      <p:sp>
        <p:nvSpPr>
          <p:cNvPr id="10" name="Object 9"/>
          <p:cNvSpPr/>
          <p:nvPr/>
        </p:nvSpPr>
        <p:spPr>
          <a:xfrm>
            <a:off x="476131" y="5580843"/>
            <a:ext cx="2351781" cy="799312"/>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Disbioza</a:t>
            </a:r>
            <a:endParaRPr lang="en-US" dirty="0"/>
          </a:p>
        </p:txBody>
      </p:sp>
      <p:sp>
        <p:nvSpPr>
          <p:cNvPr id="11" name="Object 10"/>
          <p:cNvSpPr/>
          <p:nvPr/>
        </p:nvSpPr>
        <p:spPr>
          <a:xfrm>
            <a:off x="2827912" y="1495051"/>
            <a:ext cx="2351781" cy="888545"/>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Preporučeni sojevi</a:t>
            </a:r>
            <a:endParaRPr lang="en-US" dirty="0"/>
          </a:p>
        </p:txBody>
      </p:sp>
      <p:sp>
        <p:nvSpPr>
          <p:cNvPr id="12" name="Object 11"/>
          <p:cNvSpPr/>
          <p:nvPr/>
        </p:nvSpPr>
        <p:spPr>
          <a:xfrm>
            <a:off x="2827912" y="2383596"/>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B. lactis W51, B. bifidum W23, Kombinacija s L. rhamnosus GG</a:t>
            </a:r>
            <a:endParaRPr lang="en-US" dirty="0"/>
          </a:p>
        </p:txBody>
      </p:sp>
      <p:sp>
        <p:nvSpPr>
          <p:cNvPr id="13" name="Object 12"/>
          <p:cNvSpPr/>
          <p:nvPr/>
        </p:nvSpPr>
        <p:spPr>
          <a:xfrm>
            <a:off x="2827912" y="3182908"/>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B. lactis W52, B. bifidum W23, B. animalis DN-173 010</a:t>
            </a:r>
            <a:endParaRPr lang="en-US" dirty="0"/>
          </a:p>
        </p:txBody>
      </p:sp>
      <p:sp>
        <p:nvSpPr>
          <p:cNvPr id="14" name="Object 13"/>
          <p:cNvSpPr/>
          <p:nvPr/>
        </p:nvSpPr>
        <p:spPr>
          <a:xfrm>
            <a:off x="2827912" y="3982219"/>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B. breve Yakult, B. longum + Synergy 1, Kombinacija s E. coli Nissle 1917</a:t>
            </a:r>
            <a:endParaRPr lang="en-US" dirty="0"/>
          </a:p>
        </p:txBody>
      </p:sp>
      <p:sp>
        <p:nvSpPr>
          <p:cNvPr id="15" name="Object 14"/>
          <p:cNvSpPr/>
          <p:nvPr/>
        </p:nvSpPr>
        <p:spPr>
          <a:xfrm>
            <a:off x="2827912" y="4781531"/>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B. longum NCC3001, Kombinacija s L. rhamnosus GG</a:t>
            </a:r>
            <a:endParaRPr lang="en-US" dirty="0"/>
          </a:p>
        </p:txBody>
      </p:sp>
      <p:sp>
        <p:nvSpPr>
          <p:cNvPr id="16" name="Object 15"/>
          <p:cNvSpPr/>
          <p:nvPr/>
        </p:nvSpPr>
        <p:spPr>
          <a:xfrm>
            <a:off x="2827912" y="5580843"/>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B. bifidum W23, B. lactis W51, B. catenulatum, Kombinacija s L. acidophilus</a:t>
            </a:r>
            <a:endParaRPr lang="en-US" dirty="0"/>
          </a:p>
        </p:txBody>
      </p:sp>
      <p:sp>
        <p:nvSpPr>
          <p:cNvPr id="17" name="Object 16"/>
          <p:cNvSpPr/>
          <p:nvPr/>
        </p:nvSpPr>
        <p:spPr>
          <a:xfrm>
            <a:off x="5179694" y="1495051"/>
            <a:ext cx="1834711" cy="888545"/>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Doza</a:t>
            </a:r>
            <a:endParaRPr lang="en-US" dirty="0"/>
          </a:p>
        </p:txBody>
      </p:sp>
      <p:sp>
        <p:nvSpPr>
          <p:cNvPr id="18" name="Object 17"/>
          <p:cNvSpPr/>
          <p:nvPr/>
        </p:nvSpPr>
        <p:spPr>
          <a:xfrm>
            <a:off x="5179694" y="2383596"/>
            <a:ext cx="183471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1-10 milijardi CFU dnevno</a:t>
            </a:r>
            <a:endParaRPr lang="en-US" dirty="0"/>
          </a:p>
        </p:txBody>
      </p:sp>
      <p:sp>
        <p:nvSpPr>
          <p:cNvPr id="19" name="Object 18"/>
          <p:cNvSpPr/>
          <p:nvPr/>
        </p:nvSpPr>
        <p:spPr>
          <a:xfrm>
            <a:off x="5179694" y="3182908"/>
            <a:ext cx="183471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10-20 milijardi CFU dnevno</a:t>
            </a:r>
            <a:endParaRPr lang="en-US" dirty="0"/>
          </a:p>
        </p:txBody>
      </p:sp>
      <p:sp>
        <p:nvSpPr>
          <p:cNvPr id="20" name="Object 19"/>
          <p:cNvSpPr/>
          <p:nvPr/>
        </p:nvSpPr>
        <p:spPr>
          <a:xfrm>
            <a:off x="5179694" y="3982219"/>
            <a:ext cx="183471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20-30 milijardi CFU dnevno</a:t>
            </a:r>
            <a:endParaRPr lang="en-US" dirty="0"/>
          </a:p>
        </p:txBody>
      </p:sp>
      <p:sp>
        <p:nvSpPr>
          <p:cNvPr id="21" name="Object 20"/>
          <p:cNvSpPr/>
          <p:nvPr/>
        </p:nvSpPr>
        <p:spPr>
          <a:xfrm>
            <a:off x="5179694" y="4781531"/>
            <a:ext cx="183471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15-30 milijardi CFU dnevno</a:t>
            </a:r>
            <a:endParaRPr lang="en-US" dirty="0"/>
          </a:p>
        </p:txBody>
      </p:sp>
      <p:sp>
        <p:nvSpPr>
          <p:cNvPr id="22" name="Object 21"/>
          <p:cNvSpPr/>
          <p:nvPr/>
        </p:nvSpPr>
        <p:spPr>
          <a:xfrm>
            <a:off x="5179694" y="5580843"/>
            <a:ext cx="183471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10-15 milijardi CFU dnevno</a:t>
            </a:r>
            <a:endParaRPr lang="en-US" dirty="0"/>
          </a:p>
        </p:txBody>
      </p:sp>
      <p:sp>
        <p:nvSpPr>
          <p:cNvPr id="23" name="Object 22"/>
          <p:cNvSpPr/>
          <p:nvPr/>
        </p:nvSpPr>
        <p:spPr>
          <a:xfrm>
            <a:off x="7014405" y="1495051"/>
            <a:ext cx="2346635" cy="888545"/>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Trajanje terapije</a:t>
            </a:r>
            <a:endParaRPr lang="en-US" dirty="0"/>
          </a:p>
        </p:txBody>
      </p:sp>
      <p:sp>
        <p:nvSpPr>
          <p:cNvPr id="24" name="Object 23"/>
          <p:cNvSpPr/>
          <p:nvPr/>
        </p:nvSpPr>
        <p:spPr>
          <a:xfrm>
            <a:off x="7014405" y="2383596"/>
            <a:ext cx="2346635"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4-8 tjedana inicijalno, zatim evaluacija</a:t>
            </a:r>
            <a:endParaRPr lang="en-US" dirty="0"/>
          </a:p>
        </p:txBody>
      </p:sp>
      <p:sp>
        <p:nvSpPr>
          <p:cNvPr id="25" name="Object 24"/>
          <p:cNvSpPr/>
          <p:nvPr/>
        </p:nvSpPr>
        <p:spPr>
          <a:xfrm>
            <a:off x="7014405" y="3182908"/>
            <a:ext cx="2346635"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8-12 tjedana</a:t>
            </a:r>
            <a:endParaRPr lang="en-US" dirty="0"/>
          </a:p>
        </p:txBody>
      </p:sp>
      <p:sp>
        <p:nvSpPr>
          <p:cNvPr id="26" name="Object 25"/>
          <p:cNvSpPr/>
          <p:nvPr/>
        </p:nvSpPr>
        <p:spPr>
          <a:xfrm>
            <a:off x="7014405" y="3982219"/>
            <a:ext cx="2346635"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Minimalno 12 tjedana</a:t>
            </a:r>
            <a:endParaRPr lang="en-US" dirty="0"/>
          </a:p>
        </p:txBody>
      </p:sp>
      <p:sp>
        <p:nvSpPr>
          <p:cNvPr id="27" name="Object 26"/>
          <p:cNvSpPr/>
          <p:nvPr/>
        </p:nvSpPr>
        <p:spPr>
          <a:xfrm>
            <a:off x="7014405" y="4781531"/>
            <a:ext cx="2346635"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8-16 tjedana</a:t>
            </a:r>
            <a:endParaRPr lang="en-US" dirty="0"/>
          </a:p>
        </p:txBody>
      </p:sp>
      <p:sp>
        <p:nvSpPr>
          <p:cNvPr id="28" name="Object 27"/>
          <p:cNvSpPr/>
          <p:nvPr/>
        </p:nvSpPr>
        <p:spPr>
          <a:xfrm>
            <a:off x="7014405" y="5580843"/>
            <a:ext cx="2346635"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4-6 tjedana</a:t>
            </a:r>
            <a:endParaRPr lang="en-US" dirty="0"/>
          </a:p>
        </p:txBody>
      </p:sp>
      <p:sp>
        <p:nvSpPr>
          <p:cNvPr id="29" name="Object 28"/>
          <p:cNvSpPr/>
          <p:nvPr/>
        </p:nvSpPr>
        <p:spPr>
          <a:xfrm>
            <a:off x="9361040" y="1495051"/>
            <a:ext cx="2351781" cy="888545"/>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Napomene/Kriteriji</a:t>
            </a:r>
            <a:endParaRPr lang="en-US" dirty="0"/>
          </a:p>
        </p:txBody>
      </p:sp>
      <p:sp>
        <p:nvSpPr>
          <p:cNvPr id="30" name="Object 29"/>
          <p:cNvSpPr/>
          <p:nvPr/>
        </p:nvSpPr>
        <p:spPr>
          <a:xfrm>
            <a:off x="9361040" y="2383596"/>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Potrebno pračenje stolice; Kombinirati s vlaknima; Uzimati na prazan želudac</a:t>
            </a:r>
            <a:endParaRPr lang="en-US" dirty="0"/>
          </a:p>
        </p:txBody>
      </p:sp>
      <p:sp>
        <p:nvSpPr>
          <p:cNvPr id="31" name="Object 30"/>
          <p:cNvSpPr/>
          <p:nvPr/>
        </p:nvSpPr>
        <p:spPr>
          <a:xfrm>
            <a:off x="9361040" y="3182908"/>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Evaluacija nakon 4 tjedna; Uzimati uz obrok; Izbjegavati uzimanje s antibioticima</a:t>
            </a:r>
            <a:endParaRPr lang="en-US" dirty="0"/>
          </a:p>
        </p:txBody>
      </p:sp>
      <p:sp>
        <p:nvSpPr>
          <p:cNvPr id="32" name="Object 31"/>
          <p:cNvSpPr/>
          <p:nvPr/>
        </p:nvSpPr>
        <p:spPr>
          <a:xfrm>
            <a:off x="9361040" y="3982219"/>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Samo u remisiji ili blagoj aktivnosti; Redovito prćenje upalnih markera; Konzultirati gastroenterologa</a:t>
            </a:r>
            <a:endParaRPr lang="en-US" dirty="0"/>
          </a:p>
        </p:txBody>
      </p:sp>
      <p:sp>
        <p:nvSpPr>
          <p:cNvPr id="33" name="Object 32"/>
          <p:cNvSpPr/>
          <p:nvPr/>
        </p:nvSpPr>
        <p:spPr>
          <a:xfrm>
            <a:off x="9361040" y="4781531"/>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Samo u remisiji; Izbjegavati u akutnoj fazi; Potrebno redovito pračenje</a:t>
            </a:r>
            <a:endParaRPr lang="en-US" dirty="0"/>
          </a:p>
        </p:txBody>
      </p:sp>
      <p:sp>
        <p:nvSpPr>
          <p:cNvPr id="34" name="Object 33"/>
          <p:cNvSpPr/>
          <p:nvPr/>
        </p:nvSpPr>
        <p:spPr>
          <a:xfrm>
            <a:off x="9361040" y="5580843"/>
            <a:ext cx="2351781" cy="799312"/>
          </a:xfrm>
          <a:prstGeom prst="rect">
            <a:avLst/>
          </a:prstGeom>
          <a:noFill/>
        </p:spPr>
        <p:txBody>
          <a:bodyPr wrap="square" rtlCol="0" anchor="ctr">
            <a:normAutofit fontScale="85000" lnSpcReduction="20000"/>
          </a:bodyPr>
          <a:lstStyle/>
          <a:p>
            <a:pPr algn="ctr">
              <a:buNone/>
            </a:pPr>
            <a:r>
              <a:rPr lang="en-US" sz="1600" dirty="0">
                <a:solidFill>
                  <a:srgbClr val="000000"/>
                </a:solidFill>
                <a:latin typeface="Jost* Light" pitchFamily="34" charset="0"/>
                <a:ea typeface="Jost* Light" pitchFamily="34" charset="-122"/>
                <a:cs typeface="Jost* Light" pitchFamily="34" charset="-120"/>
              </a:rPr>
              <a:t>Preporuča se analiza mikrobioma prije i poslije; Prilagoditi prehranu; Izbjegavati alkohol tijekom terapije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PRIMJERI SPECIFIČNIH VRSTA PROBIOTIKA</a:t>
            </a:r>
            <a:endParaRPr lang="en-US" dirty="0"/>
          </a:p>
        </p:txBody>
      </p:sp>
      <p:sp>
        <p:nvSpPr>
          <p:cNvPr id="3" name="Object 2"/>
          <p:cNvSpPr/>
          <p:nvPr/>
        </p:nvSpPr>
        <p:spPr>
          <a:xfrm>
            <a:off x="1095101" y="1723594"/>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88995" y="1917487"/>
            <a:ext cx="323769" cy="323769"/>
          </a:xfrm>
          <a:prstGeom prst="rect">
            <a:avLst/>
          </a:prstGeom>
        </p:spPr>
      </p:pic>
      <p:sp>
        <p:nvSpPr>
          <p:cNvPr id="5" name="Object 4"/>
          <p:cNvSpPr/>
          <p:nvPr/>
        </p:nvSpPr>
        <p:spPr>
          <a:xfrm>
            <a:off x="1999750" y="1668145"/>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E. coli Nissle 1917 (EcN)</a:t>
            </a:r>
            <a:endParaRPr lang="en-US" dirty="0"/>
          </a:p>
        </p:txBody>
      </p:sp>
      <p:sp>
        <p:nvSpPr>
          <p:cNvPr id="6" name="Object 5"/>
          <p:cNvSpPr/>
          <p:nvPr/>
        </p:nvSpPr>
        <p:spPr>
          <a:xfrm>
            <a:off x="1999750" y="2006991"/>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Određeni soj E. coli koji je temeljito istražen zbog svojstava probiotika, uključujući njegovu sposobnost održavanja zdravog crijevnog mikrobioma i njegov potencijal za liječenje različitih gastrointestinalnih stanja.</a:t>
            </a:r>
            <a:endParaRPr lang="en-US" dirty="0"/>
          </a:p>
        </p:txBody>
      </p:sp>
      <p:sp>
        <p:nvSpPr>
          <p:cNvPr id="7" name="Object 6"/>
          <p:cNvSpPr/>
          <p:nvPr/>
        </p:nvSpPr>
        <p:spPr>
          <a:xfrm>
            <a:off x="1095101" y="3551937"/>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8232" y="3737460"/>
            <a:ext cx="361860" cy="352337"/>
          </a:xfrm>
          <a:prstGeom prst="rect">
            <a:avLst/>
          </a:prstGeom>
        </p:spPr>
      </p:pic>
      <p:sp>
        <p:nvSpPr>
          <p:cNvPr id="9" name="Object 8"/>
          <p:cNvSpPr/>
          <p:nvPr/>
        </p:nvSpPr>
        <p:spPr>
          <a:xfrm>
            <a:off x="1999750" y="3496487"/>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VSL#3</a:t>
            </a:r>
            <a:endParaRPr lang="en-US" dirty="0"/>
          </a:p>
        </p:txBody>
      </p:sp>
      <p:sp>
        <p:nvSpPr>
          <p:cNvPr id="10" name="Object 9"/>
          <p:cNvSpPr/>
          <p:nvPr/>
        </p:nvSpPr>
        <p:spPr>
          <a:xfrm>
            <a:off x="1999750" y="3835334"/>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Visokopotentni probiotički suplement sadrži proprijernu mješavinu više sojeva </a:t>
            </a:r>
            <a:r>
              <a:rPr lang="en-US" sz="1320" b="1" kern="0" spc="40" dirty="0">
                <a:solidFill>
                  <a:srgbClr val="FFFFFF">
                    <a:alpha val="80000"/>
                  </a:srgbClr>
                </a:solidFill>
                <a:latin typeface="Jost*" pitchFamily="34" charset="0"/>
                <a:ea typeface="Jost*" pitchFamily="34" charset="-122"/>
                <a:cs typeface="Jost*" pitchFamily="34" charset="-120"/>
              </a:rPr>
              <a:t>Lactobacillus-a i Bifidobacterium-a</a:t>
            </a:r>
            <a:r>
              <a:rPr lang="en-US" sz="1320" kern="0" spc="40" dirty="0">
                <a:solidFill>
                  <a:srgbClr val="FFFFFF">
                    <a:alpha val="80000"/>
                  </a:srgbClr>
                </a:solidFill>
                <a:latin typeface="Jost*" pitchFamily="34" charset="0"/>
                <a:ea typeface="Jost*" pitchFamily="34" charset="-122"/>
                <a:cs typeface="Jost*" pitchFamily="34" charset="-120"/>
              </a:rPr>
              <a:t>, za koje je dokazano da uspješno upravljaju stanjima poput ulceroznog kolitisa i sindroma iritabilnog crijeva.</a:t>
            </a:r>
            <a:endParaRPr lang="en-US" dirty="0"/>
          </a:p>
        </p:txBody>
      </p:sp>
      <p:sp>
        <p:nvSpPr>
          <p:cNvPr id="11" name="Object 10"/>
          <p:cNvSpPr/>
          <p:nvPr/>
        </p:nvSpPr>
        <p:spPr>
          <a:xfrm>
            <a:off x="6332541" y="1723594"/>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6418" y="1917487"/>
            <a:ext cx="323769" cy="323769"/>
          </a:xfrm>
          <a:prstGeom prst="rect">
            <a:avLst/>
          </a:prstGeom>
        </p:spPr>
      </p:pic>
      <p:sp>
        <p:nvSpPr>
          <p:cNvPr id="13" name="Object 12"/>
          <p:cNvSpPr/>
          <p:nvPr/>
        </p:nvSpPr>
        <p:spPr>
          <a:xfrm>
            <a:off x="7237190" y="1668145"/>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Vrste Lactobacillus i Bifidobacterium</a:t>
            </a:r>
            <a:endParaRPr lang="en-US" dirty="0"/>
          </a:p>
        </p:txBody>
      </p:sp>
      <p:sp>
        <p:nvSpPr>
          <p:cNvPr id="14" name="Object 13"/>
          <p:cNvSpPr/>
          <p:nvPr/>
        </p:nvSpPr>
        <p:spPr>
          <a:xfrm>
            <a:off x="7237190" y="2006991"/>
            <a:ext cx="4242327" cy="1337333"/>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Ovo su dva najčešća i najtemeljitije proučavana roda probiotičkih bakterija, poznata po svojoj sposobnosti promicanja zdravog crijevnog mikrobioma, podrške imunološkoj funkciji i potencijalnog ublažavanja različitih gastrointestinalnih poremećaja.</a:t>
            </a:r>
            <a:endParaRPr lang="en-US" dirty="0"/>
          </a:p>
        </p:txBody>
      </p:sp>
      <p:sp>
        <p:nvSpPr>
          <p:cNvPr id="15" name="Object 14"/>
          <p:cNvSpPr/>
          <p:nvPr/>
        </p:nvSpPr>
        <p:spPr>
          <a:xfrm>
            <a:off x="6332541" y="3770957"/>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16" name="Object 1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38963" y="4002509"/>
            <a:ext cx="304724" cy="266633"/>
          </a:xfrm>
          <a:prstGeom prst="rect">
            <a:avLst/>
          </a:prstGeom>
        </p:spPr>
      </p:pic>
      <p:sp>
        <p:nvSpPr>
          <p:cNvPr id="17" name="Object 16"/>
          <p:cNvSpPr/>
          <p:nvPr/>
        </p:nvSpPr>
        <p:spPr>
          <a:xfrm>
            <a:off x="7237190" y="3715508"/>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Saccharomyces boulardii</a:t>
            </a:r>
            <a:endParaRPr lang="en-US" dirty="0"/>
          </a:p>
        </p:txBody>
      </p:sp>
      <p:sp>
        <p:nvSpPr>
          <p:cNvPr id="18" name="Object 17"/>
          <p:cNvSpPr/>
          <p:nvPr/>
        </p:nvSpPr>
        <p:spPr>
          <a:xfrm>
            <a:off x="7237190" y="4054354"/>
            <a:ext cx="4242327" cy="891555"/>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Probiotička kvasnica korištena je za prevenciju i liječenje dijareje, uključujući onu uzrokovanu Clostridium difficile infekcijama, a može imati i korisne učinke na upalne bolesti crijeva.</a:t>
            </a:r>
            <a:endParaRPr lang="en-US" dirty="0"/>
          </a:p>
        </p:txBody>
      </p:sp>
      <p:sp>
        <p:nvSpPr>
          <p:cNvPr id="19" name="Object 18"/>
          <p:cNvSpPr/>
          <p:nvPr/>
        </p:nvSpPr>
        <p:spPr>
          <a:xfrm>
            <a:off x="0" y="5589777"/>
            <a:ext cx="12188952" cy="1266508"/>
          </a:xfrm>
          <a:prstGeom prst="rect">
            <a:avLst/>
          </a:prstGeom>
          <a:solidFill>
            <a:srgbClr val="283D6B"/>
          </a:solidFill>
        </p:spPr>
        <p:txBody>
          <a:bodyPr/>
          <a:lstStyle/>
          <a:p>
            <a:endParaRPr lang="hr-HR"/>
          </a:p>
        </p:txBody>
      </p:sp>
      <p:sp>
        <p:nvSpPr>
          <p:cNvPr id="20" name="Object 19"/>
          <p:cNvSpPr/>
          <p:nvPr/>
        </p:nvSpPr>
        <p:spPr>
          <a:xfrm>
            <a:off x="201760" y="5901345"/>
            <a:ext cx="11785431" cy="647736"/>
          </a:xfrm>
          <a:prstGeom prst="rect">
            <a:avLst/>
          </a:prstGeom>
          <a:noFill/>
        </p:spPr>
        <p:txBody>
          <a:bodyPr wrap="square" lIns="0" tIns="0" rIns="0" bIns="0" rtlCol="0" anchor="t"/>
          <a:lstStyle/>
          <a:p>
            <a:pPr algn="ctr">
              <a:lnSpc>
                <a:spcPts val="2552"/>
              </a:lnSpc>
              <a:buNone/>
            </a:pPr>
            <a:r>
              <a:rPr lang="en-US" sz="2025" kern="0" spc="61" dirty="0">
                <a:solidFill>
                  <a:srgbClr val="FFFFFF"/>
                </a:solidFill>
                <a:latin typeface="Jost*" pitchFamily="34" charset="0"/>
                <a:ea typeface="Jost*" pitchFamily="34" charset="-122"/>
                <a:cs typeface="Jost*" pitchFamily="34" charset="-120"/>
              </a:rPr>
              <a:t>Ove konkretne probiotičke vrste i sojevi pokazali su različite zdravstvene prednosti i terapijske primjene, čineći ih vrijednim komponentama uravnoteženog i raznolikog crijevnog mikrobioma.</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6964750" y="476131"/>
            <a:ext cx="4757594" cy="5913546"/>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l="9774" r="9774"/>
          <a:stretch/>
        </p:blipFill>
        <p:spPr>
          <a:xfrm>
            <a:off x="6964750" y="476131"/>
            <a:ext cx="4757594" cy="5913546"/>
          </a:xfrm>
          <a:prstGeom prst="rect">
            <a:avLst/>
          </a:prstGeom>
        </p:spPr>
      </p:pic>
      <p:sp>
        <p:nvSpPr>
          <p:cNvPr id="4" name="Object 3"/>
          <p:cNvSpPr/>
          <p:nvPr/>
        </p:nvSpPr>
        <p:spPr>
          <a:xfrm>
            <a:off x="182788" y="2199725"/>
            <a:ext cx="6599175"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SINBIOTICI</a:t>
            </a:r>
            <a:endParaRPr lang="en-US" dirty="0"/>
          </a:p>
        </p:txBody>
      </p:sp>
      <p:sp>
        <p:nvSpPr>
          <p:cNvPr id="5" name="Object 4"/>
          <p:cNvSpPr/>
          <p:nvPr/>
        </p:nvSpPr>
        <p:spPr>
          <a:xfrm>
            <a:off x="182788" y="2766718"/>
            <a:ext cx="6599175" cy="1872682"/>
          </a:xfrm>
          <a:prstGeom prst="rect">
            <a:avLst/>
          </a:prstGeom>
          <a:noFill/>
        </p:spPr>
        <p:txBody>
          <a:bodyPr wrap="square" lIns="0" tIns="0" rIns="0" bIns="0" rtlCol="0" anchor="t"/>
          <a:lstStyle/>
          <a:p>
            <a:pPr algn="ctr">
              <a:lnSpc>
                <a:spcPts val="2107"/>
              </a:lnSpc>
              <a:spcBef>
                <a:spcPts val="1085"/>
              </a:spcBef>
              <a:buNone/>
            </a:pPr>
            <a:r>
              <a:rPr lang="en-US" sz="1584" kern="0" spc="47" dirty="0">
                <a:solidFill>
                  <a:srgbClr val="FFFFFF">
                    <a:alpha val="80000"/>
                  </a:srgbClr>
                </a:solidFill>
                <a:latin typeface="Jost*" pitchFamily="34" charset="0"/>
                <a:ea typeface="Jost*" pitchFamily="34" charset="-122"/>
                <a:cs typeface="Jost*" pitchFamily="34" charset="-120"/>
              </a:rPr>
              <a:t>Sinbiotici su jedinstvena kombinacija prebiotika i probiotika, osmišljena kako bi stvorila sinergijski učinak i osigurala rast korisnih bakterija u probavnom sustavu. Prebiotici, koji su vrsta prehrambenih vlakana, služe kao hrana za probiotike, dok probiotici predstavljaju žive bakterije koje imaju povoljan utjecaj na zdravlje. Zajedno, sinbiotici pomažu u održavanju ravnoteže crijevne flore i poboljšavaju cjelokupno zdravlje.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8190675" y="476131"/>
            <a:ext cx="3531668" cy="5913546"/>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l="11334" t="7090" r="33178"/>
          <a:stretch/>
        </p:blipFill>
        <p:spPr>
          <a:xfrm>
            <a:off x="8190675" y="476131"/>
            <a:ext cx="3531668" cy="5913546"/>
          </a:xfrm>
          <a:prstGeom prst="rect">
            <a:avLst/>
          </a:prstGeom>
        </p:spPr>
      </p:pic>
      <p:sp>
        <p:nvSpPr>
          <p:cNvPr id="4" name="Object 3"/>
          <p:cNvSpPr/>
          <p:nvPr/>
        </p:nvSpPr>
        <p:spPr>
          <a:xfrm>
            <a:off x="1396528" y="2385416"/>
            <a:ext cx="5397619" cy="853068"/>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TRANSPLANTACIJA FEKALNE MIKROBIOTE (FMT)</a:t>
            </a:r>
            <a:endParaRPr lang="en-US" dirty="0"/>
          </a:p>
        </p:txBody>
      </p:sp>
      <p:sp>
        <p:nvSpPr>
          <p:cNvPr id="5" name="Object 4"/>
          <p:cNvSpPr/>
          <p:nvPr/>
        </p:nvSpPr>
        <p:spPr>
          <a:xfrm>
            <a:off x="120121" y="3378943"/>
            <a:ext cx="7950434" cy="1070104"/>
          </a:xfrm>
          <a:prstGeom prst="rect">
            <a:avLst/>
          </a:prstGeom>
          <a:noFill/>
        </p:spPr>
        <p:txBody>
          <a:bodyPr wrap="square" lIns="0" tIns="0" rIns="0" bIns="0" rtlCol="0" anchor="t"/>
          <a:lstStyle/>
          <a:p>
            <a:pPr algn="ctr">
              <a:lnSpc>
                <a:spcPts val="2107"/>
              </a:lnSpc>
              <a:spcBef>
                <a:spcPts val="1085"/>
              </a:spcBef>
              <a:buNone/>
            </a:pPr>
            <a:r>
              <a:rPr lang="en-US" sz="1584" kern="0" spc="47" dirty="0">
                <a:solidFill>
                  <a:srgbClr val="FFFFFF">
                    <a:alpha val="80000"/>
                  </a:srgbClr>
                </a:solidFill>
                <a:latin typeface="Jost*" pitchFamily="34" charset="0"/>
                <a:ea typeface="Jost*" pitchFamily="34" charset="-122"/>
                <a:cs typeface="Jost*" pitchFamily="34" charset="-120"/>
              </a:rPr>
              <a:t>Transplantacija fekalne mikrobiote (FMT) je direktniji pristup koji uključuje prijenos fekalnog materijala od zdravog donora osobi s dysbiozom, odnosno neravnotežom crijevne mikrobiote. Cilj ove metode je obnoviti uravnoteženu, zdravu crijevnu mikrobiotu.</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76131" y="476131"/>
            <a:ext cx="4953666" cy="5913546"/>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l="22139" r="22139"/>
          <a:stretch/>
        </p:blipFill>
        <p:spPr>
          <a:xfrm>
            <a:off x="476131" y="476131"/>
            <a:ext cx="4953666" cy="5913546"/>
          </a:xfrm>
          <a:prstGeom prst="rect">
            <a:avLst/>
          </a:prstGeom>
        </p:spPr>
      </p:pic>
      <p:sp>
        <p:nvSpPr>
          <p:cNvPr id="4" name="Object 3"/>
          <p:cNvSpPr/>
          <p:nvPr/>
        </p:nvSpPr>
        <p:spPr>
          <a:xfrm>
            <a:off x="6131009" y="2042602"/>
            <a:ext cx="5347209" cy="1279602"/>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POGLED U BUDUĆNOST: PERSONALIZIRANI PRISTUPI ZDRAVLJU CRIJEVA</a:t>
            </a:r>
            <a:endParaRPr lang="en-US" dirty="0"/>
          </a:p>
        </p:txBody>
      </p:sp>
      <p:sp>
        <p:nvSpPr>
          <p:cNvPr id="5" name="Object 4"/>
          <p:cNvSpPr/>
          <p:nvPr/>
        </p:nvSpPr>
        <p:spPr>
          <a:xfrm>
            <a:off x="5719761" y="3462662"/>
            <a:ext cx="6169705" cy="1337630"/>
          </a:xfrm>
          <a:prstGeom prst="rect">
            <a:avLst/>
          </a:prstGeom>
          <a:noFill/>
        </p:spPr>
        <p:txBody>
          <a:bodyPr wrap="square" lIns="0" tIns="0" rIns="0" bIns="0" rtlCol="0" anchor="t"/>
          <a:lstStyle/>
          <a:p>
            <a:pPr algn="ctr">
              <a:lnSpc>
                <a:spcPts val="2107"/>
              </a:lnSpc>
              <a:spcBef>
                <a:spcPts val="1085"/>
              </a:spcBef>
              <a:buNone/>
            </a:pPr>
            <a:r>
              <a:rPr lang="en-US" sz="1584" kern="0" spc="47" dirty="0">
                <a:solidFill>
                  <a:srgbClr val="000000">
                    <a:alpha val="80000"/>
                  </a:srgbClr>
                </a:solidFill>
                <a:latin typeface="Jost*" pitchFamily="34" charset="0"/>
                <a:ea typeface="Jost*" pitchFamily="34" charset="-122"/>
                <a:cs typeface="Jost*" pitchFamily="34" charset="-120"/>
              </a:rPr>
              <a:t>Personalizirana medicina budućnosti nudi preciznije pristupe zdravlju crijeva. Napredne metode analize crijevne mikrobiote i biomarkera omogućuju ciljane terapije, poput probiotika nove generacije, prebiotika i sinbiotika, radi obnavljanja ravnoteže crijevne flore i ublažavanja specifičnih zdravstvenih stanja.</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UTJECAJ NA IMUNOLOŠKI SUSTAV</a:t>
            </a:r>
            <a:endParaRPr lang="en-US" dirty="0"/>
          </a:p>
        </p:txBody>
      </p:sp>
      <p:sp>
        <p:nvSpPr>
          <p:cNvPr id="3" name="Object 2"/>
          <p:cNvSpPr/>
          <p:nvPr/>
        </p:nvSpPr>
        <p:spPr>
          <a:xfrm>
            <a:off x="987972" y="172359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3749" y="2128116"/>
            <a:ext cx="561835" cy="618970"/>
          </a:xfrm>
          <a:prstGeom prst="rect">
            <a:avLst/>
          </a:prstGeom>
        </p:spPr>
      </p:pic>
      <p:sp>
        <p:nvSpPr>
          <p:cNvPr id="5" name="Object 4"/>
          <p:cNvSpPr/>
          <p:nvPr/>
        </p:nvSpPr>
        <p:spPr>
          <a:xfrm>
            <a:off x="392808" y="3239377"/>
            <a:ext cx="2618720"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Poremećaj ravnoteže imunoloških stanica</a:t>
            </a:r>
            <a:endParaRPr lang="en-US" dirty="0"/>
          </a:p>
        </p:txBody>
      </p:sp>
      <p:sp>
        <p:nvSpPr>
          <p:cNvPr id="6" name="Object 5"/>
          <p:cNvSpPr/>
          <p:nvPr/>
        </p:nvSpPr>
        <p:spPr>
          <a:xfrm>
            <a:off x="392808" y="3837417"/>
            <a:ext cx="2618720"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Neravnoteža između pro- i protuupalnih stanica, što može dovesti do prevelike aktivacije ili nedostatka imunološkog odgovora.</a:t>
            </a:r>
            <a:endParaRPr lang="en-US" dirty="0"/>
          </a:p>
        </p:txBody>
      </p:sp>
      <p:sp>
        <p:nvSpPr>
          <p:cNvPr id="7" name="Object 6"/>
          <p:cNvSpPr/>
          <p:nvPr/>
        </p:nvSpPr>
        <p:spPr>
          <a:xfrm>
            <a:off x="3916177" y="172359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62123" y="2119752"/>
            <a:ext cx="752287" cy="638015"/>
          </a:xfrm>
          <a:prstGeom prst="rect">
            <a:avLst/>
          </a:prstGeom>
        </p:spPr>
      </p:pic>
      <p:sp>
        <p:nvSpPr>
          <p:cNvPr id="9" name="Object 8"/>
          <p:cNvSpPr/>
          <p:nvPr/>
        </p:nvSpPr>
        <p:spPr>
          <a:xfrm>
            <a:off x="3383863" y="3239377"/>
            <a:ext cx="2493022"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Povećana proizvodnja upalnih citokina</a:t>
            </a:r>
            <a:endParaRPr lang="en-US" dirty="0"/>
          </a:p>
        </p:txBody>
      </p:sp>
      <p:sp>
        <p:nvSpPr>
          <p:cNvPr id="10" name="Object 9"/>
          <p:cNvSpPr/>
          <p:nvPr/>
        </p:nvSpPr>
        <p:spPr>
          <a:xfrm>
            <a:off x="3383863" y="3837417"/>
            <a:ext cx="2493022"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Nekontrolirana proizvodnja signalnih molekula koji pojačavaju upalni odgovor, što može rezultirati kroničnom upalom.</a:t>
            </a:r>
            <a:endParaRPr lang="en-US" dirty="0"/>
          </a:p>
        </p:txBody>
      </p:sp>
      <p:sp>
        <p:nvSpPr>
          <p:cNvPr id="11" name="Object 10"/>
          <p:cNvSpPr/>
          <p:nvPr/>
        </p:nvSpPr>
        <p:spPr>
          <a:xfrm>
            <a:off x="6844382" y="172359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65664" y="2069529"/>
            <a:ext cx="590402" cy="723719"/>
          </a:xfrm>
          <a:prstGeom prst="rect">
            <a:avLst/>
          </a:prstGeom>
        </p:spPr>
      </p:pic>
      <p:sp>
        <p:nvSpPr>
          <p:cNvPr id="13" name="Object 12"/>
          <p:cNvSpPr/>
          <p:nvPr/>
        </p:nvSpPr>
        <p:spPr>
          <a:xfrm>
            <a:off x="6275406" y="3239377"/>
            <a:ext cx="2566346"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Aktivacija Toll-like receptora</a:t>
            </a:r>
            <a:endParaRPr lang="en-US" dirty="0"/>
          </a:p>
        </p:txBody>
      </p:sp>
      <p:sp>
        <p:nvSpPr>
          <p:cNvPr id="14" name="Object 13"/>
          <p:cNvSpPr/>
          <p:nvPr/>
        </p:nvSpPr>
        <p:spPr>
          <a:xfrm>
            <a:off x="6275406" y="3837417"/>
            <a:ext cx="2566346" cy="1114444"/>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Prekomjerna aktivacija imunoloških receptora koji prepoznaju patogene, što može dovesti do nepotrebne upale i oštećenja tkiva.</a:t>
            </a:r>
            <a:endParaRPr lang="en-US" dirty="0"/>
          </a:p>
        </p:txBody>
      </p:sp>
      <p:sp>
        <p:nvSpPr>
          <p:cNvPr id="15" name="Object 14"/>
          <p:cNvSpPr/>
          <p:nvPr/>
        </p:nvSpPr>
        <p:spPr>
          <a:xfrm>
            <a:off x="9772587" y="1723594"/>
            <a:ext cx="1428393" cy="1428393"/>
          </a:xfrm>
          <a:prstGeom prst="roundRect">
            <a:avLst>
              <a:gd name="adj" fmla="val 6402"/>
            </a:avLst>
          </a:prstGeom>
          <a:noFill/>
          <a:ln w="25400">
            <a:solidFill>
              <a:srgbClr val="143F9C"/>
            </a:solidFill>
            <a:prstDash val="solid"/>
            <a:miter lim="800000"/>
          </a:ln>
        </p:spPr>
        <p:txBody>
          <a:bodyPr/>
          <a:lstStyle/>
          <a:p>
            <a:endParaRPr lang="hr-HR"/>
          </a:p>
        </p:txBody>
      </p:sp>
      <p:pic>
        <p:nvPicPr>
          <p:cNvPr id="16" name="Object 1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08379" y="2128116"/>
            <a:ext cx="561835" cy="618970"/>
          </a:xfrm>
          <a:prstGeom prst="rect">
            <a:avLst/>
          </a:prstGeom>
        </p:spPr>
      </p:pic>
      <p:sp>
        <p:nvSpPr>
          <p:cNvPr id="17" name="Object 16"/>
          <p:cNvSpPr/>
          <p:nvPr/>
        </p:nvSpPr>
        <p:spPr>
          <a:xfrm>
            <a:off x="9172186" y="3239377"/>
            <a:ext cx="2629195"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Smanjena proizvodnja protuupalnih medijatora</a:t>
            </a:r>
            <a:endParaRPr lang="en-US" dirty="0"/>
          </a:p>
        </p:txBody>
      </p:sp>
      <p:sp>
        <p:nvSpPr>
          <p:cNvPr id="18" name="Object 17"/>
          <p:cNvSpPr/>
          <p:nvPr/>
        </p:nvSpPr>
        <p:spPr>
          <a:xfrm>
            <a:off x="9172186" y="3837417"/>
            <a:ext cx="2629195" cy="891555"/>
          </a:xfrm>
          <a:prstGeom prst="rect">
            <a:avLst/>
          </a:prstGeom>
          <a:noFill/>
        </p:spPr>
        <p:txBody>
          <a:bodyPr wrap="square" lIns="0" tIns="0" rIns="0" bIns="0" rtlCol="0" anchor="t"/>
          <a:lstStyle/>
          <a:p>
            <a:pPr algn="ctr">
              <a:lnSpc>
                <a:spcPts val="1756"/>
              </a:lnSpc>
              <a:spcBef>
                <a:spcPts val="615"/>
              </a:spcBef>
              <a:buNone/>
            </a:pPr>
            <a:r>
              <a:rPr lang="en-US" sz="1320" kern="0" spc="40" dirty="0">
                <a:solidFill>
                  <a:srgbClr val="000000">
                    <a:alpha val="80000"/>
                  </a:srgbClr>
                </a:solidFill>
                <a:latin typeface="Jost*" pitchFamily="34" charset="0"/>
                <a:ea typeface="Jost*" pitchFamily="34" charset="-122"/>
                <a:cs typeface="Jost*" pitchFamily="34" charset="-120"/>
              </a:rPr>
              <a:t>Nedostatak signalnih molekula koji inhibiraju upalnu reakciju, što može rezultirati nedovoljnom kontrolom upalnog odgovora.</a:t>
            </a:r>
            <a:endParaRPr lang="en-US" dirty="0"/>
          </a:p>
        </p:txBody>
      </p:sp>
      <p:sp>
        <p:nvSpPr>
          <p:cNvPr id="19" name="Object 18"/>
          <p:cNvSpPr/>
          <p:nvPr/>
        </p:nvSpPr>
        <p:spPr>
          <a:xfrm>
            <a:off x="0" y="5589777"/>
            <a:ext cx="12188952" cy="1266508"/>
          </a:xfrm>
          <a:prstGeom prst="rect">
            <a:avLst/>
          </a:prstGeom>
          <a:solidFill>
            <a:srgbClr val="283D6B"/>
          </a:solidFill>
        </p:spPr>
        <p:txBody>
          <a:bodyPr/>
          <a:lstStyle/>
          <a:p>
            <a:endParaRPr lang="hr-HR"/>
          </a:p>
        </p:txBody>
      </p:sp>
      <p:sp>
        <p:nvSpPr>
          <p:cNvPr id="20" name="Object 19"/>
          <p:cNvSpPr/>
          <p:nvPr/>
        </p:nvSpPr>
        <p:spPr>
          <a:xfrm>
            <a:off x="545368" y="5901345"/>
            <a:ext cx="11098216" cy="647736"/>
          </a:xfrm>
          <a:prstGeom prst="rect">
            <a:avLst/>
          </a:prstGeom>
          <a:noFill/>
        </p:spPr>
        <p:txBody>
          <a:bodyPr wrap="square" lIns="0" tIns="0" rIns="0" bIns="0" rtlCol="0" anchor="t"/>
          <a:lstStyle/>
          <a:p>
            <a:pPr algn="ctr">
              <a:lnSpc>
                <a:spcPts val="2552"/>
              </a:lnSpc>
              <a:buNone/>
            </a:pPr>
            <a:r>
              <a:rPr lang="en-US" sz="2025" kern="0" spc="61" dirty="0">
                <a:solidFill>
                  <a:srgbClr val="FFFFFF"/>
                </a:solidFill>
                <a:latin typeface="Jost*" pitchFamily="34" charset="0"/>
                <a:ea typeface="Jost*" pitchFamily="34" charset="-122"/>
                <a:cs typeface="Jost*" pitchFamily="34" charset="-120"/>
              </a:rPr>
              <a:t>Poremećaji u ravnoteži imunološkog sustava mogu dovesti do kronične upale, neprikladne reakcije na patogene i oštećenja okolnog tkiva, što utječe na opće zdravlje pojedinca.</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METABOLIČKA DISFUNKCIJA</a:t>
            </a:r>
            <a:endParaRPr lang="en-US" dirty="0"/>
          </a:p>
        </p:txBody>
      </p:sp>
      <p:sp>
        <p:nvSpPr>
          <p:cNvPr id="3" name="Object 2"/>
          <p:cNvSpPr/>
          <p:nvPr/>
        </p:nvSpPr>
        <p:spPr>
          <a:xfrm>
            <a:off x="952262" y="3011627"/>
            <a:ext cx="5446938" cy="1712385"/>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FFFFFF"/>
                </a:solidFill>
                <a:latin typeface="Jost*" pitchFamily="34" charset="0"/>
                <a:ea typeface="Jost*" pitchFamily="34" charset="-122"/>
                <a:cs typeface="Jost*" pitchFamily="34" charset="-120"/>
              </a:rPr>
              <a:t>Smanjena proizvodnja SCFA</a:t>
            </a:r>
          </a:p>
          <a:p>
            <a:pPr lvl="1" algn="l">
              <a:lnSpc>
                <a:spcPts val="2019"/>
              </a:lnSpc>
              <a:spcBef>
                <a:spcPts val="326"/>
              </a:spcBef>
              <a:buNone/>
            </a:pPr>
            <a:r>
              <a:rPr lang="en-US" sz="1518" kern="0" spc="46" dirty="0">
                <a:solidFill>
                  <a:srgbClr val="FFFFFF">
                    <a:alpha val="80000"/>
                  </a:srgbClr>
                </a:solidFill>
                <a:latin typeface="Jost*" pitchFamily="34" charset="0"/>
                <a:ea typeface="Jost*" pitchFamily="34" charset="-122"/>
                <a:cs typeface="Jost*" pitchFamily="34" charset="-120"/>
              </a:rPr>
              <a:t>Kratkolančane masne kiseline (SCFA) poput acetata, propionata i butirata imaju važnu ulogu u održavanju zdravlja crijeva. Smanjena proizvodnja SCFA može dovesti do narušene funkcije crijevne barijere, upale i poremećaja metabolizma.</a:t>
            </a:r>
            <a:endParaRPr lang="en-US" dirty="0"/>
          </a:p>
        </p:txBody>
      </p:sp>
      <p:sp>
        <p:nvSpPr>
          <p:cNvPr id="4" name="Object 3"/>
          <p:cNvSpPr/>
          <p:nvPr/>
        </p:nvSpPr>
        <p:spPr>
          <a:xfrm>
            <a:off x="6284928" y="3011627"/>
            <a:ext cx="5446938" cy="1844710"/>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FFFFFF"/>
                </a:solidFill>
                <a:latin typeface="Jost*" pitchFamily="34" charset="0"/>
                <a:ea typeface="Jost*" pitchFamily="34" charset="-122"/>
                <a:cs typeface="Jost*" pitchFamily="34" charset="-120"/>
              </a:rPr>
              <a:t>Promjene u prolaznom vremenu crijeva</a:t>
            </a:r>
          </a:p>
          <a:p>
            <a:pPr lvl="1" algn="l">
              <a:lnSpc>
                <a:spcPts val="2019"/>
              </a:lnSpc>
              <a:spcBef>
                <a:spcPts val="326"/>
              </a:spcBef>
              <a:buNone/>
            </a:pPr>
            <a:r>
              <a:rPr lang="en-US" sz="1518" kern="0" spc="46" dirty="0">
                <a:solidFill>
                  <a:srgbClr val="FFFFFF">
                    <a:alpha val="80000"/>
                  </a:srgbClr>
                </a:solidFill>
                <a:latin typeface="Jost*" pitchFamily="34" charset="0"/>
                <a:ea typeface="Jost*" pitchFamily="34" charset="-122"/>
                <a:cs typeface="Jost*" pitchFamily="34" charset="-120"/>
              </a:rPr>
              <a:t>Promjene u vremenu prolaska sadržaja kroz crijeva, poput ubrzanog ili usporenog prolaska, mogu utjecati na apsorpciju hranjivih tvari, funkciju crijevne barijere i ravnotežu crijevne mikrobiote.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POVEZANOST DISBIOZE S GASTROINTESTINALNIM BOLESTIMA</a:t>
            </a:r>
            <a:endParaRPr lang="en-US" dirty="0"/>
          </a:p>
        </p:txBody>
      </p:sp>
      <p:sp>
        <p:nvSpPr>
          <p:cNvPr id="3" name="Object 2"/>
          <p:cNvSpPr/>
          <p:nvPr/>
        </p:nvSpPr>
        <p:spPr>
          <a:xfrm>
            <a:off x="1095101" y="1561709"/>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4" name="Object 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8057" y="1759788"/>
            <a:ext cx="380905" cy="323769"/>
          </a:xfrm>
          <a:prstGeom prst="rect">
            <a:avLst/>
          </a:prstGeom>
        </p:spPr>
      </p:pic>
      <p:sp>
        <p:nvSpPr>
          <p:cNvPr id="5" name="Object 4"/>
          <p:cNvSpPr/>
          <p:nvPr/>
        </p:nvSpPr>
        <p:spPr>
          <a:xfrm>
            <a:off x="1999750" y="1506260"/>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Upalne bolesti crijeva (IBD)</a:t>
            </a:r>
            <a:endParaRPr lang="en-US" dirty="0"/>
          </a:p>
        </p:txBody>
      </p:sp>
      <p:sp>
        <p:nvSpPr>
          <p:cNvPr id="6" name="Object 5"/>
          <p:cNvSpPr/>
          <p:nvPr/>
        </p:nvSpPr>
        <p:spPr>
          <a:xfrm>
            <a:off x="1999750" y="1845107"/>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Disbioza crijevne mikrobiote doprinosi nastanku upalnih bolesti crijeva, poput Crohnove bolesti i ulceroznog kolitisa. Promjene u sastavu crijevne mikrobiote povezane su s pojačanom upalom i oštećenjem crijevne sluznice.</a:t>
            </a:r>
            <a:endParaRPr lang="en-US" dirty="0"/>
          </a:p>
        </p:txBody>
      </p:sp>
      <p:sp>
        <p:nvSpPr>
          <p:cNvPr id="7" name="Object 6"/>
          <p:cNvSpPr/>
          <p:nvPr/>
        </p:nvSpPr>
        <p:spPr>
          <a:xfrm>
            <a:off x="1095101" y="3390052"/>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8" name="Object 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9904" y="3583947"/>
            <a:ext cx="285679" cy="323769"/>
          </a:xfrm>
          <a:prstGeom prst="rect">
            <a:avLst/>
          </a:prstGeom>
        </p:spPr>
      </p:pic>
      <p:sp>
        <p:nvSpPr>
          <p:cNvPr id="9" name="Object 8"/>
          <p:cNvSpPr/>
          <p:nvPr/>
        </p:nvSpPr>
        <p:spPr>
          <a:xfrm>
            <a:off x="1999750" y="3334603"/>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Sindrom iritabilnog crijeva (IBS)</a:t>
            </a:r>
            <a:endParaRPr lang="en-US" dirty="0"/>
          </a:p>
        </p:txBody>
      </p:sp>
      <p:sp>
        <p:nvSpPr>
          <p:cNvPr id="10" name="Object 9"/>
          <p:cNvSpPr/>
          <p:nvPr/>
        </p:nvSpPr>
        <p:spPr>
          <a:xfrm>
            <a:off x="1999750" y="3673449"/>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Disbioza je često uočena kod osoba sa sindromom iritabilnog crijeva. Promjene u sastavu i funkciji crijevne mikrobiote mogu rezultirati poremećajima motiliteta, boli i probavnim smetnjama karakterističnim za IBS.</a:t>
            </a:r>
            <a:endParaRPr lang="en-US" dirty="0"/>
          </a:p>
        </p:txBody>
      </p:sp>
      <p:sp>
        <p:nvSpPr>
          <p:cNvPr id="11" name="Object 10"/>
          <p:cNvSpPr/>
          <p:nvPr/>
        </p:nvSpPr>
        <p:spPr>
          <a:xfrm>
            <a:off x="6332541" y="1561709"/>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12" name="Object 1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72447" y="1734681"/>
            <a:ext cx="247588" cy="380905"/>
          </a:xfrm>
          <a:prstGeom prst="rect">
            <a:avLst/>
          </a:prstGeom>
        </p:spPr>
      </p:pic>
      <p:sp>
        <p:nvSpPr>
          <p:cNvPr id="13" name="Object 12"/>
          <p:cNvSpPr/>
          <p:nvPr/>
        </p:nvSpPr>
        <p:spPr>
          <a:xfrm>
            <a:off x="7237190" y="1506260"/>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Kolorektalni karcinom</a:t>
            </a:r>
            <a:endParaRPr lang="en-US" dirty="0"/>
          </a:p>
        </p:txBody>
      </p:sp>
      <p:sp>
        <p:nvSpPr>
          <p:cNvPr id="14" name="Object 13"/>
          <p:cNvSpPr/>
          <p:nvPr/>
        </p:nvSpPr>
        <p:spPr>
          <a:xfrm>
            <a:off x="7237190" y="1845107"/>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Disbioza može povećati rizik od razvoja kolorektalnog karcinoma. Pojedine patogene bakterije i njihovi metaboliti mogu uzrokovati DNA oštećenja, poticat upalu i narušiti ravnotežu između stanica rasta i apoptoze.</a:t>
            </a:r>
            <a:endParaRPr lang="en-US" dirty="0"/>
          </a:p>
        </p:txBody>
      </p:sp>
      <p:sp>
        <p:nvSpPr>
          <p:cNvPr id="15" name="Object 14"/>
          <p:cNvSpPr/>
          <p:nvPr/>
        </p:nvSpPr>
        <p:spPr>
          <a:xfrm>
            <a:off x="6332541" y="3390052"/>
            <a:ext cx="714196" cy="714196"/>
          </a:xfrm>
          <a:prstGeom prst="roundRect">
            <a:avLst>
              <a:gd name="adj" fmla="val 12803"/>
            </a:avLst>
          </a:prstGeom>
          <a:noFill/>
          <a:ln w="25400">
            <a:solidFill>
              <a:srgbClr val="143F9C"/>
            </a:solidFill>
            <a:prstDash val="solid"/>
            <a:miter lim="800000"/>
          </a:ln>
        </p:spPr>
        <p:txBody>
          <a:bodyPr/>
          <a:lstStyle/>
          <a:p>
            <a:endParaRPr lang="hr-HR"/>
          </a:p>
        </p:txBody>
      </p:sp>
      <p:pic>
        <p:nvPicPr>
          <p:cNvPr id="16" name="Object 1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05509" y="3588132"/>
            <a:ext cx="380905" cy="323769"/>
          </a:xfrm>
          <a:prstGeom prst="rect">
            <a:avLst/>
          </a:prstGeom>
        </p:spPr>
      </p:pic>
      <p:sp>
        <p:nvSpPr>
          <p:cNvPr id="17" name="Object 16"/>
          <p:cNvSpPr/>
          <p:nvPr/>
        </p:nvSpPr>
        <p:spPr>
          <a:xfrm>
            <a:off x="7237190" y="3334603"/>
            <a:ext cx="4242327" cy="259194"/>
          </a:xfrm>
          <a:prstGeom prst="rect">
            <a:avLst/>
          </a:prstGeom>
          <a:noFill/>
        </p:spPr>
        <p:txBody>
          <a:bodyPr wrap="square" lIns="0" tIns="0" rIns="0" bIns="0" rtlCol="0" anchor="t"/>
          <a:lstStyle/>
          <a:p>
            <a:pPr algn="l">
              <a:lnSpc>
                <a:spcPts val="2042"/>
              </a:lnSpc>
              <a:buNone/>
            </a:pPr>
            <a:r>
              <a:rPr lang="en-US" sz="1620" kern="0" spc="49" dirty="0">
                <a:solidFill>
                  <a:srgbClr val="FFFFFF"/>
                </a:solidFill>
                <a:latin typeface="Jost*" pitchFamily="34" charset="0"/>
                <a:ea typeface="Jost*" pitchFamily="34" charset="-122"/>
                <a:cs typeface="Jost*" pitchFamily="34" charset="-120"/>
              </a:rPr>
              <a:t>Metabolički sindrom i masna bolest jetre</a:t>
            </a:r>
            <a:endParaRPr lang="en-US" dirty="0"/>
          </a:p>
        </p:txBody>
      </p:sp>
      <p:sp>
        <p:nvSpPr>
          <p:cNvPr id="18" name="Object 17"/>
          <p:cNvSpPr/>
          <p:nvPr/>
        </p:nvSpPr>
        <p:spPr>
          <a:xfrm>
            <a:off x="7237190" y="3673449"/>
            <a:ext cx="4242327" cy="1114444"/>
          </a:xfrm>
          <a:prstGeom prst="rect">
            <a:avLst/>
          </a:prstGeom>
          <a:noFill/>
        </p:spPr>
        <p:txBody>
          <a:bodyPr wrap="square" lIns="0" tIns="0" rIns="0" bIns="0" rtlCol="0" anchor="t"/>
          <a:lstStyle/>
          <a:p>
            <a:pPr algn="l">
              <a:lnSpc>
                <a:spcPts val="1756"/>
              </a:lnSpc>
              <a:spcBef>
                <a:spcPts val="615"/>
              </a:spcBef>
              <a:buNone/>
            </a:pPr>
            <a:r>
              <a:rPr lang="en-US" sz="1320" kern="0" spc="40" dirty="0">
                <a:solidFill>
                  <a:srgbClr val="FFFFFF">
                    <a:alpha val="80000"/>
                  </a:srgbClr>
                </a:solidFill>
                <a:latin typeface="Jost*" pitchFamily="34" charset="0"/>
                <a:ea typeface="Jost*" pitchFamily="34" charset="-122"/>
                <a:cs typeface="Jost*" pitchFamily="34" charset="-120"/>
              </a:rPr>
              <a:t>Disbioza je povezana s povećanom učestalošću metaboličkog sindroma i nealkoholne masne bolesti jetre. Promjene u crijevnoj mikrobioti mogu utjecati na metabolizam masti, upalu i rezistenciju na inzulin.</a:t>
            </a:r>
            <a:endParaRPr lang="en-US" dirty="0"/>
          </a:p>
        </p:txBody>
      </p:sp>
      <p:sp>
        <p:nvSpPr>
          <p:cNvPr id="19" name="Object 18"/>
          <p:cNvSpPr/>
          <p:nvPr/>
        </p:nvSpPr>
        <p:spPr>
          <a:xfrm>
            <a:off x="0" y="5266008"/>
            <a:ext cx="12188952" cy="1590277"/>
          </a:xfrm>
          <a:prstGeom prst="rect">
            <a:avLst/>
          </a:prstGeom>
          <a:solidFill>
            <a:srgbClr val="143F9C"/>
          </a:solidFill>
        </p:spPr>
        <p:txBody>
          <a:bodyPr/>
          <a:lstStyle/>
          <a:p>
            <a:endParaRPr lang="hr-HR"/>
          </a:p>
        </p:txBody>
      </p:sp>
      <p:sp>
        <p:nvSpPr>
          <p:cNvPr id="20" name="Object 19"/>
          <p:cNvSpPr/>
          <p:nvPr/>
        </p:nvSpPr>
        <p:spPr>
          <a:xfrm>
            <a:off x="247489" y="5577576"/>
            <a:ext cx="11693975" cy="971605"/>
          </a:xfrm>
          <a:prstGeom prst="rect">
            <a:avLst/>
          </a:prstGeom>
          <a:noFill/>
        </p:spPr>
        <p:txBody>
          <a:bodyPr wrap="square" lIns="0" tIns="0" rIns="0" bIns="0" rtlCol="0" anchor="t"/>
          <a:lstStyle/>
          <a:p>
            <a:pPr algn="ctr">
              <a:lnSpc>
                <a:spcPts val="2552"/>
              </a:lnSpc>
              <a:buNone/>
            </a:pPr>
            <a:r>
              <a:rPr lang="en-US" sz="2025" kern="0" spc="61" dirty="0">
                <a:solidFill>
                  <a:srgbClr val="FFFFFF"/>
                </a:solidFill>
                <a:latin typeface="Jost*" pitchFamily="34" charset="0"/>
                <a:ea typeface="Jost*" pitchFamily="34" charset="-122"/>
                <a:cs typeface="Jost*" pitchFamily="34" charset="-120"/>
              </a:rPr>
              <a:t>Disbioza crijevne mikrobiote, odnosno poremećaj u sastavu i funkciji mikrobioma, jedna je od ključnih čimbenika u razvoju i progresiji niza gastrointestinalnih bolesti. Stoga je razumijevanje povezanosti disbioze i ovih bolesti važno za ranu dijagnozu, prevenciju i ciljanu terapiju.</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7779980" y="476131"/>
            <a:ext cx="3942364" cy="5913546"/>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l="29806" r="29806"/>
          <a:stretch/>
        </p:blipFill>
        <p:spPr>
          <a:xfrm>
            <a:off x="7779980" y="476131"/>
            <a:ext cx="3942364" cy="5913546"/>
          </a:xfrm>
          <a:prstGeom prst="rect">
            <a:avLst/>
          </a:prstGeom>
        </p:spPr>
      </p:pic>
      <p:sp>
        <p:nvSpPr>
          <p:cNvPr id="4" name="Object 3"/>
          <p:cNvSpPr/>
          <p:nvPr/>
        </p:nvSpPr>
        <p:spPr>
          <a:xfrm>
            <a:off x="208069" y="2333042"/>
            <a:ext cx="7363841"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DISBIOZA I UPALNE BOLESTI CRIJEVA</a:t>
            </a:r>
            <a:endParaRPr lang="en-US" dirty="0"/>
          </a:p>
        </p:txBody>
      </p:sp>
      <p:sp>
        <p:nvSpPr>
          <p:cNvPr id="5" name="Object 4"/>
          <p:cNvSpPr/>
          <p:nvPr/>
        </p:nvSpPr>
        <p:spPr>
          <a:xfrm>
            <a:off x="208069" y="2900034"/>
            <a:ext cx="7363841" cy="1605156"/>
          </a:xfrm>
          <a:prstGeom prst="rect">
            <a:avLst/>
          </a:prstGeom>
          <a:noFill/>
        </p:spPr>
        <p:txBody>
          <a:bodyPr wrap="square" lIns="0" tIns="0" rIns="0" bIns="0" rtlCol="0" anchor="t"/>
          <a:lstStyle/>
          <a:p>
            <a:pPr algn="ctr">
              <a:lnSpc>
                <a:spcPts val="2107"/>
              </a:lnSpc>
              <a:spcBef>
                <a:spcPts val="1085"/>
              </a:spcBef>
              <a:buNone/>
            </a:pPr>
            <a:r>
              <a:rPr lang="en-US" sz="1584" kern="0" spc="47" dirty="0">
                <a:solidFill>
                  <a:srgbClr val="000000">
                    <a:alpha val="80000"/>
                  </a:srgbClr>
                </a:solidFill>
                <a:latin typeface="Jost*" pitchFamily="34" charset="0"/>
                <a:ea typeface="Jost*" pitchFamily="34" charset="-122"/>
                <a:cs typeface="Jost*" pitchFamily="34" charset="-120"/>
              </a:rPr>
              <a:t>The imbalance in the gut microbiome, known as dysbiosis, is characterized by a decrease in the diversity of beneficial bacteria that produce butyrate, a crucial short-chain fatty acid. This shift is often accompanied by an increase in pro-inflammatory pathobionts, which can contribute to the development and progression of inflammatory bowel diseases (IBDs) such as Crohn's disease and ulcerative colitis.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DISBIOZA I SINDROM IRITABILNOG CRIJEVA</a:t>
            </a:r>
            <a:endParaRPr lang="en-US" dirty="0"/>
          </a:p>
        </p:txBody>
      </p:sp>
      <p:sp>
        <p:nvSpPr>
          <p:cNvPr id="3" name="Object 2"/>
          <p:cNvSpPr/>
          <p:nvPr/>
        </p:nvSpPr>
        <p:spPr>
          <a:xfrm>
            <a:off x="952262" y="1611802"/>
            <a:ext cx="5446938" cy="4648129"/>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000000"/>
                </a:solidFill>
                <a:latin typeface="Jost*" pitchFamily="34" charset="0"/>
                <a:ea typeface="Jost*" pitchFamily="34" charset="-122"/>
                <a:cs typeface="Jost*" pitchFamily="34" charset="-120"/>
              </a:rPr>
              <a:t>Promjene u sastavu i funkciji crijevne mikrobiote</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Disbalans između različitih vrsta bakterija u crijevima, što može utjecati na probavu, apsorpciju hranjivih tvari i imunološki sustav.</a:t>
            </a:r>
          </a:p>
          <a:p>
            <a:pPr marL="242900" indent="-242900" algn="l">
              <a:lnSpc>
                <a:spcPts val="3062"/>
              </a:lnSpc>
              <a:spcBef>
                <a:spcPts val="2549"/>
              </a:spcBef>
              <a:buSzPct val="100000"/>
              <a:buChar char="•"/>
            </a:pPr>
            <a:r>
              <a:rPr lang="en-US" sz="2430" kern="0" spc="73" dirty="0">
                <a:solidFill>
                  <a:srgbClr val="000000"/>
                </a:solidFill>
                <a:latin typeface="Jost*" pitchFamily="34" charset="0"/>
                <a:ea typeface="Jost*" pitchFamily="34" charset="-122"/>
                <a:cs typeface="Jost*" pitchFamily="34" charset="-120"/>
              </a:rPr>
              <a:t>Visceralna preosjetljivost</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Povećana osjetljivost na podražaje u probavnom sustavu, poput nadutosti, boli ili mučnine, što dovodi do smetnji u svakodnevnom životu.</a:t>
            </a:r>
          </a:p>
          <a:p>
            <a:pPr marL="242900" indent="-242900" algn="l">
              <a:lnSpc>
                <a:spcPts val="3062"/>
              </a:lnSpc>
              <a:spcBef>
                <a:spcPts val="2549"/>
              </a:spcBef>
              <a:buSzPct val="100000"/>
              <a:buChar char="•"/>
            </a:pPr>
            <a:r>
              <a:rPr lang="en-US" sz="2430" kern="0" spc="73" dirty="0">
                <a:solidFill>
                  <a:srgbClr val="000000"/>
                </a:solidFill>
                <a:latin typeface="Jost*" pitchFamily="34" charset="0"/>
                <a:ea typeface="Jost*" pitchFamily="34" charset="-122"/>
                <a:cs typeface="Jost*" pitchFamily="34" charset="-120"/>
              </a:rPr>
              <a:t>Poremećena pokretljivost crijeva</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Izmjena ritma i obrasca pokretanja crijeva, što može uzrokovati probleme poput konstipacije, proljeva ili izmjene ova dva stanja.</a:t>
            </a:r>
            <a:endParaRPr lang="en-US" dirty="0"/>
          </a:p>
        </p:txBody>
      </p:sp>
      <p:sp>
        <p:nvSpPr>
          <p:cNvPr id="4" name="Object 3"/>
          <p:cNvSpPr/>
          <p:nvPr/>
        </p:nvSpPr>
        <p:spPr>
          <a:xfrm>
            <a:off x="6284928" y="1611802"/>
            <a:ext cx="5446938" cy="3374578"/>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000000"/>
                </a:solidFill>
                <a:latin typeface="Jost*" pitchFamily="34" charset="0"/>
                <a:ea typeface="Jost*" pitchFamily="34" charset="-122"/>
                <a:cs typeface="Jost*" pitchFamily="34" charset="-120"/>
              </a:rPr>
              <a:t>Niska razina upale</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Blago povišena razina upalnih markera u crijevima, bez izraženih simptoma upale, ali koja može utjecati na funkciju probavnog sustava.</a:t>
            </a:r>
          </a:p>
          <a:p>
            <a:pPr marL="242900" indent="-242900" algn="l">
              <a:lnSpc>
                <a:spcPts val="3062"/>
              </a:lnSpc>
              <a:spcBef>
                <a:spcPts val="2549"/>
              </a:spcBef>
              <a:buSzPct val="100000"/>
              <a:buChar char="•"/>
            </a:pPr>
            <a:r>
              <a:rPr lang="en-US" sz="2430" kern="0" spc="73" dirty="0">
                <a:solidFill>
                  <a:srgbClr val="000000"/>
                </a:solidFill>
                <a:latin typeface="Jost*" pitchFamily="34" charset="0"/>
                <a:ea typeface="Jost*" pitchFamily="34" charset="-122"/>
                <a:cs typeface="Jost*" pitchFamily="34" charset="-120"/>
              </a:rPr>
              <a:t>Povećanje bakterija koje proizvode metan</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Rast određenih vrsta bakterija u crijevima koje proizvode metan, što može uzrokovati probleme poput nadutosti, flatulencije i gastrointestinalnih smetnji.</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DISBIOZA I DRUGI POREMEĆAJI</a:t>
            </a:r>
            <a:endParaRPr lang="en-US" dirty="0"/>
          </a:p>
        </p:txBody>
      </p:sp>
      <p:sp>
        <p:nvSpPr>
          <p:cNvPr id="3" name="Object 2"/>
          <p:cNvSpPr/>
          <p:nvPr/>
        </p:nvSpPr>
        <p:spPr>
          <a:xfrm>
            <a:off x="952262" y="2883072"/>
            <a:ext cx="5446938" cy="1456068"/>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000000"/>
                </a:solidFill>
                <a:latin typeface="Jost*" pitchFamily="34" charset="0"/>
                <a:ea typeface="Jost*" pitchFamily="34" charset="-122"/>
                <a:cs typeface="Jost*" pitchFamily="34" charset="-120"/>
              </a:rPr>
              <a:t>Kolorektalni karcinom</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Poremećaj ravnoteže crijevne mikrobiote (disbioze) može dovesti do pojave kolorektalnog karcinoma. Disbioze često rezultiraju povećanjem upalnih procesa u crijevima, što može pridonijeti razvoju karcinoma.</a:t>
            </a:r>
            <a:endParaRPr lang="en-US" dirty="0"/>
          </a:p>
        </p:txBody>
      </p:sp>
      <p:sp>
        <p:nvSpPr>
          <p:cNvPr id="4" name="Object 3"/>
          <p:cNvSpPr/>
          <p:nvPr/>
        </p:nvSpPr>
        <p:spPr>
          <a:xfrm>
            <a:off x="6284928" y="2883072"/>
            <a:ext cx="5446938" cy="2101027"/>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000000"/>
                </a:solidFill>
                <a:latin typeface="Jost*" pitchFamily="34" charset="0"/>
                <a:ea typeface="Jost*" pitchFamily="34" charset="-122"/>
                <a:cs typeface="Jost*" pitchFamily="34" charset="-120"/>
              </a:rPr>
              <a:t>Metabolički sindrom povezan s masnom bolešću jetre</a:t>
            </a:r>
          </a:p>
          <a:p>
            <a:pPr lvl="1" algn="l">
              <a:lnSpc>
                <a:spcPts val="2019"/>
              </a:lnSpc>
              <a:spcBef>
                <a:spcPts val="326"/>
              </a:spcBef>
              <a:buNone/>
            </a:pPr>
            <a:r>
              <a:rPr lang="en-US" sz="1518" kern="0" spc="46" dirty="0">
                <a:solidFill>
                  <a:srgbClr val="000000">
                    <a:alpha val="80000"/>
                  </a:srgbClr>
                </a:solidFill>
                <a:latin typeface="Jost*" pitchFamily="34" charset="0"/>
                <a:ea typeface="Jost*" pitchFamily="34" charset="-122"/>
                <a:cs typeface="Jost*" pitchFamily="34" charset="-120"/>
              </a:rPr>
              <a:t>Disbioze i promjene u sastavu crijevne mikrobiote mogu biti povezane s pojavom metaboličkog sindroma i nealkoholne masne bolesti jetre. Ovaj poremećaj može dovesti do prekomjernog nakupljanja masti u jetri, upale i oštećenja jetrenog tkiva.</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71023"/>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FFFFFF"/>
                </a:solidFill>
                <a:latin typeface="Jost*" pitchFamily="34" charset="0"/>
                <a:ea typeface="Jost*" pitchFamily="34" charset="-122"/>
                <a:cs typeface="Jost*" pitchFamily="34" charset="-120"/>
              </a:rPr>
              <a:t>KATEGORIJE MODULATORA MIKROBIOTE</a:t>
            </a:r>
            <a:endParaRPr lang="en-US" dirty="0"/>
          </a:p>
        </p:txBody>
      </p:sp>
      <p:sp>
        <p:nvSpPr>
          <p:cNvPr id="3" name="Object 2"/>
          <p:cNvSpPr/>
          <p:nvPr/>
        </p:nvSpPr>
        <p:spPr>
          <a:xfrm>
            <a:off x="952262" y="2059365"/>
            <a:ext cx="5446938" cy="3754888"/>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FFFFFF"/>
                </a:solidFill>
                <a:latin typeface="Jost*" pitchFamily="34" charset="0"/>
                <a:ea typeface="Jost*" pitchFamily="34" charset="-122"/>
                <a:cs typeface="Jost*" pitchFamily="34" charset="-120"/>
              </a:rPr>
              <a:t>Prebiotici</a:t>
            </a:r>
          </a:p>
          <a:p>
            <a:pPr lvl="1" algn="l">
              <a:lnSpc>
                <a:spcPts val="2019"/>
              </a:lnSpc>
              <a:spcBef>
                <a:spcPts val="326"/>
              </a:spcBef>
              <a:buNone/>
            </a:pPr>
            <a:r>
              <a:rPr lang="en-US" sz="1518" kern="0" spc="46" dirty="0">
                <a:solidFill>
                  <a:srgbClr val="FFFFFF">
                    <a:alpha val="80000"/>
                  </a:srgbClr>
                </a:solidFill>
                <a:latin typeface="Jost*" pitchFamily="34" charset="0"/>
                <a:ea typeface="Jost*" pitchFamily="34" charset="-122"/>
                <a:cs typeface="Jost*" pitchFamily="34" charset="-120"/>
              </a:rPr>
              <a:t>Neprobavljivi sastojci hrane koji selektivno stimuliraju rast i/ili aktivnost korisnih bakterija u crijevima domaćina, djelujući kao</a:t>
            </a:r>
          </a:p>
          <a:p>
            <a:pPr marL="242900" indent="-242900" algn="l">
              <a:lnSpc>
                <a:spcPts val="3062"/>
              </a:lnSpc>
              <a:spcBef>
                <a:spcPts val="2549"/>
              </a:spcBef>
              <a:buSzPct val="100000"/>
              <a:buChar char="•"/>
            </a:pPr>
            <a:r>
              <a:rPr lang="en-US" sz="2430" kern="0" spc="73" dirty="0">
                <a:solidFill>
                  <a:srgbClr val="FFFFFF"/>
                </a:solidFill>
                <a:latin typeface="Jost*" pitchFamily="34" charset="0"/>
                <a:ea typeface="Jost*" pitchFamily="34" charset="-122"/>
                <a:cs typeface="Jost*" pitchFamily="34" charset="-120"/>
              </a:rPr>
              <a:t>Probiotici</a:t>
            </a:r>
          </a:p>
          <a:p>
            <a:pPr lvl="1" algn="l">
              <a:lnSpc>
                <a:spcPts val="2019"/>
              </a:lnSpc>
              <a:spcBef>
                <a:spcPts val="326"/>
              </a:spcBef>
              <a:buNone/>
            </a:pPr>
            <a:r>
              <a:rPr lang="en-US" sz="1518" kern="0" spc="46" dirty="0">
                <a:solidFill>
                  <a:srgbClr val="FFFFFF">
                    <a:alpha val="80000"/>
                  </a:srgbClr>
                </a:solidFill>
                <a:latin typeface="Jost*" pitchFamily="34" charset="0"/>
                <a:ea typeface="Jost*" pitchFamily="34" charset="-122"/>
                <a:cs typeface="Jost*" pitchFamily="34" charset="-120"/>
              </a:rPr>
              <a:t>Živi mikroorganizmi koji, kada se primjenjuju u adekvatnim količinama, pružaju zdravstvene koristi domaćinu. Oni uvode korisne bakterije u crijeva s ciljem uspostavljanja ili poboljšanja ravnoteže mikrobiote. Uobičajeni sojevi uključuju Lactobacillus, Bifidobacterium, Streptococcus i kvasce poput Saccharomyces.</a:t>
            </a:r>
            <a:endParaRPr lang="en-US" dirty="0"/>
          </a:p>
        </p:txBody>
      </p:sp>
      <p:sp>
        <p:nvSpPr>
          <p:cNvPr id="4" name="Object 3"/>
          <p:cNvSpPr/>
          <p:nvPr/>
        </p:nvSpPr>
        <p:spPr>
          <a:xfrm>
            <a:off x="6284928" y="2059365"/>
            <a:ext cx="5446938" cy="1199751"/>
          </a:xfrm>
          <a:prstGeom prst="rect">
            <a:avLst/>
          </a:prstGeom>
          <a:noFill/>
        </p:spPr>
        <p:txBody>
          <a:bodyPr wrap="square" lIns="0" tIns="0" rIns="0" bIns="0" rtlCol="0" anchor="t"/>
          <a:lstStyle/>
          <a:p>
            <a:pPr marL="242900" indent="-242900" algn="l">
              <a:lnSpc>
                <a:spcPts val="3062"/>
              </a:lnSpc>
              <a:buSzPct val="100000"/>
              <a:buChar char="•"/>
            </a:pPr>
            <a:r>
              <a:rPr lang="en-US" sz="2430" kern="0" spc="73" dirty="0">
                <a:solidFill>
                  <a:srgbClr val="FFFFFF"/>
                </a:solidFill>
                <a:latin typeface="Jost*" pitchFamily="34" charset="0"/>
                <a:ea typeface="Jost*" pitchFamily="34" charset="-122"/>
                <a:cs typeface="Jost*" pitchFamily="34" charset="-120"/>
              </a:rPr>
              <a:t>Sinbiotici</a:t>
            </a:r>
          </a:p>
          <a:p>
            <a:pPr lvl="1" algn="l">
              <a:lnSpc>
                <a:spcPts val="2019"/>
              </a:lnSpc>
              <a:spcBef>
                <a:spcPts val="326"/>
              </a:spcBef>
              <a:buNone/>
            </a:pPr>
            <a:r>
              <a:rPr lang="en-US" sz="1518" kern="0" spc="46" dirty="0">
                <a:solidFill>
                  <a:srgbClr val="FFFFFF">
                    <a:alpha val="80000"/>
                  </a:srgbClr>
                </a:solidFill>
                <a:latin typeface="Jost*" pitchFamily="34" charset="0"/>
                <a:ea typeface="Jost*" pitchFamily="34" charset="-122"/>
                <a:cs typeface="Jost*" pitchFamily="34" charset="-120"/>
              </a:rPr>
              <a:t>Kombinacija prebiotika i probiotika koja sinergistički modulira crijevnu mikrobiotu. Osiguravanjem korisnih bakterija i</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DOKAZANA UČINKOVITOST PROBIOTIKA</a:t>
            </a:r>
            <a:endParaRPr lang="en-US" dirty="0"/>
          </a:p>
        </p:txBody>
      </p:sp>
      <p:pic>
        <p:nvPicPr>
          <p:cNvPr id="3" name="Object 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3" y="1514096"/>
            <a:ext cx="11255735" cy="4875581"/>
          </a:xfrm>
          <a:prstGeom prst="rect">
            <a:avLst/>
          </a:prstGeom>
        </p:spPr>
      </p:pic>
      <p:pic>
        <p:nvPicPr>
          <p:cNvPr id="4" name="Object 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3" y="1514096"/>
            <a:ext cx="11236690" cy="4866058"/>
          </a:xfrm>
          <a:prstGeom prst="rect">
            <a:avLst/>
          </a:prstGeom>
        </p:spPr>
      </p:pic>
      <p:sp>
        <p:nvSpPr>
          <p:cNvPr id="5" name="Object 4"/>
          <p:cNvSpPr/>
          <p:nvPr/>
        </p:nvSpPr>
        <p:spPr>
          <a:xfrm>
            <a:off x="476131" y="1514096"/>
            <a:ext cx="5618345" cy="633461"/>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Bolest/Stanje</a:t>
            </a:r>
            <a:endParaRPr lang="en-US" dirty="0"/>
          </a:p>
        </p:txBody>
      </p:sp>
      <p:sp>
        <p:nvSpPr>
          <p:cNvPr id="6" name="Object 5"/>
          <p:cNvSpPr/>
          <p:nvPr/>
        </p:nvSpPr>
        <p:spPr>
          <a:xfrm>
            <a:off x="6094476" y="1514096"/>
            <a:ext cx="5618345" cy="633461"/>
          </a:xfrm>
          <a:prstGeom prst="rect">
            <a:avLst/>
          </a:prstGeom>
          <a:noFill/>
        </p:spPr>
        <p:txBody>
          <a:bodyPr wrap="square" rtlCol="0" anchor="ctr">
            <a:normAutofit fontScale="85000" lnSpcReduction="20000"/>
          </a:bodyPr>
          <a:lstStyle/>
          <a:p>
            <a:pPr algn="ctr">
              <a:buNone/>
            </a:pPr>
            <a:r>
              <a:rPr lang="en-US" sz="2000" dirty="0">
                <a:solidFill>
                  <a:srgbClr val="FFFFFF"/>
                </a:solidFill>
                <a:latin typeface="Jost* Light" pitchFamily="34" charset="0"/>
                <a:ea typeface="Jost* Light" pitchFamily="34" charset="-122"/>
                <a:cs typeface="Jost* Light" pitchFamily="34" charset="-120"/>
              </a:rPr>
              <a:t>Učinak probiotika</a:t>
            </a:r>
            <a:endParaRPr lang="en-US" dirty="0"/>
          </a:p>
        </p:txBody>
      </p:sp>
      <p:sp>
        <p:nvSpPr>
          <p:cNvPr id="7" name="Object 6"/>
          <p:cNvSpPr/>
          <p:nvPr/>
        </p:nvSpPr>
        <p:spPr>
          <a:xfrm>
            <a:off x="476131" y="2147558"/>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Akutni proljev</a:t>
            </a:r>
            <a:endParaRPr lang="en-US" dirty="0"/>
          </a:p>
        </p:txBody>
      </p:sp>
      <p:sp>
        <p:nvSpPr>
          <p:cNvPr id="8" name="Object 7"/>
          <p:cNvSpPr/>
          <p:nvPr/>
        </p:nvSpPr>
        <p:spPr>
          <a:xfrm>
            <a:off x="6094476" y="2147558"/>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Smanjenje rizika od proljeva uzrokovanog antibioticima</a:t>
            </a:r>
            <a:endParaRPr lang="en-US" dirty="0"/>
          </a:p>
        </p:txBody>
      </p:sp>
      <p:sp>
        <p:nvSpPr>
          <p:cNvPr id="9" name="Object 8"/>
          <p:cNvSpPr/>
          <p:nvPr/>
        </p:nvSpPr>
        <p:spPr>
          <a:xfrm>
            <a:off x="476131" y="2992172"/>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Sindrom iritabilnog crijeva (IBS)</a:t>
            </a:r>
            <a:endParaRPr lang="en-US" dirty="0"/>
          </a:p>
        </p:txBody>
      </p:sp>
      <p:sp>
        <p:nvSpPr>
          <p:cNvPr id="10" name="Object 9"/>
          <p:cNvSpPr/>
          <p:nvPr/>
        </p:nvSpPr>
        <p:spPr>
          <a:xfrm>
            <a:off x="6094476" y="2992172"/>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Ublažavanje gastrointestinalnih simptoma</a:t>
            </a:r>
            <a:endParaRPr lang="en-US" dirty="0"/>
          </a:p>
        </p:txBody>
      </p:sp>
      <p:sp>
        <p:nvSpPr>
          <p:cNvPr id="11" name="Object 10"/>
          <p:cNvSpPr/>
          <p:nvPr/>
        </p:nvSpPr>
        <p:spPr>
          <a:xfrm>
            <a:off x="476131" y="3836787"/>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Ulcerozni kolitis</a:t>
            </a:r>
            <a:endParaRPr lang="en-US" dirty="0"/>
          </a:p>
        </p:txBody>
      </p:sp>
      <p:sp>
        <p:nvSpPr>
          <p:cNvPr id="12" name="Object 11"/>
          <p:cNvSpPr/>
          <p:nvPr/>
        </p:nvSpPr>
        <p:spPr>
          <a:xfrm>
            <a:off x="6094476" y="3836787"/>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Postizanje kliničke remisije i odgovora tijekom aktivne faze</a:t>
            </a:r>
            <a:endParaRPr lang="en-US" dirty="0"/>
          </a:p>
        </p:txBody>
      </p:sp>
      <p:sp>
        <p:nvSpPr>
          <p:cNvPr id="13" name="Object 12"/>
          <p:cNvSpPr/>
          <p:nvPr/>
        </p:nvSpPr>
        <p:spPr>
          <a:xfrm>
            <a:off x="476131" y="4681402"/>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Nekrotizirajući enterokolitis</a:t>
            </a:r>
            <a:endParaRPr lang="en-US" dirty="0"/>
          </a:p>
        </p:txBody>
      </p:sp>
      <p:sp>
        <p:nvSpPr>
          <p:cNvPr id="14" name="Object 13"/>
          <p:cNvSpPr/>
          <p:nvPr/>
        </p:nvSpPr>
        <p:spPr>
          <a:xfrm>
            <a:off x="6094476" y="4681402"/>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Prevencija i smanjenje učestalosti kod nedonoščadi</a:t>
            </a:r>
            <a:endParaRPr lang="en-US" dirty="0"/>
          </a:p>
        </p:txBody>
      </p:sp>
      <p:sp>
        <p:nvSpPr>
          <p:cNvPr id="15" name="Object 14"/>
          <p:cNvSpPr/>
          <p:nvPr/>
        </p:nvSpPr>
        <p:spPr>
          <a:xfrm>
            <a:off x="476131" y="5526017"/>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Eradikacija Helicobacter pylori</a:t>
            </a:r>
            <a:endParaRPr lang="en-US" dirty="0"/>
          </a:p>
        </p:txBody>
      </p:sp>
      <p:sp>
        <p:nvSpPr>
          <p:cNvPr id="16" name="Object 15"/>
          <p:cNvSpPr/>
          <p:nvPr/>
        </p:nvSpPr>
        <p:spPr>
          <a:xfrm>
            <a:off x="6094476" y="5526017"/>
            <a:ext cx="5618345" cy="844615"/>
          </a:xfrm>
          <a:prstGeom prst="rect">
            <a:avLst/>
          </a:prstGeom>
          <a:noFill/>
        </p:spPr>
        <p:txBody>
          <a:bodyPr wrap="square" rtlCol="0" anchor="ctr">
            <a:normAutofit fontScale="85000" lnSpcReduction="20000"/>
          </a:bodyPr>
          <a:lstStyle/>
          <a:p>
            <a:pPr algn="ctr">
              <a:buNone/>
            </a:pPr>
            <a:r>
              <a:rPr lang="en-US" sz="2000" dirty="0">
                <a:solidFill>
                  <a:srgbClr val="000000"/>
                </a:solidFill>
                <a:latin typeface="Jost* Light" pitchFamily="34" charset="0"/>
                <a:ea typeface="Jost* Light" pitchFamily="34" charset="-122"/>
                <a:cs typeface="Jost* Light" pitchFamily="34" charset="-120"/>
              </a:rPr>
              <a:t>Povoljni učinci na stope eradikacije i smanjenje nuspojava</a:t>
            </a:r>
            <a:endParaRPr lang="en-US" dirty="0"/>
          </a:p>
        </p:txBody>
      </p:sp>
      <p:sp>
        <p:nvSpPr>
          <p:cNvPr id="17" name="Object 16"/>
          <p:cNvSpPr/>
          <p:nvPr/>
        </p:nvSpPr>
        <p:spPr>
          <a:xfrm>
            <a:off x="-476131" y="6520216"/>
            <a:ext cx="12188952" cy="178351"/>
          </a:xfrm>
          <a:prstGeom prst="rect">
            <a:avLst/>
          </a:prstGeom>
          <a:noFill/>
        </p:spPr>
        <p:txBody>
          <a:bodyPr wrap="square" lIns="0" tIns="0" rIns="0" bIns="0" rtlCol="0" anchor="t"/>
          <a:lstStyle/>
          <a:p>
            <a:pPr algn="r">
              <a:lnSpc>
                <a:spcPts val="1405"/>
              </a:lnSpc>
              <a:buNone/>
            </a:pPr>
            <a:r>
              <a:rPr lang="en-US" sz="1056" kern="0" spc="32" dirty="0">
                <a:solidFill>
                  <a:srgbClr val="000000">
                    <a:alpha val="80000"/>
                  </a:srgbClr>
                </a:solidFill>
                <a:latin typeface="Jost*" pitchFamily="34" charset="0"/>
                <a:ea typeface="Jost*" pitchFamily="34" charset="-122"/>
                <a:cs typeface="Jost*" pitchFamily="34" charset="-120"/>
              </a:rPr>
              <a:t>*Prema kontekstu prikazanom u prethodnom tekstu.</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34"/>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PATOFIZIOLOŠKI MEHANIZMI DISBIOZE</a:t>
            </a:r>
            <a:endParaRPr lang="en-US" dirty="0"/>
          </a:p>
        </p:txBody>
      </p:sp>
      <p:pic>
        <p:nvPicPr>
          <p:cNvPr id="3" name="Object 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6562" y="2601262"/>
            <a:ext cx="3894751" cy="1209373"/>
          </a:xfrm>
          <a:prstGeom prst="rect">
            <a:avLst/>
          </a:prstGeom>
        </p:spPr>
      </p:pic>
      <p:sp>
        <p:nvSpPr>
          <p:cNvPr id="4" name="Object 3"/>
          <p:cNvSpPr/>
          <p:nvPr/>
        </p:nvSpPr>
        <p:spPr>
          <a:xfrm>
            <a:off x="506286" y="3074397"/>
            <a:ext cx="3526543" cy="259194"/>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Oštećenje crijevne barijere</a:t>
            </a:r>
            <a:endParaRPr lang="en-US" dirty="0"/>
          </a:p>
        </p:txBody>
      </p:sp>
      <p:sp>
        <p:nvSpPr>
          <p:cNvPr id="5" name="Object 4"/>
          <p:cNvSpPr/>
          <p:nvPr/>
        </p:nvSpPr>
        <p:spPr>
          <a:xfrm>
            <a:off x="761810" y="3940559"/>
            <a:ext cx="3526543" cy="445778"/>
          </a:xfrm>
          <a:prstGeom prst="rect">
            <a:avLst/>
          </a:prstGeom>
          <a:noFill/>
        </p:spPr>
        <p:txBody>
          <a:bodyPr wrap="square" lIns="0" tIns="0" rIns="0" bIns="0" rtlCol="0" anchor="t"/>
          <a:lstStyle/>
          <a:p>
            <a:pPr algn="l">
              <a:lnSpc>
                <a:spcPts val="1756"/>
              </a:lnSpc>
              <a:buNone/>
            </a:pPr>
            <a:r>
              <a:rPr lang="en-US" sz="1320" kern="0" spc="40" dirty="0">
                <a:solidFill>
                  <a:srgbClr val="000000">
                    <a:alpha val="80000"/>
                  </a:srgbClr>
                </a:solidFill>
                <a:latin typeface="Jost*" pitchFamily="34" charset="0"/>
                <a:ea typeface="Jost*" pitchFamily="34" charset="-122"/>
                <a:cs typeface="Jost*" pitchFamily="34" charset="-120"/>
              </a:rPr>
              <a:t>Disbioza može narušiti integritet crijevne barijere, dovodeći do stanja</a:t>
            </a:r>
            <a:endParaRPr lang="en-US" dirty="0"/>
          </a:p>
        </p:txBody>
      </p:sp>
      <p:pic>
        <p:nvPicPr>
          <p:cNvPr id="6" name="Object 5"/>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48669" y="2601262"/>
            <a:ext cx="3894751" cy="1209373"/>
          </a:xfrm>
          <a:prstGeom prst="rect">
            <a:avLst/>
          </a:prstGeom>
        </p:spPr>
      </p:pic>
      <p:sp>
        <p:nvSpPr>
          <p:cNvPr id="7" name="Object 6"/>
          <p:cNvSpPr/>
          <p:nvPr/>
        </p:nvSpPr>
        <p:spPr>
          <a:xfrm>
            <a:off x="4488328" y="2945842"/>
            <a:ext cx="3212297" cy="518388"/>
          </a:xfrm>
          <a:prstGeom prst="rect">
            <a:avLst/>
          </a:prstGeom>
          <a:noFill/>
        </p:spPr>
        <p:txBody>
          <a:bodyPr wrap="square" lIns="0" tIns="0" rIns="0" bIns="0" rtlCol="0" anchor="t"/>
          <a:lstStyle/>
          <a:p>
            <a:pPr algn="ctr">
              <a:lnSpc>
                <a:spcPts val="2042"/>
              </a:lnSpc>
              <a:buNone/>
            </a:pPr>
            <a:r>
              <a:rPr lang="en-US" sz="1620" kern="0" spc="49" dirty="0">
                <a:solidFill>
                  <a:srgbClr val="000000"/>
                </a:solidFill>
                <a:latin typeface="Jost*" pitchFamily="34" charset="0"/>
                <a:ea typeface="Jost*" pitchFamily="34" charset="-122"/>
                <a:cs typeface="Jost*" pitchFamily="34" charset="-120"/>
              </a:rPr>
              <a:t>Promjene u imunološkom odgovoru</a:t>
            </a:r>
            <a:endParaRPr lang="en-US" dirty="0"/>
          </a:p>
        </p:txBody>
      </p:sp>
      <p:sp>
        <p:nvSpPr>
          <p:cNvPr id="8" name="Object 7"/>
          <p:cNvSpPr/>
          <p:nvPr/>
        </p:nvSpPr>
        <p:spPr>
          <a:xfrm>
            <a:off x="4443889" y="3940559"/>
            <a:ext cx="3526543" cy="1337333"/>
          </a:xfrm>
          <a:prstGeom prst="rect">
            <a:avLst/>
          </a:prstGeom>
          <a:noFill/>
        </p:spPr>
        <p:txBody>
          <a:bodyPr wrap="square" lIns="0" tIns="0" rIns="0" bIns="0" rtlCol="0" anchor="t"/>
          <a:lstStyle/>
          <a:p>
            <a:pPr algn="l">
              <a:lnSpc>
                <a:spcPts val="1756"/>
              </a:lnSpc>
              <a:buNone/>
            </a:pPr>
            <a:r>
              <a:rPr lang="en-US" sz="1320" kern="0" spc="40" dirty="0">
                <a:solidFill>
                  <a:srgbClr val="000000">
                    <a:alpha val="80000"/>
                  </a:srgbClr>
                </a:solidFill>
                <a:latin typeface="Jost*" pitchFamily="34" charset="0"/>
                <a:ea typeface="Jost*" pitchFamily="34" charset="-122"/>
                <a:cs typeface="Jost*" pitchFamily="34" charset="-120"/>
              </a:rPr>
              <a:t>Disbioza može aktivirati Toll-like receptore (TLR) na imunosnim stanicama, smanjiti razinu kratkolančanih masnih kiselina (SCFA) i poremetiti ravnotežu T-stanica, s porastom upalnih Th1 i Th17 te smanjenjem regulatornih T-stanica (Treg).</a:t>
            </a:r>
            <a:endParaRPr lang="en-US" dirty="0"/>
          </a:p>
        </p:txBody>
      </p:sp>
      <p:pic>
        <p:nvPicPr>
          <p:cNvPr id="9" name="Object 8"/>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30776" y="2601262"/>
            <a:ext cx="3894751" cy="1209373"/>
          </a:xfrm>
          <a:prstGeom prst="rect">
            <a:avLst/>
          </a:prstGeom>
        </p:spPr>
      </p:pic>
      <p:sp>
        <p:nvSpPr>
          <p:cNvPr id="10" name="Object 9"/>
          <p:cNvSpPr/>
          <p:nvPr/>
        </p:nvSpPr>
        <p:spPr>
          <a:xfrm>
            <a:off x="8170407" y="3074397"/>
            <a:ext cx="3212297" cy="259194"/>
          </a:xfrm>
          <a:prstGeom prst="rect">
            <a:avLst/>
          </a:prstGeom>
          <a:noFill/>
        </p:spPr>
        <p:txBody>
          <a:bodyPr wrap="square" lIns="0" tIns="0" rIns="0" bIns="0" rtlCol="0" anchor="t"/>
          <a:lstStyle/>
          <a:p>
            <a:pPr algn="ctr">
              <a:lnSpc>
                <a:spcPts val="2042"/>
              </a:lnSpc>
              <a:buNone/>
            </a:pPr>
            <a:r>
              <a:rPr lang="en-US" sz="1620" kern="0" spc="49" dirty="0">
                <a:solidFill>
                  <a:srgbClr val="FFFFFF"/>
                </a:solidFill>
                <a:latin typeface="Jost*" pitchFamily="34" charset="0"/>
                <a:ea typeface="Jost*" pitchFamily="34" charset="-122"/>
                <a:cs typeface="Jost*" pitchFamily="34" charset="-120"/>
              </a:rPr>
              <a:t>Proizvodnja štetnih metabolita</a:t>
            </a:r>
            <a:endParaRPr lang="en-US" dirty="0"/>
          </a:p>
        </p:txBody>
      </p:sp>
      <p:sp>
        <p:nvSpPr>
          <p:cNvPr id="11" name="Object 10"/>
          <p:cNvSpPr/>
          <p:nvPr/>
        </p:nvSpPr>
        <p:spPr>
          <a:xfrm>
            <a:off x="8125968" y="3940559"/>
            <a:ext cx="3526543" cy="1114444"/>
          </a:xfrm>
          <a:prstGeom prst="rect">
            <a:avLst/>
          </a:prstGeom>
          <a:noFill/>
        </p:spPr>
        <p:txBody>
          <a:bodyPr wrap="square" lIns="0" tIns="0" rIns="0" bIns="0" rtlCol="0" anchor="t"/>
          <a:lstStyle/>
          <a:p>
            <a:pPr algn="l">
              <a:lnSpc>
                <a:spcPts val="1756"/>
              </a:lnSpc>
              <a:buNone/>
            </a:pPr>
            <a:r>
              <a:rPr lang="en-US" sz="1320" kern="0" spc="40" dirty="0">
                <a:solidFill>
                  <a:srgbClr val="000000">
                    <a:alpha val="80000"/>
                  </a:srgbClr>
                </a:solidFill>
                <a:latin typeface="Jost*" pitchFamily="34" charset="0"/>
                <a:ea typeface="Jost*" pitchFamily="34" charset="-122"/>
                <a:cs typeface="Jost*" pitchFamily="34" charset="-120"/>
              </a:rPr>
              <a:t>Bakterije poput Clostridium difficile i Bacteroides fragilis mogu proizvoditi tvari poput vodikovog sulfida i amonijaka, koji dodatno oštećuju crijevnu barijeru i pogoršavaju upalnu reakciju.</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76131" y="476131"/>
            <a:ext cx="3942364" cy="5913546"/>
          </a:xfrm>
          <a:prstGeom prst="rect">
            <a:avLst/>
          </a:prstGeom>
          <a:solidFill>
            <a:srgbClr val="143F9C"/>
          </a:solidFill>
        </p:spPr>
        <p:txBody>
          <a:bodyPr/>
          <a:lstStyle/>
          <a:p>
            <a:endParaRPr lang="hr-HR"/>
          </a:p>
        </p:txBody>
      </p:sp>
      <p:pic>
        <p:nvPicPr>
          <p:cNvPr id="3" name="Object 2"/>
          <p:cNvPicPr>
            <a:picLocks noChangeAspect="1"/>
          </p:cNvPicPr>
          <p:nvPr/>
        </p:nvPicPr>
        <p:blipFill>
          <a:blip r:embed="rId3"/>
          <a:srcRect l="27778" r="27778"/>
          <a:stretch/>
        </p:blipFill>
        <p:spPr>
          <a:xfrm>
            <a:off x="476131" y="476131"/>
            <a:ext cx="3942364" cy="5913546"/>
          </a:xfrm>
          <a:prstGeom prst="rect">
            <a:avLst/>
          </a:prstGeom>
        </p:spPr>
      </p:pic>
      <p:sp>
        <p:nvSpPr>
          <p:cNvPr id="4" name="Object 3"/>
          <p:cNvSpPr/>
          <p:nvPr/>
        </p:nvSpPr>
        <p:spPr>
          <a:xfrm>
            <a:off x="5504788" y="2118783"/>
            <a:ext cx="5588349" cy="853068"/>
          </a:xfrm>
          <a:prstGeom prst="rect">
            <a:avLst/>
          </a:prstGeom>
          <a:noFill/>
        </p:spPr>
        <p:txBody>
          <a:bodyPr wrap="square" lIns="0" tIns="0" rIns="0" bIns="0" rtlCol="0" anchor="t"/>
          <a:lstStyle/>
          <a:p>
            <a:pPr algn="ctr">
              <a:lnSpc>
                <a:spcPts val="3360"/>
              </a:lnSpc>
              <a:buNone/>
            </a:pPr>
            <a:r>
              <a:rPr lang="en-US" sz="3000" kern="0" spc="90" dirty="0">
                <a:solidFill>
                  <a:srgbClr val="000000"/>
                </a:solidFill>
                <a:latin typeface="Jost*" pitchFamily="34" charset="0"/>
                <a:ea typeface="Jost*" pitchFamily="34" charset="-122"/>
                <a:cs typeface="Jost*" pitchFamily="34" charset="-120"/>
              </a:rPr>
              <a:t>NOVI PROBIOTICI I PERSONALIZIRANA TERAPIJA</a:t>
            </a:r>
            <a:endParaRPr lang="en-US" dirty="0"/>
          </a:p>
        </p:txBody>
      </p:sp>
      <p:sp>
        <p:nvSpPr>
          <p:cNvPr id="5" name="Object 4"/>
          <p:cNvSpPr/>
          <p:nvPr/>
        </p:nvSpPr>
        <p:spPr>
          <a:xfrm>
            <a:off x="4575142" y="3112309"/>
            <a:ext cx="7447640" cy="1605156"/>
          </a:xfrm>
          <a:prstGeom prst="rect">
            <a:avLst/>
          </a:prstGeom>
          <a:noFill/>
        </p:spPr>
        <p:txBody>
          <a:bodyPr wrap="square" lIns="0" tIns="0" rIns="0" bIns="0" rtlCol="0" anchor="t"/>
          <a:lstStyle/>
          <a:p>
            <a:pPr algn="ctr">
              <a:lnSpc>
                <a:spcPts val="2107"/>
              </a:lnSpc>
              <a:spcBef>
                <a:spcPts val="1085"/>
              </a:spcBef>
              <a:buNone/>
            </a:pPr>
            <a:r>
              <a:rPr lang="en-US" sz="1584" kern="0" spc="47" dirty="0">
                <a:solidFill>
                  <a:srgbClr val="000000">
                    <a:alpha val="80000"/>
                  </a:srgbClr>
                </a:solidFill>
                <a:latin typeface="Jost*" pitchFamily="34" charset="0"/>
                <a:ea typeface="Jost*" pitchFamily="34" charset="-122"/>
                <a:cs typeface="Jost*" pitchFamily="34" charset="-120"/>
              </a:rPr>
              <a:t>Novi probiotici nove generacije i personalizirane terapije prilagođene jedinstvenom profilu crijevne mikrobiote svakog pacijenta pokazuju veći terapijski potencijal za liječenje kroničnih upalnih bolesti probavnog sustava. Ovi novi probiotici ciljano moduliraju specifične patološke procese poput oštećene crijevne barijere, deregulacije imunološkog sustava i metaboličke disfunkcije.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6523</Words>
  <Application>Microsoft Office PowerPoint</Application>
  <PresentationFormat>Widescreen</PresentationFormat>
  <Paragraphs>342</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Jost*</vt:lpstr>
      <vt:lpstr>Jost*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Kronična upala i probiotici</dc:title>
  <dc:subject>Kronična upala i probiotici</dc:subject>
  <dc:creator>Davor Radic</dc:creator>
  <cp:lastModifiedBy>Davor Radić</cp:lastModifiedBy>
  <cp:revision>1</cp:revision>
  <dcterms:created xsi:type="dcterms:W3CDTF">2024-11-23T06:58:49Z</dcterms:created>
  <dcterms:modified xsi:type="dcterms:W3CDTF">2024-11-23T07:02:39Z</dcterms:modified>
</cp:coreProperties>
</file>