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429" r:id="rId2"/>
    <p:sldId id="420" r:id="rId3"/>
    <p:sldId id="361" r:id="rId4"/>
    <p:sldId id="362" r:id="rId5"/>
    <p:sldId id="359" r:id="rId6"/>
    <p:sldId id="412" r:id="rId7"/>
    <p:sldId id="288" r:id="rId8"/>
    <p:sldId id="366" r:id="rId9"/>
    <p:sldId id="368" r:id="rId10"/>
    <p:sldId id="369" r:id="rId11"/>
    <p:sldId id="373" r:id="rId12"/>
    <p:sldId id="415" r:id="rId13"/>
    <p:sldId id="376" r:id="rId14"/>
    <p:sldId id="378" r:id="rId15"/>
    <p:sldId id="379" r:id="rId16"/>
    <p:sldId id="347" r:id="rId17"/>
    <p:sldId id="258" r:id="rId18"/>
    <p:sldId id="385" r:id="rId19"/>
    <p:sldId id="395" r:id="rId20"/>
    <p:sldId id="259" r:id="rId21"/>
    <p:sldId id="400" r:id="rId22"/>
    <p:sldId id="401" r:id="rId23"/>
    <p:sldId id="402" r:id="rId24"/>
    <p:sldId id="405" r:id="rId25"/>
    <p:sldId id="408" r:id="rId26"/>
    <p:sldId id="410" r:id="rId27"/>
    <p:sldId id="428" r:id="rId28"/>
    <p:sldId id="421" r:id="rId29"/>
    <p:sldId id="358" r:id="rId30"/>
    <p:sldId id="329" r:id="rId31"/>
    <p:sldId id="426" r:id="rId32"/>
    <p:sldId id="42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2C0D7-F85E-4D4E-AF8C-B01EA0708E5E}" type="datetimeFigureOut">
              <a:rPr lang="hr-HR" smtClean="0"/>
              <a:t>18.11.2024.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1493B1-D224-4A01-8D11-DDF306CD15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20986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Mikrobiota ima značajan utjecaj na zdravlje, a njezine promjene mogu biti jedan od važnih čimbenika za razvoj i progresiju metaboličkog sindroma. Mehanizmi kojima mikrobiota može doprinijeti razvoju metaboličkog sindroma su disbioza mikrobiote i povećana propusnost crijeva. Metabolički sindrom je povezan sa smanjenim udjelom probiotskih bakterija poput Bifidobacteria,a povećanjem propusnosti crijeva dolazi do ulaska lipopolisaharida u krvotok koji može doprinjeti razvoju kronične upale niskog intenziteta. Neke bakterije povećavaju unos kalorija iz hrane i potiču debljanje, dok druge mogu imati suprotan učinak.  Crijevne bakterije fermentiraju dijetalna vlakna u </a:t>
            </a:r>
            <a:r>
              <a:rPr lang="hr-H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kratkolančane masne kiseline</a:t>
            </a:r>
            <a:r>
              <a:rPr lang="it-I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koje mogu imati pozitivan učinak na metabolizam i regulaciju energije. Probiotici i prebiotici mogu pomoći u obnavljanju zdrave crijevne flore, smanjenju upala i poboljšanju metaboličkih funkcija.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BA5B9B-5D46-4BF6-AEDE-15F68C76A63E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34027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https://ec.europa.eu/eurostat/statistics-explained/index.php?title=File:Overweight_population_map_July_2021_V2.png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493B1-D224-4A01-8D11-DDF306CD15BF}" type="slidenum">
              <a:rPr lang="hr-HR" smtClean="0"/>
              <a:t>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10599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Cambria" panose="02040503050406030204" pitchFamily="18" charset="0"/>
              </a:rPr>
              <a:t>Both genetic and environmental factors can cause dysbiosis of the gut microbiota. Dysbiosis can increase energy absorption through changes in gene expression and excessive accumulation of short-chain fatty acids (SCFAs); improve central appetite through gut-brain axis, gut hormones, and neuromodulators; regulate fat storage through transcription factors and lipoprotein lipase; cause chronic inflammation through regulation of inflammatory gene expression and lipopolysaccharide; and disrupt the circadian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Cambria" panose="02040503050406030204" pitchFamily="18" charset="0"/>
              </a:rPr>
              <a:t>rhythum</a:t>
            </a:r>
            <a:r>
              <a:rPr lang="en-US" b="0" i="0" dirty="0">
                <a:solidFill>
                  <a:srgbClr val="333333"/>
                </a:solidFill>
                <a:effectLst/>
                <a:latin typeface="Cambria" panose="02040503050406030204" pitchFamily="18" charset="0"/>
              </a:rPr>
              <a:t> by affecting the circadian transcription factors, epigenetic modifications, and the synthesis of bile and SCFAs. These factors appear to increase susceptibility to obesity. The figure was created with BioRender.com. SCFA: Short-chain fatty acids; LPL: Lipoprotein lipase; LPS: Lipopolysaccharide.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493B1-D224-4A01-8D11-DDF306CD15BF}" type="slidenum">
              <a:rPr lang="hr-HR" smtClean="0"/>
              <a:t>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17401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200" dirty="0">
                <a:solidFill>
                  <a:prstClr val="black"/>
                </a:solidFill>
              </a:rPr>
              <a:t>Popović, Ana-Marija; Huđek Turković, Ana; Žuna, Kristina; Bačun-Družina, Višnja; Rubelj, Ivica; Matovinović, Martina. </a:t>
            </a:r>
            <a:r>
              <a:rPr lang="hr-HR" sz="1200" i="1" dirty="0">
                <a:solidFill>
                  <a:prstClr val="black"/>
                </a:solidFill>
              </a:rPr>
              <a:t>FTO</a:t>
            </a:r>
            <a:r>
              <a:rPr lang="hr-HR" sz="1200" dirty="0">
                <a:solidFill>
                  <a:prstClr val="black"/>
                </a:solidFill>
              </a:rPr>
              <a:t> Gene Polymorphisms at the Crossroads of Metabolic Pathways of Obesity and Epigenetic Influences. Food Technology and Biotechnology (2022).</a:t>
            </a: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493B1-D224-4A01-8D11-DDF306CD15BF}" type="slidenum">
              <a:rPr lang="hr-HR" smtClean="0"/>
              <a:t>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56706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Nedorađene obrade..objavljeni radovi</a:t>
            </a:r>
          </a:p>
          <a:p>
            <a:r>
              <a:rPr lang="hr-HR" dirty="0"/>
              <a:t>Higher prevalence of FTP gene risk genotypes AA rs9939609, CC rs1421085, and GG rs17817449 and saliva containing Staphylococcus aureus in obese women in Croatia. Huđek A et al. 2018.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DC60F-C2AB-436B-A0AA-70DC5524B6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099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increased </a:t>
            </a:r>
            <a:r>
              <a:rPr lang="en-GB" sz="18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FTO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expression is associated with weight gain and higher BMI.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DC60F-C2AB-436B-A0AA-70DC5524B6F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78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800" b="0" i="0" u="none" strike="noStrike" baseline="0" dirty="0">
                <a:solidFill>
                  <a:srgbClr val="000000"/>
                </a:solidFill>
                <a:latin typeface="Myriad Pro"/>
              </a:rPr>
              <a:t>Zeigler CC, Persson GR, Wondimu B, Marcus C, Sobko T, Modéer T. Microbiota in the oral subgingival biofilm is associated with obesity in adolescence. Obesity. 2012;20(1): 157–64. </a:t>
            </a:r>
          </a:p>
          <a:p>
            <a:r>
              <a:rPr lang="hr-HR" sz="1800" b="0" i="0" u="none" strike="noStrike" baseline="0" dirty="0">
                <a:solidFill>
                  <a:srgbClr val="000000"/>
                </a:solidFill>
                <a:latin typeface="Myriad Pro"/>
              </a:rPr>
              <a:t>Yang Y, Cai Q, Zheng W, Steinwandel M, Blot WJ, Shu X-O, </a:t>
            </a:r>
            <a:r>
              <a:rPr lang="hr-HR" sz="1800" b="0" i="1" u="none" strike="noStrike" baseline="0" dirty="0">
                <a:solidFill>
                  <a:srgbClr val="000000"/>
                </a:solidFill>
                <a:latin typeface="Myriad Pro"/>
              </a:rPr>
              <a:t>et al. </a:t>
            </a:r>
            <a:r>
              <a:rPr lang="hr-HR" sz="1800" b="0" i="0" u="none" strike="noStrike" baseline="0" dirty="0">
                <a:solidFill>
                  <a:srgbClr val="000000"/>
                </a:solidFill>
                <a:latin typeface="Myriad Pro"/>
              </a:rPr>
              <a:t>Oral microbiome and obesity in a large study of low-income and African-American populations. J Oral Microbiol. 2019;11(1):1650597. 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493B1-D224-4A01-8D11-DDF306CD15BF}" type="slidenum">
              <a:rPr lang="hr-HR" smtClean="0"/>
              <a:t>21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689843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493B1-D224-4A01-8D11-DDF306CD15BF}" type="slidenum">
              <a:rPr lang="hr-HR" smtClean="0"/>
              <a:t>23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27422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1800" b="0" i="0" u="none" strike="noStrike" baseline="0" dirty="0">
                <a:solidFill>
                  <a:srgbClr val="000000"/>
                </a:solidFill>
                <a:latin typeface="Myriad Pro"/>
              </a:rPr>
              <a:t>van der Does AM</a:t>
            </a:r>
            <a:r>
              <a:rPr lang="hr-HR" sz="1800" b="0" i="0" u="none" strike="noStrike" baseline="0" dirty="0">
                <a:solidFill>
                  <a:srgbClr val="000000"/>
                </a:solidFill>
                <a:latin typeface="Myriad Pro"/>
              </a:rPr>
              <a:t> et al.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Myriad Pro"/>
              </a:rPr>
              <a:t>Induction of the human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Myriad Pro"/>
              </a:rPr>
              <a:t>cathelicidin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Myriad Pro"/>
              </a:rPr>
              <a:t> LL-37 as a novel treatment against bacterial infections. J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Myriad Pro"/>
              </a:rPr>
              <a:t>Leukoc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Myriad Pro"/>
              </a:rPr>
              <a:t> Biol. 2012; 92(4):735–42. </a:t>
            </a:r>
            <a:r>
              <a:rPr lang="hr-HR" sz="1800" b="0" i="0" u="none" strike="noStrike" baseline="0" dirty="0">
                <a:solidFill>
                  <a:srgbClr val="000000"/>
                </a:solidFill>
                <a:latin typeface="Myriad Pro"/>
              </a:rPr>
              <a:t> </a:t>
            </a:r>
          </a:p>
          <a:p>
            <a:pPr algn="just"/>
            <a:r>
              <a:rPr lang="hr-HR" sz="1800" b="0" i="0" u="none" strike="noStrike" baseline="0" dirty="0">
                <a:solidFill>
                  <a:srgbClr val="000000"/>
                </a:solidFill>
                <a:latin typeface="Myriad Pro"/>
              </a:rPr>
              <a:t>Man A et al. New perspectives on the nutritional factors influencing growth rate of </a:t>
            </a:r>
            <a:r>
              <a:rPr lang="hr-HR" sz="1800" b="0" i="1" u="none" strike="noStrike" baseline="0" dirty="0">
                <a:solidFill>
                  <a:srgbClr val="000000"/>
                </a:solidFill>
                <a:latin typeface="Myriad Pro"/>
              </a:rPr>
              <a:t>Candida albicans </a:t>
            </a:r>
            <a:r>
              <a:rPr lang="hr-HR" sz="1800" b="0" i="0" u="none" strike="noStrike" baseline="0" dirty="0">
                <a:solidFill>
                  <a:srgbClr val="000000"/>
                </a:solidFill>
                <a:latin typeface="Myriad Pro"/>
              </a:rPr>
              <a:t>in diabetics. An </a:t>
            </a:r>
            <a:r>
              <a:rPr lang="hr-HR" sz="1800" b="0" i="1" u="none" strike="noStrike" baseline="0" dirty="0">
                <a:solidFill>
                  <a:srgbClr val="000000"/>
                </a:solidFill>
                <a:latin typeface="Myriad Pro"/>
              </a:rPr>
              <a:t>in vitro </a:t>
            </a:r>
            <a:r>
              <a:rPr lang="hr-HR" sz="1800" b="0" i="0" u="none" strike="noStrike" baseline="0" dirty="0">
                <a:solidFill>
                  <a:srgbClr val="000000"/>
                </a:solidFill>
                <a:latin typeface="Myriad Pro"/>
              </a:rPr>
              <a:t>study. Mem Inst Oswaldo Cruz. 2017;112(9):587–92. 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493B1-D224-4A01-8D11-DDF306CD15BF}" type="slidenum">
              <a:rPr lang="hr-HR" smtClean="0"/>
              <a:t>26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221484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Broj obroka u danu je veći od dva u 90% kontrole i 45,5% pretilih, ali to nije statistički značajno (p = 0,0532). Ne doručkuje 15,9% pretilih dok svi u kontrolnoj skupini doručkuju redovito ili neredovito, ali to ipak nije statistički značajno (p = 0,0882). Više pretilih je svoju prehranu ocijenilo kao bogatu slatkišima i grickalicama (p =0,0133 ) i bogatu mesom i mesnim prerađevinama (p =0,006). 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493B1-D224-4A01-8D11-DDF306CD15BF}" type="slidenum">
              <a:rPr lang="hr-HR" smtClean="0"/>
              <a:t>28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90283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 err="1">
                <a:solidFill>
                  <a:srgbClr val="181817"/>
                </a:solidFill>
                <a:effectLst/>
                <a:latin typeface="noto sans" panose="020B0502040504020204" pitchFamily="34" charset="0"/>
              </a:rPr>
              <a:t>Thonusin</a:t>
            </a:r>
            <a:r>
              <a:rPr lang="en-US" b="0" i="0" dirty="0">
                <a:solidFill>
                  <a:srgbClr val="181817"/>
                </a:solidFill>
                <a:effectLst/>
                <a:latin typeface="noto sans" panose="020B0502040504020204" pitchFamily="34" charset="0"/>
              </a:rPr>
              <a:t> C, </a:t>
            </a:r>
            <a:r>
              <a:rPr lang="en-US" b="0" i="0" dirty="0" err="1">
                <a:solidFill>
                  <a:srgbClr val="181817"/>
                </a:solidFill>
                <a:effectLst/>
                <a:latin typeface="noto sans" panose="020B0502040504020204" pitchFamily="34" charset="0"/>
              </a:rPr>
              <a:t>Shinlapawittayatorn</a:t>
            </a:r>
            <a:r>
              <a:rPr lang="en-US" b="0" i="0" dirty="0">
                <a:solidFill>
                  <a:srgbClr val="181817"/>
                </a:solidFill>
                <a:effectLst/>
                <a:latin typeface="noto sans" panose="020B0502040504020204" pitchFamily="34" charset="0"/>
              </a:rPr>
              <a:t> K, </a:t>
            </a:r>
            <a:r>
              <a:rPr lang="en-US" b="0" i="0" dirty="0" err="1">
                <a:solidFill>
                  <a:srgbClr val="181817"/>
                </a:solidFill>
                <a:effectLst/>
                <a:latin typeface="noto sans" panose="020B0502040504020204" pitchFamily="34" charset="0"/>
              </a:rPr>
              <a:t>Chattipakorn</a:t>
            </a:r>
            <a:r>
              <a:rPr lang="en-US" b="0" i="0" dirty="0">
                <a:solidFill>
                  <a:srgbClr val="181817"/>
                </a:solidFill>
                <a:effectLst/>
                <a:latin typeface="noto sans" panose="020B0502040504020204" pitchFamily="34" charset="0"/>
              </a:rPr>
              <a:t> SC, </a:t>
            </a:r>
            <a:r>
              <a:rPr lang="en-US" b="0" i="0" dirty="0" err="1">
                <a:solidFill>
                  <a:srgbClr val="181817"/>
                </a:solidFill>
                <a:effectLst/>
                <a:latin typeface="noto sans" panose="020B0502040504020204" pitchFamily="34" charset="0"/>
              </a:rPr>
              <a:t>Chattipakorn</a:t>
            </a:r>
            <a:r>
              <a:rPr lang="en-US" b="0" i="0" dirty="0">
                <a:solidFill>
                  <a:srgbClr val="181817"/>
                </a:solidFill>
                <a:effectLst/>
                <a:latin typeface="noto sans" panose="020B0502040504020204" pitchFamily="34" charset="0"/>
              </a:rPr>
              <a:t> N. The impact of genetic polymorphisms on weight regain after successful weight loss. </a:t>
            </a:r>
            <a:r>
              <a:rPr lang="en-US" b="0" i="1" dirty="0">
                <a:solidFill>
                  <a:srgbClr val="181817"/>
                </a:solidFill>
                <a:effectLst/>
                <a:latin typeface="noto sans" panose="020B0502040504020204" pitchFamily="34" charset="0"/>
              </a:rPr>
              <a:t>British Journal of Nutrition</a:t>
            </a:r>
            <a:r>
              <a:rPr lang="en-US" b="0" i="0" dirty="0">
                <a:solidFill>
                  <a:srgbClr val="181817"/>
                </a:solidFill>
                <a:effectLst/>
                <a:latin typeface="noto sans" panose="020B0502040504020204" pitchFamily="34" charset="0"/>
              </a:rPr>
              <a:t>. 2020;124(8):809-823. doi:10.1017/S0007114520001968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493B1-D224-4A01-8D11-DDF306CD15BF}" type="slidenum">
              <a:rPr lang="hr-HR" smtClean="0"/>
              <a:t>29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033179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12">
            <a:extLst>
              <a:ext uri="{FF2B5EF4-FFF2-40B4-BE49-F238E27FC236}">
                <a16:creationId xmlns:a16="http://schemas.microsoft.com/office/drawing/2014/main" id="{749979FC-B7B1-46DA-A9C1-4508C8DB9F0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fld id="{EB81911D-1F35-4551-BC01-9CE52BBE32BF}" type="slidenum">
              <a:rPr lang="hr-HR" altLang="sr-Latn-RS">
                <a:solidFill>
                  <a:srgbClr val="000000"/>
                </a:solidFill>
                <a:latin typeface="Calibri" panose="020F0502020204030204" pitchFamily="34" charset="0"/>
              </a:rPr>
              <a:pPr/>
              <a:t>30</a:t>
            </a:fld>
            <a:endParaRPr lang="hr-HR" altLang="sr-Latn-R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28707" name="Rectangle 1">
            <a:extLst>
              <a:ext uri="{FF2B5EF4-FFF2-40B4-BE49-F238E27FC236}">
                <a16:creationId xmlns:a16="http://schemas.microsoft.com/office/drawing/2014/main" id="{39ACC6FA-AABE-49F3-A620-5775330A8E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85800"/>
            <a:ext cx="6084888" cy="3424238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8708" name="Text Box 2">
            <a:extLst>
              <a:ext uri="{FF2B5EF4-FFF2-40B4-BE49-F238E27FC236}">
                <a16:creationId xmlns:a16="http://schemas.microsoft.com/office/drawing/2014/main" id="{9649640F-D8EF-41CD-BE12-B284063C6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43400"/>
            <a:ext cx="5481638" cy="411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altLang="sr-Latn-RS">
              <a:solidFill>
                <a:srgbClr val="FFFFFF"/>
              </a:solidFill>
            </a:endParaRPr>
          </a:p>
        </p:txBody>
      </p:sp>
      <p:sp>
        <p:nvSpPr>
          <p:cNvPr id="2" name="Rezervirano mjesto bilježaka 1">
            <a:extLst>
              <a:ext uri="{FF2B5EF4-FFF2-40B4-BE49-F238E27FC236}">
                <a16:creationId xmlns:a16="http://schemas.microsoft.com/office/drawing/2014/main" id="{EAA3A4E2-378A-4381-8137-3ED1E7341F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B83D68"/>
              </a:buClr>
              <a:buSzPct val="70000"/>
              <a:buFont typeface="Wingdings 2"/>
              <a:buChar char=""/>
              <a:defRPr/>
            </a:pPr>
            <a:r>
              <a:rPr lang="hr-HR" sz="3200" dirty="0">
                <a:solidFill>
                  <a:srgbClr val="B13F9A"/>
                </a:solidFill>
                <a:latin typeface="Trebuchet MS"/>
              </a:rPr>
              <a:t>kvaliteta rada u grupi ovisi o stručnosti i zalaganju svih članova tima te naravno i o sastavu grupe</a:t>
            </a:r>
          </a:p>
          <a:p>
            <a:pPr marL="342900" indent="-34290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B83D68"/>
              </a:buClr>
              <a:buSzPct val="70000"/>
              <a:buFont typeface="Wingdings 2"/>
              <a:buChar char=""/>
              <a:defRPr/>
            </a:pPr>
            <a:r>
              <a:rPr lang="hr-HR" sz="3200" dirty="0">
                <a:solidFill>
                  <a:srgbClr val="B13F9A"/>
                </a:solidFill>
                <a:latin typeface="Trebuchet MS"/>
              </a:rPr>
              <a:t>nije nužno da bolesnici budu apsolutno slični po godinama starosti i trajanju bolesti ili po intelektualnim sposobnostima</a:t>
            </a:r>
          </a:p>
          <a:p>
            <a:pPr marL="342900" indent="-34290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B83D68"/>
              </a:buClr>
              <a:buSzPct val="70000"/>
              <a:buFont typeface="Wingdings 2"/>
              <a:buChar char=""/>
              <a:defRPr/>
            </a:pPr>
            <a:r>
              <a:rPr lang="hr-HR" sz="3200" dirty="0">
                <a:solidFill>
                  <a:srgbClr val="B13F9A"/>
                </a:solidFill>
                <a:latin typeface="Trebuchet MS"/>
              </a:rPr>
              <a:t>izuzetno je ljekovito što mogu </a:t>
            </a:r>
            <a:r>
              <a:rPr lang="hr-HR" sz="3200" dirty="0" err="1">
                <a:solidFill>
                  <a:srgbClr val="B13F9A"/>
                </a:solidFill>
                <a:latin typeface="Trebuchet MS"/>
              </a:rPr>
              <a:t>razmijenjivati</a:t>
            </a:r>
            <a:r>
              <a:rPr lang="hr-HR" sz="3200" dirty="0">
                <a:solidFill>
                  <a:srgbClr val="B13F9A"/>
                </a:solidFill>
                <a:latin typeface="Trebuchet MS"/>
              </a:rPr>
              <a:t> iskustva i dati podršku jedni drugima</a:t>
            </a:r>
          </a:p>
          <a:p>
            <a:pPr>
              <a:buFont typeface="Times New Roman" pitchFamily="16" charset="0"/>
              <a:buNone/>
              <a:defRPr/>
            </a:pPr>
            <a:endParaRPr lang="hr-H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0ED32-E46E-2E04-A851-20E41C937E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748C23-1F07-D142-07B5-15AD9E4D4F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CA2F6-9954-C93D-0466-B23623D61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ACF7-AE66-4217-8C9D-A2068AAE1DDE}" type="datetimeFigureOut">
              <a:rPr lang="hr-HR" smtClean="0"/>
              <a:t>18.11.2024.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FEE01-85B4-1283-524F-3B76DDFD5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14D853-B1F3-A5E5-3504-092924B61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8D0A-EEF8-444E-9396-B22FD817111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42273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35ABE-2A8D-C424-C1C2-A3793B97D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42DA9-B874-3E1C-CF3B-D9F751297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6EE97-01B2-0CE1-DC76-6EACBB2F4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ACF7-AE66-4217-8C9D-A2068AAE1DDE}" type="datetimeFigureOut">
              <a:rPr lang="hr-HR" smtClean="0"/>
              <a:t>18.11.2024.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E0A63-E502-BFB3-1A1C-84FAD4A29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1DCC47-2911-4190-6D71-3B32AD041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8D0A-EEF8-444E-9396-B22FD817111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23837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62AAE-9D95-0F57-A4D2-DBF818FE2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36BA45-6D85-43F5-97F8-330F8AE06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B7113-41BB-5279-049B-28C826E6B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ACF7-AE66-4217-8C9D-A2068AAE1DDE}" type="datetimeFigureOut">
              <a:rPr lang="hr-HR" smtClean="0"/>
              <a:t>18.11.2024.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CE79A-5DA3-C626-4314-BD8EB78B4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B5330D-3C0E-54C7-A833-E21FCA070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8D0A-EEF8-444E-9396-B22FD817111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15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202C3-2718-8112-3FCD-04054CFFA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46E73-6025-C84D-E850-0AF6478C71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71168C-2EA7-C3EE-11D1-B137AC57A8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38EA09-C476-9334-FEFF-275C3F760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ACF7-AE66-4217-8C9D-A2068AAE1DDE}" type="datetimeFigureOut">
              <a:rPr lang="hr-HR" smtClean="0"/>
              <a:t>18.11.2024.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312CC8-0A23-852D-5EE1-D83C298A8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7854AC-6CDC-9DFD-971C-E21B05F6E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8D0A-EEF8-444E-9396-B22FD817111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27467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336F4-0BB7-D708-F715-E96F98ACB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E93D90-E8AD-0E71-446B-94CBD470B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51C454-2E60-1BF5-E1FD-D61300672D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99121D-88F5-B530-AC95-8C36BF6CD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DA2EEA-3D61-514B-B642-7618526FA6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1A3E9C-C5A2-F382-FF98-044C48E9B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ACF7-AE66-4217-8C9D-A2068AAE1DDE}" type="datetimeFigureOut">
              <a:rPr lang="hr-HR" smtClean="0"/>
              <a:t>18.11.2024.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896457-539F-5A14-B3A2-257EA8355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EFE3A2-54D5-9E9F-F26F-E57F1CE70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8D0A-EEF8-444E-9396-B22FD817111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88517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0DA8B-E575-8C07-A1AD-5D87F6782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954FE4-BC61-8C6C-3A4D-110A309A0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ACF7-AE66-4217-8C9D-A2068AAE1DDE}" type="datetimeFigureOut">
              <a:rPr lang="hr-HR" smtClean="0"/>
              <a:t>18.11.2024.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D44D05-9D29-18B8-498C-7B5F7EAB1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5566F0-F49E-D2D7-431E-40FE16CA3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8D0A-EEF8-444E-9396-B22FD817111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16590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681AD3-27C2-67B3-47D9-DC69F06EF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ACF7-AE66-4217-8C9D-A2068AAE1DDE}" type="datetimeFigureOut">
              <a:rPr lang="hr-HR" smtClean="0"/>
              <a:t>18.11.2024.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E3BE2A-AD90-C3EF-61EF-66FA6C5F1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55E74E-A463-7877-0160-6B6D52C41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8D0A-EEF8-444E-9396-B22FD817111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3848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9536A-5624-7BCC-0ECB-F731F37F8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721D9-E40F-1244-3AB6-CE4B39C01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41A57-6700-A924-5ADF-4DEC4C7ECC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DFAEB4-22AD-2D27-C58F-54424515E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ACF7-AE66-4217-8C9D-A2068AAE1DDE}" type="datetimeFigureOut">
              <a:rPr lang="hr-HR" smtClean="0"/>
              <a:t>18.11.2024.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B54906-AE9F-3F5C-A483-B9A1D93EA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B251FC-9932-34D7-3660-62FB56163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8D0A-EEF8-444E-9396-B22FD817111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97627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86C44-628D-2E5A-7174-B878DE751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C558A1-3F13-83E4-47AB-B2E9CD03D4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DC338-2A9E-1E8B-196F-B8B7A838F7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441492-267F-B7C2-0B11-CEDF61C7B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ACF7-AE66-4217-8C9D-A2068AAE1DDE}" type="datetimeFigureOut">
              <a:rPr lang="hr-HR" smtClean="0"/>
              <a:t>18.11.2024.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63E3E4-3600-D642-64CF-351F4836A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AAF589-2729-223C-05BC-CC495FE72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8D0A-EEF8-444E-9396-B22FD817111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31978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6160B-E7CD-37C8-1C61-B6CDEDBB1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FC8E3A-7CC5-08F3-67FB-052D106DC1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72E2F-18F0-8882-883D-FB1B10EAA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ACF7-AE66-4217-8C9D-A2068AAE1DDE}" type="datetimeFigureOut">
              <a:rPr lang="hr-HR" smtClean="0"/>
              <a:t>18.11.2024.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056D9-5AA1-AA31-0864-8D8644F2A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C147A-D1AA-8628-C518-E9EC6AEED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8D0A-EEF8-444E-9396-B22FD817111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68861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2BED76-0572-B60C-3CD3-9E479D1D72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E155F3-1E5E-991F-FB30-AA260CEE48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72C8F-9CCA-9C37-8D7D-4A7740D22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ACF7-AE66-4217-8C9D-A2068AAE1DDE}" type="datetimeFigureOut">
              <a:rPr lang="hr-HR" smtClean="0"/>
              <a:t>18.11.2024.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A0E83-02C3-5BED-139A-E033A0096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ACAAC-01D2-CCDA-2A2C-C4EB713AE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8D0A-EEF8-444E-9396-B22FD817111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1811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5F7BEB-0439-34C8-A4B7-F18720439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FC4D4E-E6D0-ECCE-2CF9-C4706E983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4A249-4681-3CFE-B566-6B51A833FD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6ACF7-AE66-4217-8C9D-A2068AAE1DDE}" type="datetimeFigureOut">
              <a:rPr lang="hr-HR" smtClean="0"/>
              <a:t>18.11.2024.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58056-965D-E410-F6B4-42895D876F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026A8-E26F-2BF8-266C-67800D4F7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B8D0A-EEF8-444E-9396-B22FD817111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90861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28DE2-EE14-0EAF-C442-1CA0C8964C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1976466"/>
            <a:ext cx="11247606" cy="2387600"/>
          </a:xfrm>
        </p:spPr>
        <p:txBody>
          <a:bodyPr>
            <a:normAutofit fontScale="90000"/>
          </a:bodyPr>
          <a:lstStyle/>
          <a:p>
            <a:br>
              <a:rPr lang="hr-HR" dirty="0"/>
            </a:br>
            <a:br>
              <a:rPr lang="hr-HR" dirty="0"/>
            </a:br>
            <a:br>
              <a:rPr lang="hr-HR" dirty="0"/>
            </a:br>
            <a:r>
              <a:rPr lang="hr-HR" sz="4900" b="1" dirty="0"/>
              <a:t>Povezanost mikronutrijenata,</a:t>
            </a:r>
            <a:br>
              <a:rPr lang="hr-HR" sz="4900" b="1" dirty="0"/>
            </a:br>
            <a:r>
              <a:rPr lang="hr-HR" sz="4900" b="1" dirty="0"/>
              <a:t>genetskog polimorfizma FTO gena</a:t>
            </a:r>
            <a:br>
              <a:rPr lang="hr-HR" sz="4900" b="1" dirty="0"/>
            </a:br>
            <a:r>
              <a:rPr lang="hr-HR" sz="4900" b="1" dirty="0"/>
              <a:t>i oralne mikrobiote u</a:t>
            </a:r>
            <a:br>
              <a:rPr lang="hr-HR" sz="4900" b="1" dirty="0"/>
            </a:br>
            <a:r>
              <a:rPr lang="hr-HR" sz="4900" b="1" dirty="0"/>
              <a:t>žena s pretilošću </a:t>
            </a:r>
            <a:endParaRPr lang="hr-HR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BB8BCA-6C9D-F3D9-CB74-C4D59385C2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2120" y="4565076"/>
            <a:ext cx="9144000" cy="1655762"/>
          </a:xfrm>
        </p:spPr>
        <p:txBody>
          <a:bodyPr>
            <a:normAutofit fontScale="92500" lnSpcReduction="20000"/>
          </a:bodyPr>
          <a:lstStyle/>
          <a:p>
            <a:pPr eaLnBrk="1"/>
            <a:r>
              <a:rPr lang="hr-HR" altLang="en-US" dirty="0"/>
              <a:t>doc.dr.sc. Martina Matovinović,dr.med.</a:t>
            </a:r>
          </a:p>
          <a:p>
            <a:pPr eaLnBrk="1"/>
            <a:endParaRPr lang="hr-HR" altLang="en-US" sz="1800" dirty="0"/>
          </a:p>
          <a:p>
            <a:pPr eaLnBrk="1"/>
            <a:r>
              <a:rPr lang="hr-HR" altLang="en-US" sz="1800" dirty="0"/>
              <a:t>Internist, endokrinolog i dijabetolog</a:t>
            </a:r>
            <a:endParaRPr lang="hr-HR" altLang="en-US" dirty="0"/>
          </a:p>
          <a:p>
            <a:pPr eaLnBrk="1"/>
            <a:r>
              <a:rPr lang="hr-HR" altLang="en-US" sz="1800" dirty="0"/>
              <a:t>Klinički bolnički centar Zagreb</a:t>
            </a:r>
          </a:p>
          <a:p>
            <a:pPr eaLnBrk="1"/>
            <a:r>
              <a:rPr lang="hr-HR" altLang="en-US" sz="1800" dirty="0"/>
              <a:t>Kineziološki fakultet Sveučilišta u Zagrebu</a:t>
            </a:r>
          </a:p>
          <a:p>
            <a:endParaRPr lang="hr-H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22C0A5-43F7-55CD-BDDA-2A1D71A26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726" y="5576201"/>
            <a:ext cx="1464056" cy="8697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58264E-7CEB-EB6F-FC6C-977EC8D1A3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5481637"/>
            <a:ext cx="1206500" cy="1206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CE1634-6D07-491E-8B7A-71E3021701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2790" y="5576201"/>
            <a:ext cx="1106170" cy="1095108"/>
          </a:xfrm>
          <a:prstGeom prst="rect">
            <a:avLst/>
          </a:pr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3B439F56-8BF3-0DDE-6F63-F5A3B2D1B75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8573" t="56344" r="20186" b="26844"/>
          <a:stretch/>
        </p:blipFill>
        <p:spPr>
          <a:xfrm>
            <a:off x="3637280" y="213360"/>
            <a:ext cx="4236720" cy="9051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424972B-9823-965D-5C8C-501934ACBF02}"/>
              </a:ext>
            </a:extLst>
          </p:cNvPr>
          <p:cNvSpPr txBox="1"/>
          <p:nvPr/>
        </p:nvSpPr>
        <p:spPr>
          <a:xfrm>
            <a:off x="8115299" y="271195"/>
            <a:ext cx="27508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22. – 23. 11. 2024.</a:t>
            </a:r>
          </a:p>
          <a:p>
            <a:r>
              <a:rPr lang="hr-HR" dirty="0"/>
              <a:t>Hotel Antunović Zagreb</a:t>
            </a:r>
          </a:p>
        </p:txBody>
      </p:sp>
    </p:spTree>
    <p:extLst>
      <p:ext uri="{BB962C8B-B14F-4D97-AF65-F5344CB8AC3E}">
        <p14:creationId xmlns:p14="http://schemas.microsoft.com/office/powerpoint/2010/main" val="3290397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5A8CF17-96FB-A353-33AC-6847E37D7D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737" t="29708" r="25798" b="10295"/>
          <a:stretch/>
        </p:blipFill>
        <p:spPr>
          <a:xfrm>
            <a:off x="3293706" y="1418252"/>
            <a:ext cx="4355841" cy="51642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327794-9298-129F-FBAE-3CB33723F1E4}"/>
              </a:ext>
            </a:extLst>
          </p:cNvPr>
          <p:cNvSpPr txBox="1"/>
          <p:nvPr/>
        </p:nvSpPr>
        <p:spPr>
          <a:xfrm>
            <a:off x="1191986" y="641093"/>
            <a:ext cx="6097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3600" dirty="0"/>
              <a:t>Causes of obesity</a:t>
            </a:r>
          </a:p>
        </p:txBody>
      </p:sp>
    </p:spTree>
    <p:extLst>
      <p:ext uri="{BB962C8B-B14F-4D97-AF65-F5344CB8AC3E}">
        <p14:creationId xmlns:p14="http://schemas.microsoft.com/office/powerpoint/2010/main" val="2747667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5B480-5F74-C1AF-731F-AC648314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Overweight adult population, EUROSTAT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665C25A-BC4C-323C-8FE2-24973DC38E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99591" y="1891784"/>
            <a:ext cx="3934797" cy="39347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D511AB-DCAB-702C-32AC-AE68087244F9}"/>
              </a:ext>
            </a:extLst>
          </p:cNvPr>
          <p:cNvSpPr txBox="1"/>
          <p:nvPr/>
        </p:nvSpPr>
        <p:spPr>
          <a:xfrm>
            <a:off x="387999" y="6492875"/>
            <a:ext cx="1108709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800" dirty="0"/>
              <a:t>https://ec.europa.eu/eurostat/statistics-explained/index.php?title=File:Overweight_population_map_July_2021_V2.png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999DB9-F36D-D17E-C893-26CB7F360AA6}"/>
              </a:ext>
            </a:extLst>
          </p:cNvPr>
          <p:cNvSpPr txBox="1"/>
          <p:nvPr/>
        </p:nvSpPr>
        <p:spPr>
          <a:xfrm>
            <a:off x="5549382" y="3578798"/>
            <a:ext cx="60975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BMI &gt;30kg/m2 </a:t>
            </a:r>
          </a:p>
          <a:p>
            <a:endParaRPr lang="hr-HR" dirty="0"/>
          </a:p>
          <a:p>
            <a:r>
              <a:rPr lang="hr-HR" dirty="0"/>
              <a:t>17% obese</a:t>
            </a:r>
          </a:p>
        </p:txBody>
      </p:sp>
    </p:spTree>
    <p:extLst>
      <p:ext uri="{BB962C8B-B14F-4D97-AF65-F5344CB8AC3E}">
        <p14:creationId xmlns:p14="http://schemas.microsoft.com/office/powerpoint/2010/main" val="1823609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B435D-233D-0EF4-DA23-7E0DFFC61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Overweight population in the EU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D752DD3-B20A-22DD-EF4A-4454C61DF5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1125" y="1690688"/>
            <a:ext cx="6152556" cy="43513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8F351D-8791-9484-A97D-0CDCC18E9DC8}"/>
              </a:ext>
            </a:extLst>
          </p:cNvPr>
          <p:cNvSpPr txBox="1"/>
          <p:nvPr/>
        </p:nvSpPr>
        <p:spPr>
          <a:xfrm>
            <a:off x="387999" y="6492875"/>
            <a:ext cx="1108709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800" dirty="0"/>
              <a:t>https://ec.europa.eu/eurostat/statistics-explained/index.php?title=File:Overweight_population_map_July_2021_V2.png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572A7C-FEBC-36E4-C01E-BCFD791F1EF3}"/>
              </a:ext>
            </a:extLst>
          </p:cNvPr>
          <p:cNvSpPr txBox="1"/>
          <p:nvPr/>
        </p:nvSpPr>
        <p:spPr>
          <a:xfrm>
            <a:off x="7303537" y="2828835"/>
            <a:ext cx="60975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23 % of adults in Croatia are</a:t>
            </a:r>
          </a:p>
          <a:p>
            <a:r>
              <a:rPr lang="en-US" dirty="0"/>
              <a:t>Obese</a:t>
            </a:r>
            <a:endParaRPr lang="hr-HR" dirty="0"/>
          </a:p>
          <a:p>
            <a:endParaRPr lang="hr-HR" dirty="0"/>
          </a:p>
          <a:p>
            <a:r>
              <a:rPr lang="hr-HR" dirty="0"/>
              <a:t>65% of adults in Croatia are overweight</a:t>
            </a:r>
          </a:p>
        </p:txBody>
      </p:sp>
    </p:spTree>
    <p:extLst>
      <p:ext uri="{BB962C8B-B14F-4D97-AF65-F5344CB8AC3E}">
        <p14:creationId xmlns:p14="http://schemas.microsoft.com/office/powerpoint/2010/main" val="3322017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FEE59-50F8-EC9A-8A12-F429ADC96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G</a:t>
            </a:r>
            <a:r>
              <a:rPr lang="en-US" dirty="0" err="1"/>
              <a:t>enetic</a:t>
            </a:r>
            <a:r>
              <a:rPr lang="en-US" dirty="0"/>
              <a:t> and environmental factors can cause dysbiosis of the gut microbiota</a:t>
            </a:r>
            <a:endParaRPr lang="hr-HR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BE3723-A37A-D509-271B-8025C03E4E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6921" t="11009" r="7944" b="29594"/>
          <a:stretch/>
        </p:blipFill>
        <p:spPr>
          <a:xfrm>
            <a:off x="1026366" y="2110812"/>
            <a:ext cx="7231225" cy="4382063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C0951D-BDDD-A1F9-A477-B5E9E177347A}"/>
              </a:ext>
            </a:extLst>
          </p:cNvPr>
          <p:cNvSpPr txBox="1"/>
          <p:nvPr/>
        </p:nvSpPr>
        <p:spPr>
          <a:xfrm>
            <a:off x="501521" y="6550371"/>
            <a:ext cx="1075897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1000" dirty="0"/>
              <a:t>Liu BN et al. Gut microbiota in obesity. World J Gastroenterol. 2021;27(25):3837-3850.</a:t>
            </a:r>
          </a:p>
        </p:txBody>
      </p:sp>
    </p:spTree>
    <p:extLst>
      <p:ext uri="{BB962C8B-B14F-4D97-AF65-F5344CB8AC3E}">
        <p14:creationId xmlns:p14="http://schemas.microsoft.com/office/powerpoint/2010/main" val="1023760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8CD91-0E0A-B01E-E5B4-3EAA5A03E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4400" i="1" dirty="0"/>
              <a:t>GEN FTO</a:t>
            </a:r>
            <a:r>
              <a:rPr lang="hr-HR" sz="4400" dirty="0"/>
              <a:t> (</a:t>
            </a:r>
            <a:r>
              <a:rPr lang="hr-HR" sz="4400" i="1" dirty="0"/>
              <a:t>fat mass and obesity associated gene</a:t>
            </a:r>
            <a:r>
              <a:rPr lang="hr-HR" sz="4400" dirty="0"/>
              <a:t>)</a:t>
            </a:r>
            <a:endParaRPr lang="hr-HR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312F29A-2DE8-11CE-63D1-8FBB05628C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30556" y="1916112"/>
            <a:ext cx="6042767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2CB2AA-6FB5-98F6-5F5A-21206198E53F}"/>
              </a:ext>
            </a:extLst>
          </p:cNvPr>
          <p:cNvSpPr txBox="1"/>
          <p:nvPr/>
        </p:nvSpPr>
        <p:spPr>
          <a:xfrm>
            <a:off x="544285" y="6492875"/>
            <a:ext cx="1134602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hr-HR" sz="800" dirty="0">
                <a:solidFill>
                  <a:prstClr val="black"/>
                </a:solidFill>
              </a:rPr>
              <a:t>Popović, Ana-Marija; Huđek Turković, Ana; Žuna, Kristina; Bačun-Družina, Višnja; Rubelj, Ivica; Matovinović, Martina. </a:t>
            </a:r>
            <a:r>
              <a:rPr lang="hr-HR" sz="800" i="1" dirty="0">
                <a:solidFill>
                  <a:prstClr val="black"/>
                </a:solidFill>
              </a:rPr>
              <a:t>FTO</a:t>
            </a:r>
            <a:r>
              <a:rPr lang="hr-HR" sz="800" dirty="0">
                <a:solidFill>
                  <a:prstClr val="black"/>
                </a:solidFill>
              </a:rPr>
              <a:t> Gene Polymorphisms at the Crossroads of Metabolic Pathways of Obesity and Epigenetic Influences. Food Technology and Biotechnology (2022).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C254DA45-618C-E318-6489-669A3D550677}"/>
              </a:ext>
            </a:extLst>
          </p:cNvPr>
          <p:cNvSpPr txBox="1"/>
          <p:nvPr/>
        </p:nvSpPr>
        <p:spPr>
          <a:xfrm>
            <a:off x="7244122" y="2850694"/>
            <a:ext cx="395919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FTO gene was discovered as the first obesity susceptibility gene identified by a </a:t>
            </a:r>
            <a:r>
              <a:rPr lang="hr-HR" dirty="0"/>
              <a:t>genome-wide</a:t>
            </a:r>
            <a:r>
              <a:rPr lang="en-US" dirty="0"/>
              <a:t> association study (GWAS) in 2007</a:t>
            </a:r>
            <a:r>
              <a:rPr lang="hr-HR" dirty="0"/>
              <a:t>.</a:t>
            </a:r>
          </a:p>
          <a:p>
            <a:r>
              <a:rPr lang="en-US" dirty="0"/>
              <a:t> </a:t>
            </a:r>
            <a:endParaRPr lang="hr-HR" dirty="0"/>
          </a:p>
          <a:p>
            <a:r>
              <a:rPr lang="en-US" dirty="0"/>
              <a:t>FTO is more than 400 kb long </a:t>
            </a:r>
            <a:endParaRPr lang="hr-HR" dirty="0"/>
          </a:p>
          <a:p>
            <a:endParaRPr lang="hr-HR" dirty="0"/>
          </a:p>
          <a:p>
            <a:r>
              <a:rPr lang="en-US" dirty="0"/>
              <a:t>9-exon</a:t>
            </a:r>
            <a:r>
              <a:rPr lang="hr-HR" dirty="0"/>
              <a:t> </a:t>
            </a:r>
            <a:r>
              <a:rPr lang="en-US" dirty="0"/>
              <a:t>gene located on human chromosome 16 at position q12.2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1983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86EBC2C-7489-492E-BDD2-ED6486F377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3907" t="45535" r="51608" b="16808"/>
          <a:stretch/>
        </p:blipFill>
        <p:spPr>
          <a:xfrm>
            <a:off x="3921073" y="3094559"/>
            <a:ext cx="3890865" cy="3366036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FC154A17-EA4A-4CF4-953D-EFD63F24F3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459" t="21516" r="26520" b="23590"/>
          <a:stretch/>
        </p:blipFill>
        <p:spPr>
          <a:xfrm>
            <a:off x="2266303" y="1280"/>
            <a:ext cx="8193603" cy="31912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BDEE99-4432-440F-BBBD-585858D2AD34}"/>
              </a:ext>
            </a:extLst>
          </p:cNvPr>
          <p:cNvSpPr txBox="1"/>
          <p:nvPr/>
        </p:nvSpPr>
        <p:spPr>
          <a:xfrm>
            <a:off x="993058" y="6561618"/>
            <a:ext cx="9920748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700" dirty="0"/>
              <a:t>Huđek A et al. 2018. Higher prevalence of FT0 gene risk genotypes AA rs9939609, CC rs1421085, and GG rs17817449 and saliva containing Staphylococcus aureus in obese women in Croatia. Huđek A et al. 2018.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1820935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85219-927E-8C7C-554E-8FA9A47A1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Study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0DD7C-DE4F-7B69-FFBB-F551851F7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determine whether the obesity-associated</a:t>
            </a:r>
            <a:r>
              <a:rPr lang="hr-HR" dirty="0"/>
              <a:t> </a:t>
            </a:r>
            <a:r>
              <a:rPr lang="en-US" dirty="0"/>
              <a:t>genotypes of the </a:t>
            </a:r>
            <a:r>
              <a:rPr lang="en-US" i="1" dirty="0"/>
              <a:t>FTO </a:t>
            </a:r>
            <a:r>
              <a:rPr lang="en-US" dirty="0"/>
              <a:t>gene</a:t>
            </a:r>
            <a:r>
              <a:rPr lang="en-US" i="1" dirty="0"/>
              <a:t> </a:t>
            </a:r>
            <a:r>
              <a:rPr lang="en-US" dirty="0"/>
              <a:t>SNPs (rs9939609, rs1421085 and rs17817449) are more common</a:t>
            </a:r>
            <a:r>
              <a:rPr lang="hr-HR" dirty="0"/>
              <a:t> </a:t>
            </a:r>
            <a:r>
              <a:rPr lang="en-US" dirty="0"/>
              <a:t>in obese than in lean women from Zagreb County</a:t>
            </a:r>
            <a:endParaRPr lang="hr-HR" dirty="0"/>
          </a:p>
          <a:p>
            <a:endParaRPr lang="hr-HR" dirty="0"/>
          </a:p>
          <a:p>
            <a:r>
              <a:rPr lang="en-US" dirty="0"/>
              <a:t>determine the qualitative difference</a:t>
            </a:r>
            <a:r>
              <a:rPr lang="hr-HR" dirty="0"/>
              <a:t> </a:t>
            </a:r>
            <a:r>
              <a:rPr lang="en-US" dirty="0"/>
              <a:t>in the bacterial composition of saliva</a:t>
            </a:r>
            <a:endParaRPr lang="hr-HR" dirty="0"/>
          </a:p>
          <a:p>
            <a:endParaRPr lang="hr-HR" dirty="0"/>
          </a:p>
          <a:p>
            <a:r>
              <a:rPr lang="en-US" dirty="0"/>
              <a:t>lifestyle habits between a control group and </a:t>
            </a:r>
            <a:r>
              <a:rPr lang="hr-HR" dirty="0"/>
              <a:t>women with obesity 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51452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C3823-A5E6-23D2-5FA7-7EA0303C9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Blood and saliva sampling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5F024-207E-9F30-D61E-91C9132C75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venous blood samples (2 ml) were collected in tubes with EDTA-anticoagulated which were frozen at -20°C</a:t>
            </a:r>
            <a:endParaRPr lang="hr-HR" dirty="0"/>
          </a:p>
          <a:p>
            <a:endParaRPr lang="hr-HR" dirty="0"/>
          </a:p>
          <a:p>
            <a:r>
              <a:rPr lang="en-US" dirty="0"/>
              <a:t>Saliva samples (2 ml) were collected using sterilized centrifuge tubes after rinsing the mouth with 15 ml of sterile saline solution</a:t>
            </a:r>
            <a:endParaRPr lang="hr-HR" dirty="0"/>
          </a:p>
          <a:p>
            <a:endParaRPr lang="hr-HR" dirty="0"/>
          </a:p>
          <a:p>
            <a:r>
              <a:rPr lang="en-US" dirty="0"/>
              <a:t>After sampling, the tubes with saliva were stored at -20°C.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92443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21F7F-60F2-7DFF-407E-23CE4F3D5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Blood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saliva</a:t>
            </a:r>
            <a:r>
              <a:rPr lang="hr-HR" dirty="0"/>
              <a:t> </a:t>
            </a:r>
            <a:r>
              <a:rPr lang="hr-HR" dirty="0" err="1"/>
              <a:t>sampling</a:t>
            </a:r>
            <a:r>
              <a:rPr lang="hr-HR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5485E-DEF5-BFBF-8CF8-87FD9D7A53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r-HR" sz="2200" dirty="0"/>
              <a:t>Genomic DNA was isolated from peripheral blood using </a:t>
            </a:r>
          </a:p>
          <a:p>
            <a:r>
              <a:rPr lang="hr-HR" sz="2200" dirty="0"/>
              <a:t>Real-time PCR reactions and genotyping </a:t>
            </a:r>
          </a:p>
          <a:p>
            <a:pPr marL="0" indent="0">
              <a:buNone/>
            </a:pPr>
            <a:r>
              <a:rPr lang="hr-HR" sz="2200" dirty="0"/>
              <a:t>    </a:t>
            </a:r>
            <a:r>
              <a:rPr lang="en-US" sz="2200" dirty="0"/>
              <a:t>FTO gene genotypes AA rs9939609, CC rs1421085, and GG rs17817449</a:t>
            </a:r>
            <a:endParaRPr lang="hr-HR" sz="2200" dirty="0"/>
          </a:p>
          <a:p>
            <a:endParaRPr lang="hr-HR" sz="2200" dirty="0"/>
          </a:p>
          <a:p>
            <a:r>
              <a:rPr lang="en-US" sz="2200" dirty="0"/>
              <a:t>The de Man-</a:t>
            </a:r>
            <a:r>
              <a:rPr lang="en-US" sz="2200" dirty="0" err="1"/>
              <a:t>Rogosa</a:t>
            </a:r>
            <a:r>
              <a:rPr lang="en-US" sz="2200" dirty="0"/>
              <a:t>-Sharpe (MRS) and Luria-Bertani (LB) agar plates were inoculated with</a:t>
            </a:r>
            <a:r>
              <a:rPr lang="hr-HR" sz="2200" dirty="0"/>
              <a:t> 0</a:t>
            </a:r>
            <a:r>
              <a:rPr lang="en-US" sz="2200" dirty="0"/>
              <a:t>.5 ml of saliva, diluted with 0.5 ml of phosphate buffer (pH=7.2)</a:t>
            </a:r>
            <a:endParaRPr lang="hr-HR" sz="2200" dirty="0"/>
          </a:p>
          <a:p>
            <a:pPr marL="0" indent="0">
              <a:buNone/>
            </a:pPr>
            <a:r>
              <a:rPr lang="hr-HR" sz="2200" dirty="0"/>
              <a:t>    </a:t>
            </a:r>
            <a:r>
              <a:rPr lang="en-US" sz="2200" dirty="0"/>
              <a:t>then incubated in a</a:t>
            </a:r>
            <a:r>
              <a:rPr lang="hr-HR" sz="2200" dirty="0"/>
              <a:t> </a:t>
            </a:r>
            <a:r>
              <a:rPr lang="en-US" sz="2200" dirty="0"/>
              <a:t>thermostat under aerobic conditions at 37°C for 2 days</a:t>
            </a:r>
            <a:endParaRPr lang="hr-HR" sz="2200" dirty="0"/>
          </a:p>
          <a:p>
            <a:endParaRPr lang="hr-HR" sz="2200" dirty="0"/>
          </a:p>
          <a:p>
            <a:r>
              <a:rPr lang="en-US" sz="2200" dirty="0"/>
              <a:t>Colonies with different phenotypes</a:t>
            </a:r>
            <a:r>
              <a:rPr lang="hr-HR" sz="2200" dirty="0"/>
              <a:t> </a:t>
            </a:r>
            <a:r>
              <a:rPr lang="en-US" sz="2200" dirty="0"/>
              <a:t>were selected and transferred by streaking onto a new agar plate, incubated under aerobic conditions at 37°C for 1 day to obtain pure colonies</a:t>
            </a:r>
            <a:endParaRPr lang="hr-HR" sz="2200" dirty="0"/>
          </a:p>
          <a:p>
            <a:r>
              <a:rPr lang="en-US" sz="2200" dirty="0"/>
              <a:t>Single colonies</a:t>
            </a:r>
            <a:r>
              <a:rPr lang="hr-HR" sz="2200" dirty="0"/>
              <a:t> </a:t>
            </a:r>
            <a:r>
              <a:rPr lang="en-US" sz="2200" dirty="0"/>
              <a:t>were identified mass spectrometer </a:t>
            </a:r>
            <a:endParaRPr lang="hr-HR" sz="2200" dirty="0"/>
          </a:p>
        </p:txBody>
      </p:sp>
    </p:spTree>
    <p:extLst>
      <p:ext uri="{BB962C8B-B14F-4D97-AF65-F5344CB8AC3E}">
        <p14:creationId xmlns:p14="http://schemas.microsoft.com/office/powerpoint/2010/main" val="3571092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BA4E6-C378-24AE-8956-294A8573D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53FE76-20B9-FD22-2A95-84B99D98D0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9105" t="8650" r="24227" b="7936"/>
          <a:stretch/>
        </p:blipFill>
        <p:spPr>
          <a:xfrm>
            <a:off x="559839" y="-63305"/>
            <a:ext cx="5458408" cy="6984609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605D68E-A8D2-D59B-8F31-2475F0491D5E}"/>
              </a:ext>
            </a:extLst>
          </p:cNvPr>
          <p:cNvSpPr txBox="1"/>
          <p:nvPr/>
        </p:nvSpPr>
        <p:spPr>
          <a:xfrm>
            <a:off x="5857293" y="2696747"/>
            <a:ext cx="609755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More woman </a:t>
            </a:r>
            <a:r>
              <a:rPr lang="hr-HR" dirty="0"/>
              <a:t>with obesity </a:t>
            </a:r>
            <a:r>
              <a:rPr lang="en-US" dirty="0"/>
              <a:t>rated their diet as rich in sweets and nibbles (P = .0133) and rich in meat</a:t>
            </a:r>
            <a:r>
              <a:rPr lang="hr-HR" dirty="0"/>
              <a:t> </a:t>
            </a:r>
            <a:r>
              <a:rPr lang="en-US" dirty="0"/>
              <a:t>and meat products (P =. 0060)</a:t>
            </a:r>
            <a:endParaRPr lang="hr-HR" dirty="0"/>
          </a:p>
          <a:p>
            <a:endParaRPr lang="hr-HR" dirty="0"/>
          </a:p>
          <a:p>
            <a:r>
              <a:rPr lang="en-US" dirty="0"/>
              <a:t>The sleeping time is significantly different between the obese</a:t>
            </a:r>
          </a:p>
          <a:p>
            <a:r>
              <a:rPr lang="en-US" dirty="0"/>
              <a:t>and lean women</a:t>
            </a:r>
            <a:endParaRPr lang="hr-HR" dirty="0"/>
          </a:p>
          <a:p>
            <a:endParaRPr lang="hr-HR" dirty="0"/>
          </a:p>
          <a:p>
            <a:r>
              <a:rPr lang="en-US" dirty="0"/>
              <a:t>The obese women slept less than 6 hours (P = .0240)</a:t>
            </a:r>
            <a:endParaRPr lang="hr-HR" dirty="0"/>
          </a:p>
          <a:p>
            <a:endParaRPr lang="hr-HR" dirty="0"/>
          </a:p>
          <a:p>
            <a:r>
              <a:rPr lang="en-US" dirty="0"/>
              <a:t>Women</a:t>
            </a:r>
            <a:r>
              <a:rPr lang="hr-HR" dirty="0"/>
              <a:t> </a:t>
            </a:r>
            <a:r>
              <a:rPr lang="en-US" dirty="0"/>
              <a:t>from the control group slept 6-7 hours (P= .0291)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86919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2AC02-E189-E2D6-F8AE-93D5D119E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612" y="13186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hr-HR" dirty="0"/>
              <a:t>Higher prevalence of </a:t>
            </a:r>
            <a:r>
              <a:rPr lang="hr-HR" i="1" dirty="0"/>
              <a:t>FTO gene </a:t>
            </a:r>
            <a:r>
              <a:rPr lang="hr-HR" dirty="0"/>
              <a:t>risk genotypes AA rs9939609, CC rs1421085, and GG rs17817449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7C08A14-8829-72A3-2B9A-8D6EAD93E4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291" t="33691" r="40403" b="35627"/>
          <a:stretch/>
        </p:blipFill>
        <p:spPr>
          <a:xfrm>
            <a:off x="716901" y="1664259"/>
            <a:ext cx="7005401" cy="31562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E4648E-A5C6-D7D4-607F-32ED95B8EB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47" r="7179"/>
          <a:stretch/>
        </p:blipFill>
        <p:spPr>
          <a:xfrm>
            <a:off x="8305644" y="2124586"/>
            <a:ext cx="2703872" cy="31852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512597-6299-E4E5-69BF-C6869A47BEE8}"/>
              </a:ext>
            </a:extLst>
          </p:cNvPr>
          <p:cNvSpPr txBox="1"/>
          <p:nvPr/>
        </p:nvSpPr>
        <p:spPr>
          <a:xfrm>
            <a:off x="680978" y="4959073"/>
            <a:ext cx="743805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statistically significant difference between the control group and women </a:t>
            </a:r>
            <a:r>
              <a:rPr lang="hr-HR" dirty="0"/>
              <a:t>with obesity </a:t>
            </a:r>
            <a:r>
              <a:rPr lang="en-US" dirty="0"/>
              <a:t>in the</a:t>
            </a:r>
            <a:r>
              <a:rPr lang="hr-HR" dirty="0"/>
              <a:t> </a:t>
            </a:r>
            <a:r>
              <a:rPr lang="en-US" dirty="0"/>
              <a:t>frequency of the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SNPs</a:t>
            </a: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hr-HR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rs9939609 </a:t>
            </a:r>
            <a:r>
              <a:rPr lang="en-US" dirty="0"/>
              <a:t>AA genotype with P = .0367</a:t>
            </a:r>
            <a:endParaRPr lang="hr-HR" dirty="0"/>
          </a:p>
          <a:p>
            <a:r>
              <a:rPr lang="en-US" dirty="0"/>
              <a:t>rs17817449,GG genotype</a:t>
            </a:r>
            <a:r>
              <a:rPr lang="hr-HR" dirty="0"/>
              <a:t> </a:t>
            </a:r>
            <a:r>
              <a:rPr lang="en-US" dirty="0"/>
              <a:t>with P = .0065</a:t>
            </a:r>
            <a:endParaRPr lang="hr-HR" dirty="0"/>
          </a:p>
          <a:p>
            <a:r>
              <a:rPr lang="en-US" dirty="0"/>
              <a:t>rs1421085 the frequency of the CC genotype with P = .0367 </a:t>
            </a:r>
          </a:p>
        </p:txBody>
      </p:sp>
    </p:spTree>
    <p:extLst>
      <p:ext uri="{BB962C8B-B14F-4D97-AF65-F5344CB8AC3E}">
        <p14:creationId xmlns:p14="http://schemas.microsoft.com/office/powerpoint/2010/main" val="3954263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C5966-CE58-664D-ED7B-DBF464376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Microorganisms isolated from the saliva of women in the control group and</a:t>
            </a:r>
            <a:br>
              <a:rPr lang="en-US" sz="2200" dirty="0"/>
            </a:br>
            <a:r>
              <a:rPr lang="en-US" sz="2200" dirty="0"/>
              <a:t>obese group from the Zagreb Country</a:t>
            </a:r>
            <a:br>
              <a:rPr lang="en-US" dirty="0"/>
            </a:br>
            <a:endParaRPr lang="hr-HR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D5EB19-610A-E505-3EB5-DD305499D3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3839" y="1222309"/>
            <a:ext cx="4609173" cy="5529099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3FCED9-A7EF-0FC8-2C2F-7425D176D644}"/>
              </a:ext>
            </a:extLst>
          </p:cNvPr>
          <p:cNvSpPr txBox="1"/>
          <p:nvPr/>
        </p:nvSpPr>
        <p:spPr>
          <a:xfrm>
            <a:off x="5999584" y="2640764"/>
            <a:ext cx="609755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3 bacterial phyla (Firmicutes, Proteobacteria and</a:t>
            </a:r>
          </a:p>
          <a:p>
            <a:r>
              <a:rPr lang="hr-HR" dirty="0"/>
              <a:t>Actinobacteria) and 6 Candida species from phylum Ascomycota, kingdom Fungi</a:t>
            </a:r>
          </a:p>
          <a:p>
            <a:endParaRPr lang="hr-HR" dirty="0"/>
          </a:p>
          <a:p>
            <a:r>
              <a:rPr lang="en-US" dirty="0"/>
              <a:t>Streptococcus was the dominant genus that accounted for 6 different species in the saliva of normal-weight women</a:t>
            </a:r>
            <a:endParaRPr lang="hr-HR" dirty="0"/>
          </a:p>
          <a:p>
            <a:endParaRPr lang="hr-HR" dirty="0"/>
          </a:p>
          <a:p>
            <a:endParaRPr lang="hr-HR" dirty="0"/>
          </a:p>
          <a:p>
            <a:r>
              <a:rPr lang="en-US" dirty="0"/>
              <a:t>statistically higher percentage of Staphylococcus aureus (P = .0233) was detected in the obese individuals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25955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0AAFC-E556-C0C1-F0F4-833A2BD41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935" y="66460"/>
            <a:ext cx="10515600" cy="1325563"/>
          </a:xfrm>
        </p:spPr>
        <p:txBody>
          <a:bodyPr>
            <a:noAutofit/>
          </a:bodyPr>
          <a:lstStyle/>
          <a:p>
            <a:r>
              <a:rPr lang="en-US" sz="2800" dirty="0"/>
              <a:t>Microorganisms isolated from the saliva of women in the control group and</a:t>
            </a:r>
            <a:r>
              <a:rPr lang="hr-HR" sz="2800" dirty="0"/>
              <a:t> </a:t>
            </a:r>
            <a:r>
              <a:rPr lang="en-US" sz="2800" dirty="0"/>
              <a:t>group </a:t>
            </a:r>
            <a:r>
              <a:rPr lang="hr-HR" sz="2800" dirty="0"/>
              <a:t>with obesity </a:t>
            </a:r>
            <a:r>
              <a:rPr lang="en-US" sz="2800" dirty="0"/>
              <a:t>from the Zagreb Country</a:t>
            </a:r>
            <a:endParaRPr lang="hr-HR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8A9E5CB-1B11-B6D9-AD7F-2F03EF6192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264" t="18085" r="19041" b="11013"/>
          <a:stretch/>
        </p:blipFill>
        <p:spPr>
          <a:xfrm>
            <a:off x="699795" y="1559975"/>
            <a:ext cx="6307495" cy="4962124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8F409F-EED1-6D5C-4052-DA9547C449B6}"/>
              </a:ext>
            </a:extLst>
          </p:cNvPr>
          <p:cNvSpPr txBox="1"/>
          <p:nvPr/>
        </p:nvSpPr>
        <p:spPr>
          <a:xfrm>
            <a:off x="7200901" y="2480683"/>
            <a:ext cx="609755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Control group</a:t>
            </a:r>
          </a:p>
          <a:p>
            <a:r>
              <a:rPr lang="hr-HR" dirty="0"/>
              <a:t>Streptococcus oralis (P = .0439), </a:t>
            </a:r>
          </a:p>
          <a:p>
            <a:r>
              <a:rPr lang="hr-HR" dirty="0"/>
              <a:t>Streptococcus mitis (P = .0439)</a:t>
            </a:r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r>
              <a:rPr lang="en-US" dirty="0"/>
              <a:t>Staphylococcus aureus (P = .0233) </a:t>
            </a:r>
            <a:endParaRPr lang="hr-HR" dirty="0"/>
          </a:p>
          <a:p>
            <a:r>
              <a:rPr lang="en-US" dirty="0"/>
              <a:t>was detected in the individuals</a:t>
            </a:r>
            <a:r>
              <a:rPr lang="hr-HR" dirty="0"/>
              <a:t> with obesity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A19A519-89A5-EFD0-2C02-287206735320}"/>
              </a:ext>
            </a:extLst>
          </p:cNvPr>
          <p:cNvCxnSpPr/>
          <p:nvPr/>
        </p:nvCxnSpPr>
        <p:spPr>
          <a:xfrm flipH="1" flipV="1">
            <a:off x="3265715" y="2210474"/>
            <a:ext cx="4002833" cy="6718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55D3BC3-0AD6-53CB-F097-47A44E5EFAD2}"/>
              </a:ext>
            </a:extLst>
          </p:cNvPr>
          <p:cNvCxnSpPr/>
          <p:nvPr/>
        </p:nvCxnSpPr>
        <p:spPr>
          <a:xfrm flipH="1">
            <a:off x="3198068" y="3237722"/>
            <a:ext cx="4002833" cy="5394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2FF570B-31AF-CCD6-B2B6-B094DE1245AD}"/>
              </a:ext>
            </a:extLst>
          </p:cNvPr>
          <p:cNvCxnSpPr>
            <a:cxnSpLocks/>
          </p:cNvCxnSpPr>
          <p:nvPr/>
        </p:nvCxnSpPr>
        <p:spPr>
          <a:xfrm flipH="1">
            <a:off x="4805265" y="5159829"/>
            <a:ext cx="2395636" cy="628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0001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9C838-CCDC-D67D-E8AC-CE2B90BCA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Oral microbiota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617CC-155E-4779-1CF3-6C41B8F8F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3494" y="1772816"/>
            <a:ext cx="2760305" cy="4404147"/>
          </a:xfrm>
        </p:spPr>
        <p:txBody>
          <a:bodyPr>
            <a:normAutofit/>
          </a:bodyPr>
          <a:lstStyle/>
          <a:p>
            <a:r>
              <a:rPr lang="en-US" sz="2400" dirty="0"/>
              <a:t>Serratia </a:t>
            </a:r>
            <a:r>
              <a:rPr lang="en-US" sz="2400" dirty="0" err="1"/>
              <a:t>ureilytica</a:t>
            </a:r>
            <a:r>
              <a:rPr lang="en-US" sz="2400" dirty="0"/>
              <a:t> (P = .0244) significantly dominated in the control group</a:t>
            </a:r>
            <a:endParaRPr lang="hr-HR" sz="2400" dirty="0"/>
          </a:p>
          <a:p>
            <a:endParaRPr lang="hr-HR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1323BC2-2C2B-A37C-FC8C-FC14AEE6A5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187565"/>
              </p:ext>
            </p:extLst>
          </p:nvPr>
        </p:nvGraphicFramePr>
        <p:xfrm>
          <a:off x="362339" y="1659521"/>
          <a:ext cx="8128000" cy="486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396444579"/>
                    </a:ext>
                  </a:extLst>
                </a:gridCol>
                <a:gridCol w="1981719">
                  <a:extLst>
                    <a:ext uri="{9D8B030D-6E8A-4147-A177-3AD203B41FA5}">
                      <a16:colId xmlns:a16="http://schemas.microsoft.com/office/drawing/2014/main" val="2772087585"/>
                    </a:ext>
                  </a:extLst>
                </a:gridCol>
                <a:gridCol w="2082281">
                  <a:extLst>
                    <a:ext uri="{9D8B030D-6E8A-4147-A177-3AD203B41FA5}">
                      <a16:colId xmlns:a16="http://schemas.microsoft.com/office/drawing/2014/main" val="364930933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53866011"/>
                    </a:ext>
                  </a:extLst>
                </a:gridCol>
              </a:tblGrid>
              <a:tr h="4826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/>
                        <a:t>Proteobacteria</a:t>
                      </a:r>
                    </a:p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/>
                        <a:t>Control group</a:t>
                      </a:r>
                    </a:p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/>
                        <a:t>Group with obesity</a:t>
                      </a:r>
                    </a:p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/>
                        <a:t>P values</a:t>
                      </a:r>
                    </a:p>
                    <a:p>
                      <a:endParaRPr lang="hr-H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169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/>
                        <a:t>Serratia marcescens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/>
                        <a:t>5.26</a:t>
                      </a:r>
                    </a:p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2.27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0.5156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854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/>
                        <a:t>Serratia ureilytica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15.79*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0.00#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0.0244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230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/>
                        <a:t>Acinetobacter junii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5.26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0.00#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0.3016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863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/>
                        <a:t>Acinetobacter lwoffii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0.00#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4.55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1.0000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377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/>
                        <a:t>Klebsiella oxytoca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/>
                        <a:t>5.26 </a:t>
                      </a:r>
                    </a:p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/>
                        <a:t>0.00#</a:t>
                      </a:r>
                    </a:p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/>
                        <a:t>0.3016</a:t>
                      </a:r>
                    </a:p>
                    <a:p>
                      <a:endParaRPr lang="hr-H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725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/>
                        <a:t>Neisseria sp.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21.05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31.82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0.5458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69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/>
                        <a:t>Escherichia coli </a:t>
                      </a:r>
                    </a:p>
                    <a:p>
                      <a:endParaRPr lang="hr-HR" dirty="0"/>
                    </a:p>
                    <a:p>
                      <a:r>
                        <a:rPr lang="hr-HR" dirty="0"/>
                        <a:t>Enterobacter cloacae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0.00# </a:t>
                      </a:r>
                    </a:p>
                    <a:p>
                      <a:endParaRPr lang="hr-HR" dirty="0"/>
                    </a:p>
                    <a:p>
                      <a:r>
                        <a:rPr lang="hr-HR" dirty="0"/>
                        <a:t>5.26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4.55 </a:t>
                      </a:r>
                    </a:p>
                    <a:p>
                      <a:endParaRPr lang="hr-HR" dirty="0"/>
                    </a:p>
                    <a:p>
                      <a:r>
                        <a:rPr lang="hr-HR" dirty="0"/>
                        <a:t>0.00#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1.0000</a:t>
                      </a:r>
                    </a:p>
                    <a:p>
                      <a:endParaRPr lang="hr-HR" dirty="0"/>
                    </a:p>
                    <a:p>
                      <a:r>
                        <a:rPr lang="hr-HR" dirty="0"/>
                        <a:t>0.3016</a:t>
                      </a:r>
                    </a:p>
                    <a:p>
                      <a:endParaRPr lang="hr-H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13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944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F86BAD-4CDF-47C2-8A02-B96DC54579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7673" t="22449" r="22090" b="25210"/>
          <a:stretch/>
        </p:blipFill>
        <p:spPr>
          <a:xfrm>
            <a:off x="2120153" y="87816"/>
            <a:ext cx="9505790" cy="5570933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99E84E7-787C-4C20-A95F-0DB025C5215B}"/>
              </a:ext>
            </a:extLst>
          </p:cNvPr>
          <p:cNvSpPr txBox="1"/>
          <p:nvPr/>
        </p:nvSpPr>
        <p:spPr>
          <a:xfrm>
            <a:off x="749558" y="6554740"/>
            <a:ext cx="1035336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800" dirty="0"/>
              <a:t>Huđek A. et al. Higher prevalence of FTO gene risk genotypes AA rs9939609, CC rs1421085, and GG rs17817449 and saliva containing Staphylococcus aureus in obese women in Croatia. 2018.</a:t>
            </a:r>
            <a:endParaRPr lang="en-US" sz="800" dirty="0"/>
          </a:p>
        </p:txBody>
      </p:sp>
      <p:pic>
        <p:nvPicPr>
          <p:cNvPr id="3" name="Content Placeholder 8">
            <a:extLst>
              <a:ext uri="{FF2B5EF4-FFF2-40B4-BE49-F238E27FC236}">
                <a16:creationId xmlns:a16="http://schemas.microsoft.com/office/drawing/2014/main" id="{CF54B35D-C5D7-DFF0-88BA-E8D3045956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862" t="31254" r="8957" b="17586"/>
          <a:stretch/>
        </p:blipFill>
        <p:spPr>
          <a:xfrm>
            <a:off x="447868" y="4308583"/>
            <a:ext cx="4450703" cy="202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4156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F4B87D-FC26-774E-203E-D174C4F1E1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0431" t="21302" r="21092" b="40905"/>
          <a:stretch/>
        </p:blipFill>
        <p:spPr>
          <a:xfrm>
            <a:off x="1502229" y="1049183"/>
            <a:ext cx="8696132" cy="4285431"/>
          </a:xfrm>
        </p:spPr>
      </p:pic>
    </p:spTree>
    <p:extLst>
      <p:ext uri="{BB962C8B-B14F-4D97-AF65-F5344CB8AC3E}">
        <p14:creationId xmlns:p14="http://schemas.microsoft.com/office/powerpoint/2010/main" val="14898417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FADC13-6CB2-B667-F02B-2CE40AB19E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606" t="11437" r="15303" b="14155"/>
          <a:stretch/>
        </p:blipFill>
        <p:spPr>
          <a:xfrm>
            <a:off x="2836506" y="718182"/>
            <a:ext cx="6074229" cy="5178767"/>
          </a:xfrm>
        </p:spPr>
      </p:pic>
    </p:spTree>
    <p:extLst>
      <p:ext uri="{BB962C8B-B14F-4D97-AF65-F5344CB8AC3E}">
        <p14:creationId xmlns:p14="http://schemas.microsoft.com/office/powerpoint/2010/main" val="427543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2A5B3-347A-6DD4-D769-BD6295874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Oral microbiota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13146-CB54-5116-4F46-3A3868F73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2800" b="0" i="0" u="none" strike="noStrike" baseline="0" dirty="0">
                <a:solidFill>
                  <a:srgbClr val="000000"/>
                </a:solidFill>
                <a:latin typeface="Myriad Pro"/>
              </a:rPr>
              <a:t>In this work we isolated 118 different species of bacteria </a:t>
            </a:r>
          </a:p>
          <a:p>
            <a:r>
              <a:rPr lang="hr-HR" sz="2800" b="0" i="0" u="none" strike="noStrike" baseline="0" dirty="0">
                <a:solidFill>
                  <a:srgbClr val="000000"/>
                </a:solidFill>
                <a:latin typeface="Myriad Pro"/>
              </a:rPr>
              <a:t>5 different phyla: </a:t>
            </a:r>
            <a:r>
              <a:rPr lang="hr-HR" sz="2800" b="0" i="1" u="none" strike="noStrike" baseline="0" dirty="0">
                <a:solidFill>
                  <a:srgbClr val="000000"/>
                </a:solidFill>
                <a:latin typeface="Myriad Pro"/>
              </a:rPr>
              <a:t>Firmicutes, Actinobacteria, Proteobacteria, Bacteroidetes </a:t>
            </a:r>
            <a:r>
              <a:rPr lang="hr-HR" sz="2800" b="0" i="0" u="none" strike="noStrike" baseline="0" dirty="0">
                <a:solidFill>
                  <a:srgbClr val="000000"/>
                </a:solidFill>
                <a:latin typeface="Myriad Pro"/>
              </a:rPr>
              <a:t>and </a:t>
            </a:r>
            <a:r>
              <a:rPr lang="hr-HR" sz="2800" b="0" i="1" u="none" strike="noStrike" baseline="0" dirty="0">
                <a:solidFill>
                  <a:srgbClr val="000000"/>
                </a:solidFill>
                <a:latin typeface="Myriad Pro"/>
              </a:rPr>
              <a:t>Fusobacteria</a:t>
            </a:r>
          </a:p>
          <a:p>
            <a:endParaRPr lang="hr-HR" i="1" dirty="0">
              <a:solidFill>
                <a:srgbClr val="000000"/>
              </a:solidFill>
              <a:latin typeface="Myriad Pro"/>
            </a:endParaRPr>
          </a:p>
          <a:p>
            <a:r>
              <a:rPr lang="hr-HR" sz="2800" b="0" i="0" u="none" strike="noStrike" baseline="0" dirty="0">
                <a:solidFill>
                  <a:srgbClr val="000000"/>
                </a:solidFill>
                <a:latin typeface="Myriad Pro"/>
              </a:rPr>
              <a:t>13 different species of fungi (2 different phyla: </a:t>
            </a:r>
            <a:r>
              <a:rPr lang="hr-HR" sz="2800" b="0" i="1" u="none" strike="noStrike" baseline="0" dirty="0">
                <a:solidFill>
                  <a:srgbClr val="000000"/>
                </a:solidFill>
                <a:latin typeface="Myriad Pro"/>
              </a:rPr>
              <a:t>Ascomycota </a:t>
            </a:r>
            <a:r>
              <a:rPr lang="hr-HR" sz="2800" b="0" i="0" u="none" strike="noStrike" baseline="0" dirty="0">
                <a:solidFill>
                  <a:srgbClr val="000000"/>
                </a:solidFill>
                <a:latin typeface="Myriad Pro"/>
              </a:rPr>
              <a:t>and </a:t>
            </a:r>
            <a:r>
              <a:rPr lang="hr-HR" sz="2800" b="0" i="1" u="none" strike="noStrike" baseline="0" dirty="0">
                <a:solidFill>
                  <a:srgbClr val="000000"/>
                </a:solidFill>
                <a:latin typeface="Myriad Pro"/>
              </a:rPr>
              <a:t>Basidiomycota</a:t>
            </a:r>
            <a:r>
              <a:rPr lang="hr-HR" sz="2800" b="0" i="0" u="none" strike="noStrike" baseline="0" dirty="0">
                <a:solidFill>
                  <a:srgbClr val="000000"/>
                </a:solidFill>
                <a:latin typeface="Myriad Pro"/>
              </a:rPr>
              <a:t>)</a:t>
            </a:r>
          </a:p>
          <a:p>
            <a:pPr marL="0" indent="0">
              <a:buNone/>
            </a:pPr>
            <a:endParaRPr lang="hr-HR" sz="2800" b="0" i="0" u="none" strike="noStrike" baseline="0" dirty="0">
              <a:solidFill>
                <a:srgbClr val="000000"/>
              </a:solidFill>
              <a:latin typeface="Myriad Pro"/>
            </a:endParaRPr>
          </a:p>
          <a:p>
            <a:r>
              <a:rPr lang="hr-HR" sz="2800" b="0" i="0" u="none" strike="noStrike" baseline="0" dirty="0">
                <a:solidFill>
                  <a:srgbClr val="000000"/>
                </a:solidFill>
                <a:latin typeface="Myriad Pro"/>
              </a:rPr>
              <a:t>34 potentially pathogenic and 22 potentially probiotic bacteria 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876621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F3B820-0C4E-EBED-8471-C919918EDF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70" t="24652" r="12066" b="8027"/>
          <a:stretch/>
        </p:blipFill>
        <p:spPr>
          <a:xfrm>
            <a:off x="1240972" y="536769"/>
            <a:ext cx="9479902" cy="617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640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B1E12-A6F9-B05F-52D0-8CD7FE348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Oral</a:t>
            </a:r>
            <a:r>
              <a:rPr lang="hr-HR" dirty="0"/>
              <a:t> </a:t>
            </a:r>
            <a:r>
              <a:rPr lang="hr-HR" dirty="0" err="1"/>
              <a:t>microbiota</a:t>
            </a: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0B4FB-74D8-7DD2-EACB-16D705778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5" y="1690688"/>
            <a:ext cx="6579637" cy="4351338"/>
          </a:xfrm>
        </p:spPr>
        <p:txBody>
          <a:bodyPr>
            <a:normAutofit/>
          </a:bodyPr>
          <a:lstStyle/>
          <a:p>
            <a:r>
              <a:rPr lang="en-US" sz="2000" b="0" i="0" u="none" strike="noStrike" baseline="0" dirty="0">
                <a:solidFill>
                  <a:srgbClr val="000000"/>
                </a:solidFill>
              </a:rPr>
              <a:t>There was a positive correlation between the number of oral </a:t>
            </a:r>
            <a:r>
              <a:rPr lang="en-US" sz="2000" b="0" i="1" u="none" strike="noStrike" baseline="0" dirty="0">
                <a:solidFill>
                  <a:srgbClr val="000000"/>
                </a:solidFill>
              </a:rPr>
              <a:t>Proteobacteria </a:t>
            </a:r>
            <a:r>
              <a:rPr lang="en-US" sz="2000" b="0" i="0" u="none" strike="noStrike" baseline="0" dirty="0">
                <a:solidFill>
                  <a:srgbClr val="000000"/>
                </a:solidFill>
              </a:rPr>
              <a:t>and </a:t>
            </a:r>
            <a:r>
              <a:rPr lang="en-US" sz="2000" b="0" i="1" u="none" strike="noStrike" baseline="0" dirty="0">
                <a:solidFill>
                  <a:srgbClr val="000000"/>
                </a:solidFill>
              </a:rPr>
              <a:t>Firmicutes </a:t>
            </a:r>
            <a:r>
              <a:rPr lang="en-US" sz="2000" b="0" i="0" u="none" strike="noStrike" baseline="0" dirty="0">
                <a:solidFill>
                  <a:srgbClr val="000000"/>
                </a:solidFill>
              </a:rPr>
              <a:t>bacteria (Spearman’s rho CC=0.284, p=0.017)</a:t>
            </a:r>
            <a:endParaRPr lang="hr-HR" sz="2000" b="0" i="0" u="none" strike="noStrike" baseline="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hr-HR" sz="2000" b="0" i="0" u="none" strike="noStrike" baseline="0" dirty="0">
              <a:solidFill>
                <a:srgbClr val="000000"/>
              </a:solidFill>
            </a:endParaRP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</a:rPr>
              <a:t>Zeigler </a:t>
            </a:r>
            <a:r>
              <a:rPr lang="en-US" sz="2000" b="0" i="1" u="none" strike="noStrike" baseline="0" dirty="0">
                <a:solidFill>
                  <a:srgbClr val="000000"/>
                </a:solidFill>
              </a:rPr>
              <a:t>et al. </a:t>
            </a:r>
            <a:r>
              <a:rPr lang="en-US" sz="2000" b="0" i="0" u="none" strike="noStrike" baseline="0" dirty="0">
                <a:solidFill>
                  <a:srgbClr val="000000"/>
                </a:solidFill>
              </a:rPr>
              <a:t>also reported bacteria from </a:t>
            </a:r>
            <a:r>
              <a:rPr lang="en-US" sz="2000" b="0" i="1" u="none" strike="noStrike" baseline="0" dirty="0">
                <a:solidFill>
                  <a:srgbClr val="000000"/>
                </a:solidFill>
              </a:rPr>
              <a:t>Proteobacteria </a:t>
            </a:r>
            <a:r>
              <a:rPr lang="en-US" sz="2000" b="0" i="0" u="none" strike="noStrike" baseline="0" dirty="0">
                <a:solidFill>
                  <a:srgbClr val="000000"/>
                </a:solidFill>
              </a:rPr>
              <a:t>phylum and individual </a:t>
            </a:r>
            <a:r>
              <a:rPr lang="en-US" sz="2000" b="0" i="1" u="none" strike="noStrike" baseline="0" dirty="0">
                <a:solidFill>
                  <a:srgbClr val="000000"/>
                </a:solidFill>
              </a:rPr>
              <a:t>Neisseria mucosa </a:t>
            </a:r>
            <a:r>
              <a:rPr lang="en-US" sz="2000" b="0" i="0" u="none" strike="noStrike" baseline="0" dirty="0">
                <a:solidFill>
                  <a:srgbClr val="000000"/>
                </a:solidFill>
              </a:rPr>
              <a:t>to be present in sixfold higher amounts in the saliva of obese adolescent subjects</a:t>
            </a:r>
            <a:endParaRPr lang="hr-HR" sz="2000" b="0" i="0" u="none" strike="noStrike" baseline="0" dirty="0">
              <a:solidFill>
                <a:srgbClr val="000000"/>
              </a:solidFill>
            </a:endParaRPr>
          </a:p>
          <a:p>
            <a:endParaRPr lang="hr-HR" sz="2000" dirty="0">
              <a:solidFill>
                <a:srgbClr val="000000"/>
              </a:solidFill>
            </a:endParaRP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</a:rPr>
              <a:t>Yang </a:t>
            </a:r>
            <a:r>
              <a:rPr lang="en-US" sz="2000" b="0" i="1" u="none" strike="noStrike" baseline="0" dirty="0">
                <a:solidFill>
                  <a:srgbClr val="000000"/>
                </a:solidFill>
              </a:rPr>
              <a:t>et al. </a:t>
            </a:r>
            <a:r>
              <a:rPr lang="en-US" sz="2000" b="0" i="0" u="none" strike="noStrike" baseline="0" dirty="0">
                <a:solidFill>
                  <a:srgbClr val="000000"/>
                </a:solidFill>
              </a:rPr>
              <a:t>showed that </a:t>
            </a:r>
            <a:r>
              <a:rPr lang="en-US" sz="2000" b="0" i="1" u="none" strike="noStrike" baseline="0" dirty="0">
                <a:solidFill>
                  <a:srgbClr val="000000"/>
                </a:solidFill>
              </a:rPr>
              <a:t>Proteobacteria </a:t>
            </a:r>
            <a:r>
              <a:rPr lang="en-US" sz="2000" b="0" i="0" u="none" strike="noStrike" baseline="0" dirty="0">
                <a:solidFill>
                  <a:srgbClr val="000000"/>
                </a:solidFill>
              </a:rPr>
              <a:t>and </a:t>
            </a:r>
            <a:r>
              <a:rPr lang="en-US" sz="2000" b="0" i="1" u="none" strike="noStrike" baseline="0" dirty="0">
                <a:solidFill>
                  <a:srgbClr val="000000"/>
                </a:solidFill>
              </a:rPr>
              <a:t>Firmicutes </a:t>
            </a:r>
            <a:r>
              <a:rPr lang="en-US" sz="2000" b="0" i="0" u="none" strike="noStrike" baseline="0" dirty="0">
                <a:solidFill>
                  <a:srgbClr val="000000"/>
                </a:solidFill>
              </a:rPr>
              <a:t>bacteria were significantly associated with an increased obesity prevalence in obese individuals from the Southern Community Cohort Study, USA</a:t>
            </a:r>
            <a:endParaRPr lang="hr-HR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18C94E-CC07-4E77-AA1D-CBF0DF82B5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91" t="5504" r="17947" b="2182"/>
          <a:stretch/>
        </p:blipFill>
        <p:spPr>
          <a:xfrm>
            <a:off x="6652108" y="1690688"/>
            <a:ext cx="5224207" cy="4066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1FAEEF-DD24-491F-2BBC-777C22555A1D}"/>
              </a:ext>
            </a:extLst>
          </p:cNvPr>
          <p:cNvSpPr txBox="1"/>
          <p:nvPr/>
        </p:nvSpPr>
        <p:spPr>
          <a:xfrm>
            <a:off x="436206" y="6338986"/>
            <a:ext cx="113195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700" b="0" i="0" u="none" strike="noStrike" baseline="0" dirty="0">
                <a:solidFill>
                  <a:srgbClr val="000000"/>
                </a:solidFill>
                <a:latin typeface="Myriad Pro"/>
              </a:rPr>
              <a:t>Zeigler CC et al. Microbiota in the oral subgingival biofilm is associated with obesity in adolescence. Obesity. 2012;20(1): 157–64. </a:t>
            </a:r>
          </a:p>
          <a:p>
            <a:r>
              <a:rPr lang="hr-HR" sz="700" b="0" i="0" u="none" strike="noStrike" baseline="0" dirty="0">
                <a:solidFill>
                  <a:srgbClr val="000000"/>
                </a:solidFill>
                <a:latin typeface="Myriad Pro"/>
              </a:rPr>
              <a:t>Yang Y et al. Oral microbiome and obesity in a large study of low-income and African-American populations. J Oral Microbiol. 2019;11(1):1650597. </a:t>
            </a:r>
            <a:endParaRPr lang="hr-HR" sz="700" dirty="0"/>
          </a:p>
        </p:txBody>
      </p:sp>
    </p:spTree>
    <p:extLst>
      <p:ext uri="{BB962C8B-B14F-4D97-AF65-F5344CB8AC3E}">
        <p14:creationId xmlns:p14="http://schemas.microsoft.com/office/powerpoint/2010/main" val="35063888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E71BB-2A01-F001-7667-7CC96208C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Correlation b</a:t>
            </a:r>
            <a:r>
              <a:rPr lang="en-US" dirty="0" err="1"/>
              <a:t>etween</a:t>
            </a:r>
            <a:r>
              <a:rPr lang="en-US" dirty="0"/>
              <a:t> the BMI values and incidence of hypertension</a:t>
            </a:r>
            <a:r>
              <a:rPr lang="hr-HR" dirty="0"/>
              <a:t> </a:t>
            </a:r>
            <a:r>
              <a:rPr lang="en-US" dirty="0"/>
              <a:t>and diabetes/prediabetes</a:t>
            </a: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151F7-BF6C-FF1F-6427-3E4954F19A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Myriad Pro"/>
              </a:rPr>
              <a:t>there is a positive correlation between the incidence of hypertension or prediabetes/diabetes and pathogenic bacteria in the oral cavity in </a:t>
            </a:r>
            <a:r>
              <a:rPr lang="hr-HR" sz="2000" dirty="0">
                <a:solidFill>
                  <a:srgbClr val="000000"/>
                </a:solidFill>
                <a:latin typeface="Myriad Pro"/>
              </a:rPr>
              <a:t>women with obesity</a:t>
            </a:r>
            <a:endParaRPr lang="hr-HR" sz="2000" b="0" i="0" u="none" strike="noStrike" baseline="0" dirty="0">
              <a:solidFill>
                <a:srgbClr val="000000"/>
              </a:solidFill>
              <a:latin typeface="Myriad Pro"/>
            </a:endParaRP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73882B-9CA8-6DDE-251B-A5EB8BBB5F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638" t="9931" r="43673" b="5324"/>
          <a:stretch/>
        </p:blipFill>
        <p:spPr>
          <a:xfrm rot="5400000">
            <a:off x="3054763" y="259986"/>
            <a:ext cx="2724527" cy="8278290"/>
          </a:xfrm>
          <a:prstGeom prst="rect">
            <a:avLst/>
          </a:prstGeom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7A74185-61A5-DD2F-DA24-BD6C584E3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1854" y="3177321"/>
            <a:ext cx="3212265" cy="290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9503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E2539-F70C-73B7-F533-FC852C190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Oral microbiota-Fungi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54975-0381-2DA7-9250-EA9D8CDB2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0"/>
            <a:ext cx="8455090" cy="511947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hr-HR" dirty="0">
              <a:solidFill>
                <a:srgbClr val="000000"/>
              </a:solidFill>
              <a:latin typeface="Myriad Pro"/>
            </a:endParaRPr>
          </a:p>
          <a:p>
            <a:r>
              <a:rPr lang="hr-HR" sz="2600" dirty="0">
                <a:solidFill>
                  <a:srgbClr val="000000"/>
                </a:solidFill>
              </a:rPr>
              <a:t>t</a:t>
            </a:r>
            <a:r>
              <a:rPr lang="en-US" sz="2600" b="0" i="0" u="none" strike="noStrike" baseline="0" dirty="0">
                <a:solidFill>
                  <a:srgbClr val="000000"/>
                </a:solidFill>
              </a:rPr>
              <a:t>he identification results of the oral microbiota showed the predominance of </a:t>
            </a:r>
            <a:r>
              <a:rPr lang="en-US" sz="2600" b="0" i="1" u="none" strike="noStrike" baseline="0" dirty="0">
                <a:solidFill>
                  <a:srgbClr val="000000"/>
                </a:solidFill>
              </a:rPr>
              <a:t>Candida </a:t>
            </a:r>
            <a:r>
              <a:rPr lang="en-US" sz="2600" b="0" i="0" u="none" strike="noStrike" baseline="0" dirty="0">
                <a:solidFill>
                  <a:srgbClr val="000000"/>
                </a:solidFill>
              </a:rPr>
              <a:t>sp. in the </a:t>
            </a:r>
            <a:r>
              <a:rPr lang="en-US" sz="2600" b="0" i="1" u="none" strike="noStrike" baseline="0" dirty="0">
                <a:solidFill>
                  <a:srgbClr val="000000"/>
                </a:solidFill>
              </a:rPr>
              <a:t>Ascomycota </a:t>
            </a:r>
            <a:r>
              <a:rPr lang="en-US" sz="2600" b="0" i="0" u="none" strike="noStrike" baseline="0" dirty="0">
                <a:solidFill>
                  <a:srgbClr val="000000"/>
                </a:solidFill>
              </a:rPr>
              <a:t>phylum</a:t>
            </a:r>
            <a:endParaRPr lang="hr-HR" sz="2600" b="0" i="0" u="none" strike="noStrike" baseline="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hr-HR" sz="2600" b="0" i="0" u="none" strike="noStrike" baseline="0" dirty="0">
              <a:solidFill>
                <a:srgbClr val="000000"/>
              </a:solidFill>
            </a:endParaRPr>
          </a:p>
          <a:p>
            <a:r>
              <a:rPr lang="hr-HR" sz="2600" dirty="0">
                <a:solidFill>
                  <a:srgbClr val="000000"/>
                </a:solidFill>
              </a:rPr>
              <a:t>t</a:t>
            </a:r>
            <a:r>
              <a:rPr lang="en-US" sz="2600" dirty="0">
                <a:solidFill>
                  <a:srgbClr val="000000"/>
                </a:solidFill>
              </a:rPr>
              <a:t>he higher BMI values (if we compare only class 1 and class 3 obesity levels), depending on the presence of diabetes/prediabetes, positively affected the number of </a:t>
            </a:r>
            <a:r>
              <a:rPr lang="en-US" sz="2600" i="1" dirty="0">
                <a:solidFill>
                  <a:srgbClr val="000000"/>
                </a:solidFill>
              </a:rPr>
              <a:t>Ascomycota </a:t>
            </a:r>
            <a:r>
              <a:rPr lang="en-US" sz="2600" dirty="0">
                <a:solidFill>
                  <a:srgbClr val="000000"/>
                </a:solidFill>
              </a:rPr>
              <a:t>in the oral cavity (factorial ANOVA, </a:t>
            </a:r>
            <a:r>
              <a:rPr lang="en-US" sz="2600" i="1" dirty="0">
                <a:solidFill>
                  <a:srgbClr val="000000"/>
                </a:solidFill>
              </a:rPr>
              <a:t>F</a:t>
            </a:r>
            <a:r>
              <a:rPr lang="en-US" sz="2600" dirty="0">
                <a:solidFill>
                  <a:srgbClr val="000000"/>
                </a:solidFill>
              </a:rPr>
              <a:t>=4.091, p=0.021)</a:t>
            </a:r>
            <a:endParaRPr lang="hr-HR" sz="2600" dirty="0"/>
          </a:p>
          <a:p>
            <a:endParaRPr lang="hr-HR" sz="2600" dirty="0">
              <a:solidFill>
                <a:srgbClr val="000000"/>
              </a:solidFill>
            </a:endParaRPr>
          </a:p>
          <a:p>
            <a:r>
              <a:rPr lang="en-US" sz="2600" b="0" i="0" u="none" strike="noStrike" baseline="0" dirty="0">
                <a:solidFill>
                  <a:srgbClr val="000000"/>
                </a:solidFill>
              </a:rPr>
              <a:t>women with </a:t>
            </a:r>
            <a:r>
              <a:rPr lang="hr-HR" sz="2600" b="0" i="0" u="none" strike="noStrike" baseline="0" dirty="0">
                <a:solidFill>
                  <a:srgbClr val="000000"/>
                </a:solidFill>
              </a:rPr>
              <a:t>obesity </a:t>
            </a:r>
            <a:r>
              <a:rPr lang="en-US" sz="2600" b="0" i="0" u="none" strike="noStrike" baseline="0" dirty="0">
                <a:solidFill>
                  <a:srgbClr val="000000"/>
                </a:solidFill>
              </a:rPr>
              <a:t>diabetes/prediabetes, there is a greater variety of fungi (number of different species) of the genus </a:t>
            </a:r>
            <a:r>
              <a:rPr lang="en-US" sz="2600" b="0" i="1" u="none" strike="noStrike" baseline="0" dirty="0">
                <a:solidFill>
                  <a:srgbClr val="000000"/>
                </a:solidFill>
              </a:rPr>
              <a:t>Candida </a:t>
            </a:r>
            <a:r>
              <a:rPr lang="en-US" sz="2600" b="0" i="0" u="none" strike="noStrike" baseline="0" dirty="0">
                <a:solidFill>
                  <a:srgbClr val="000000"/>
                </a:solidFill>
              </a:rPr>
              <a:t>than all 13 isolated fungi in this study (Mann-Whitney </a:t>
            </a:r>
            <a:r>
              <a:rPr lang="en-US" sz="2600" b="0" i="1" u="none" strike="noStrike" baseline="0" dirty="0">
                <a:solidFill>
                  <a:srgbClr val="000000"/>
                </a:solidFill>
              </a:rPr>
              <a:t>U</a:t>
            </a:r>
            <a:r>
              <a:rPr lang="en-US" sz="2600" b="0" i="0" u="none" strike="noStrike" baseline="0" dirty="0">
                <a:solidFill>
                  <a:srgbClr val="000000"/>
                </a:solidFill>
              </a:rPr>
              <a:t>=462.00, p=0.04)</a:t>
            </a:r>
            <a:endParaRPr lang="hr-HR" sz="2600" b="0" i="0" u="none" strike="noStrike" baseline="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hr-HR" sz="2800" b="0" i="0" u="none" strike="noStrike" baseline="0" dirty="0">
              <a:solidFill>
                <a:srgbClr val="000000"/>
              </a:solidFill>
            </a:endParaRPr>
          </a:p>
          <a:p>
            <a:endParaRPr lang="hr-H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10E544-5E86-1AEF-0368-936FB365C5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286" t="27957" r="13955" b="40391"/>
          <a:stretch/>
        </p:blipFill>
        <p:spPr>
          <a:xfrm>
            <a:off x="9526555" y="1726336"/>
            <a:ext cx="2043405" cy="415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118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B436F-DBA0-E139-665C-C1C16D87D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Oral microbiota and 25(OH)D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9BC33E-6197-91B1-E41D-B54D32B2B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59351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25(OH)D in blood ≥50 nmol/L significantly more species</a:t>
            </a:r>
            <a:r>
              <a:rPr lang="hr-HR" dirty="0"/>
              <a:t> </a:t>
            </a:r>
            <a:r>
              <a:rPr lang="en-US" dirty="0"/>
              <a:t>of Actinobacteria were found than in those with lower</a:t>
            </a:r>
            <a:r>
              <a:rPr lang="hr-HR" dirty="0"/>
              <a:t> </a:t>
            </a:r>
            <a:r>
              <a:rPr lang="en-US" dirty="0"/>
              <a:t>values (p=0.029)</a:t>
            </a:r>
            <a:endParaRPr lang="hr-HR" dirty="0"/>
          </a:p>
          <a:p>
            <a:endParaRPr lang="en-US" dirty="0"/>
          </a:p>
          <a:p>
            <a:r>
              <a:rPr lang="en-US" dirty="0"/>
              <a:t>decrease in Actinobacteria in the gut, the vitamin B12 blood level was also lower</a:t>
            </a:r>
          </a:p>
          <a:p>
            <a:r>
              <a:rPr lang="en-US" dirty="0"/>
              <a:t>vitamin B12 as it exists in nature may be produced by Actinobacteria </a:t>
            </a:r>
            <a:endParaRPr lang="hr-HR" dirty="0"/>
          </a:p>
          <a:p>
            <a:pPr marL="0" indent="0">
              <a:buNone/>
            </a:pPr>
            <a:endParaRPr lang="en-US" dirty="0"/>
          </a:p>
          <a:p>
            <a:r>
              <a:rPr lang="hr-HR" dirty="0"/>
              <a:t>long-term vitamin D deficiency may produce changes in the microbiota composition that promoted body mass gain</a:t>
            </a:r>
          </a:p>
          <a:p>
            <a:endParaRPr lang="hr-H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2794B0-DCDB-ED67-BEBA-F201E5A258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793" t="5503" r="17947" b="39040"/>
          <a:stretch/>
        </p:blipFill>
        <p:spPr>
          <a:xfrm>
            <a:off x="8608293" y="1548882"/>
            <a:ext cx="2083034" cy="462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3742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07B4C-19B4-5580-559B-8F0F3DE5A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Oral microbiota-vitamin 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00B02-3388-353A-0AB7-05AF55E61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436429" cy="4351338"/>
          </a:xfrm>
        </p:spPr>
        <p:txBody>
          <a:bodyPr>
            <a:normAutofit/>
          </a:bodyPr>
          <a:lstStyle/>
          <a:p>
            <a:r>
              <a:rPr lang="hr-HR" sz="2400" dirty="0"/>
              <a:t>f</a:t>
            </a:r>
            <a:r>
              <a:rPr lang="en-US" sz="2400" dirty="0" err="1"/>
              <a:t>emale</a:t>
            </a:r>
            <a:r>
              <a:rPr lang="en-US" sz="2400" dirty="0"/>
              <a:t> individuals with concentrations of 25(OH)D in</a:t>
            </a:r>
            <a:r>
              <a:rPr lang="hr-HR" sz="2400" dirty="0"/>
              <a:t> </a:t>
            </a:r>
            <a:r>
              <a:rPr lang="en-US" sz="2400" dirty="0"/>
              <a:t>blood &lt;50 nmol/L had a statistically significant increase of</a:t>
            </a:r>
            <a:r>
              <a:rPr lang="hr-HR" sz="2400" dirty="0"/>
              <a:t> </a:t>
            </a:r>
            <a:r>
              <a:rPr lang="en-US" sz="2400" dirty="0"/>
              <a:t>Candida sp. (p=0.022) and Lactobacillus sp. in the saliva</a:t>
            </a:r>
            <a:r>
              <a:rPr lang="hr-HR" sz="2400" dirty="0"/>
              <a:t> </a:t>
            </a:r>
            <a:r>
              <a:rPr lang="en-US" sz="2400" dirty="0"/>
              <a:t>(p=0.027)</a:t>
            </a:r>
            <a:endParaRPr lang="hr-HR" sz="2400" dirty="0"/>
          </a:p>
          <a:p>
            <a:endParaRPr lang="hr-HR" sz="2400" dirty="0"/>
          </a:p>
          <a:p>
            <a:pPr marL="0" indent="0">
              <a:buNone/>
            </a:pPr>
            <a:endParaRPr lang="hr-HR" sz="2400" dirty="0"/>
          </a:p>
          <a:p>
            <a:r>
              <a:rPr lang="en-US" sz="2400" dirty="0"/>
              <a:t>class 3 obesity was the most prevalent in the</a:t>
            </a:r>
            <a:r>
              <a:rPr lang="hr-HR" sz="2400" dirty="0"/>
              <a:t> </a:t>
            </a:r>
            <a:r>
              <a:rPr lang="en-US" sz="2400" dirty="0"/>
              <a:t>group with lower concentration in blood of 25(OH)D (&lt;50nmol/L</a:t>
            </a:r>
            <a:r>
              <a:rPr lang="hr-HR" sz="2400" dirty="0"/>
              <a:t>)</a:t>
            </a:r>
          </a:p>
          <a:p>
            <a:endParaRPr lang="hr-HR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A775C8-5219-06D6-9295-AF363B6D90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286" t="27957" r="13955" b="40391"/>
          <a:stretch/>
        </p:blipFill>
        <p:spPr>
          <a:xfrm>
            <a:off x="9526555" y="1726336"/>
            <a:ext cx="2043405" cy="415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7747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FC76F-E6EA-05B6-D3E5-CA989A9E3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Oral</a:t>
            </a:r>
            <a:r>
              <a:rPr lang="hr-HR" dirty="0"/>
              <a:t> </a:t>
            </a:r>
            <a:r>
              <a:rPr lang="hr-HR" dirty="0" err="1"/>
              <a:t>microbiota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vitamin 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DF66C-B282-2846-5B63-C6C248ABA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vitamin D in the human</a:t>
            </a:r>
            <a:r>
              <a:rPr lang="hr-HR" dirty="0"/>
              <a:t> </a:t>
            </a:r>
            <a:r>
              <a:rPr lang="en-US" dirty="0"/>
              <a:t>immune response </a:t>
            </a:r>
            <a:r>
              <a:rPr lang="hr-HR" dirty="0"/>
              <a:t>induces</a:t>
            </a:r>
            <a:r>
              <a:rPr lang="en-US" dirty="0"/>
              <a:t> an antimicrobial peptide</a:t>
            </a:r>
            <a:r>
              <a:rPr lang="hr-HR" dirty="0"/>
              <a:t> </a:t>
            </a:r>
            <a:r>
              <a:rPr lang="en-US" dirty="0" err="1"/>
              <a:t>cathelicidin</a:t>
            </a:r>
            <a:r>
              <a:rPr lang="en-US" dirty="0"/>
              <a:t> for the body’s ability to fight infections, candidiasis</a:t>
            </a:r>
          </a:p>
          <a:p>
            <a:r>
              <a:rPr lang="hr-HR" dirty="0"/>
              <a:t>i</a:t>
            </a:r>
            <a:r>
              <a:rPr lang="en-US" dirty="0" err="1"/>
              <a:t>ncreased</a:t>
            </a:r>
            <a:r>
              <a:rPr lang="en-US" dirty="0"/>
              <a:t> oral amount</a:t>
            </a:r>
            <a:r>
              <a:rPr lang="hr-HR" dirty="0"/>
              <a:t> </a:t>
            </a:r>
            <a:r>
              <a:rPr lang="en-US" dirty="0"/>
              <a:t>of Candida sp. in the saliva of obese women with a vitamin D</a:t>
            </a:r>
            <a:r>
              <a:rPr lang="hr-HR" dirty="0"/>
              <a:t> </a:t>
            </a:r>
            <a:r>
              <a:rPr lang="en-US" dirty="0"/>
              <a:t>deficiency</a:t>
            </a:r>
            <a:endParaRPr lang="hr-HR" dirty="0"/>
          </a:p>
          <a:p>
            <a:endParaRPr lang="hr-HR" dirty="0"/>
          </a:p>
          <a:p>
            <a:r>
              <a:rPr lang="en-US" dirty="0"/>
              <a:t>Candida sp. was also</a:t>
            </a:r>
            <a:r>
              <a:rPr lang="hr-HR" dirty="0"/>
              <a:t> </a:t>
            </a:r>
            <a:r>
              <a:rPr lang="en-US" dirty="0"/>
              <a:t>positively associated with blood glucose concentrations (diabetes/prediabetes)</a:t>
            </a:r>
            <a:endParaRPr lang="hr-HR" dirty="0"/>
          </a:p>
          <a:p>
            <a:r>
              <a:rPr lang="en-US" dirty="0"/>
              <a:t>Man et al. showed that higher glucose concentration is</a:t>
            </a:r>
            <a:r>
              <a:rPr lang="hr-HR" dirty="0"/>
              <a:t> </a:t>
            </a:r>
            <a:r>
              <a:rPr lang="en-US" dirty="0"/>
              <a:t>directly related to Candida albicans growth, which may be associated</a:t>
            </a:r>
            <a:r>
              <a:rPr lang="hr-HR" dirty="0"/>
              <a:t> </a:t>
            </a:r>
            <a:r>
              <a:rPr lang="en-US" dirty="0"/>
              <a:t>with fungal infections that occur in non-controlled</a:t>
            </a:r>
            <a:r>
              <a:rPr lang="hr-HR" dirty="0"/>
              <a:t> </a:t>
            </a:r>
            <a:r>
              <a:rPr lang="en-US" dirty="0"/>
              <a:t>diabetic patients</a:t>
            </a:r>
            <a:endParaRPr lang="hr-H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8CC642-F536-F4D2-AF72-62050A9367CC}"/>
              </a:ext>
            </a:extLst>
          </p:cNvPr>
          <p:cNvSpPr txBox="1"/>
          <p:nvPr/>
        </p:nvSpPr>
        <p:spPr>
          <a:xfrm>
            <a:off x="933061" y="6492875"/>
            <a:ext cx="104207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700" b="0" i="0" u="none" strike="noStrike" baseline="0" dirty="0">
                <a:solidFill>
                  <a:srgbClr val="000000"/>
                </a:solidFill>
                <a:latin typeface="Myriad Pro"/>
              </a:rPr>
              <a:t>van der Does AM</a:t>
            </a:r>
            <a:r>
              <a:rPr lang="hr-HR" sz="700" b="0" i="0" u="none" strike="noStrike" baseline="0" dirty="0">
                <a:solidFill>
                  <a:srgbClr val="000000"/>
                </a:solidFill>
                <a:latin typeface="Myriad Pro"/>
              </a:rPr>
              <a:t> et al. </a:t>
            </a:r>
            <a:r>
              <a:rPr lang="en-US" sz="700" b="0" i="0" u="none" strike="noStrike" baseline="0" dirty="0">
                <a:solidFill>
                  <a:srgbClr val="000000"/>
                </a:solidFill>
                <a:latin typeface="Myriad Pro"/>
              </a:rPr>
              <a:t>Induction of the human </a:t>
            </a:r>
            <a:r>
              <a:rPr lang="en-US" sz="700" b="0" i="0" u="none" strike="noStrike" baseline="0" dirty="0" err="1">
                <a:solidFill>
                  <a:srgbClr val="000000"/>
                </a:solidFill>
                <a:latin typeface="Myriad Pro"/>
              </a:rPr>
              <a:t>cathelicidin</a:t>
            </a:r>
            <a:r>
              <a:rPr lang="en-US" sz="700" b="0" i="0" u="none" strike="noStrike" baseline="0" dirty="0">
                <a:solidFill>
                  <a:srgbClr val="000000"/>
                </a:solidFill>
                <a:latin typeface="Myriad Pro"/>
              </a:rPr>
              <a:t> LL-37 as a novel treatment against bacterial infections. J </a:t>
            </a:r>
            <a:r>
              <a:rPr lang="en-US" sz="700" b="0" i="0" u="none" strike="noStrike" baseline="0" dirty="0" err="1">
                <a:solidFill>
                  <a:srgbClr val="000000"/>
                </a:solidFill>
                <a:latin typeface="Myriad Pro"/>
              </a:rPr>
              <a:t>Leukoc</a:t>
            </a:r>
            <a:r>
              <a:rPr lang="en-US" sz="700" b="0" i="0" u="none" strike="noStrike" baseline="0" dirty="0">
                <a:solidFill>
                  <a:srgbClr val="000000"/>
                </a:solidFill>
                <a:latin typeface="Myriad Pro"/>
              </a:rPr>
              <a:t> Biol. 2012; 92(4):735–42. </a:t>
            </a:r>
            <a:r>
              <a:rPr lang="hr-HR" sz="700" b="0" i="0" u="none" strike="noStrike" baseline="0" dirty="0">
                <a:solidFill>
                  <a:srgbClr val="000000"/>
                </a:solidFill>
                <a:latin typeface="Myriad Pro"/>
              </a:rPr>
              <a:t> </a:t>
            </a:r>
          </a:p>
          <a:p>
            <a:pPr algn="just"/>
            <a:r>
              <a:rPr lang="hr-HR" sz="700" b="0" i="0" u="none" strike="noStrike" baseline="0" dirty="0">
                <a:solidFill>
                  <a:srgbClr val="000000"/>
                </a:solidFill>
                <a:latin typeface="Myriad Pro"/>
              </a:rPr>
              <a:t>Man A et al. New perspectives on the nutritional factors influencing growth rate of </a:t>
            </a:r>
            <a:r>
              <a:rPr lang="hr-HR" sz="700" b="0" i="1" u="none" strike="noStrike" baseline="0" dirty="0">
                <a:solidFill>
                  <a:srgbClr val="000000"/>
                </a:solidFill>
                <a:latin typeface="Myriad Pro"/>
              </a:rPr>
              <a:t>Candida albicans </a:t>
            </a:r>
            <a:r>
              <a:rPr lang="hr-HR" sz="700" b="0" i="0" u="none" strike="noStrike" baseline="0" dirty="0">
                <a:solidFill>
                  <a:srgbClr val="000000"/>
                </a:solidFill>
                <a:latin typeface="Myriad Pro"/>
              </a:rPr>
              <a:t>in diabetics. An </a:t>
            </a:r>
            <a:r>
              <a:rPr lang="hr-HR" sz="700" b="0" i="1" u="none" strike="noStrike" baseline="0" dirty="0">
                <a:solidFill>
                  <a:srgbClr val="000000"/>
                </a:solidFill>
                <a:latin typeface="Myriad Pro"/>
              </a:rPr>
              <a:t>in vitro </a:t>
            </a:r>
            <a:r>
              <a:rPr lang="hr-HR" sz="700" b="0" i="0" u="none" strike="noStrike" baseline="0" dirty="0">
                <a:solidFill>
                  <a:srgbClr val="000000"/>
                </a:solidFill>
                <a:latin typeface="Myriad Pro"/>
              </a:rPr>
              <a:t>study. Mem Inst Oswaldo Cruz. 2017;112(9):587–92. </a:t>
            </a:r>
            <a:endParaRPr lang="hr-HR" sz="700" dirty="0"/>
          </a:p>
        </p:txBody>
      </p:sp>
    </p:spTree>
    <p:extLst>
      <p:ext uri="{BB962C8B-B14F-4D97-AF65-F5344CB8AC3E}">
        <p14:creationId xmlns:p14="http://schemas.microsoft.com/office/powerpoint/2010/main" val="31504573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D3E71F7-E98B-C1F7-FEDC-176E2D92F7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80" t="17115" r="16651" b="37488"/>
          <a:stretch/>
        </p:blipFill>
        <p:spPr>
          <a:xfrm>
            <a:off x="2472613" y="1349377"/>
            <a:ext cx="8126964" cy="423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5510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5A8B4D9-6749-BA1F-95C8-3A2D6E103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99" y="72781"/>
            <a:ext cx="10515600" cy="1325563"/>
          </a:xfrm>
        </p:spPr>
        <p:txBody>
          <a:bodyPr/>
          <a:lstStyle/>
          <a:p>
            <a:r>
              <a:rPr lang="hr-HR" dirty="0"/>
              <a:t>Epigenetic regulation via the </a:t>
            </a:r>
            <a:r>
              <a:rPr lang="hr-HR" i="1" dirty="0"/>
              <a:t>FTO</a:t>
            </a:r>
            <a:r>
              <a:rPr lang="hr-HR" dirty="0"/>
              <a:t> gene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033E56-82A8-D41B-C14F-A7E1B4A8D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003" y="1244080"/>
            <a:ext cx="4753582" cy="2467844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1345119A-4E06-CDA2-F52A-3CB309747A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63428" y="2139717"/>
            <a:ext cx="4877571" cy="3785319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434F04-EEE5-DC2C-4576-EF441588FB10}"/>
              </a:ext>
            </a:extLst>
          </p:cNvPr>
          <p:cNvSpPr txBox="1"/>
          <p:nvPr/>
        </p:nvSpPr>
        <p:spPr>
          <a:xfrm>
            <a:off x="5921665" y="3886199"/>
            <a:ext cx="609755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vitamin B12, curcumin or green tea increase methylation of the FTO gene and block adipogenesis</a:t>
            </a:r>
          </a:p>
          <a:p>
            <a:endParaRPr lang="hr-HR" dirty="0"/>
          </a:p>
          <a:p>
            <a:r>
              <a:rPr lang="hr-HR" dirty="0"/>
              <a:t>milk, triacylglycerols and smoking inhibit methylation and thereby increase the FTO expression, causing adipogenesis. </a:t>
            </a:r>
          </a:p>
          <a:p>
            <a:endParaRPr lang="hr-HR" dirty="0"/>
          </a:p>
          <a:p>
            <a:r>
              <a:rPr lang="hr-HR" dirty="0"/>
              <a:t>Catechin also increases YTHFD2 activity, which is m6A reader, therefore YTHDF2 activity increases methylation levels of the FTO gene and blocks adipogenesis</a:t>
            </a:r>
          </a:p>
        </p:txBody>
      </p:sp>
    </p:spTree>
    <p:extLst>
      <p:ext uri="{BB962C8B-B14F-4D97-AF65-F5344CB8AC3E}">
        <p14:creationId xmlns:p14="http://schemas.microsoft.com/office/powerpoint/2010/main" val="20827710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870BD-A4BA-CEB4-CB5C-69096B12E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/>
              <a:t>The impact of genetic polymorphisms on weight regain after successful weight loss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BE5465C-C5CA-01E4-0506-50EC547D4C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08479" y="2421861"/>
            <a:ext cx="6311835" cy="33871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56FC74-CBE0-DC20-2F05-9061BB94F4B1}"/>
              </a:ext>
            </a:extLst>
          </p:cNvPr>
          <p:cNvSpPr txBox="1"/>
          <p:nvPr/>
        </p:nvSpPr>
        <p:spPr>
          <a:xfrm>
            <a:off x="314908" y="6531173"/>
            <a:ext cx="109004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800" dirty="0"/>
              <a:t>Thonusin C et al. The impact of genetic polymorphisms on weight regain after successful weight loss. British Journal of Nutrition. 2020;124(8):809-823. </a:t>
            </a:r>
          </a:p>
        </p:txBody>
      </p:sp>
    </p:spTree>
    <p:extLst>
      <p:ext uri="{BB962C8B-B14F-4D97-AF65-F5344CB8AC3E}">
        <p14:creationId xmlns:p14="http://schemas.microsoft.com/office/powerpoint/2010/main" val="39976610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1">
            <a:extLst>
              <a:ext uri="{FF2B5EF4-FFF2-40B4-BE49-F238E27FC236}">
                <a16:creationId xmlns:a16="http://schemas.microsoft.com/office/drawing/2014/main" id="{28A21C1A-1625-4A43-A9F6-7F5F8E0B40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59731" y="227013"/>
            <a:ext cx="8866188" cy="1320800"/>
          </a:xfrm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hr-HR" altLang="sr-Latn-RS" dirty="0"/>
              <a:t>Education...individual approach</a:t>
            </a:r>
          </a:p>
        </p:txBody>
      </p:sp>
      <p:pic>
        <p:nvPicPr>
          <p:cNvPr id="293891" name="Picture 2">
            <a:extLst>
              <a:ext uri="{FF2B5EF4-FFF2-40B4-BE49-F238E27FC236}">
                <a16:creationId xmlns:a16="http://schemas.microsoft.com/office/drawing/2014/main" id="{9D8E65DC-28CC-4729-9A74-ED9D3A62C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1149" y="3613764"/>
            <a:ext cx="5363217" cy="3017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Content Placeholder 3" descr="P3040995.JPG">
            <a:extLst>
              <a:ext uri="{FF2B5EF4-FFF2-40B4-BE49-F238E27FC236}">
                <a16:creationId xmlns:a16="http://schemas.microsoft.com/office/drawing/2014/main" id="{E04C2644-551A-9A7C-10D4-4205924649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740" y="1801648"/>
            <a:ext cx="2753188" cy="144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Content Placeholder 3" descr="P3040996.JPG">
            <a:extLst>
              <a:ext uri="{FF2B5EF4-FFF2-40B4-BE49-F238E27FC236}">
                <a16:creationId xmlns:a16="http://schemas.microsoft.com/office/drawing/2014/main" id="{1EE3E6D4-3B23-425A-13F8-DD0143F95C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799" y="1415541"/>
            <a:ext cx="3349432" cy="1899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E431DE40-19D2-CF87-F4D9-BA7E2F2A12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/>
          <a:srcRect l="15462" t="19802" r="44613" b="17800"/>
          <a:stretch/>
        </p:blipFill>
        <p:spPr>
          <a:xfrm>
            <a:off x="729769" y="2540717"/>
            <a:ext cx="3919260" cy="3445633"/>
          </a:xfr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62C24-7626-AB5D-59C6-4F5EF13E5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Research continues...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56F1D-E628-8CE5-B426-0C4166967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determination of 3 more </a:t>
            </a:r>
            <a:r>
              <a:rPr lang="en-US" i="1" dirty="0"/>
              <a:t>FTO</a:t>
            </a:r>
            <a:r>
              <a:rPr lang="en-US" dirty="0"/>
              <a:t> gene polymorphisms</a:t>
            </a:r>
            <a:r>
              <a:rPr lang="hr-HR" dirty="0"/>
              <a:t> in women with obesity and the control group...</a:t>
            </a:r>
            <a:r>
              <a:rPr lang="hr-HR" sz="2800" dirty="0"/>
              <a:t> rs8050136, rs9930506 i rs1121980 </a:t>
            </a:r>
            <a:endParaRPr lang="hr-HR" dirty="0"/>
          </a:p>
          <a:p>
            <a:endParaRPr lang="en-US" dirty="0"/>
          </a:p>
          <a:p>
            <a:endParaRPr lang="hr-HR" dirty="0"/>
          </a:p>
          <a:p>
            <a:endParaRPr lang="hr-HR" dirty="0"/>
          </a:p>
          <a:p>
            <a:r>
              <a:rPr lang="en-US" dirty="0"/>
              <a:t>determination of telomere length</a:t>
            </a:r>
            <a:r>
              <a:rPr lang="hr-HR" dirty="0"/>
              <a:t> in women with obesity and the control group...</a:t>
            </a:r>
          </a:p>
          <a:p>
            <a:endParaRPr lang="hr-HR" dirty="0"/>
          </a:p>
          <a:p>
            <a:endParaRPr lang="hr-HR" dirty="0"/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0477AD-D71B-31B0-7A9A-78D5C03E3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45271">
            <a:off x="7876250" y="5055826"/>
            <a:ext cx="1778541" cy="1263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3B060F-482F-8A4A-042F-8F1A07BC71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71"/>
          <a:stretch/>
        </p:blipFill>
        <p:spPr>
          <a:xfrm>
            <a:off x="6746033" y="2963442"/>
            <a:ext cx="3453246" cy="120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395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76512-9501-CDD0-A072-9321B476D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04" y="4825157"/>
            <a:ext cx="10515600" cy="1325563"/>
          </a:xfrm>
        </p:spPr>
        <p:txBody>
          <a:bodyPr/>
          <a:lstStyle/>
          <a:p>
            <a:r>
              <a:rPr lang="hr-HR" dirty="0"/>
              <a:t>Thank you for your attention...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3F4B061-C4F4-AB03-DAB7-211F0ADBF9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4504" y="1443398"/>
            <a:ext cx="7675529" cy="293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430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15167</TotalTime>
  <Words>2425</Words>
  <Application>Microsoft Office PowerPoint</Application>
  <PresentationFormat>Widescreen</PresentationFormat>
  <Paragraphs>218</Paragraphs>
  <Slides>32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Arial</vt:lpstr>
      <vt:lpstr>Calibri</vt:lpstr>
      <vt:lpstr>Calibri Light</vt:lpstr>
      <vt:lpstr>Cambria</vt:lpstr>
      <vt:lpstr>Myriad Pro</vt:lpstr>
      <vt:lpstr>noto sans</vt:lpstr>
      <vt:lpstr>Times New Roman</vt:lpstr>
      <vt:lpstr>Trebuchet MS</vt:lpstr>
      <vt:lpstr>Wingdings 2</vt:lpstr>
      <vt:lpstr>Office Theme</vt:lpstr>
      <vt:lpstr>   Povezanost mikronutrijenata, genetskog polimorfizma FTO gena i oralne mikrobiote u žena s pretilošću </vt:lpstr>
      <vt:lpstr>PowerPoint Presentation</vt:lpstr>
      <vt:lpstr>Overweight adult population, EUROSTAT</vt:lpstr>
      <vt:lpstr>Overweight population in the EU</vt:lpstr>
      <vt:lpstr>Genetic and environmental factors can cause dysbiosis of the gut microbiota</vt:lpstr>
      <vt:lpstr>GEN FTO (fat mass and obesity associated gene)</vt:lpstr>
      <vt:lpstr>PowerPoint Presentation</vt:lpstr>
      <vt:lpstr>Study design</vt:lpstr>
      <vt:lpstr>Blood and saliva sampling </vt:lpstr>
      <vt:lpstr>Blood and saliva sampling </vt:lpstr>
      <vt:lpstr>PowerPoint Presentation</vt:lpstr>
      <vt:lpstr>Higher prevalence of FTO gene risk genotypes AA rs9939609, CC rs1421085, and GG rs17817449</vt:lpstr>
      <vt:lpstr>Microorganisms isolated from the saliva of women in the control group and obese group from the Zagreb Country </vt:lpstr>
      <vt:lpstr>Microorganisms isolated from the saliva of women in the control group and group with obesity from the Zagreb Country</vt:lpstr>
      <vt:lpstr>Oral microbiota</vt:lpstr>
      <vt:lpstr>PowerPoint Presentation</vt:lpstr>
      <vt:lpstr>PowerPoint Presentation</vt:lpstr>
      <vt:lpstr>PowerPoint Presentation</vt:lpstr>
      <vt:lpstr>Oral microbiota</vt:lpstr>
      <vt:lpstr>PowerPoint Presentation</vt:lpstr>
      <vt:lpstr>Oral microbiota</vt:lpstr>
      <vt:lpstr>Correlation between the BMI values and incidence of hypertension and diabetes/prediabetes</vt:lpstr>
      <vt:lpstr>Oral microbiota-Fungi</vt:lpstr>
      <vt:lpstr>Oral microbiota and 25(OH)D</vt:lpstr>
      <vt:lpstr>Oral microbiota-vitamin D</vt:lpstr>
      <vt:lpstr>Oral microbiota and vitamin D</vt:lpstr>
      <vt:lpstr>PowerPoint Presentation</vt:lpstr>
      <vt:lpstr>Epigenetic regulation via the FTO gene</vt:lpstr>
      <vt:lpstr>The impact of genetic polymorphisms on weight regain after successful weight loss</vt:lpstr>
      <vt:lpstr>Education...individual approach</vt:lpstr>
      <vt:lpstr>Research continues...</vt:lpstr>
      <vt:lpstr>Thank you for your attention...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 simpozij SUVREMENI ZNAČAJ CRIJEVNE MIKROBIOTE 15. - 17. ožujka 2024. Hotel Park Plaza Histria, PULA  Povezanost oralne mikrobiote, mikronutrijenata i polimorfizma   FTO gena u žena s pretilošću u Hrvatskoj    Association between   oral microbiota, micronutrients, and FTO gene polymorphism in women with obesity in Croatia</dc:title>
  <dc:creator>Martina Matovinovic</dc:creator>
  <cp:lastModifiedBy>Martina Matovinovic</cp:lastModifiedBy>
  <cp:revision>35</cp:revision>
  <dcterms:created xsi:type="dcterms:W3CDTF">2024-03-02T20:19:13Z</dcterms:created>
  <dcterms:modified xsi:type="dcterms:W3CDTF">2024-11-23T07:51:22Z</dcterms:modified>
</cp:coreProperties>
</file>