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6" r:id="rId2"/>
    <p:sldId id="264" r:id="rId3"/>
    <p:sldId id="268" r:id="rId4"/>
    <p:sldId id="258" r:id="rId5"/>
    <p:sldId id="2147481433" r:id="rId6"/>
    <p:sldId id="275" r:id="rId7"/>
    <p:sldId id="2147375970" r:id="rId8"/>
    <p:sldId id="285" r:id="rId9"/>
    <p:sldId id="2147375930" r:id="rId10"/>
    <p:sldId id="288" r:id="rId11"/>
    <p:sldId id="286" r:id="rId12"/>
    <p:sldId id="287" r:id="rId13"/>
    <p:sldId id="502" r:id="rId14"/>
    <p:sldId id="284" r:id="rId15"/>
    <p:sldId id="2147375919" r:id="rId16"/>
    <p:sldId id="2147375922" r:id="rId17"/>
    <p:sldId id="2147375921" r:id="rId18"/>
    <p:sldId id="289" r:id="rId19"/>
    <p:sldId id="2147375924" r:id="rId20"/>
    <p:sldId id="2147375925" r:id="rId21"/>
    <p:sldId id="2147375932" r:id="rId22"/>
    <p:sldId id="2147375935" r:id="rId23"/>
    <p:sldId id="2147375936" r:id="rId24"/>
    <p:sldId id="2147481435" r:id="rId25"/>
    <p:sldId id="328" r:id="rId26"/>
    <p:sldId id="2147481437" r:id="rId27"/>
    <p:sldId id="2147375940" r:id="rId28"/>
    <p:sldId id="2147375941" r:id="rId29"/>
    <p:sldId id="2147375943" r:id="rId30"/>
    <p:sldId id="2147375962" r:id="rId31"/>
    <p:sldId id="2147481438" r:id="rId32"/>
    <p:sldId id="2147375955" r:id="rId33"/>
    <p:sldId id="2147375959" r:id="rId34"/>
    <p:sldId id="2147375957" r:id="rId35"/>
    <p:sldId id="1708" r:id="rId36"/>
    <p:sldId id="271"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9" d="100"/>
          <a:sy n="79" d="100"/>
        </p:scale>
        <p:origin x="821"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1" Type="http://schemas.openxmlformats.org/officeDocument/2006/relationships/image" Target="../media/image12.png"/></Relationships>
</file>

<file path=ppt/diagrams/_rels/drawing1.xml.rels><?xml version="1.0" encoding="UTF-8" standalone="yes"?>
<Relationships xmlns="http://schemas.openxmlformats.org/package/2006/relationships"><Relationship Id="rId1" Type="http://schemas.openxmlformats.org/officeDocument/2006/relationships/image" Target="../media/image12.pn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39B1631-6B5C-475A-A49D-7FAD27B23CBD}" type="doc">
      <dgm:prSet loTypeId="urn:microsoft.com/office/officeart/2005/8/layout/balance1" loCatId="relationship" qsTypeId="urn:microsoft.com/office/officeart/2005/8/quickstyle/simple1" qsCatId="simple" csTypeId="urn:microsoft.com/office/officeart/2005/8/colors/accent2_2" csCatId="accent2" phldr="1"/>
      <dgm:spPr/>
      <dgm:t>
        <a:bodyPr/>
        <a:lstStyle/>
        <a:p>
          <a:endParaRPr lang="de-AT"/>
        </a:p>
      </dgm:t>
    </dgm:pt>
    <dgm:pt modelId="{270AE94F-336E-475C-AD2B-8DBDB99ABBC1}">
      <dgm:prSet phldrT="[Text]"/>
      <dgm:spPr>
        <a:noFill/>
        <a:ln>
          <a:solidFill>
            <a:schemeClr val="tx1">
              <a:alpha val="90000"/>
            </a:schemeClr>
          </a:solidFill>
        </a:ln>
      </dgm:spPr>
      <dgm:t>
        <a:bodyPr/>
        <a:lstStyle/>
        <a:p>
          <a:r>
            <a:rPr lang="de-AT" dirty="0" err="1">
              <a:solidFill>
                <a:schemeClr val="tx1"/>
              </a:solidFill>
            </a:rPr>
            <a:t>too</a:t>
          </a:r>
          <a:r>
            <a:rPr lang="de-AT" dirty="0">
              <a:solidFill>
                <a:schemeClr val="tx1"/>
              </a:solidFill>
            </a:rPr>
            <a:t> </a:t>
          </a:r>
          <a:r>
            <a:rPr lang="de-AT" dirty="0" err="1">
              <a:solidFill>
                <a:schemeClr val="tx1"/>
              </a:solidFill>
            </a:rPr>
            <a:t>much</a:t>
          </a:r>
          <a:r>
            <a:rPr lang="de-AT" dirty="0">
              <a:solidFill>
                <a:schemeClr val="tx1"/>
              </a:solidFill>
            </a:rPr>
            <a:t> </a:t>
          </a:r>
          <a:r>
            <a:rPr lang="de-AT" dirty="0" err="1">
              <a:solidFill>
                <a:schemeClr val="tx1"/>
              </a:solidFill>
            </a:rPr>
            <a:t>sugar</a:t>
          </a:r>
          <a:endParaRPr lang="de-AT" dirty="0"/>
        </a:p>
      </dgm:t>
    </dgm:pt>
    <dgm:pt modelId="{367811FC-FEF4-4AD8-85E3-BFBEEA3F14C9}" type="parTrans" cxnId="{36FAA8D1-02F7-4177-9A27-9FD9E10B1989}">
      <dgm:prSet/>
      <dgm:spPr/>
      <dgm:t>
        <a:bodyPr/>
        <a:lstStyle/>
        <a:p>
          <a:endParaRPr lang="de-AT"/>
        </a:p>
      </dgm:t>
    </dgm:pt>
    <dgm:pt modelId="{2BF4F530-29EF-4B3C-87A0-5E3AB35FB210}" type="sibTrans" cxnId="{36FAA8D1-02F7-4177-9A27-9FD9E10B1989}">
      <dgm:prSet/>
      <dgm:spPr/>
      <dgm:t>
        <a:bodyPr/>
        <a:lstStyle/>
        <a:p>
          <a:endParaRPr lang="de-AT"/>
        </a:p>
      </dgm:t>
    </dgm:pt>
    <dgm:pt modelId="{5F1922F4-6ABA-432D-B831-4C3ED8E56CCA}">
      <dgm:prSet phldrT="[Text]" custT="1"/>
      <dgm:spPr>
        <a:blipFill rotWithShape="0">
          <a:blip xmlns:r="http://schemas.openxmlformats.org/officeDocument/2006/relationships" r:embed="rId1" cstate="print">
            <a:extLst>
              <a:ext uri="{28A0092B-C50C-407E-A947-70E740481C1C}">
                <a14:useLocalDpi xmlns:a14="http://schemas.microsoft.com/office/drawing/2010/main" val="0"/>
              </a:ext>
            </a:extLst>
          </a:blip>
          <a:srcRect/>
          <a:stretch>
            <a:fillRect l="-21000" r="-21000"/>
          </a:stretch>
        </a:blipFill>
        <a:ln>
          <a:solidFill>
            <a:schemeClr val="tx1">
              <a:alpha val="90000"/>
            </a:schemeClr>
          </a:solidFill>
        </a:ln>
      </dgm:spPr>
      <dgm:t>
        <a:bodyPr/>
        <a:lstStyle/>
        <a:p>
          <a:r>
            <a:rPr lang="de-AT" sz="1400" dirty="0">
              <a:solidFill>
                <a:schemeClr val="bg1"/>
              </a:solidFill>
              <a:sym typeface="Wingdings" panose="05000000000000000000" pitchFamily="2" charset="2"/>
            </a:rPr>
            <a:t>intestinal </a:t>
          </a:r>
          <a:r>
            <a:rPr lang="de-AT" sz="1400" dirty="0" err="1">
              <a:solidFill>
                <a:schemeClr val="bg1"/>
              </a:solidFill>
              <a:sym typeface="Wingdings" panose="05000000000000000000" pitchFamily="2" charset="2"/>
            </a:rPr>
            <a:t>flora</a:t>
          </a:r>
          <a:r>
            <a:rPr lang="de-AT" sz="1400" dirty="0">
              <a:solidFill>
                <a:schemeClr val="bg1"/>
              </a:solidFill>
              <a:sym typeface="Wingdings" panose="05000000000000000000" pitchFamily="2" charset="2"/>
            </a:rPr>
            <a:t>  </a:t>
          </a:r>
          <a:r>
            <a:rPr lang="de-AT" sz="3600" dirty="0">
              <a:solidFill>
                <a:schemeClr val="bg1"/>
              </a:solidFill>
              <a:sym typeface="Wingdings" panose="05000000000000000000" pitchFamily="2" charset="2"/>
            </a:rPr>
            <a:t></a:t>
          </a:r>
          <a:endParaRPr lang="de-AT" sz="4800" dirty="0">
            <a:solidFill>
              <a:schemeClr val="bg1"/>
            </a:solidFill>
          </a:endParaRPr>
        </a:p>
      </dgm:t>
    </dgm:pt>
    <dgm:pt modelId="{BCA68414-2282-46AB-8F7B-6E128697E595}" type="parTrans" cxnId="{07FF977B-E759-40E0-8AFD-8578173D30FE}">
      <dgm:prSet/>
      <dgm:spPr/>
      <dgm:t>
        <a:bodyPr/>
        <a:lstStyle/>
        <a:p>
          <a:endParaRPr lang="de-AT"/>
        </a:p>
      </dgm:t>
    </dgm:pt>
    <dgm:pt modelId="{E5BF4602-CBA3-4CFB-B993-60EFA3DDA855}" type="sibTrans" cxnId="{07FF977B-E759-40E0-8AFD-8578173D30FE}">
      <dgm:prSet/>
      <dgm:spPr/>
      <dgm:t>
        <a:bodyPr/>
        <a:lstStyle/>
        <a:p>
          <a:endParaRPr lang="de-AT"/>
        </a:p>
      </dgm:t>
    </dgm:pt>
    <dgm:pt modelId="{59A59597-B064-45CF-8CF2-ECA5C0363D6B}">
      <dgm:prSet phldrT="[Text]" custT="1"/>
      <dgm:spPr>
        <a:noFill/>
        <a:ln>
          <a:solidFill>
            <a:schemeClr val="tx1"/>
          </a:solidFill>
        </a:ln>
      </dgm:spPr>
      <dgm:t>
        <a:bodyPr/>
        <a:lstStyle/>
        <a:p>
          <a:r>
            <a:rPr lang="de-AT" sz="1400" dirty="0">
              <a:solidFill>
                <a:schemeClr val="tx1"/>
              </a:solidFill>
            </a:rPr>
            <a:t>stress…</a:t>
          </a:r>
          <a:endParaRPr lang="de-AT" sz="2400" dirty="0">
            <a:solidFill>
              <a:schemeClr val="tx1"/>
            </a:solidFill>
          </a:endParaRPr>
        </a:p>
      </dgm:t>
    </dgm:pt>
    <dgm:pt modelId="{ECADA037-DC0F-414B-8096-7A68F6003AF1}" type="parTrans" cxnId="{73978878-BD59-4EC3-9DEF-F851A760E9AE}">
      <dgm:prSet/>
      <dgm:spPr/>
      <dgm:t>
        <a:bodyPr/>
        <a:lstStyle/>
        <a:p>
          <a:endParaRPr lang="de-AT"/>
        </a:p>
      </dgm:t>
    </dgm:pt>
    <dgm:pt modelId="{B22A515A-387B-42AA-8730-3F40E87258D9}" type="sibTrans" cxnId="{73978878-BD59-4EC3-9DEF-F851A760E9AE}">
      <dgm:prSet/>
      <dgm:spPr/>
      <dgm:t>
        <a:bodyPr/>
        <a:lstStyle/>
        <a:p>
          <a:endParaRPr lang="de-AT"/>
        </a:p>
      </dgm:t>
    </dgm:pt>
    <dgm:pt modelId="{A0CBEDFF-C1DC-473C-9369-0794E9D4ADF8}">
      <dgm:prSet phldrT="[Text]" custT="1"/>
      <dgm:spPr>
        <a:noFill/>
        <a:ln>
          <a:solidFill>
            <a:schemeClr val="tx1"/>
          </a:solidFill>
        </a:ln>
      </dgm:spPr>
      <dgm:t>
        <a:bodyPr/>
        <a:lstStyle/>
        <a:p>
          <a:r>
            <a:rPr lang="de-AT" sz="1400" dirty="0" err="1">
              <a:solidFill>
                <a:schemeClr val="tx1"/>
              </a:solidFill>
            </a:rPr>
            <a:t>alcohol</a:t>
          </a:r>
          <a:endParaRPr lang="de-AT" sz="2400" dirty="0">
            <a:solidFill>
              <a:schemeClr val="tx1"/>
            </a:solidFill>
          </a:endParaRPr>
        </a:p>
      </dgm:t>
    </dgm:pt>
    <dgm:pt modelId="{13206CDD-9ABD-46F9-9DF6-BAEEEE062183}" type="parTrans" cxnId="{F6FC2D8F-B1A8-4138-8AD5-5AEC872C9DAE}">
      <dgm:prSet/>
      <dgm:spPr/>
      <dgm:t>
        <a:bodyPr/>
        <a:lstStyle/>
        <a:p>
          <a:endParaRPr lang="de-AT"/>
        </a:p>
      </dgm:t>
    </dgm:pt>
    <dgm:pt modelId="{EEEA7513-6DFF-4D2B-BC0F-CD3E8EC7B3D5}" type="sibTrans" cxnId="{F6FC2D8F-B1A8-4138-8AD5-5AEC872C9DAE}">
      <dgm:prSet/>
      <dgm:spPr/>
      <dgm:t>
        <a:bodyPr/>
        <a:lstStyle/>
        <a:p>
          <a:endParaRPr lang="de-AT"/>
        </a:p>
      </dgm:t>
    </dgm:pt>
    <dgm:pt modelId="{1EA93D21-1E85-4C7A-A5A7-0D854595FAA8}">
      <dgm:prSet phldrT="[Text]" custT="1"/>
      <dgm:spPr>
        <a:noFill/>
        <a:ln>
          <a:solidFill>
            <a:schemeClr val="tx1"/>
          </a:solidFill>
        </a:ln>
      </dgm:spPr>
      <dgm:t>
        <a:bodyPr/>
        <a:lstStyle/>
        <a:p>
          <a:r>
            <a:rPr lang="de-AT" sz="1400" dirty="0" err="1">
              <a:solidFill>
                <a:schemeClr val="tx1"/>
              </a:solidFill>
            </a:rPr>
            <a:t>medicine</a:t>
          </a:r>
          <a:endParaRPr lang="de-AT" sz="1400" dirty="0">
            <a:solidFill>
              <a:schemeClr val="tx1"/>
            </a:solidFill>
          </a:endParaRPr>
        </a:p>
      </dgm:t>
    </dgm:pt>
    <dgm:pt modelId="{C0E217C6-5A44-4344-872A-6CB959A0FA4A}" type="parTrans" cxnId="{817CC62C-771B-456D-B3F9-32617B531962}">
      <dgm:prSet/>
      <dgm:spPr/>
      <dgm:t>
        <a:bodyPr/>
        <a:lstStyle/>
        <a:p>
          <a:endParaRPr lang="de-AT"/>
        </a:p>
      </dgm:t>
    </dgm:pt>
    <dgm:pt modelId="{179A5C9F-A81C-46F4-ACD6-6CDB844F4CE7}" type="sibTrans" cxnId="{817CC62C-771B-456D-B3F9-32617B531962}">
      <dgm:prSet/>
      <dgm:spPr/>
      <dgm:t>
        <a:bodyPr/>
        <a:lstStyle/>
        <a:p>
          <a:endParaRPr lang="de-AT"/>
        </a:p>
      </dgm:t>
    </dgm:pt>
    <dgm:pt modelId="{0B8FACDB-8028-4299-93EF-E83D5E3ED6EF}" type="pres">
      <dgm:prSet presAssocID="{A39B1631-6B5C-475A-A49D-7FAD27B23CBD}" presName="outerComposite" presStyleCnt="0">
        <dgm:presLayoutVars>
          <dgm:chMax val="2"/>
          <dgm:animLvl val="lvl"/>
          <dgm:resizeHandles val="exact"/>
        </dgm:presLayoutVars>
      </dgm:prSet>
      <dgm:spPr/>
    </dgm:pt>
    <dgm:pt modelId="{F337D642-30BD-4341-B154-32CF52E3B633}" type="pres">
      <dgm:prSet presAssocID="{A39B1631-6B5C-475A-A49D-7FAD27B23CBD}" presName="dummyMaxCanvas" presStyleCnt="0"/>
      <dgm:spPr/>
    </dgm:pt>
    <dgm:pt modelId="{6802B73C-5CAE-4726-91F9-C48A0C26B8ED}" type="pres">
      <dgm:prSet presAssocID="{A39B1631-6B5C-475A-A49D-7FAD27B23CBD}" presName="parentComposite" presStyleCnt="0"/>
      <dgm:spPr/>
    </dgm:pt>
    <dgm:pt modelId="{4808E3FA-598B-499D-A67A-1412C10AD7D5}" type="pres">
      <dgm:prSet presAssocID="{A39B1631-6B5C-475A-A49D-7FAD27B23CBD}" presName="parent1" presStyleLbl="alignAccFollowNode1" presStyleIdx="0" presStyleCnt="4" custAng="21362578" custScaleX="96356" custScaleY="82604" custLinFactNeighborX="-19201" custLinFactNeighborY="43208">
        <dgm:presLayoutVars>
          <dgm:chMax val="4"/>
        </dgm:presLayoutVars>
      </dgm:prSet>
      <dgm:spPr/>
    </dgm:pt>
    <dgm:pt modelId="{F72FEF8F-4FFB-4EE0-847D-AB2AA9BD4A0E}" type="pres">
      <dgm:prSet presAssocID="{A39B1631-6B5C-475A-A49D-7FAD27B23CBD}" presName="parent2" presStyleLbl="alignAccFollowNode1" presStyleIdx="1" presStyleCnt="4" custAng="252288" custScaleX="110008" custScaleY="124252" custLinFactY="100000" custLinFactNeighborX="-348" custLinFactNeighborY="152739">
        <dgm:presLayoutVars>
          <dgm:chMax val="4"/>
        </dgm:presLayoutVars>
      </dgm:prSet>
      <dgm:spPr/>
    </dgm:pt>
    <dgm:pt modelId="{C876ECD4-D12F-4222-BFE9-2EAA8D808FED}" type="pres">
      <dgm:prSet presAssocID="{A39B1631-6B5C-475A-A49D-7FAD27B23CBD}" presName="childrenComposite" presStyleCnt="0"/>
      <dgm:spPr/>
    </dgm:pt>
    <dgm:pt modelId="{CF7A4E79-D499-4029-8F52-DD1E32FBEE16}" type="pres">
      <dgm:prSet presAssocID="{A39B1631-6B5C-475A-A49D-7FAD27B23CBD}" presName="dummyMaxCanvas_ChildArea" presStyleCnt="0"/>
      <dgm:spPr/>
    </dgm:pt>
    <dgm:pt modelId="{FD174E34-ABB4-4104-82D1-949CF6BCC200}" type="pres">
      <dgm:prSet presAssocID="{A39B1631-6B5C-475A-A49D-7FAD27B23CBD}" presName="fulcrum" presStyleLbl="alignAccFollowNode1" presStyleIdx="2" presStyleCnt="4"/>
      <dgm:spPr>
        <a:solidFill>
          <a:srgbClr val="3A081D">
            <a:alpha val="90000"/>
          </a:srgbClr>
        </a:solidFill>
        <a:ln>
          <a:solidFill>
            <a:schemeClr val="tx1">
              <a:alpha val="90000"/>
            </a:schemeClr>
          </a:solidFill>
        </a:ln>
      </dgm:spPr>
    </dgm:pt>
    <dgm:pt modelId="{DAB31D69-28E5-4466-9E64-FBF2291E4D3D}" type="pres">
      <dgm:prSet presAssocID="{A39B1631-6B5C-475A-A49D-7FAD27B23CBD}" presName="balance_30" presStyleLbl="alignAccFollowNode1" presStyleIdx="3" presStyleCnt="4">
        <dgm:presLayoutVars>
          <dgm:bulletEnabled val="1"/>
        </dgm:presLayoutVars>
      </dgm:prSet>
      <dgm:spPr>
        <a:xfrm rot="21360000">
          <a:off x="226096" y="2757673"/>
          <a:ext cx="3111695" cy="217590"/>
        </a:xfrm>
        <a:prstGeom prst="rect">
          <a:avLst/>
        </a:prstGeom>
        <a:solidFill>
          <a:srgbClr val="3A081D">
            <a:alpha val="90000"/>
          </a:srgbClr>
        </a:solidFill>
        <a:ln w="25400" cap="flat" cmpd="sng" algn="ctr">
          <a:solidFill>
            <a:prstClr val="black">
              <a:alpha val="90000"/>
            </a:prstClr>
          </a:solidFill>
          <a:prstDash val="solid"/>
        </a:ln>
        <a:effectLst/>
      </dgm:spPr>
    </dgm:pt>
    <dgm:pt modelId="{076AD637-4AF4-4ABD-AD7F-6FBCE529D160}" type="pres">
      <dgm:prSet presAssocID="{A39B1631-6B5C-475A-A49D-7FAD27B23CBD}" presName="left_30_1" presStyleLbl="node1" presStyleIdx="0" presStyleCnt="3">
        <dgm:presLayoutVars>
          <dgm:bulletEnabled val="1"/>
        </dgm:presLayoutVars>
      </dgm:prSet>
      <dgm:spPr/>
    </dgm:pt>
    <dgm:pt modelId="{282151F3-FE5D-4D2F-8AEA-11F23D1126CA}" type="pres">
      <dgm:prSet presAssocID="{A39B1631-6B5C-475A-A49D-7FAD27B23CBD}" presName="left_30_2" presStyleLbl="node1" presStyleIdx="1" presStyleCnt="3">
        <dgm:presLayoutVars>
          <dgm:bulletEnabled val="1"/>
        </dgm:presLayoutVars>
      </dgm:prSet>
      <dgm:spPr/>
    </dgm:pt>
    <dgm:pt modelId="{203AE0EB-F1D0-4FDD-8BC9-D3E3A28BA29C}" type="pres">
      <dgm:prSet presAssocID="{A39B1631-6B5C-475A-A49D-7FAD27B23CBD}" presName="left_30_3" presStyleLbl="node1" presStyleIdx="2" presStyleCnt="3">
        <dgm:presLayoutVars>
          <dgm:bulletEnabled val="1"/>
        </dgm:presLayoutVars>
      </dgm:prSet>
      <dgm:spPr/>
    </dgm:pt>
  </dgm:ptLst>
  <dgm:cxnLst>
    <dgm:cxn modelId="{7528F013-CB63-4B2E-ADAA-9B236E62E1AA}" type="presOf" srcId="{A0CBEDFF-C1DC-473C-9369-0794E9D4ADF8}" destId="{203AE0EB-F1D0-4FDD-8BC9-D3E3A28BA29C}" srcOrd="0" destOrd="0" presId="urn:microsoft.com/office/officeart/2005/8/layout/balance1"/>
    <dgm:cxn modelId="{817CC62C-771B-456D-B3F9-32617B531962}" srcId="{270AE94F-336E-475C-AD2B-8DBDB99ABBC1}" destId="{1EA93D21-1E85-4C7A-A5A7-0D854595FAA8}" srcOrd="1" destOrd="0" parTransId="{C0E217C6-5A44-4344-872A-6CB959A0FA4A}" sibTransId="{179A5C9F-A81C-46F4-ACD6-6CDB844F4CE7}"/>
    <dgm:cxn modelId="{93F3CC34-13F9-4344-8D28-9DFDB04D3D77}" type="presOf" srcId="{5F1922F4-6ABA-432D-B831-4C3ED8E56CCA}" destId="{F72FEF8F-4FFB-4EE0-847D-AB2AA9BD4A0E}" srcOrd="0" destOrd="0" presId="urn:microsoft.com/office/officeart/2005/8/layout/balance1"/>
    <dgm:cxn modelId="{1E70DC46-B204-4A90-AF81-EAFE1E01130B}" type="presOf" srcId="{1EA93D21-1E85-4C7A-A5A7-0D854595FAA8}" destId="{282151F3-FE5D-4D2F-8AEA-11F23D1126CA}" srcOrd="0" destOrd="0" presId="urn:microsoft.com/office/officeart/2005/8/layout/balance1"/>
    <dgm:cxn modelId="{07C09C77-4CEC-4592-9830-7A35EC67E050}" type="presOf" srcId="{59A59597-B064-45CF-8CF2-ECA5C0363D6B}" destId="{076AD637-4AF4-4ABD-AD7F-6FBCE529D160}" srcOrd="0" destOrd="0" presId="urn:microsoft.com/office/officeart/2005/8/layout/balance1"/>
    <dgm:cxn modelId="{73978878-BD59-4EC3-9DEF-F851A760E9AE}" srcId="{270AE94F-336E-475C-AD2B-8DBDB99ABBC1}" destId="{59A59597-B064-45CF-8CF2-ECA5C0363D6B}" srcOrd="0" destOrd="0" parTransId="{ECADA037-DC0F-414B-8096-7A68F6003AF1}" sibTransId="{B22A515A-387B-42AA-8730-3F40E87258D9}"/>
    <dgm:cxn modelId="{07FF977B-E759-40E0-8AFD-8578173D30FE}" srcId="{A39B1631-6B5C-475A-A49D-7FAD27B23CBD}" destId="{5F1922F4-6ABA-432D-B831-4C3ED8E56CCA}" srcOrd="1" destOrd="0" parTransId="{BCA68414-2282-46AB-8F7B-6E128697E595}" sibTransId="{E5BF4602-CBA3-4CFB-B993-60EFA3DDA855}"/>
    <dgm:cxn modelId="{F6FC2D8F-B1A8-4138-8AD5-5AEC872C9DAE}" srcId="{270AE94F-336E-475C-AD2B-8DBDB99ABBC1}" destId="{A0CBEDFF-C1DC-473C-9369-0794E9D4ADF8}" srcOrd="2" destOrd="0" parTransId="{13206CDD-9ABD-46F9-9DF6-BAEEEE062183}" sibTransId="{EEEA7513-6DFF-4D2B-BC0F-CD3E8EC7B3D5}"/>
    <dgm:cxn modelId="{C577959C-940C-4DBE-B142-C5FA6B4D96A3}" type="presOf" srcId="{A39B1631-6B5C-475A-A49D-7FAD27B23CBD}" destId="{0B8FACDB-8028-4299-93EF-E83D5E3ED6EF}" srcOrd="0" destOrd="0" presId="urn:microsoft.com/office/officeart/2005/8/layout/balance1"/>
    <dgm:cxn modelId="{36FAA8D1-02F7-4177-9A27-9FD9E10B1989}" srcId="{A39B1631-6B5C-475A-A49D-7FAD27B23CBD}" destId="{270AE94F-336E-475C-AD2B-8DBDB99ABBC1}" srcOrd="0" destOrd="0" parTransId="{367811FC-FEF4-4AD8-85E3-BFBEEA3F14C9}" sibTransId="{2BF4F530-29EF-4B3C-87A0-5E3AB35FB210}"/>
    <dgm:cxn modelId="{0F4261FB-370C-4B9D-B7BF-8BCC5F42AAFC}" type="presOf" srcId="{270AE94F-336E-475C-AD2B-8DBDB99ABBC1}" destId="{4808E3FA-598B-499D-A67A-1412C10AD7D5}" srcOrd="0" destOrd="0" presId="urn:microsoft.com/office/officeart/2005/8/layout/balance1"/>
    <dgm:cxn modelId="{89CACFC5-34EC-45AF-98F8-5201BDAEDD2F}" type="presParOf" srcId="{0B8FACDB-8028-4299-93EF-E83D5E3ED6EF}" destId="{F337D642-30BD-4341-B154-32CF52E3B633}" srcOrd="0" destOrd="0" presId="urn:microsoft.com/office/officeart/2005/8/layout/balance1"/>
    <dgm:cxn modelId="{EEAA2C51-A871-40F7-9986-7D142F5BFCB6}" type="presParOf" srcId="{0B8FACDB-8028-4299-93EF-E83D5E3ED6EF}" destId="{6802B73C-5CAE-4726-91F9-C48A0C26B8ED}" srcOrd="1" destOrd="0" presId="urn:microsoft.com/office/officeart/2005/8/layout/balance1"/>
    <dgm:cxn modelId="{097A9D46-44EF-4BD5-A5F4-6EA2D2A9229C}" type="presParOf" srcId="{6802B73C-5CAE-4726-91F9-C48A0C26B8ED}" destId="{4808E3FA-598B-499D-A67A-1412C10AD7D5}" srcOrd="0" destOrd="0" presId="urn:microsoft.com/office/officeart/2005/8/layout/balance1"/>
    <dgm:cxn modelId="{89218A47-1EB3-47EF-9971-B282A8EFFB1C}" type="presParOf" srcId="{6802B73C-5CAE-4726-91F9-C48A0C26B8ED}" destId="{F72FEF8F-4FFB-4EE0-847D-AB2AA9BD4A0E}" srcOrd="1" destOrd="0" presId="urn:microsoft.com/office/officeart/2005/8/layout/balance1"/>
    <dgm:cxn modelId="{89C9C83E-2AFB-4580-AAAD-BB05C5E67EE1}" type="presParOf" srcId="{0B8FACDB-8028-4299-93EF-E83D5E3ED6EF}" destId="{C876ECD4-D12F-4222-BFE9-2EAA8D808FED}" srcOrd="2" destOrd="0" presId="urn:microsoft.com/office/officeart/2005/8/layout/balance1"/>
    <dgm:cxn modelId="{D1D4AA62-196E-4EFA-AF97-9B5055174B94}" type="presParOf" srcId="{C876ECD4-D12F-4222-BFE9-2EAA8D808FED}" destId="{CF7A4E79-D499-4029-8F52-DD1E32FBEE16}" srcOrd="0" destOrd="0" presId="urn:microsoft.com/office/officeart/2005/8/layout/balance1"/>
    <dgm:cxn modelId="{62E78879-B200-4058-B4F7-396AB05D4E34}" type="presParOf" srcId="{C876ECD4-D12F-4222-BFE9-2EAA8D808FED}" destId="{FD174E34-ABB4-4104-82D1-949CF6BCC200}" srcOrd="1" destOrd="0" presId="urn:microsoft.com/office/officeart/2005/8/layout/balance1"/>
    <dgm:cxn modelId="{4130C6F1-3864-45D1-98E2-D689C6046313}" type="presParOf" srcId="{C876ECD4-D12F-4222-BFE9-2EAA8D808FED}" destId="{DAB31D69-28E5-4466-9E64-FBF2291E4D3D}" srcOrd="2" destOrd="0" presId="urn:microsoft.com/office/officeart/2005/8/layout/balance1"/>
    <dgm:cxn modelId="{476BEB8E-D426-40E4-BF3A-7C39A3740794}" type="presParOf" srcId="{C876ECD4-D12F-4222-BFE9-2EAA8D808FED}" destId="{076AD637-4AF4-4ABD-AD7F-6FBCE529D160}" srcOrd="3" destOrd="0" presId="urn:microsoft.com/office/officeart/2005/8/layout/balance1"/>
    <dgm:cxn modelId="{8B3019A4-0A46-4255-B5B5-BD4BB4D16EB2}" type="presParOf" srcId="{C876ECD4-D12F-4222-BFE9-2EAA8D808FED}" destId="{282151F3-FE5D-4D2F-8AEA-11F23D1126CA}" srcOrd="4" destOrd="0" presId="urn:microsoft.com/office/officeart/2005/8/layout/balance1"/>
    <dgm:cxn modelId="{4DCC34B3-CE48-4A86-BC25-DDDF15204C89}" type="presParOf" srcId="{C876ECD4-D12F-4222-BFE9-2EAA8D808FED}" destId="{203AE0EB-F1D0-4FDD-8BC9-D3E3A28BA29C}" srcOrd="5" destOrd="0" presId="urn:microsoft.com/office/officeart/2005/8/layout/balanc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08E3FA-598B-499D-A67A-1412C10AD7D5}">
      <dsp:nvSpPr>
        <dsp:cNvPr id="0" name=""/>
        <dsp:cNvSpPr/>
      </dsp:nvSpPr>
      <dsp:spPr>
        <a:xfrm rot="21362578">
          <a:off x="18273" y="400726"/>
          <a:ext cx="1198956" cy="571022"/>
        </a:xfrm>
        <a:prstGeom prst="roundRect">
          <a:avLst>
            <a:gd name="adj" fmla="val 10000"/>
          </a:avLst>
        </a:prstGeom>
        <a:noFill/>
        <a:ln w="19050" cap="flat" cmpd="sng" algn="ctr">
          <a:solidFill>
            <a:schemeClr val="tx1">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de-AT" sz="1500" kern="1200" dirty="0" err="1">
              <a:solidFill>
                <a:schemeClr val="tx1"/>
              </a:solidFill>
            </a:rPr>
            <a:t>too</a:t>
          </a:r>
          <a:r>
            <a:rPr lang="de-AT" sz="1500" kern="1200" dirty="0">
              <a:solidFill>
                <a:schemeClr val="tx1"/>
              </a:solidFill>
            </a:rPr>
            <a:t> </a:t>
          </a:r>
          <a:r>
            <a:rPr lang="de-AT" sz="1500" kern="1200" dirty="0" err="1">
              <a:solidFill>
                <a:schemeClr val="tx1"/>
              </a:solidFill>
            </a:rPr>
            <a:t>much</a:t>
          </a:r>
          <a:r>
            <a:rPr lang="de-AT" sz="1500" kern="1200" dirty="0">
              <a:solidFill>
                <a:schemeClr val="tx1"/>
              </a:solidFill>
            </a:rPr>
            <a:t> </a:t>
          </a:r>
          <a:r>
            <a:rPr lang="de-AT" sz="1500" kern="1200" dirty="0" err="1">
              <a:solidFill>
                <a:schemeClr val="tx1"/>
              </a:solidFill>
            </a:rPr>
            <a:t>sugar</a:t>
          </a:r>
          <a:endParaRPr lang="de-AT" sz="1500" kern="1200" dirty="0"/>
        </a:p>
      </dsp:txBody>
      <dsp:txXfrm>
        <a:off x="34998" y="417451"/>
        <a:ext cx="1165506" cy="537572"/>
      </dsp:txXfrm>
    </dsp:sp>
    <dsp:sp modelId="{F72FEF8F-4FFB-4EE0-847D-AB2AA9BD4A0E}">
      <dsp:nvSpPr>
        <dsp:cNvPr id="0" name=""/>
        <dsp:cNvSpPr/>
      </dsp:nvSpPr>
      <dsp:spPr>
        <a:xfrm rot="252288">
          <a:off x="1949392" y="1705214"/>
          <a:ext cx="1368828" cy="858925"/>
        </a:xfrm>
        <a:prstGeom prst="roundRect">
          <a:avLst>
            <a:gd name="adj" fmla="val 10000"/>
          </a:avLst>
        </a:prstGeom>
        <a:blipFill rotWithShape="0">
          <a:blip xmlns:r="http://schemas.openxmlformats.org/officeDocument/2006/relationships" r:embed="rId1" cstate="print">
            <a:extLst>
              <a:ext uri="{28A0092B-C50C-407E-A947-70E740481C1C}">
                <a14:useLocalDpi xmlns:a14="http://schemas.microsoft.com/office/drawing/2010/main" val="0"/>
              </a:ext>
            </a:extLst>
          </a:blip>
          <a:srcRect/>
          <a:stretch>
            <a:fillRect l="-21000" r="-21000"/>
          </a:stretch>
        </a:blipFill>
        <a:ln w="19050" cap="flat" cmpd="sng" algn="ctr">
          <a:solidFill>
            <a:schemeClr val="tx1">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de-AT" sz="1400" kern="1200" dirty="0">
              <a:solidFill>
                <a:schemeClr val="bg1"/>
              </a:solidFill>
              <a:sym typeface="Wingdings" panose="05000000000000000000" pitchFamily="2" charset="2"/>
            </a:rPr>
            <a:t>intestinal </a:t>
          </a:r>
          <a:r>
            <a:rPr lang="de-AT" sz="1400" kern="1200" dirty="0" err="1">
              <a:solidFill>
                <a:schemeClr val="bg1"/>
              </a:solidFill>
              <a:sym typeface="Wingdings" panose="05000000000000000000" pitchFamily="2" charset="2"/>
            </a:rPr>
            <a:t>flora</a:t>
          </a:r>
          <a:r>
            <a:rPr lang="de-AT" sz="1400" kern="1200" dirty="0">
              <a:solidFill>
                <a:schemeClr val="bg1"/>
              </a:solidFill>
              <a:sym typeface="Wingdings" panose="05000000000000000000" pitchFamily="2" charset="2"/>
            </a:rPr>
            <a:t>  </a:t>
          </a:r>
          <a:r>
            <a:rPr lang="de-AT" sz="3600" kern="1200" dirty="0">
              <a:solidFill>
                <a:schemeClr val="bg1"/>
              </a:solidFill>
              <a:sym typeface="Wingdings" panose="05000000000000000000" pitchFamily="2" charset="2"/>
            </a:rPr>
            <a:t></a:t>
          </a:r>
          <a:endParaRPr lang="de-AT" sz="4800" kern="1200" dirty="0">
            <a:solidFill>
              <a:schemeClr val="bg1"/>
            </a:solidFill>
          </a:endParaRPr>
        </a:p>
      </dsp:txBody>
      <dsp:txXfrm>
        <a:off x="1974549" y="1730371"/>
        <a:ext cx="1318514" cy="808611"/>
      </dsp:txXfrm>
    </dsp:sp>
    <dsp:sp modelId="{FD174E34-ABB4-4104-82D1-949CF6BCC200}">
      <dsp:nvSpPr>
        <dsp:cNvPr id="0" name=""/>
        <dsp:cNvSpPr/>
      </dsp:nvSpPr>
      <dsp:spPr>
        <a:xfrm>
          <a:off x="1522715" y="2979839"/>
          <a:ext cx="518457" cy="518457"/>
        </a:xfrm>
        <a:prstGeom prst="triangle">
          <a:avLst/>
        </a:prstGeom>
        <a:solidFill>
          <a:srgbClr val="3A081D">
            <a:alpha val="90000"/>
          </a:srgbClr>
        </a:solidFill>
        <a:ln w="19050" cap="flat" cmpd="sng" algn="ctr">
          <a:solidFill>
            <a:schemeClr val="tx1">
              <a:alpha val="90000"/>
            </a:schemeClr>
          </a:solidFill>
          <a:prstDash val="solid"/>
          <a:miter lim="800000"/>
        </a:ln>
        <a:effectLst/>
      </dsp:spPr>
      <dsp:style>
        <a:lnRef idx="2">
          <a:scrgbClr r="0" g="0" b="0"/>
        </a:lnRef>
        <a:fillRef idx="1">
          <a:scrgbClr r="0" g="0" b="0"/>
        </a:fillRef>
        <a:effectRef idx="0">
          <a:scrgbClr r="0" g="0" b="0"/>
        </a:effectRef>
        <a:fontRef idx="minor"/>
      </dsp:style>
    </dsp:sp>
    <dsp:sp modelId="{DAB31D69-28E5-4466-9E64-FBF2291E4D3D}">
      <dsp:nvSpPr>
        <dsp:cNvPr id="0" name=""/>
        <dsp:cNvSpPr/>
      </dsp:nvSpPr>
      <dsp:spPr>
        <a:xfrm rot="21360000">
          <a:off x="226095" y="2757674"/>
          <a:ext cx="3111696" cy="217591"/>
        </a:xfrm>
        <a:prstGeom prst="rect">
          <a:avLst/>
        </a:prstGeom>
        <a:solidFill>
          <a:srgbClr val="3A081D">
            <a:alpha val="90000"/>
          </a:srgbClr>
        </a:solidFill>
        <a:ln w="25400" cap="flat" cmpd="sng" algn="ctr">
          <a:solidFill>
            <a:prstClr val="black">
              <a:alpha val="90000"/>
            </a:prstClr>
          </a:solidFill>
          <a:prstDash val="solid"/>
          <a:miter lim="800000"/>
        </a:ln>
        <a:effectLst/>
      </dsp:spPr>
      <dsp:style>
        <a:lnRef idx="2">
          <a:scrgbClr r="0" g="0" b="0"/>
        </a:lnRef>
        <a:fillRef idx="1">
          <a:scrgbClr r="0" g="0" b="0"/>
        </a:fillRef>
        <a:effectRef idx="0">
          <a:scrgbClr r="0" g="0" b="0"/>
        </a:effectRef>
        <a:fontRef idx="minor"/>
      </dsp:style>
    </dsp:sp>
    <dsp:sp modelId="{076AD637-4AF4-4ABD-AD7F-6FBCE529D160}">
      <dsp:nvSpPr>
        <dsp:cNvPr id="0" name=""/>
        <dsp:cNvSpPr/>
      </dsp:nvSpPr>
      <dsp:spPr>
        <a:xfrm rot="21360000">
          <a:off x="227951" y="2213643"/>
          <a:ext cx="1241537" cy="578429"/>
        </a:xfrm>
        <a:prstGeom prst="roundRect">
          <a:avLst/>
        </a:prstGeom>
        <a:no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de-AT" sz="1400" kern="1200" dirty="0">
              <a:solidFill>
                <a:schemeClr val="tx1"/>
              </a:solidFill>
            </a:rPr>
            <a:t>stress…</a:t>
          </a:r>
          <a:endParaRPr lang="de-AT" sz="2400" kern="1200" dirty="0">
            <a:solidFill>
              <a:schemeClr val="tx1"/>
            </a:solidFill>
          </a:endParaRPr>
        </a:p>
      </dsp:txBody>
      <dsp:txXfrm>
        <a:off x="256188" y="2241880"/>
        <a:ext cx="1185063" cy="521955"/>
      </dsp:txXfrm>
    </dsp:sp>
    <dsp:sp modelId="{282151F3-FE5D-4D2F-8AEA-11F23D1126CA}">
      <dsp:nvSpPr>
        <dsp:cNvPr id="0" name=""/>
        <dsp:cNvSpPr/>
      </dsp:nvSpPr>
      <dsp:spPr>
        <a:xfrm rot="21360000">
          <a:off x="183018" y="1591494"/>
          <a:ext cx="1241537" cy="578429"/>
        </a:xfrm>
        <a:prstGeom prst="roundRect">
          <a:avLst/>
        </a:prstGeom>
        <a:no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de-AT" sz="1400" kern="1200" dirty="0" err="1">
              <a:solidFill>
                <a:schemeClr val="tx1"/>
              </a:solidFill>
            </a:rPr>
            <a:t>medicine</a:t>
          </a:r>
          <a:endParaRPr lang="de-AT" sz="1400" kern="1200" dirty="0">
            <a:solidFill>
              <a:schemeClr val="tx1"/>
            </a:solidFill>
          </a:endParaRPr>
        </a:p>
      </dsp:txBody>
      <dsp:txXfrm>
        <a:off x="211255" y="1619731"/>
        <a:ext cx="1185063" cy="521955"/>
      </dsp:txXfrm>
    </dsp:sp>
    <dsp:sp modelId="{203AE0EB-F1D0-4FDD-8BC9-D3E3A28BA29C}">
      <dsp:nvSpPr>
        <dsp:cNvPr id="0" name=""/>
        <dsp:cNvSpPr/>
      </dsp:nvSpPr>
      <dsp:spPr>
        <a:xfrm rot="21360000">
          <a:off x="138085" y="983170"/>
          <a:ext cx="1241537" cy="578429"/>
        </a:xfrm>
        <a:prstGeom prst="roundRect">
          <a:avLst/>
        </a:prstGeom>
        <a:no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de-AT" sz="1400" kern="1200" dirty="0" err="1">
              <a:solidFill>
                <a:schemeClr val="tx1"/>
              </a:solidFill>
            </a:rPr>
            <a:t>alcohol</a:t>
          </a:r>
          <a:endParaRPr lang="de-AT" sz="2400" kern="1200" dirty="0">
            <a:solidFill>
              <a:schemeClr val="tx1"/>
            </a:solidFill>
          </a:endParaRPr>
        </a:p>
      </dsp:txBody>
      <dsp:txXfrm>
        <a:off x="166322" y="1011407"/>
        <a:ext cx="1185063" cy="521955"/>
      </dsp:txXfrm>
    </dsp:sp>
  </dsp:spTree>
</dsp:drawing>
</file>

<file path=ppt/diagrams/layout1.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hr-H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ABAD8E-53AB-406F-8BD8-558FC67922E0}" type="datetimeFigureOut">
              <a:rPr lang="hr-HR" smtClean="0"/>
              <a:t>18.11.2024.</a:t>
            </a:fld>
            <a:endParaRPr lang="hr-H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hr-H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hr-H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BA5B9B-5D46-4BF6-AEDE-15F68C76A63E}" type="slidenum">
              <a:rPr lang="hr-HR" smtClean="0"/>
              <a:t>‹#›</a:t>
            </a:fld>
            <a:endParaRPr lang="hr-HR"/>
          </a:p>
        </p:txBody>
      </p:sp>
    </p:spTree>
    <p:extLst>
      <p:ext uri="{BB962C8B-B14F-4D97-AF65-F5344CB8AC3E}">
        <p14:creationId xmlns:p14="http://schemas.microsoft.com/office/powerpoint/2010/main" val="38265732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8" Type="http://schemas.openxmlformats.org/officeDocument/2006/relationships/hyperlink" Target="https://pmc.ncbi.nlm.nih.gov/articles/PMC9513062/#B43" TargetMode="External"/><Relationship Id="rId3" Type="http://schemas.openxmlformats.org/officeDocument/2006/relationships/hyperlink" Target="https://pmc.ncbi.nlm.nih.gov/articles/PMC9513062/#B42" TargetMode="External"/><Relationship Id="rId7" Type="http://schemas.openxmlformats.org/officeDocument/2006/relationships/hyperlink" Target="https://pmc.ncbi.nlm.nih.gov/articles/PMC9513062/#B41" TargetMode="External"/><Relationship Id="rId2" Type="http://schemas.openxmlformats.org/officeDocument/2006/relationships/slide" Target="../slides/slide26.xml"/><Relationship Id="rId1" Type="http://schemas.openxmlformats.org/officeDocument/2006/relationships/notesMaster" Target="../notesMasters/notesMaster1.xml"/><Relationship Id="rId6" Type="http://schemas.openxmlformats.org/officeDocument/2006/relationships/hyperlink" Target="https://pmc.ncbi.nlm.nih.gov/articles/PMC9513062/#f3" TargetMode="External"/><Relationship Id="rId5" Type="http://schemas.openxmlformats.org/officeDocument/2006/relationships/hyperlink" Target="https://pmc.ncbi.nlm.nih.gov/articles/PMC9513062/#B38" TargetMode="External"/><Relationship Id="rId4" Type="http://schemas.openxmlformats.org/officeDocument/2006/relationships/hyperlink" Target="https://pmc.ncbi.nlm.nih.gov/articles/PMC9513062/#B37" TargetMode="Externa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dirty="0">
                <a:effectLst/>
                <a:latin typeface="Calibri" panose="020F0502020204030204" pitchFamily="34" charset="0"/>
                <a:ea typeface="Times New Roman" panose="02020603050405020304" pitchFamily="18" charset="0"/>
                <a:cs typeface="Times New Roman" panose="02020603050405020304" pitchFamily="18" charset="0"/>
              </a:rPr>
              <a:t>Mikrobiota ima značajan utjecaj na zdravlje, a njezine promjene mogu biti jedan od važnih čimbenika za razvoj i progresiju metaboličkog sindroma. Mehanizmi kojima mikrobiota može doprinijeti razvoju metaboličkog sindroma su disbioza mikrobiote i povećana propusnost crijeva. Metabolički sindrom je povezan sa smanjenim udjelom probiotskih bakterija poput Bifidobacteria,a povećanjem propusnosti crijeva dolazi do ulaska lipopolisaharida u krvotok koji može doprinjeti razvoju kronične upale niskog intenziteta. Neke bakterije povećavaju unos kalorija iz hrane i potiču debljanje, dok druge mogu imati suprotan učinak.  Crijevne bakterije fermentiraju dijetalna vlakna u </a:t>
            </a:r>
            <a:r>
              <a:rPr lang="hr-HR" sz="1800" dirty="0">
                <a:effectLst/>
                <a:latin typeface="Calibri" panose="020F0502020204030204" pitchFamily="34" charset="0"/>
                <a:ea typeface="Times New Roman" panose="02020603050405020304" pitchFamily="18" charset="0"/>
                <a:cs typeface="Times New Roman" panose="02020603050405020304" pitchFamily="18" charset="0"/>
              </a:rPr>
              <a:t>kratkolančane masne kiseline</a:t>
            </a:r>
            <a:r>
              <a:rPr lang="it-IT" sz="1800" dirty="0">
                <a:effectLst/>
                <a:latin typeface="Calibri" panose="020F0502020204030204" pitchFamily="34" charset="0"/>
                <a:ea typeface="Times New Roman" panose="02020603050405020304" pitchFamily="18" charset="0"/>
                <a:cs typeface="Times New Roman" panose="02020603050405020304" pitchFamily="18" charset="0"/>
              </a:rPr>
              <a:t> koje mogu imati pozitivan učinak na metabolizam i regulaciju energije. Probiotici i prebiotici mogu pomoći u obnavljanju zdrave crijevne flore, smanjenju upala i poboljšanju metaboličkih funkcija.</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hr-HR" dirty="0"/>
          </a:p>
        </p:txBody>
      </p:sp>
      <p:sp>
        <p:nvSpPr>
          <p:cNvPr id="4" name="Slide Number Placeholder 3"/>
          <p:cNvSpPr>
            <a:spLocks noGrp="1"/>
          </p:cNvSpPr>
          <p:nvPr>
            <p:ph type="sldNum" sz="quarter" idx="5"/>
          </p:nvPr>
        </p:nvSpPr>
        <p:spPr/>
        <p:txBody>
          <a:bodyPr/>
          <a:lstStyle/>
          <a:p>
            <a:fld id="{EABA5B9B-5D46-4BF6-AEDE-15F68C76A63E}" type="slidenum">
              <a:rPr lang="hr-HR" smtClean="0"/>
              <a:t>1</a:t>
            </a:fld>
            <a:endParaRPr lang="hr-HR"/>
          </a:p>
        </p:txBody>
      </p:sp>
    </p:spTree>
    <p:extLst>
      <p:ext uri="{BB962C8B-B14F-4D97-AF65-F5344CB8AC3E}">
        <p14:creationId xmlns:p14="http://schemas.microsoft.com/office/powerpoint/2010/main" val="37340278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2" name="Rectangle 6">
            <a:extLst>
              <a:ext uri="{FF2B5EF4-FFF2-40B4-BE49-F238E27FC236}">
                <a16:creationId xmlns:a16="http://schemas.microsoft.com/office/drawing/2014/main" id="{0F74A5C6-398E-9E6D-709D-CD22A47F615E}"/>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9pPr>
          </a:lstStyle>
          <a:p>
            <a:pPr>
              <a:spcBef>
                <a:spcPct val="0"/>
              </a:spcBef>
            </a:pPr>
            <a:fld id="{42FD66DC-A631-40B7-8BFB-1D9FE4451D33}" type="slidenum">
              <a:rPr lang="en-US" altLang="en-US" sz="1400" smtClean="0"/>
              <a:pPr>
                <a:spcBef>
                  <a:spcPct val="0"/>
                </a:spcBef>
              </a:pPr>
              <a:t>2</a:t>
            </a:fld>
            <a:endParaRPr lang="en-US" altLang="en-US" sz="1400"/>
          </a:p>
        </p:txBody>
      </p:sp>
      <p:sp>
        <p:nvSpPr>
          <p:cNvPr id="5123" name="Rectangle 1">
            <a:extLst>
              <a:ext uri="{FF2B5EF4-FFF2-40B4-BE49-F238E27FC236}">
                <a16:creationId xmlns:a16="http://schemas.microsoft.com/office/drawing/2014/main" id="{43131DB9-2D39-63E1-BABB-95273633CB6E}"/>
              </a:ext>
            </a:extLst>
          </p:cNvPr>
          <p:cNvSpPr>
            <a:spLocks noGrp="1" noRot="1" noChangeAspect="1" noChangeArrowheads="1" noTextEdit="1"/>
          </p:cNvSpPr>
          <p:nvPr>
            <p:ph type="sldImg"/>
          </p:nvPr>
        </p:nvSpPr>
        <p:spPr>
          <a:xfrm>
            <a:off x="533400" y="763588"/>
            <a:ext cx="6704013"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124" name="Rectangle 2">
            <a:extLst>
              <a:ext uri="{FF2B5EF4-FFF2-40B4-BE49-F238E27FC236}">
                <a16:creationId xmlns:a16="http://schemas.microsoft.com/office/drawing/2014/main" id="{BF9543EB-F1B8-6AB0-C276-B698596941ED}"/>
              </a:ext>
            </a:extLst>
          </p:cNvPr>
          <p:cNvSpPr>
            <a:spLocks noGrp="1"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err="1"/>
              <a:t>raznolika</a:t>
            </a:r>
            <a:r>
              <a:rPr lang="en-US" sz="1200" dirty="0"/>
              <a:t> je </a:t>
            </a:r>
            <a:r>
              <a:rPr lang="en-US" sz="1200" dirty="0" err="1"/>
              <a:t>prašuma</a:t>
            </a:r>
            <a:r>
              <a:rPr lang="en-US" sz="1200" dirty="0"/>
              <a:t> </a:t>
            </a:r>
            <a:r>
              <a:rPr lang="en-US" sz="1200" dirty="0" err="1"/>
              <a:t>života</a:t>
            </a:r>
            <a:r>
              <a:rPr lang="en-US" sz="1200" dirty="0"/>
              <a:t> </a:t>
            </a:r>
            <a:r>
              <a:rPr lang="en-US" sz="1200" dirty="0" err="1"/>
              <a:t>mikroba</a:t>
            </a:r>
            <a:r>
              <a:rPr lang="hr-HR" sz="1200" dirty="0"/>
              <a:t> </a:t>
            </a:r>
            <a:r>
              <a:rPr lang="en-US" sz="1200" dirty="0"/>
              <a:t>koji </a:t>
            </a:r>
            <a:r>
              <a:rPr lang="en-US" sz="1200" dirty="0" err="1"/>
              <a:t>utječe</a:t>
            </a:r>
            <a:r>
              <a:rPr lang="en-US" sz="1200" dirty="0"/>
              <a:t> </a:t>
            </a:r>
            <a:r>
              <a:rPr lang="en-US" sz="1200" dirty="0" err="1"/>
              <a:t>na</a:t>
            </a:r>
            <a:r>
              <a:rPr lang="en-US" sz="1200" dirty="0"/>
              <a:t> </a:t>
            </a:r>
            <a:r>
              <a:rPr lang="en-US" sz="1200" dirty="0" err="1"/>
              <a:t>sve</a:t>
            </a:r>
            <a:r>
              <a:rPr lang="en-US" sz="1200" dirty="0"/>
              <a:t>, od </a:t>
            </a:r>
            <a:r>
              <a:rPr lang="en-US" sz="1200" dirty="0" err="1"/>
              <a:t>raspoloženja</a:t>
            </a:r>
            <a:r>
              <a:rPr lang="en-US" sz="1200" dirty="0"/>
              <a:t> </a:t>
            </a:r>
            <a:r>
              <a:rPr lang="en-US" sz="1200" dirty="0" err="1"/>
              <a:t>i</a:t>
            </a:r>
            <a:r>
              <a:rPr lang="en-US" sz="1200" dirty="0"/>
              <a:t> </a:t>
            </a:r>
            <a:r>
              <a:rPr lang="en-US" sz="1200" dirty="0" err="1"/>
              <a:t>kognicije</a:t>
            </a:r>
            <a:r>
              <a:rPr lang="en-US" sz="1200" dirty="0"/>
              <a:t> do </a:t>
            </a:r>
            <a:r>
              <a:rPr lang="en-US" sz="1200" dirty="0" err="1"/>
              <a:t>imuniteta</a:t>
            </a:r>
            <a:r>
              <a:rPr lang="en-US" sz="1200" dirty="0"/>
              <a:t> </a:t>
            </a:r>
            <a:r>
              <a:rPr lang="en-US" sz="1200" dirty="0" err="1"/>
              <a:t>idetoksikacija</a:t>
            </a:r>
            <a:r>
              <a:rPr lang="en-US" sz="1200" dirty="0"/>
              <a:t>, </a:t>
            </a:r>
            <a:r>
              <a:rPr lang="en-US" sz="1200" dirty="0" err="1"/>
              <a:t>zbog</a:t>
            </a:r>
            <a:r>
              <a:rPr lang="en-US" sz="1200" dirty="0"/>
              <a:t> </a:t>
            </a:r>
            <a:r>
              <a:rPr lang="en-US" sz="1200" dirty="0" err="1"/>
              <a:t>čega</a:t>
            </a:r>
            <a:r>
              <a:rPr lang="en-US" sz="1200" dirty="0"/>
              <a:t> je </a:t>
            </a:r>
            <a:r>
              <a:rPr lang="en-US" sz="1200" dirty="0" err="1"/>
              <a:t>dobio</a:t>
            </a:r>
            <a:r>
              <a:rPr lang="en-US" sz="1200" dirty="0"/>
              <a:t> </a:t>
            </a:r>
            <a:r>
              <a:rPr lang="en-US" sz="1200" dirty="0" err="1"/>
              <a:t>nadimak</a:t>
            </a:r>
            <a:r>
              <a:rPr lang="en-US" sz="1200" dirty="0"/>
              <a:t> "</a:t>
            </a:r>
            <a:r>
              <a:rPr lang="en-US" sz="1200" dirty="0" err="1"/>
              <a:t>drugi</a:t>
            </a:r>
            <a:r>
              <a:rPr lang="en-US" sz="1200" dirty="0"/>
              <a:t> </a:t>
            </a:r>
            <a:r>
              <a:rPr lang="en-US" sz="1200" dirty="0" err="1"/>
              <a:t>mozak</a:t>
            </a:r>
            <a:r>
              <a:rPr lang="en-US" sz="1200" dirty="0"/>
              <a:t>".</a:t>
            </a:r>
          </a:p>
          <a:p>
            <a:endParaRPr lang="hr-HR" altLang="en-US" dirty="0"/>
          </a:p>
          <a:p>
            <a:r>
              <a:rPr lang="en-US" altLang="en-US" dirty="0" err="1"/>
              <a:t>veće</a:t>
            </a:r>
            <a:r>
              <a:rPr lang="en-US" altLang="en-US" dirty="0"/>
              <a:t> </a:t>
            </a:r>
            <a:r>
              <a:rPr lang="en-US" altLang="en-US" dirty="0" err="1"/>
              <a:t>sličnosti</a:t>
            </a:r>
            <a:r>
              <a:rPr lang="en-US" altLang="en-US" dirty="0"/>
              <a:t> u </a:t>
            </a:r>
            <a:r>
              <a:rPr lang="en-US" altLang="en-US" dirty="0" err="1"/>
              <a:t>sastavu</a:t>
            </a:r>
            <a:r>
              <a:rPr lang="en-US" altLang="en-US" dirty="0"/>
              <a:t> </a:t>
            </a:r>
            <a:r>
              <a:rPr lang="en-US" altLang="en-US" dirty="0" err="1"/>
              <a:t>mikrobiote</a:t>
            </a:r>
            <a:r>
              <a:rPr lang="en-US" altLang="en-US" dirty="0"/>
              <a:t> </a:t>
            </a:r>
            <a:r>
              <a:rPr lang="en-US" altLang="en-US" dirty="0" err="1"/>
              <a:t>među</a:t>
            </a:r>
            <a:r>
              <a:rPr lang="en-US" altLang="en-US" dirty="0"/>
              <a:t> </a:t>
            </a:r>
            <a:r>
              <a:rPr lang="en-US" altLang="en-US" dirty="0" err="1"/>
              <a:t>pripadnicima</a:t>
            </a:r>
            <a:r>
              <a:rPr lang="en-US" altLang="en-US" dirty="0"/>
              <a:t> </a:t>
            </a:r>
            <a:r>
              <a:rPr lang="en-US" altLang="en-US" dirty="0" err="1"/>
              <a:t>istih</a:t>
            </a:r>
            <a:r>
              <a:rPr lang="en-US" altLang="en-US" dirty="0"/>
              <a:t> rasa, </a:t>
            </a:r>
            <a:r>
              <a:rPr lang="en-US" altLang="en-US" dirty="0" err="1"/>
              <a:t>etničkih</a:t>
            </a:r>
            <a:r>
              <a:rPr lang="en-US" altLang="en-US" dirty="0"/>
              <a:t> </a:t>
            </a:r>
            <a:r>
              <a:rPr lang="en-US" altLang="en-US" dirty="0" err="1"/>
              <a:t>skupina</a:t>
            </a:r>
            <a:r>
              <a:rPr lang="en-US" altLang="en-US" dirty="0"/>
              <a:t> </a:t>
            </a:r>
            <a:r>
              <a:rPr lang="en-US" altLang="en-US" dirty="0" err="1"/>
              <a:t>i</a:t>
            </a:r>
            <a:r>
              <a:rPr lang="en-US" altLang="en-US" dirty="0"/>
              <a:t> </a:t>
            </a:r>
            <a:r>
              <a:rPr lang="en-US" altLang="en-US" dirty="0" err="1"/>
              <a:t>srodnih</a:t>
            </a:r>
            <a:r>
              <a:rPr lang="en-US" altLang="en-US" dirty="0"/>
              <a:t> </a:t>
            </a:r>
            <a:r>
              <a:rPr lang="en-US" altLang="en-US" dirty="0" err="1"/>
              <a:t>osoba</a:t>
            </a:r>
            <a:r>
              <a:rPr lang="en-US" altLang="en-US" dirty="0"/>
              <a:t> </a:t>
            </a:r>
          </a:p>
          <a:p>
            <a:endParaRPr lang="en-US"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70" name="Rectangle 6">
            <a:extLst>
              <a:ext uri="{FF2B5EF4-FFF2-40B4-BE49-F238E27FC236}">
                <a16:creationId xmlns:a16="http://schemas.microsoft.com/office/drawing/2014/main" id="{55C237C8-2707-5D0D-3039-BEF9E6947E40}"/>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9pPr>
          </a:lstStyle>
          <a:p>
            <a:pPr>
              <a:spcBef>
                <a:spcPct val="0"/>
              </a:spcBef>
            </a:pPr>
            <a:fld id="{BFA1300D-C40B-49A8-9884-4F836EA847D6}" type="slidenum">
              <a:rPr lang="en-US" altLang="en-US" sz="1400" smtClean="0"/>
              <a:pPr>
                <a:spcBef>
                  <a:spcPct val="0"/>
                </a:spcBef>
              </a:pPr>
              <a:t>3</a:t>
            </a:fld>
            <a:endParaRPr lang="en-US" altLang="en-US" sz="1400"/>
          </a:p>
        </p:txBody>
      </p:sp>
      <p:sp>
        <p:nvSpPr>
          <p:cNvPr id="7171" name="Rectangle 1">
            <a:extLst>
              <a:ext uri="{FF2B5EF4-FFF2-40B4-BE49-F238E27FC236}">
                <a16:creationId xmlns:a16="http://schemas.microsoft.com/office/drawing/2014/main" id="{ED871ADF-38A8-026A-1D09-A159E95DB343}"/>
              </a:ext>
            </a:extLst>
          </p:cNvPr>
          <p:cNvSpPr>
            <a:spLocks noChangeArrowheads="1" noTextEdit="1"/>
          </p:cNvSpPr>
          <p:nvPr>
            <p:ph type="sldImg"/>
          </p:nvPr>
        </p:nvSpPr>
        <p:spPr>
          <a:xfrm>
            <a:off x="533400" y="763588"/>
            <a:ext cx="6704013"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172" name="Rectangle 2">
            <a:extLst>
              <a:ext uri="{FF2B5EF4-FFF2-40B4-BE49-F238E27FC236}">
                <a16:creationId xmlns:a16="http://schemas.microsoft.com/office/drawing/2014/main" id="{B5F7E80B-A8C7-615B-D04D-26257590D9F2}"/>
              </a:ext>
            </a:extLst>
          </p:cNvPr>
          <p:cNvSpPr>
            <a:spLocks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r>
              <a:rPr lang="en-US" altLang="en-US" dirty="0"/>
              <a:t>(</a:t>
            </a:r>
            <a:r>
              <a:rPr lang="en-US" altLang="en-US" dirty="0" err="1"/>
              <a:t>uglavnom</a:t>
            </a:r>
            <a:r>
              <a:rPr lang="en-US" altLang="en-US" dirty="0"/>
              <a:t> </a:t>
            </a:r>
            <a:r>
              <a:rPr lang="en-US" altLang="en-US" dirty="0" err="1"/>
              <a:t>roda</a:t>
            </a:r>
            <a:r>
              <a:rPr lang="en-US" altLang="en-US" dirty="0"/>
              <a:t> </a:t>
            </a:r>
            <a:r>
              <a:rPr lang="en-US" altLang="en-US" dirty="0" err="1"/>
              <a:t>Methanobrevibacter</a:t>
            </a:r>
            <a:r>
              <a:rPr lang="en-US" altLang="en-US" dirty="0"/>
              <a:t>)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18" name="Rectangle 6">
            <a:extLst>
              <a:ext uri="{FF2B5EF4-FFF2-40B4-BE49-F238E27FC236}">
                <a16:creationId xmlns:a16="http://schemas.microsoft.com/office/drawing/2014/main" id="{08471BDC-0DA8-76B0-3BE8-DB824D65B2B6}"/>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9pPr>
          </a:lstStyle>
          <a:p>
            <a:pPr>
              <a:spcBef>
                <a:spcPct val="0"/>
              </a:spcBef>
            </a:pPr>
            <a:fld id="{8DCD0606-5C36-43B3-9E1B-FA2420019129}" type="slidenum">
              <a:rPr lang="en-US" altLang="en-US" sz="1400" smtClean="0"/>
              <a:pPr>
                <a:spcBef>
                  <a:spcPct val="0"/>
                </a:spcBef>
              </a:pPr>
              <a:t>4</a:t>
            </a:fld>
            <a:endParaRPr lang="en-US" altLang="en-US" sz="1400"/>
          </a:p>
        </p:txBody>
      </p:sp>
      <p:sp>
        <p:nvSpPr>
          <p:cNvPr id="9219" name="Rectangle 1">
            <a:extLst>
              <a:ext uri="{FF2B5EF4-FFF2-40B4-BE49-F238E27FC236}">
                <a16:creationId xmlns:a16="http://schemas.microsoft.com/office/drawing/2014/main" id="{F91FAD19-D318-3A81-4D7D-3B45BD18DFBE}"/>
              </a:ext>
            </a:extLst>
          </p:cNvPr>
          <p:cNvSpPr>
            <a:spLocks noChangeArrowheads="1" noTextEdit="1"/>
          </p:cNvSpPr>
          <p:nvPr>
            <p:ph type="sldImg"/>
          </p:nvPr>
        </p:nvSpPr>
        <p:spPr>
          <a:xfrm>
            <a:off x="533400" y="763588"/>
            <a:ext cx="6704013"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3554" name="Rectangle 2">
            <a:extLst>
              <a:ext uri="{FF2B5EF4-FFF2-40B4-BE49-F238E27FC236}">
                <a16:creationId xmlns:a16="http://schemas.microsoft.com/office/drawing/2014/main" id="{65247AE6-E2D8-53AC-265F-558F5BBE4716}"/>
              </a:ext>
            </a:extLst>
          </p:cNvPr>
          <p:cNvSpPr txBox="1">
            <a:spLocks noGrp="1" noChangeArrowheads="1"/>
          </p:cNvSpPr>
          <p:nvPr>
            <p:ph type="body" idx="1"/>
          </p:nvPr>
        </p:nvSpPr>
        <p:spPr>
          <a:xfrm>
            <a:off x="777875" y="4776788"/>
            <a:ext cx="6218238" cy="4525962"/>
          </a:xfrm>
          <a:ln/>
        </p:spPr>
        <p:txBody>
          <a:bodyPr wrap="none" anchor="ctr"/>
          <a:lstStyle/>
          <a:p>
            <a:pPr marL="431800" indent="-323850">
              <a:buSzPct val="45000"/>
              <a:buFont typeface="Wingdings" panose="05000000000000000000" pitchFamily="2" charset="2"/>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a:pPr>
            <a:r>
              <a:rPr lang="en-US" altLang="en-US" dirty="0" err="1"/>
              <a:t>tijekom</a:t>
            </a:r>
            <a:r>
              <a:rPr lang="en-US" altLang="en-US" dirty="0"/>
              <a:t> </a:t>
            </a:r>
            <a:r>
              <a:rPr lang="en-US" altLang="en-US" dirty="0" err="1"/>
              <a:t>porođaja</a:t>
            </a:r>
            <a:r>
              <a:rPr lang="en-US" altLang="en-US" dirty="0"/>
              <a:t> </a:t>
            </a:r>
            <a:r>
              <a:rPr lang="en-US" altLang="en-US" dirty="0" err="1"/>
              <a:t>i</a:t>
            </a:r>
            <a:r>
              <a:rPr lang="en-US" altLang="en-US" dirty="0"/>
              <a:t> </a:t>
            </a:r>
            <a:r>
              <a:rPr lang="en-US" altLang="en-US" dirty="0" err="1"/>
              <a:t>nakon</a:t>
            </a:r>
            <a:r>
              <a:rPr lang="en-US" altLang="en-US" dirty="0"/>
              <a:t> </a:t>
            </a:r>
            <a:r>
              <a:rPr lang="en-US" altLang="en-US" dirty="0" err="1"/>
              <a:t>rođenja</a:t>
            </a:r>
            <a:r>
              <a:rPr lang="en-US" altLang="en-US" dirty="0"/>
              <a:t> </a:t>
            </a:r>
            <a:r>
              <a:rPr lang="en-US" altLang="en-US" dirty="0" err="1"/>
              <a:t>tijelo</a:t>
            </a:r>
            <a:r>
              <a:rPr lang="en-US" altLang="en-US" dirty="0"/>
              <a:t> </a:t>
            </a:r>
            <a:r>
              <a:rPr lang="en-US" altLang="en-US" dirty="0" err="1"/>
              <a:t>novorođenčeta</a:t>
            </a:r>
            <a:r>
              <a:rPr lang="en-US" altLang="en-US" dirty="0"/>
              <a:t> </a:t>
            </a:r>
            <a:r>
              <a:rPr lang="en-US" altLang="en-US" dirty="0" err="1"/>
              <a:t>brzo</a:t>
            </a:r>
            <a:r>
              <a:rPr lang="en-US" altLang="en-US" dirty="0"/>
              <a:t> </a:t>
            </a:r>
            <a:r>
              <a:rPr lang="en-US" altLang="en-US" dirty="0" err="1"/>
              <a:t>naseljavaju</a:t>
            </a:r>
            <a:r>
              <a:rPr lang="en-US" altLang="en-US" dirty="0"/>
              <a:t> </a:t>
            </a:r>
            <a:r>
              <a:rPr lang="en-US" altLang="en-US" dirty="0" err="1"/>
              <a:t>mikroorganizmi</a:t>
            </a:r>
            <a:r>
              <a:rPr lang="en-US" altLang="en-US" dirty="0"/>
              <a:t> s </a:t>
            </a:r>
            <a:r>
              <a:rPr lang="en-US" altLang="en-US" dirty="0" err="1"/>
              <a:t>kojima</a:t>
            </a:r>
            <a:r>
              <a:rPr lang="en-US" altLang="en-US" dirty="0"/>
              <a:t> </a:t>
            </a:r>
            <a:r>
              <a:rPr lang="en-US" altLang="en-US" dirty="0" err="1"/>
              <a:t>dolazi</a:t>
            </a:r>
            <a:r>
              <a:rPr lang="en-US" altLang="en-US" dirty="0"/>
              <a:t> u </a:t>
            </a:r>
            <a:r>
              <a:rPr lang="en-US" altLang="en-US" dirty="0" err="1"/>
              <a:t>kontakt</a:t>
            </a:r>
            <a:endParaRPr lang="en-US" altLang="en-US" dirty="0"/>
          </a:p>
          <a:p>
            <a:pPr marL="431800" indent="-323850">
              <a:buSzPct val="45000"/>
              <a:buFont typeface="Wingdings" panose="05000000000000000000" pitchFamily="2" charset="2"/>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a:pPr>
            <a:r>
              <a:rPr lang="en-US" altLang="en-US" dirty="0" err="1"/>
              <a:t>fiziološka</a:t>
            </a:r>
            <a:r>
              <a:rPr lang="en-US" altLang="en-US" dirty="0"/>
              <a:t> </a:t>
            </a:r>
            <a:r>
              <a:rPr lang="en-US" altLang="en-US" dirty="0" err="1"/>
              <a:t>mikrobiota</a:t>
            </a:r>
            <a:r>
              <a:rPr lang="en-US" altLang="en-US" dirty="0"/>
              <a:t> </a:t>
            </a:r>
            <a:r>
              <a:rPr lang="en-US" altLang="en-US" dirty="0" err="1"/>
              <a:t>pojedinca</a:t>
            </a:r>
            <a:r>
              <a:rPr lang="en-US" altLang="en-US" dirty="0"/>
              <a:t> se </a:t>
            </a:r>
            <a:r>
              <a:rPr lang="en-US" altLang="en-US" dirty="0" err="1"/>
              <a:t>intenzivno</a:t>
            </a:r>
            <a:r>
              <a:rPr lang="en-US" altLang="en-US" dirty="0"/>
              <a:t> </a:t>
            </a:r>
            <a:r>
              <a:rPr lang="en-US" altLang="en-US" dirty="0" err="1"/>
              <a:t>formira</a:t>
            </a:r>
            <a:r>
              <a:rPr lang="en-US" altLang="en-US" dirty="0"/>
              <a:t> </a:t>
            </a:r>
            <a:r>
              <a:rPr lang="en-US" altLang="en-US" dirty="0" err="1"/>
              <a:t>tijekom</a:t>
            </a:r>
            <a:r>
              <a:rPr lang="en-US" altLang="en-US" dirty="0"/>
              <a:t> </a:t>
            </a:r>
            <a:r>
              <a:rPr lang="en-US" altLang="en-US" dirty="0" err="1"/>
              <a:t>prvih</a:t>
            </a:r>
            <a:r>
              <a:rPr lang="en-US" altLang="en-US" dirty="0"/>
              <a:t> </a:t>
            </a:r>
            <a:r>
              <a:rPr lang="en-US" altLang="en-US" dirty="0" err="1"/>
              <a:t>mjeseci</a:t>
            </a:r>
            <a:r>
              <a:rPr lang="en-US" altLang="en-US" dirty="0"/>
              <a:t> </a:t>
            </a:r>
            <a:r>
              <a:rPr lang="en-US" altLang="en-US" dirty="0" err="1"/>
              <a:t>života</a:t>
            </a:r>
            <a:r>
              <a:rPr lang="en-US" altLang="en-US" dirty="0"/>
              <a:t> </a:t>
            </a:r>
            <a:r>
              <a:rPr lang="en-US" altLang="en-US" dirty="0" err="1"/>
              <a:t>i</a:t>
            </a:r>
            <a:r>
              <a:rPr lang="en-US" altLang="en-US" dirty="0"/>
              <a:t> do </a:t>
            </a:r>
            <a:r>
              <a:rPr lang="en-US" altLang="en-US" dirty="0" err="1"/>
              <a:t>kraja</a:t>
            </a:r>
            <a:r>
              <a:rPr lang="en-US" altLang="en-US" dirty="0"/>
              <a:t> </a:t>
            </a:r>
            <a:r>
              <a:rPr lang="en-US" altLang="en-US" dirty="0" err="1"/>
              <a:t>druge</a:t>
            </a:r>
            <a:r>
              <a:rPr lang="en-US" altLang="en-US" dirty="0"/>
              <a:t> </a:t>
            </a:r>
            <a:r>
              <a:rPr lang="en-US" altLang="en-US" dirty="0" err="1"/>
              <a:t>godine</a:t>
            </a:r>
            <a:r>
              <a:rPr lang="en-US" altLang="en-US" dirty="0"/>
              <a:t> </a:t>
            </a:r>
            <a:r>
              <a:rPr lang="en-US" altLang="en-US" dirty="0" err="1"/>
              <a:t>postiže</a:t>
            </a:r>
            <a:r>
              <a:rPr lang="en-US" altLang="en-US" dirty="0"/>
              <a:t> </a:t>
            </a:r>
            <a:r>
              <a:rPr lang="en-US" altLang="en-US" dirty="0" err="1"/>
              <a:t>sastav</a:t>
            </a:r>
            <a:r>
              <a:rPr lang="en-US" altLang="en-US" dirty="0"/>
              <a:t> koji </a:t>
            </a:r>
            <a:r>
              <a:rPr lang="en-US" altLang="en-US" dirty="0" err="1"/>
              <a:t>ostaje</a:t>
            </a:r>
            <a:r>
              <a:rPr lang="en-US" altLang="en-US" dirty="0"/>
              <a:t> </a:t>
            </a:r>
            <a:r>
              <a:rPr lang="en-US" altLang="en-US" dirty="0" err="1"/>
              <a:t>stabilan</a:t>
            </a:r>
            <a:r>
              <a:rPr lang="en-US" altLang="en-US" dirty="0"/>
              <a:t> </a:t>
            </a:r>
            <a:r>
              <a:rPr lang="en-US" altLang="en-US" dirty="0" err="1"/>
              <a:t>tijekom</a:t>
            </a:r>
            <a:r>
              <a:rPr lang="en-US" altLang="en-US" dirty="0"/>
              <a:t> </a:t>
            </a:r>
            <a:r>
              <a:rPr lang="en-US" altLang="en-US" dirty="0" err="1"/>
              <a:t>cijelog</a:t>
            </a:r>
            <a:r>
              <a:rPr lang="en-US" altLang="en-US" dirty="0"/>
              <a:t> </a:t>
            </a:r>
            <a:r>
              <a:rPr lang="en-US" altLang="en-US" dirty="0" err="1"/>
              <a:t>života</a:t>
            </a:r>
            <a:r>
              <a:rPr lang="en-US" altLang="en-US" dirty="0"/>
              <a:t> (3)</a:t>
            </a:r>
          </a:p>
          <a:p>
            <a:pPr marL="431800" indent="-323850">
              <a:buSzPct val="45000"/>
              <a:buFont typeface="Wingdings" panose="05000000000000000000" pitchFamily="2" charset="2"/>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a:pPr>
            <a:r>
              <a:rPr lang="en-US" altLang="en-US" dirty="0"/>
              <a:t>ne </a:t>
            </a:r>
            <a:r>
              <a:rPr lang="en-US" altLang="en-US" dirty="0" err="1"/>
              <a:t>dođe</a:t>
            </a:r>
            <a:r>
              <a:rPr lang="en-US" altLang="en-US" dirty="0"/>
              <a:t> do </a:t>
            </a:r>
            <a:r>
              <a:rPr lang="en-US" altLang="en-US" dirty="0" err="1"/>
              <a:t>većih</a:t>
            </a:r>
            <a:r>
              <a:rPr lang="en-US" altLang="en-US" dirty="0"/>
              <a:t> </a:t>
            </a:r>
            <a:r>
              <a:rPr lang="en-US" altLang="en-US" dirty="0" err="1"/>
              <a:t>poremećaja</a:t>
            </a:r>
            <a:r>
              <a:rPr lang="en-US" altLang="en-US" dirty="0"/>
              <a:t> u </a:t>
            </a:r>
            <a:r>
              <a:rPr lang="en-US" altLang="en-US" dirty="0" err="1"/>
              <a:t>prehrani</a:t>
            </a:r>
            <a:r>
              <a:rPr lang="en-US" altLang="en-US" dirty="0"/>
              <a:t> </a:t>
            </a:r>
            <a:r>
              <a:rPr lang="en-US" altLang="en-US" dirty="0" err="1"/>
              <a:t>ili</a:t>
            </a:r>
            <a:r>
              <a:rPr lang="en-US" altLang="en-US" dirty="0"/>
              <a:t> se </a:t>
            </a:r>
            <a:r>
              <a:rPr lang="en-US" altLang="en-US" dirty="0" err="1"/>
              <a:t>poremećaj</a:t>
            </a:r>
            <a:r>
              <a:rPr lang="en-US" altLang="en-US" dirty="0"/>
              <a:t> ne </a:t>
            </a:r>
            <a:r>
              <a:rPr lang="en-US" altLang="en-US" dirty="0" err="1"/>
              <a:t>izazove</a:t>
            </a:r>
            <a:r>
              <a:rPr lang="en-US" altLang="en-US" dirty="0"/>
              <a:t> </a:t>
            </a:r>
            <a:r>
              <a:rPr lang="en-US" altLang="en-US" dirty="0" err="1"/>
              <a:t>unosom</a:t>
            </a:r>
            <a:r>
              <a:rPr lang="en-US" altLang="en-US" dirty="0"/>
              <a:t> </a:t>
            </a:r>
            <a:r>
              <a:rPr lang="en-US" altLang="en-US" dirty="0" err="1"/>
              <a:t>antibiotika</a:t>
            </a:r>
            <a:endParaRPr lang="en-US" altLang="en-US" dirty="0"/>
          </a:p>
          <a:p>
            <a:pPr marL="431800" indent="-323850">
              <a:buSzPct val="45000"/>
              <a:buFont typeface="Wingdings" panose="05000000000000000000" pitchFamily="2" charset="2"/>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a:pPr>
            <a:r>
              <a:rPr lang="en-US" altLang="en-US" dirty="0"/>
              <a:t>1000 </a:t>
            </a:r>
            <a:r>
              <a:rPr lang="en-US" altLang="en-US" dirty="0" err="1"/>
              <a:t>različitih</a:t>
            </a:r>
            <a:r>
              <a:rPr lang="en-US" altLang="en-US" dirty="0"/>
              <a:t> </a:t>
            </a:r>
            <a:r>
              <a:rPr lang="en-US" altLang="en-US" dirty="0" err="1"/>
              <a:t>bakterijskih</a:t>
            </a:r>
            <a:r>
              <a:rPr lang="en-US" altLang="en-US" dirty="0"/>
              <a:t> </a:t>
            </a:r>
            <a:r>
              <a:rPr lang="en-US" altLang="en-US" dirty="0" err="1"/>
              <a:t>vrsta</a:t>
            </a:r>
            <a:r>
              <a:rPr lang="en-US" altLang="en-US" dirty="0"/>
              <a:t> </a:t>
            </a:r>
          </a:p>
          <a:p>
            <a:pPr marL="431800" indent="-323850">
              <a:buSzPct val="45000"/>
              <a:buFont typeface="Wingdings" panose="05000000000000000000" pitchFamily="2" charset="2"/>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a:pPr>
            <a:endParaRPr lang="en-US" altLang="en-US" dirty="0"/>
          </a:p>
          <a:p>
            <a:pPr marL="431800" indent="-323850">
              <a:buSzPct val="45000"/>
              <a:buFont typeface="Wingdings" panose="05000000000000000000" pitchFamily="2" charset="2"/>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a:pPr>
            <a:r>
              <a:rPr lang="en-US" altLang="en-US" dirty="0"/>
              <a:t>ne </a:t>
            </a:r>
            <a:r>
              <a:rPr lang="en-US" altLang="en-US" dirty="0" err="1"/>
              <a:t>postoje</a:t>
            </a:r>
            <a:r>
              <a:rPr lang="en-US" altLang="en-US" dirty="0"/>
              <a:t> </a:t>
            </a:r>
            <a:r>
              <a:rPr lang="en-US" altLang="en-US" dirty="0" err="1"/>
              <a:t>dva</a:t>
            </a:r>
            <a:r>
              <a:rPr lang="en-US" altLang="en-US" dirty="0"/>
              <a:t> </a:t>
            </a:r>
            <a:r>
              <a:rPr lang="en-US" altLang="en-US" dirty="0" err="1"/>
              <a:t>čovjeka</a:t>
            </a:r>
            <a:r>
              <a:rPr lang="en-US" altLang="en-US" dirty="0"/>
              <a:t> s </a:t>
            </a:r>
            <a:r>
              <a:rPr lang="en-US" altLang="en-US" dirty="0" err="1"/>
              <a:t>istim</a:t>
            </a:r>
            <a:r>
              <a:rPr lang="en-US" altLang="en-US" dirty="0"/>
              <a:t> </a:t>
            </a:r>
            <a:r>
              <a:rPr lang="en-US" altLang="en-US" dirty="0" err="1"/>
              <a:t>sastavom</a:t>
            </a:r>
            <a:r>
              <a:rPr lang="en-US" altLang="en-US" dirty="0"/>
              <a:t> </a:t>
            </a:r>
            <a:r>
              <a:rPr lang="en-US" altLang="en-US" dirty="0" err="1"/>
              <a:t>mikrobiote</a:t>
            </a:r>
            <a:endParaRPr lang="en-US" altLang="en-US" dirty="0"/>
          </a:p>
          <a:p>
            <a:pPr>
              <a:defRPr/>
            </a:pPr>
            <a:r>
              <a:rPr lang="hr-HR" dirty="0"/>
              <a:t>Mikrobi koji koloniziraju novorođenčad formirat će različite niše na različitim mjestima u tijelu, a to je raznolikost kod odraslih postignut sa ~3 godine. Kod starijih ljudi smanjena je mikrobna raznolikost što dovodi do disbioze koja može biti povezana s neurodegenerativnim poremećaji. Ploča (C) Dojenje i/ili hranjenje formulom imaju važnu ulogu u oblikovanju crijevnog mikrobioma. Hranjenje formulom je povezan s crijevnom upalom, s povećanjem Enterobacteriaceae i Clostridium spp. i smanjene razine probiotika Bifidobacterium i Lactobacillus spp. stečena laktacijom. </a:t>
            </a:r>
            <a:endParaRPr lang="hr-HR" dirty="0">
              <a:solidFill>
                <a:srgbClr val="282828"/>
              </a:solidFill>
              <a:highlight>
                <a:srgbClr val="F7F7F7"/>
              </a:highlight>
              <a:latin typeface="Museo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282828"/>
                </a:solidFill>
                <a:highlight>
                  <a:srgbClr val="F7F7F7"/>
                </a:highlight>
                <a:latin typeface="MuseoSans"/>
              </a:rPr>
              <a:t>Reynoso-García</a:t>
            </a:r>
            <a:r>
              <a:rPr lang="hr-HR" dirty="0">
                <a:solidFill>
                  <a:srgbClr val="282828"/>
                </a:solidFill>
                <a:highlight>
                  <a:srgbClr val="F7F7F7"/>
                </a:highlight>
                <a:latin typeface="MuseoSans"/>
              </a:rPr>
              <a:t> J et al. </a:t>
            </a:r>
            <a:r>
              <a:rPr lang="en-US" dirty="0">
                <a:solidFill>
                  <a:srgbClr val="282828"/>
                </a:solidFill>
                <a:highlight>
                  <a:srgbClr val="F7F7F7"/>
                </a:highlight>
                <a:latin typeface="MuseoSans"/>
              </a:rPr>
              <a:t>A complete guide to human microbiomes: Body niches, transmission, development, dysbiosis, and restoration</a:t>
            </a:r>
            <a:r>
              <a:rPr lang="hr-HR" dirty="0">
                <a:solidFill>
                  <a:srgbClr val="282828"/>
                </a:solidFill>
                <a:highlight>
                  <a:srgbClr val="F7F7F7"/>
                </a:highlight>
                <a:latin typeface="MuseoSans"/>
              </a:rPr>
              <a:t>. </a:t>
            </a:r>
            <a:r>
              <a:rPr lang="en-US" dirty="0">
                <a:solidFill>
                  <a:srgbClr val="282828"/>
                </a:solidFill>
                <a:highlight>
                  <a:srgbClr val="F7F7F7"/>
                </a:highlight>
                <a:latin typeface="MuseoSans"/>
              </a:rPr>
              <a:t>Front. Syst. Biol., 2022</a:t>
            </a:r>
            <a:br>
              <a:rPr lang="en-US" dirty="0"/>
            </a:br>
            <a:r>
              <a:rPr lang="hr-HR" dirty="0"/>
              <a:t>Sastav crijevne mikrobiote nije konstantan nego je podložan promjenama iz okoliša i na njega utječu razni faktori kao što su starost, prehrana, stres i komorbiditeti</a:t>
            </a:r>
          </a:p>
          <a:p>
            <a:pPr>
              <a:defRPr/>
            </a:pPr>
            <a:endParaRPr lang="en-US"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dirty="0"/>
              <a:t>U debelom crijevu se nalaze uglavnom anaerobne bakterijske vrste</a:t>
            </a:r>
          </a:p>
          <a:p>
            <a:r>
              <a:rPr lang="hr-HR" dirty="0"/>
              <a:t>odnos između ljudi i bakterije su simbiotske</a:t>
            </a:r>
          </a:p>
          <a:p>
            <a:r>
              <a:rPr lang="hr-HR" dirty="0"/>
              <a:t>oboje imaju koristi na razne načine</a:t>
            </a:r>
          </a:p>
          <a:p>
            <a:r>
              <a:rPr lang="hr-HR" dirty="0"/>
              <a:t>ljudi opskrbljuju bakterije hranjivim tvarima i anaerobni su dom u našem debelom crijevu, dok oni pružiti niz beneficija -bezbroj funkcija vitalnih za ljudsko zdravlje, kao što je pomoć u probavi, sintetiziranje esencijalnih vitamina i međudjelovanje s imunološkim sustavom [2].</a:t>
            </a:r>
          </a:p>
          <a:p>
            <a:r>
              <a:rPr lang="hr-HR" dirty="0"/>
              <a:t>Belizario i Napolitano,2015</a:t>
            </a:r>
          </a:p>
        </p:txBody>
      </p:sp>
      <p:sp>
        <p:nvSpPr>
          <p:cNvPr id="4" name="Slide Number Placeholder 3"/>
          <p:cNvSpPr>
            <a:spLocks noGrp="1"/>
          </p:cNvSpPr>
          <p:nvPr>
            <p:ph type="sldNum" sz="quarter" idx="5"/>
          </p:nvPr>
        </p:nvSpPr>
        <p:spPr/>
        <p:txBody>
          <a:bodyPr/>
          <a:lstStyle/>
          <a:p>
            <a:fld id="{EABA5B9B-5D46-4BF6-AEDE-15F68C76A63E}" type="slidenum">
              <a:rPr lang="hr-HR" smtClean="0"/>
              <a:t>5</a:t>
            </a:fld>
            <a:endParaRPr lang="hr-HR"/>
          </a:p>
        </p:txBody>
      </p:sp>
    </p:spTree>
    <p:extLst>
      <p:ext uri="{BB962C8B-B14F-4D97-AF65-F5344CB8AC3E}">
        <p14:creationId xmlns:p14="http://schemas.microsoft.com/office/powerpoint/2010/main" val="29050981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a:extLst>
              <a:ext uri="{FF2B5EF4-FFF2-40B4-BE49-F238E27FC236}">
                <a16:creationId xmlns:a16="http://schemas.microsoft.com/office/drawing/2014/main" id="{B7557010-C9B2-3B55-E210-A628BA1E5F19}"/>
              </a:ext>
            </a:extLst>
          </p:cNvPr>
          <p:cNvSpPr>
            <a:spLocks noGrp="1" noRot="1" noChangeAspect="1" noChangeArrowheads="1" noTextEdit="1"/>
          </p:cNvSpPr>
          <p:nvPr>
            <p:ph type="sldImg"/>
          </p:nvPr>
        </p:nvSpPr>
        <p:spPr/>
      </p:sp>
      <p:sp>
        <p:nvSpPr>
          <p:cNvPr id="3" name="Notes Placeholder 2">
            <a:extLst>
              <a:ext uri="{FF2B5EF4-FFF2-40B4-BE49-F238E27FC236}">
                <a16:creationId xmlns:a16="http://schemas.microsoft.com/office/drawing/2014/main" id="{96DB13AE-B19A-5F9F-AB11-3F48D3D4670A}"/>
              </a:ext>
            </a:extLst>
          </p:cNvPr>
          <p:cNvSpPr>
            <a:spLocks noGrp="1"/>
          </p:cNvSpPr>
          <p:nvPr>
            <p:ph type="body" idx="1"/>
          </p:nvPr>
        </p:nvSpPr>
        <p:spPr/>
        <p:txBody>
          <a:bodyPr/>
          <a:lstStyle/>
          <a:p>
            <a:pPr marL="431800" indent="-323850">
              <a:buSzPct val="45000"/>
              <a:buFont typeface="Wingdings" panose="05000000000000000000" pitchFamily="2" charset="2"/>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a:pPr>
            <a:r>
              <a:rPr lang="en-US" altLang="en-US" dirty="0" err="1"/>
              <a:t>Prehrana</a:t>
            </a:r>
            <a:endParaRPr lang="en-US" altLang="en-US" dirty="0"/>
          </a:p>
          <a:p>
            <a:pPr marL="431800" indent="-323850">
              <a:buSzPct val="45000"/>
              <a:buFont typeface="Wingdings" panose="05000000000000000000" pitchFamily="2" charset="2"/>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a:pPr>
            <a:r>
              <a:rPr lang="en-US" altLang="en-US" dirty="0" err="1"/>
              <a:t>Okoliš</a:t>
            </a:r>
            <a:endParaRPr lang="en-US" altLang="en-US" dirty="0"/>
          </a:p>
          <a:p>
            <a:pPr marL="431800" indent="-323850">
              <a:buSzPct val="45000"/>
              <a:buFont typeface="Wingdings" panose="05000000000000000000" pitchFamily="2" charset="2"/>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a:pPr>
            <a:r>
              <a:rPr lang="en-US" altLang="en-US" dirty="0" err="1"/>
              <a:t>genetika</a:t>
            </a:r>
            <a:r>
              <a:rPr lang="en-US" altLang="en-US" dirty="0"/>
              <a:t> </a:t>
            </a:r>
            <a:r>
              <a:rPr lang="en-US" altLang="en-US" dirty="0" err="1"/>
              <a:t>domaćina</a:t>
            </a:r>
            <a:endParaRPr lang="en-US" altLang="en-US" dirty="0"/>
          </a:p>
          <a:p>
            <a:pPr marL="431800" indent="-323850">
              <a:buSzPct val="45000"/>
              <a:buFont typeface="Wingdings" panose="05000000000000000000" pitchFamily="2" charset="2"/>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a:pPr>
            <a:r>
              <a:rPr lang="en-US" altLang="en-US" dirty="0" err="1"/>
              <a:t>utjecaj</a:t>
            </a:r>
            <a:r>
              <a:rPr lang="en-US" altLang="en-US" dirty="0"/>
              <a:t> </a:t>
            </a:r>
            <a:r>
              <a:rPr lang="en-US" altLang="en-US" dirty="0" err="1"/>
              <a:t>rane</a:t>
            </a:r>
            <a:r>
              <a:rPr lang="en-US" altLang="en-US" dirty="0"/>
              <a:t> </a:t>
            </a:r>
            <a:r>
              <a:rPr lang="en-US" altLang="en-US" dirty="0" err="1"/>
              <a:t>izloženosti</a:t>
            </a:r>
            <a:r>
              <a:rPr lang="en-US" altLang="en-US" dirty="0"/>
              <a:t> </a:t>
            </a:r>
            <a:r>
              <a:rPr lang="en-US" altLang="en-US" dirty="0" err="1"/>
              <a:t>mikroorganizmima</a:t>
            </a:r>
            <a:endParaRPr lang="en-US" altLang="en-US" dirty="0"/>
          </a:p>
          <a:p>
            <a:pPr marL="431800" indent="-323850">
              <a:buSzPct val="45000"/>
              <a:buFont typeface="Wingdings" panose="05000000000000000000" pitchFamily="2" charset="2"/>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a:pPr>
            <a:endParaRPr lang="en-US" altLang="en-US" dirty="0"/>
          </a:p>
          <a:p>
            <a:pPr marL="431800" indent="-323850">
              <a:buSzPct val="45000"/>
              <a:buFont typeface="Wingdings" panose="05000000000000000000" pitchFamily="2" charset="2"/>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a:pPr>
            <a:r>
              <a:rPr lang="en-US" altLang="en-US" dirty="0" err="1"/>
              <a:t>geografske</a:t>
            </a:r>
            <a:r>
              <a:rPr lang="en-US" altLang="en-US" dirty="0"/>
              <a:t> </a:t>
            </a:r>
            <a:r>
              <a:rPr lang="en-US" altLang="en-US" dirty="0" err="1"/>
              <a:t>razlike</a:t>
            </a:r>
            <a:endParaRPr lang="en-US" altLang="en-US" dirty="0"/>
          </a:p>
          <a:p>
            <a:pPr marL="431800" indent="-323850">
              <a:buSzPct val="45000"/>
              <a:buFont typeface="Wingdings" panose="05000000000000000000" pitchFamily="2" charset="2"/>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a:pPr>
            <a:r>
              <a:rPr lang="en-US" altLang="en-US" dirty="0" err="1"/>
              <a:t>Podneblja</a:t>
            </a:r>
            <a:endParaRPr lang="en-US" altLang="en-US" dirty="0"/>
          </a:p>
          <a:p>
            <a:pPr>
              <a:defRPr/>
            </a:pPr>
            <a:endParaRPr lang="hr-HR" dirty="0"/>
          </a:p>
        </p:txBody>
      </p:sp>
      <p:sp>
        <p:nvSpPr>
          <p:cNvPr id="11268" name="Slide Number Placeholder 3">
            <a:extLst>
              <a:ext uri="{FF2B5EF4-FFF2-40B4-BE49-F238E27FC236}">
                <a16:creationId xmlns:a16="http://schemas.microsoft.com/office/drawing/2014/main" id="{03545C9D-9D58-ACEA-26B7-CF485606D2EA}"/>
              </a:ext>
            </a:extLst>
          </p:cNvPr>
          <p:cNvSpPr>
            <a:spLocks noGrp="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9pPr>
          </a:lstStyle>
          <a:p>
            <a:pPr>
              <a:spcBef>
                <a:spcPct val="0"/>
              </a:spcBef>
            </a:pPr>
            <a:fld id="{69DCC7AC-AF78-4547-8587-E01F2F8316D4}" type="slidenum">
              <a:rPr lang="en-US" altLang="en-US" sz="1400" smtClean="0"/>
              <a:pPr>
                <a:spcBef>
                  <a:spcPct val="0"/>
                </a:spcBef>
              </a:pPr>
              <a:t>6</a:t>
            </a:fld>
            <a:endParaRPr lang="en-US" altLang="en-US" sz="14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4" name="Rectangle 6">
            <a:extLst>
              <a:ext uri="{FF2B5EF4-FFF2-40B4-BE49-F238E27FC236}">
                <a16:creationId xmlns:a16="http://schemas.microsoft.com/office/drawing/2014/main" id="{5F01A26E-1403-709F-E244-BC3ED0CC6321}"/>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9pPr>
          </a:lstStyle>
          <a:p>
            <a:pPr>
              <a:spcBef>
                <a:spcPct val="0"/>
              </a:spcBef>
            </a:pPr>
            <a:fld id="{43AEA60D-21B7-4B0A-A1AA-B3ECC75C3058}" type="slidenum">
              <a:rPr lang="en-US" altLang="en-US" sz="1400" smtClean="0"/>
              <a:pPr>
                <a:spcBef>
                  <a:spcPct val="0"/>
                </a:spcBef>
              </a:pPr>
              <a:t>7</a:t>
            </a:fld>
            <a:endParaRPr lang="en-US" altLang="en-US" sz="1400"/>
          </a:p>
        </p:txBody>
      </p:sp>
      <p:sp>
        <p:nvSpPr>
          <p:cNvPr id="13315" name="Rectangle 1">
            <a:extLst>
              <a:ext uri="{FF2B5EF4-FFF2-40B4-BE49-F238E27FC236}">
                <a16:creationId xmlns:a16="http://schemas.microsoft.com/office/drawing/2014/main" id="{8A04F7B9-4664-F3E6-4633-613318D33D0A}"/>
              </a:ext>
            </a:extLst>
          </p:cNvPr>
          <p:cNvSpPr>
            <a:spLocks noChangeArrowheads="1" noTextEdit="1"/>
          </p:cNvSpPr>
          <p:nvPr>
            <p:ph type="sldImg"/>
          </p:nvPr>
        </p:nvSpPr>
        <p:spPr>
          <a:xfrm>
            <a:off x="533400" y="763588"/>
            <a:ext cx="6704013"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9698" name="Rectangle 2">
            <a:extLst>
              <a:ext uri="{FF2B5EF4-FFF2-40B4-BE49-F238E27FC236}">
                <a16:creationId xmlns:a16="http://schemas.microsoft.com/office/drawing/2014/main" id="{B8DEA84F-8FBA-4C12-173B-41CC0FB56613}"/>
              </a:ext>
            </a:extLst>
          </p:cNvPr>
          <p:cNvSpPr txBox="1">
            <a:spLocks noGrp="1" noChangeArrowheads="1"/>
          </p:cNvSpPr>
          <p:nvPr>
            <p:ph type="body" idx="1"/>
          </p:nvPr>
        </p:nvSpPr>
        <p:spPr>
          <a:xfrm>
            <a:off x="777875" y="4776788"/>
            <a:ext cx="6218238" cy="4525962"/>
          </a:xfrm>
          <a:ln/>
        </p:spPr>
        <p:txBody>
          <a:bodyPr wrap="none" anchor="ctr"/>
          <a:lstStyle/>
          <a:p>
            <a:pPr marL="431800" indent="-323850">
              <a:buSzPct val="45000"/>
              <a:buFont typeface="Wingdings" panose="05000000000000000000" pitchFamily="2" charset="2"/>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a:pPr>
            <a:r>
              <a:rPr lang="en-US" altLang="en-US" dirty="0" err="1"/>
              <a:t>Mikrobiota</a:t>
            </a:r>
            <a:r>
              <a:rPr lang="en-US" altLang="en-US" dirty="0"/>
              <a:t> se </a:t>
            </a:r>
            <a:r>
              <a:rPr lang="en-US" altLang="en-US" dirty="0" err="1"/>
              <a:t>razlikuje</a:t>
            </a:r>
            <a:r>
              <a:rPr lang="en-US" altLang="en-US" dirty="0"/>
              <a:t> </a:t>
            </a:r>
            <a:r>
              <a:rPr lang="en-US" altLang="en-US" dirty="0" err="1"/>
              <a:t>među</a:t>
            </a:r>
            <a:r>
              <a:rPr lang="en-US" altLang="en-US" dirty="0"/>
              <a:t> </a:t>
            </a:r>
            <a:r>
              <a:rPr lang="en-US" altLang="en-US" dirty="0" err="1"/>
              <a:t>zdravim</a:t>
            </a:r>
            <a:r>
              <a:rPr lang="en-US" altLang="en-US" dirty="0"/>
              <a:t> </a:t>
            </a:r>
            <a:r>
              <a:rPr lang="en-US" altLang="en-US" dirty="0" err="1"/>
              <a:t>ljudima</a:t>
            </a:r>
            <a:endParaRPr lang="en-US" altLang="en-US" dirty="0"/>
          </a:p>
          <a:p>
            <a:pPr marL="431800" indent="-323850">
              <a:buSzPct val="45000"/>
              <a:buFont typeface="Wingdings" panose="05000000000000000000" pitchFamily="2" charset="2"/>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a:pPr>
            <a:r>
              <a:rPr lang="en-US" altLang="en-US" dirty="0"/>
              <a:t>“The Human </a:t>
            </a:r>
            <a:r>
              <a:rPr lang="en-US" altLang="en-US" dirty="0" err="1"/>
              <a:t>Microbiom</a:t>
            </a:r>
            <a:r>
              <a:rPr lang="en-US" altLang="en-US" dirty="0"/>
              <a:t> Project” </a:t>
            </a:r>
          </a:p>
          <a:p>
            <a:pPr marL="431800" indent="-323850">
              <a:buSzPct val="45000"/>
              <a:buFont typeface="Wingdings" panose="05000000000000000000" pitchFamily="2" charset="2"/>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a:pPr>
            <a:r>
              <a:rPr lang="en-US" altLang="en-US" dirty="0" err="1"/>
              <a:t>pojedinca</a:t>
            </a:r>
            <a:r>
              <a:rPr lang="en-US" altLang="en-US" dirty="0"/>
              <a:t> </a:t>
            </a:r>
            <a:r>
              <a:rPr lang="en-US" altLang="en-US" dirty="0" err="1"/>
              <a:t>razlikuju</a:t>
            </a:r>
            <a:r>
              <a:rPr lang="en-US" altLang="en-US" dirty="0"/>
              <a:t> </a:t>
            </a:r>
            <a:r>
              <a:rPr lang="en-US" altLang="en-US" dirty="0" err="1"/>
              <a:t>vrste</a:t>
            </a:r>
            <a:r>
              <a:rPr lang="en-US" altLang="en-US" dirty="0"/>
              <a:t> </a:t>
            </a:r>
            <a:r>
              <a:rPr lang="en-US" altLang="en-US" dirty="0" err="1"/>
              <a:t>koje</a:t>
            </a:r>
            <a:r>
              <a:rPr lang="en-US" altLang="en-US" dirty="0"/>
              <a:t> </a:t>
            </a:r>
            <a:r>
              <a:rPr lang="en-US" altLang="en-US" dirty="0" err="1"/>
              <a:t>su</a:t>
            </a:r>
            <a:r>
              <a:rPr lang="en-US" altLang="en-US" dirty="0"/>
              <a:t> </a:t>
            </a:r>
            <a:r>
              <a:rPr lang="en-US" altLang="en-US" dirty="0" err="1"/>
              <a:t>nastanjene</a:t>
            </a:r>
            <a:r>
              <a:rPr lang="en-US" altLang="en-US" dirty="0"/>
              <a:t> u </a:t>
            </a:r>
            <a:r>
              <a:rPr lang="en-US" altLang="en-US" dirty="0" err="1"/>
              <a:t>pojedinim</a:t>
            </a:r>
            <a:r>
              <a:rPr lang="en-US" altLang="en-US" dirty="0"/>
              <a:t> </a:t>
            </a:r>
            <a:r>
              <a:rPr lang="en-US" altLang="en-US" dirty="0" err="1"/>
              <a:t>područjima</a:t>
            </a:r>
            <a:r>
              <a:rPr lang="en-US" altLang="en-US" dirty="0"/>
              <a:t> </a:t>
            </a:r>
            <a:r>
              <a:rPr lang="en-US" altLang="en-US" dirty="0" err="1"/>
              <a:t>tijela</a:t>
            </a:r>
            <a:endParaRPr lang="en-US" altLang="en-US" dirty="0"/>
          </a:p>
          <a:p>
            <a:pPr marL="431800" indent="-323850">
              <a:buSzPct val="45000"/>
              <a:buFont typeface="Wingdings" panose="05000000000000000000" pitchFamily="2" charset="2"/>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a:pPr>
            <a:r>
              <a:rPr lang="en-US" altLang="en-US" dirty="0" err="1"/>
              <a:t>svaki</a:t>
            </a:r>
            <a:r>
              <a:rPr lang="en-US" altLang="en-US" dirty="0"/>
              <a:t> </a:t>
            </a:r>
            <a:r>
              <a:rPr lang="en-US" altLang="en-US" dirty="0" err="1"/>
              <a:t>čovjek</a:t>
            </a:r>
            <a:r>
              <a:rPr lang="en-US" altLang="en-US" dirty="0"/>
              <a:t> je </a:t>
            </a:r>
            <a:r>
              <a:rPr lang="en-US" altLang="en-US" dirty="0" err="1"/>
              <a:t>koloniziran</a:t>
            </a:r>
            <a:r>
              <a:rPr lang="en-US" altLang="en-US" dirty="0"/>
              <a:t> </a:t>
            </a:r>
            <a:r>
              <a:rPr lang="en-US" altLang="en-US" dirty="0" err="1"/>
              <a:t>jedinstvenom</a:t>
            </a:r>
            <a:r>
              <a:rPr lang="en-US" altLang="en-US" dirty="0"/>
              <a:t> </a:t>
            </a:r>
            <a:r>
              <a:rPr lang="en-US" altLang="en-US" dirty="0" err="1"/>
              <a:t>mikrobiotom</a:t>
            </a:r>
            <a:r>
              <a:rPr lang="en-US" altLang="en-US" dirty="0"/>
              <a:t> </a:t>
            </a:r>
            <a:r>
              <a:rPr lang="en-US" altLang="en-US" dirty="0" err="1"/>
              <a:t>i</a:t>
            </a:r>
            <a:r>
              <a:rPr lang="en-US" altLang="en-US" dirty="0"/>
              <a:t> </a:t>
            </a:r>
            <a:r>
              <a:rPr lang="en-US" altLang="en-US" dirty="0" err="1"/>
              <a:t>posjeduje</a:t>
            </a:r>
            <a:r>
              <a:rPr lang="en-US" altLang="en-US" dirty="0"/>
              <a:t> </a:t>
            </a:r>
            <a:r>
              <a:rPr lang="en-US" altLang="en-US" dirty="0" err="1"/>
              <a:t>jedinstveni</a:t>
            </a:r>
            <a:r>
              <a:rPr lang="en-US" altLang="en-US" dirty="0"/>
              <a:t> </a:t>
            </a:r>
            <a:r>
              <a:rPr lang="en-US" altLang="en-US" dirty="0" err="1"/>
              <a:t>mikrobiom</a:t>
            </a:r>
            <a:r>
              <a:rPr lang="en-US" altLang="en-US" dirty="0"/>
              <a:t>(4,6). </a:t>
            </a:r>
          </a:p>
          <a:p>
            <a:pPr>
              <a:defRPr/>
            </a:pPr>
            <a:endParaRPr lang="en-US"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Drugi</a:t>
            </a:r>
            <a:r>
              <a:rPr lang="en-US" dirty="0"/>
              <a:t> </a:t>
            </a:r>
            <a:r>
              <a:rPr lang="en-US" dirty="0" err="1"/>
              <a:t>doprinositelj</a:t>
            </a:r>
            <a:r>
              <a:rPr lang="en-US" dirty="0"/>
              <a:t> </a:t>
            </a:r>
            <a:r>
              <a:rPr lang="en-US" dirty="0" err="1"/>
              <a:t>disbiozi</a:t>
            </a:r>
            <a:r>
              <a:rPr lang="en-US" dirty="0"/>
              <a:t> je </a:t>
            </a:r>
            <a:r>
              <a:rPr lang="en-US" dirty="0" err="1"/>
              <a:t>gubitak</a:t>
            </a:r>
            <a:r>
              <a:rPr lang="en-US" dirty="0"/>
              <a:t> </a:t>
            </a:r>
            <a:r>
              <a:rPr lang="en-US" dirty="0" err="1"/>
              <a:t>raznolikosti</a:t>
            </a:r>
            <a:r>
              <a:rPr lang="en-US" dirty="0"/>
              <a:t> </a:t>
            </a:r>
            <a:r>
              <a:rPr lang="en-US" dirty="0" err="1"/>
              <a:t>komenzalnih</a:t>
            </a:r>
            <a:r>
              <a:rPr lang="en-US" dirty="0"/>
              <a:t> </a:t>
            </a:r>
            <a:r>
              <a:rPr lang="en-US" dirty="0" err="1"/>
              <a:t>bakterija</a:t>
            </a:r>
            <a:r>
              <a:rPr lang="en-US" dirty="0"/>
              <a:t>. </a:t>
            </a:r>
            <a:r>
              <a:rPr lang="en-US" dirty="0" err="1"/>
              <a:t>Raznolikost</a:t>
            </a:r>
            <a:r>
              <a:rPr lang="en-US" dirty="0"/>
              <a:t> </a:t>
            </a:r>
            <a:r>
              <a:rPr lang="en-US" dirty="0" err="1"/>
              <a:t>mikrobiote</a:t>
            </a:r>
            <a:r>
              <a:rPr lang="en-US" dirty="0"/>
              <a:t> </a:t>
            </a:r>
            <a:r>
              <a:rPr lang="en-US" dirty="0" err="1"/>
              <a:t>oblikuje</a:t>
            </a:r>
            <a:r>
              <a:rPr lang="en-US" dirty="0"/>
              <a:t> se od </a:t>
            </a:r>
            <a:r>
              <a:rPr lang="en-US" dirty="0" err="1"/>
              <a:t>rođenja</a:t>
            </a:r>
            <a:r>
              <a:rPr lang="en-US" dirty="0"/>
              <a:t>, a do </a:t>
            </a:r>
            <a:r>
              <a:rPr lang="en-US" dirty="0" err="1"/>
              <a:t>promjena</a:t>
            </a:r>
            <a:r>
              <a:rPr lang="en-US" dirty="0"/>
              <a:t> </a:t>
            </a:r>
            <a:r>
              <a:rPr lang="en-US" dirty="0" err="1"/>
              <a:t>može</a:t>
            </a:r>
            <a:r>
              <a:rPr lang="en-US" dirty="0"/>
              <a:t> </a:t>
            </a:r>
            <a:r>
              <a:rPr lang="en-US" dirty="0" err="1"/>
              <a:t>doći</a:t>
            </a:r>
            <a:r>
              <a:rPr lang="en-US" dirty="0"/>
              <a:t> </a:t>
            </a:r>
            <a:r>
              <a:rPr lang="en-US" dirty="0" err="1"/>
              <a:t>zbog</a:t>
            </a:r>
            <a:r>
              <a:rPr lang="en-US" dirty="0"/>
              <a:t> </a:t>
            </a:r>
            <a:r>
              <a:rPr lang="en-US" dirty="0" err="1"/>
              <a:t>pojave</a:t>
            </a:r>
            <a:r>
              <a:rPr lang="en-US" dirty="0"/>
              <a:t> </a:t>
            </a:r>
            <a:r>
              <a:rPr lang="en-US" dirty="0" err="1"/>
              <a:t>bolesti</a:t>
            </a:r>
            <a:r>
              <a:rPr lang="en-US" dirty="0"/>
              <a:t>, </a:t>
            </a:r>
            <a:r>
              <a:rPr lang="en-US" dirty="0" err="1"/>
              <a:t>poremećaja</a:t>
            </a:r>
            <a:r>
              <a:rPr lang="en-US" dirty="0"/>
              <a:t> </a:t>
            </a:r>
            <a:r>
              <a:rPr lang="en-US" dirty="0" err="1"/>
              <a:t>metabolizma</a:t>
            </a:r>
            <a:r>
              <a:rPr lang="en-US" dirty="0"/>
              <a:t> </a:t>
            </a:r>
            <a:r>
              <a:rPr lang="en-US" dirty="0" err="1"/>
              <a:t>i</a:t>
            </a:r>
            <a:r>
              <a:rPr lang="en-US" dirty="0"/>
              <a:t> </a:t>
            </a:r>
            <a:r>
              <a:rPr lang="en-US" dirty="0" err="1"/>
              <a:t>načina</a:t>
            </a:r>
            <a:r>
              <a:rPr lang="en-US" dirty="0"/>
              <a:t> </a:t>
            </a:r>
            <a:r>
              <a:rPr lang="en-US" dirty="0" err="1"/>
              <a:t>prehrane</a:t>
            </a:r>
            <a:r>
              <a:rPr lang="en-US" dirty="0"/>
              <a:t>. </a:t>
            </a:r>
            <a:r>
              <a:rPr lang="en-US" dirty="0" err="1"/>
              <a:t>Još</a:t>
            </a:r>
            <a:r>
              <a:rPr lang="en-US" dirty="0"/>
              <a:t> </a:t>
            </a:r>
            <a:r>
              <a:rPr lang="en-US" dirty="0" err="1"/>
              <a:t>uvijek</a:t>
            </a:r>
            <a:r>
              <a:rPr lang="en-US" dirty="0"/>
              <a:t> </a:t>
            </a:r>
            <a:r>
              <a:rPr lang="en-US" dirty="0" err="1"/>
              <a:t>nije</a:t>
            </a:r>
            <a:r>
              <a:rPr lang="en-US" dirty="0"/>
              <a:t> </a:t>
            </a:r>
            <a:r>
              <a:rPr lang="en-US" dirty="0" err="1"/>
              <a:t>znanstveno</a:t>
            </a:r>
            <a:r>
              <a:rPr lang="en-US" dirty="0"/>
              <a:t> </a:t>
            </a:r>
            <a:r>
              <a:rPr lang="en-US" dirty="0" err="1"/>
              <a:t>potvrđeno</a:t>
            </a:r>
            <a:r>
              <a:rPr lang="en-US" dirty="0"/>
              <a:t> da li je </a:t>
            </a:r>
            <a:r>
              <a:rPr lang="en-US" dirty="0" err="1"/>
              <a:t>crijevna</a:t>
            </a:r>
            <a:r>
              <a:rPr lang="en-US" dirty="0"/>
              <a:t> </a:t>
            </a:r>
            <a:r>
              <a:rPr lang="en-US" dirty="0" err="1"/>
              <a:t>disbioza</a:t>
            </a:r>
            <a:r>
              <a:rPr lang="en-US" dirty="0"/>
              <a:t> </a:t>
            </a:r>
            <a:r>
              <a:rPr lang="en-US" dirty="0" err="1"/>
              <a:t>rezultat</a:t>
            </a:r>
            <a:r>
              <a:rPr lang="en-US" dirty="0"/>
              <a:t> </a:t>
            </a:r>
            <a:r>
              <a:rPr lang="en-US" dirty="0" err="1"/>
              <a:t>ili</a:t>
            </a:r>
            <a:r>
              <a:rPr lang="en-US" dirty="0"/>
              <a:t> </a:t>
            </a:r>
            <a:r>
              <a:rPr lang="en-US" dirty="0" err="1"/>
              <a:t>uzrok</a:t>
            </a:r>
            <a:r>
              <a:rPr lang="en-US" dirty="0"/>
              <a:t> </a:t>
            </a:r>
            <a:r>
              <a:rPr lang="en-US" dirty="0" err="1"/>
              <a:t>imunosnih</a:t>
            </a:r>
            <a:r>
              <a:rPr lang="en-US" dirty="0"/>
              <a:t> </a:t>
            </a:r>
            <a:r>
              <a:rPr lang="en-US" dirty="0" err="1"/>
              <a:t>i</a:t>
            </a:r>
            <a:r>
              <a:rPr lang="en-US" dirty="0"/>
              <a:t> </a:t>
            </a:r>
            <a:r>
              <a:rPr lang="en-US" dirty="0" err="1"/>
              <a:t>metaboličkih</a:t>
            </a:r>
            <a:r>
              <a:rPr lang="en-US" dirty="0"/>
              <a:t> </a:t>
            </a:r>
            <a:r>
              <a:rPr lang="en-US" dirty="0" err="1"/>
              <a:t>poremećaja</a:t>
            </a:r>
            <a:r>
              <a:rPr lang="en-US" dirty="0"/>
              <a:t>. </a:t>
            </a:r>
            <a:r>
              <a:rPr lang="en-US" dirty="0" err="1"/>
              <a:t>Narušavanje</a:t>
            </a:r>
            <a:r>
              <a:rPr lang="en-US" dirty="0"/>
              <a:t> </a:t>
            </a:r>
            <a:r>
              <a:rPr lang="en-US" dirty="0" err="1"/>
              <a:t>sastava</a:t>
            </a:r>
            <a:r>
              <a:rPr lang="en-US" dirty="0"/>
              <a:t> </a:t>
            </a:r>
            <a:r>
              <a:rPr lang="en-US" dirty="0" err="1"/>
              <a:t>i</a:t>
            </a:r>
            <a:r>
              <a:rPr lang="en-US" dirty="0"/>
              <a:t> </a:t>
            </a:r>
            <a:r>
              <a:rPr lang="en-US" dirty="0" err="1"/>
              <a:t>funkcije</a:t>
            </a:r>
            <a:r>
              <a:rPr lang="en-US" dirty="0"/>
              <a:t> </a:t>
            </a:r>
            <a:r>
              <a:rPr lang="en-US" dirty="0" err="1"/>
              <a:t>crijevne</a:t>
            </a:r>
            <a:r>
              <a:rPr lang="en-US" dirty="0"/>
              <a:t> </a:t>
            </a:r>
            <a:r>
              <a:rPr lang="en-US" dirty="0" err="1"/>
              <a:t>mikroflore</a:t>
            </a:r>
            <a:r>
              <a:rPr lang="en-US" dirty="0"/>
              <a:t> se </a:t>
            </a:r>
            <a:r>
              <a:rPr lang="en-US" dirty="0" err="1"/>
              <a:t>veže</a:t>
            </a:r>
            <a:r>
              <a:rPr lang="en-US" dirty="0"/>
              <a:t> </a:t>
            </a:r>
            <a:r>
              <a:rPr lang="en-US" dirty="0" err="1"/>
              <a:t>uz</a:t>
            </a:r>
            <a:r>
              <a:rPr lang="en-US" dirty="0"/>
              <a:t> </a:t>
            </a:r>
            <a:r>
              <a:rPr lang="en-US" dirty="0" err="1"/>
              <a:t>mnoge</a:t>
            </a:r>
            <a:r>
              <a:rPr lang="en-US" dirty="0"/>
              <a:t> </a:t>
            </a:r>
            <a:r>
              <a:rPr lang="en-US" dirty="0" err="1"/>
              <a:t>upalne</a:t>
            </a:r>
            <a:r>
              <a:rPr lang="en-US" dirty="0"/>
              <a:t> </a:t>
            </a:r>
            <a:r>
              <a:rPr lang="en-US" dirty="0" err="1"/>
              <a:t>bolesti</a:t>
            </a:r>
            <a:r>
              <a:rPr lang="en-US" dirty="0"/>
              <a:t> </a:t>
            </a:r>
            <a:r>
              <a:rPr lang="en-US" dirty="0" err="1"/>
              <a:t>poput</a:t>
            </a:r>
            <a:r>
              <a:rPr lang="en-US" dirty="0"/>
              <a:t> </a:t>
            </a:r>
            <a:r>
              <a:rPr lang="en-US" dirty="0" err="1"/>
              <a:t>Chronove</a:t>
            </a:r>
            <a:r>
              <a:rPr lang="en-US" dirty="0"/>
              <a:t> </a:t>
            </a:r>
            <a:r>
              <a:rPr lang="en-US" dirty="0" err="1"/>
              <a:t>bolesti</a:t>
            </a:r>
            <a:r>
              <a:rPr lang="en-US" dirty="0"/>
              <a:t>, </a:t>
            </a:r>
            <a:r>
              <a:rPr lang="en-US" dirty="0" err="1"/>
              <a:t>ulceroznog</a:t>
            </a:r>
            <a:r>
              <a:rPr lang="en-US" dirty="0"/>
              <a:t> </a:t>
            </a:r>
            <a:r>
              <a:rPr lang="en-US" dirty="0" err="1"/>
              <a:t>kolitisa</a:t>
            </a:r>
            <a:r>
              <a:rPr lang="en-US" dirty="0"/>
              <a:t>, </a:t>
            </a:r>
            <a:r>
              <a:rPr lang="en-US" dirty="0" err="1"/>
              <a:t>ateroskleroze</a:t>
            </a:r>
            <a:r>
              <a:rPr lang="en-US" dirty="0"/>
              <a:t>, </a:t>
            </a:r>
            <a:r>
              <a:rPr lang="en-US" dirty="0" err="1"/>
              <a:t>astme</a:t>
            </a:r>
            <a:r>
              <a:rPr lang="en-US" dirty="0"/>
              <a:t> </a:t>
            </a:r>
            <a:r>
              <a:rPr lang="en-US" dirty="0" err="1"/>
              <a:t>i</a:t>
            </a:r>
            <a:r>
              <a:rPr lang="en-US" dirty="0"/>
              <a:t> </a:t>
            </a:r>
            <a:r>
              <a:rPr lang="en-US" dirty="0" err="1"/>
              <a:t>artritisa</a:t>
            </a:r>
            <a:r>
              <a:rPr lang="en-US" dirty="0"/>
              <a:t>. </a:t>
            </a:r>
            <a:r>
              <a:rPr lang="en-US" dirty="0" err="1"/>
              <a:t>Metaboliti</a:t>
            </a:r>
            <a:r>
              <a:rPr lang="en-US" dirty="0"/>
              <a:t> </a:t>
            </a:r>
            <a:r>
              <a:rPr lang="en-US" dirty="0" err="1"/>
              <a:t>crijevnih</a:t>
            </a:r>
            <a:r>
              <a:rPr lang="en-US" dirty="0"/>
              <a:t> </a:t>
            </a:r>
            <a:r>
              <a:rPr lang="en-US" dirty="0" err="1"/>
              <a:t>bakterija</a:t>
            </a:r>
            <a:r>
              <a:rPr lang="en-US" dirty="0"/>
              <a:t> </a:t>
            </a:r>
            <a:r>
              <a:rPr lang="en-US" dirty="0" err="1"/>
              <a:t>također</a:t>
            </a:r>
            <a:r>
              <a:rPr lang="en-US" dirty="0"/>
              <a:t> </a:t>
            </a:r>
            <a:r>
              <a:rPr lang="en-US" dirty="0" err="1"/>
              <a:t>utječu</a:t>
            </a:r>
            <a:r>
              <a:rPr lang="en-US" dirty="0"/>
              <a:t> </a:t>
            </a:r>
            <a:r>
              <a:rPr lang="en-US" dirty="0" err="1"/>
              <a:t>na</a:t>
            </a:r>
            <a:r>
              <a:rPr lang="en-US" dirty="0"/>
              <a:t> </a:t>
            </a:r>
            <a:r>
              <a:rPr lang="en-US" dirty="0" err="1"/>
              <a:t>imunosni</a:t>
            </a:r>
            <a:r>
              <a:rPr lang="en-US" dirty="0"/>
              <a:t> </a:t>
            </a:r>
            <a:r>
              <a:rPr lang="en-US" dirty="0" err="1"/>
              <a:t>sustav</a:t>
            </a:r>
            <a:r>
              <a:rPr lang="en-US" dirty="0"/>
              <a:t> </a:t>
            </a:r>
            <a:r>
              <a:rPr lang="en-US" dirty="0" err="1"/>
              <a:t>i</a:t>
            </a:r>
            <a:r>
              <a:rPr lang="en-US" dirty="0"/>
              <a:t> </a:t>
            </a:r>
            <a:r>
              <a:rPr lang="en-US" dirty="0" err="1"/>
              <a:t>crijevnu</a:t>
            </a:r>
            <a:r>
              <a:rPr lang="en-US" dirty="0"/>
              <a:t> </a:t>
            </a:r>
            <a:r>
              <a:rPr lang="en-US" dirty="0" err="1"/>
              <a:t>mikrofloru</a:t>
            </a:r>
            <a:r>
              <a:rPr lang="en-US" dirty="0"/>
              <a:t> </a:t>
            </a:r>
            <a:r>
              <a:rPr lang="en-US" dirty="0" err="1"/>
              <a:t>domaćina</a:t>
            </a:r>
            <a:r>
              <a:rPr lang="en-US" dirty="0"/>
              <a:t>. U </a:t>
            </a:r>
            <a:r>
              <a:rPr lang="en-US" dirty="0" err="1"/>
              <a:t>procesu</a:t>
            </a:r>
            <a:r>
              <a:rPr lang="en-US" dirty="0"/>
              <a:t> </a:t>
            </a:r>
            <a:r>
              <a:rPr lang="en-US" dirty="0" err="1"/>
              <a:t>fermentacija</a:t>
            </a:r>
            <a:r>
              <a:rPr lang="en-US" dirty="0"/>
              <a:t> </a:t>
            </a:r>
            <a:r>
              <a:rPr lang="en-US" dirty="0" err="1"/>
              <a:t>egzogenih</a:t>
            </a:r>
            <a:r>
              <a:rPr lang="en-US" dirty="0"/>
              <a:t> </a:t>
            </a:r>
            <a:r>
              <a:rPr lang="en-US" dirty="0" err="1"/>
              <a:t>tvari</a:t>
            </a:r>
            <a:r>
              <a:rPr lang="en-US" dirty="0"/>
              <a:t>, </a:t>
            </a:r>
            <a:r>
              <a:rPr lang="en-US" dirty="0" err="1"/>
              <a:t>kao</a:t>
            </a:r>
            <a:r>
              <a:rPr lang="en-US" dirty="0"/>
              <a:t> </a:t>
            </a:r>
            <a:r>
              <a:rPr lang="en-US" dirty="0" err="1"/>
              <a:t>što</a:t>
            </a:r>
            <a:r>
              <a:rPr lang="en-US" dirty="0"/>
              <a:t> </a:t>
            </a:r>
            <a:r>
              <a:rPr lang="en-US" dirty="0" err="1"/>
              <a:t>su</a:t>
            </a:r>
            <a:r>
              <a:rPr lang="en-US" dirty="0"/>
              <a:t> </a:t>
            </a:r>
            <a:r>
              <a:rPr lang="en-US" dirty="0" err="1"/>
              <a:t>neprobavljivi</a:t>
            </a:r>
            <a:r>
              <a:rPr lang="en-US" dirty="0"/>
              <a:t> </a:t>
            </a:r>
            <a:r>
              <a:rPr lang="en-US" dirty="0" err="1"/>
              <a:t>ugljikohidrati</a:t>
            </a:r>
            <a:r>
              <a:rPr lang="en-US" dirty="0"/>
              <a:t> </a:t>
            </a:r>
            <a:r>
              <a:rPr lang="en-US" dirty="0" err="1"/>
              <a:t>iz</a:t>
            </a:r>
            <a:r>
              <a:rPr lang="en-US" dirty="0"/>
              <a:t> </a:t>
            </a:r>
            <a:r>
              <a:rPr lang="en-US" dirty="0" err="1"/>
              <a:t>hrane</a:t>
            </a:r>
            <a:r>
              <a:rPr lang="en-US" dirty="0"/>
              <a:t>, </a:t>
            </a:r>
            <a:r>
              <a:rPr lang="en-US" dirty="0" err="1"/>
              <a:t>stvaraju</a:t>
            </a:r>
            <a:r>
              <a:rPr lang="en-US" dirty="0"/>
              <a:t> se </a:t>
            </a:r>
            <a:r>
              <a:rPr lang="en-US" dirty="0" err="1"/>
              <a:t>kratkolančane</a:t>
            </a:r>
            <a:r>
              <a:rPr lang="en-US" dirty="0"/>
              <a:t> </a:t>
            </a:r>
            <a:r>
              <a:rPr lang="en-US" dirty="0" err="1"/>
              <a:t>masne</a:t>
            </a:r>
            <a:r>
              <a:rPr lang="en-US" dirty="0"/>
              <a:t> </a:t>
            </a:r>
            <a:r>
              <a:rPr lang="en-US" dirty="0" err="1"/>
              <a:t>kiseline</a:t>
            </a:r>
            <a:r>
              <a:rPr lang="en-US" dirty="0"/>
              <a:t>. One </a:t>
            </a:r>
            <a:r>
              <a:rPr lang="en-US" dirty="0" err="1"/>
              <a:t>moduliraju</a:t>
            </a:r>
            <a:r>
              <a:rPr lang="en-US" dirty="0"/>
              <a:t> </a:t>
            </a:r>
            <a:r>
              <a:rPr lang="en-US" dirty="0" err="1"/>
              <a:t>imunosni</a:t>
            </a:r>
            <a:r>
              <a:rPr lang="en-US" dirty="0"/>
              <a:t> </a:t>
            </a:r>
            <a:r>
              <a:rPr lang="en-US" dirty="0" err="1"/>
              <a:t>odgovor</a:t>
            </a:r>
            <a:r>
              <a:rPr lang="en-US" dirty="0"/>
              <a:t> </a:t>
            </a:r>
            <a:r>
              <a:rPr lang="en-US" dirty="0" err="1"/>
              <a:t>i</a:t>
            </a:r>
            <a:r>
              <a:rPr lang="en-US" dirty="0"/>
              <a:t> </a:t>
            </a:r>
            <a:r>
              <a:rPr lang="en-US" dirty="0" err="1"/>
              <a:t>utječu</a:t>
            </a:r>
            <a:r>
              <a:rPr lang="en-US" dirty="0"/>
              <a:t> </a:t>
            </a:r>
            <a:r>
              <a:rPr lang="en-US" dirty="0" err="1"/>
              <a:t>na</a:t>
            </a:r>
            <a:r>
              <a:rPr lang="en-US" dirty="0"/>
              <a:t> </a:t>
            </a:r>
            <a:r>
              <a:rPr lang="en-US" dirty="0" err="1"/>
              <a:t>integritet</a:t>
            </a:r>
            <a:r>
              <a:rPr lang="en-US" dirty="0"/>
              <a:t> </a:t>
            </a:r>
            <a:r>
              <a:rPr lang="en-US" dirty="0" err="1"/>
              <a:t>mukozne</a:t>
            </a:r>
            <a:r>
              <a:rPr lang="en-US" dirty="0"/>
              <a:t> membrane. </a:t>
            </a:r>
            <a:r>
              <a:rPr lang="en-US" dirty="0" err="1"/>
              <a:t>Crijevna</a:t>
            </a:r>
            <a:r>
              <a:rPr lang="en-US" dirty="0"/>
              <a:t> </a:t>
            </a:r>
            <a:r>
              <a:rPr lang="en-US" dirty="0" err="1"/>
              <a:t>mukozna</a:t>
            </a:r>
            <a:r>
              <a:rPr lang="en-US" dirty="0"/>
              <a:t> membrana je </a:t>
            </a:r>
            <a:r>
              <a:rPr lang="en-US" dirty="0" err="1"/>
              <a:t>sačinjena</a:t>
            </a:r>
            <a:r>
              <a:rPr lang="en-US" dirty="0"/>
              <a:t> od </a:t>
            </a:r>
            <a:r>
              <a:rPr lang="en-US" dirty="0" err="1"/>
              <a:t>sloja</a:t>
            </a:r>
            <a:r>
              <a:rPr lang="en-US" dirty="0"/>
              <a:t> </a:t>
            </a:r>
            <a:r>
              <a:rPr lang="en-US" dirty="0" err="1"/>
              <a:t>sluznice</a:t>
            </a:r>
            <a:r>
              <a:rPr lang="en-US" dirty="0"/>
              <a:t>, </a:t>
            </a:r>
            <a:r>
              <a:rPr lang="en-US" dirty="0" err="1"/>
              <a:t>epitela</a:t>
            </a:r>
            <a:r>
              <a:rPr lang="en-US" dirty="0"/>
              <a:t> </a:t>
            </a:r>
            <a:r>
              <a:rPr lang="en-US" dirty="0" err="1"/>
              <a:t>i</a:t>
            </a:r>
            <a:r>
              <a:rPr lang="en-US" dirty="0"/>
              <a:t> </a:t>
            </a:r>
            <a:r>
              <a:rPr lang="en-US" dirty="0" err="1"/>
              <a:t>lamine</a:t>
            </a:r>
            <a:r>
              <a:rPr lang="en-US" dirty="0"/>
              <a:t> </a:t>
            </a:r>
            <a:r>
              <a:rPr lang="en-US" dirty="0" err="1"/>
              <a:t>proprije</a:t>
            </a:r>
            <a:r>
              <a:rPr lang="en-US" dirty="0"/>
              <a:t>, </a:t>
            </a:r>
            <a:r>
              <a:rPr lang="en-US" dirty="0" err="1"/>
              <a:t>stanica</a:t>
            </a:r>
            <a:r>
              <a:rPr lang="en-US" dirty="0"/>
              <a:t> </a:t>
            </a:r>
            <a:r>
              <a:rPr lang="en-US" dirty="0" err="1"/>
              <a:t>urođene</a:t>
            </a:r>
            <a:r>
              <a:rPr lang="en-US" dirty="0"/>
              <a:t> </a:t>
            </a:r>
            <a:r>
              <a:rPr lang="en-US" dirty="0" err="1"/>
              <a:t>i</a:t>
            </a:r>
            <a:r>
              <a:rPr lang="en-US" dirty="0"/>
              <a:t> </a:t>
            </a:r>
            <a:r>
              <a:rPr lang="en-US" dirty="0" err="1"/>
              <a:t>stečene</a:t>
            </a:r>
            <a:r>
              <a:rPr lang="en-US" dirty="0"/>
              <a:t> </a:t>
            </a:r>
            <a:r>
              <a:rPr lang="en-US" dirty="0" err="1"/>
              <a:t>imunosti</a:t>
            </a:r>
            <a:r>
              <a:rPr lang="en-US" dirty="0"/>
              <a:t> </a:t>
            </a:r>
            <a:r>
              <a:rPr lang="en-US" dirty="0" err="1"/>
              <a:t>koje</a:t>
            </a:r>
            <a:r>
              <a:rPr lang="en-US" dirty="0"/>
              <a:t> </a:t>
            </a:r>
            <a:r>
              <a:rPr lang="en-US" dirty="0" err="1"/>
              <a:t>sudjeluju</a:t>
            </a:r>
            <a:r>
              <a:rPr lang="en-US" dirty="0"/>
              <a:t> u </a:t>
            </a:r>
            <a:r>
              <a:rPr lang="en-US" dirty="0" err="1"/>
              <a:t>homeostatskom</a:t>
            </a:r>
            <a:r>
              <a:rPr lang="en-US" dirty="0"/>
              <a:t> </a:t>
            </a:r>
            <a:r>
              <a:rPr lang="en-US" dirty="0" err="1"/>
              <a:t>odgovoru</a:t>
            </a:r>
            <a:r>
              <a:rPr lang="en-US" dirty="0"/>
              <a:t> </a:t>
            </a:r>
            <a:r>
              <a:rPr lang="en-US" dirty="0" err="1"/>
              <a:t>na</a:t>
            </a:r>
            <a:r>
              <a:rPr lang="en-US" dirty="0"/>
              <a:t> </a:t>
            </a:r>
            <a:r>
              <a:rPr lang="en-US" dirty="0" err="1"/>
              <a:t>prisutne</a:t>
            </a:r>
            <a:r>
              <a:rPr lang="en-US" dirty="0"/>
              <a:t> </a:t>
            </a:r>
            <a:r>
              <a:rPr lang="en-US" dirty="0" err="1"/>
              <a:t>mikroorganizme</a:t>
            </a:r>
            <a:r>
              <a:rPr lang="en-US" dirty="0"/>
              <a:t> bez </a:t>
            </a:r>
            <a:r>
              <a:rPr lang="en-US" dirty="0" err="1"/>
              <a:t>uzrokovanja</a:t>
            </a:r>
            <a:r>
              <a:rPr lang="en-US" dirty="0"/>
              <a:t> </a:t>
            </a:r>
            <a:r>
              <a:rPr lang="en-US" dirty="0" err="1"/>
              <a:t>upale</a:t>
            </a:r>
            <a:r>
              <a:rPr lang="en-US" dirty="0"/>
              <a:t>. </a:t>
            </a:r>
            <a:r>
              <a:rPr lang="en-US" dirty="0" err="1"/>
              <a:t>Ukoliko</a:t>
            </a:r>
            <a:r>
              <a:rPr lang="en-US" dirty="0"/>
              <a:t> je </a:t>
            </a:r>
            <a:r>
              <a:rPr lang="en-US" dirty="0" err="1"/>
              <a:t>barijera</a:t>
            </a:r>
            <a:r>
              <a:rPr lang="en-US" dirty="0"/>
              <a:t> </a:t>
            </a:r>
            <a:r>
              <a:rPr lang="en-US" dirty="0" err="1"/>
              <a:t>oštećena</a:t>
            </a:r>
            <a:r>
              <a:rPr lang="en-US" dirty="0"/>
              <a:t>, </a:t>
            </a:r>
            <a:r>
              <a:rPr lang="en-US" dirty="0" err="1"/>
              <a:t>stanice</a:t>
            </a:r>
            <a:r>
              <a:rPr lang="en-US" dirty="0"/>
              <a:t> </a:t>
            </a:r>
            <a:r>
              <a:rPr lang="en-US" dirty="0" err="1"/>
              <a:t>urođene</a:t>
            </a:r>
            <a:r>
              <a:rPr lang="en-US" dirty="0"/>
              <a:t> </a:t>
            </a:r>
            <a:r>
              <a:rPr lang="en-US" dirty="0" err="1"/>
              <a:t>i</a:t>
            </a:r>
            <a:r>
              <a:rPr lang="en-US" dirty="0"/>
              <a:t> </a:t>
            </a:r>
            <a:r>
              <a:rPr lang="en-US" dirty="0" err="1"/>
              <a:t>stečene</a:t>
            </a:r>
            <a:r>
              <a:rPr lang="en-US" dirty="0"/>
              <a:t> </a:t>
            </a:r>
            <a:r>
              <a:rPr lang="en-US" dirty="0" err="1"/>
              <a:t>imunosti</a:t>
            </a:r>
            <a:r>
              <a:rPr lang="en-US" dirty="0"/>
              <a:t> </a:t>
            </a:r>
            <a:r>
              <a:rPr lang="en-US" dirty="0" err="1"/>
              <a:t>potiču</a:t>
            </a:r>
            <a:r>
              <a:rPr lang="en-US" dirty="0"/>
              <a:t> </a:t>
            </a:r>
            <a:r>
              <a:rPr lang="en-US" dirty="0" err="1"/>
              <a:t>popravak</a:t>
            </a:r>
            <a:r>
              <a:rPr lang="en-US" dirty="0"/>
              <a:t> </a:t>
            </a:r>
            <a:r>
              <a:rPr lang="en-US" dirty="0" err="1"/>
              <a:t>tkiva</a:t>
            </a:r>
            <a:r>
              <a:rPr lang="en-US" dirty="0"/>
              <a:t> </a:t>
            </a:r>
            <a:r>
              <a:rPr lang="en-US" dirty="0" err="1"/>
              <a:t>i</a:t>
            </a:r>
            <a:r>
              <a:rPr lang="en-US" dirty="0"/>
              <a:t> </a:t>
            </a:r>
            <a:r>
              <a:rPr lang="en-US" dirty="0" err="1"/>
              <a:t>uklanjanje</a:t>
            </a:r>
            <a:r>
              <a:rPr lang="en-US" dirty="0"/>
              <a:t> </a:t>
            </a:r>
            <a:r>
              <a:rPr lang="en-US" dirty="0" err="1"/>
              <a:t>mikroorganizama</a:t>
            </a:r>
            <a:r>
              <a:rPr lang="en-US" dirty="0"/>
              <a:t>. </a:t>
            </a:r>
            <a:endParaRPr lang="hr-HR" dirty="0"/>
          </a:p>
        </p:txBody>
      </p:sp>
      <p:sp>
        <p:nvSpPr>
          <p:cNvPr id="4" name="Slide Number Placeholder 3"/>
          <p:cNvSpPr>
            <a:spLocks noGrp="1"/>
          </p:cNvSpPr>
          <p:nvPr>
            <p:ph type="sldNum" sz="quarter" idx="5"/>
          </p:nvPr>
        </p:nvSpPr>
        <p:spPr/>
        <p:txBody>
          <a:bodyPr/>
          <a:lstStyle/>
          <a:p>
            <a:fld id="{EABA5B9B-5D46-4BF6-AEDE-15F68C76A63E}" type="slidenum">
              <a:rPr lang="hr-HR" smtClean="0"/>
              <a:t>9</a:t>
            </a:fld>
            <a:endParaRPr lang="hr-HR"/>
          </a:p>
        </p:txBody>
      </p:sp>
    </p:spTree>
    <p:extLst>
      <p:ext uri="{BB962C8B-B14F-4D97-AF65-F5344CB8AC3E}">
        <p14:creationId xmlns:p14="http://schemas.microsoft.com/office/powerpoint/2010/main" val="34508439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dirty="0"/>
              <a:t>s</a:t>
            </a:r>
            <a:r>
              <a:rPr lang="en-US" dirty="0" err="1"/>
              <a:t>imbiotske</a:t>
            </a:r>
            <a:r>
              <a:rPr lang="en-US" dirty="0"/>
              <a:t> </a:t>
            </a:r>
            <a:r>
              <a:rPr lang="en-US" dirty="0" err="1"/>
              <a:t>bakterije</a:t>
            </a:r>
            <a:r>
              <a:rPr lang="en-US" dirty="0"/>
              <a:t> </a:t>
            </a:r>
            <a:endParaRPr lang="hr-HR" dirty="0"/>
          </a:p>
          <a:p>
            <a:r>
              <a:rPr lang="hr-HR" dirty="0"/>
              <a:t>U </a:t>
            </a:r>
            <a:r>
              <a:rPr lang="en-US" dirty="0" err="1"/>
              <a:t>promijenjenim</a:t>
            </a:r>
            <a:r>
              <a:rPr lang="en-US" dirty="0"/>
              <a:t> </a:t>
            </a:r>
            <a:r>
              <a:rPr lang="en-US" dirty="0" err="1"/>
              <a:t>okolišnim</a:t>
            </a:r>
            <a:r>
              <a:rPr lang="en-US" dirty="0"/>
              <a:t> </a:t>
            </a:r>
            <a:r>
              <a:rPr lang="en-US" dirty="0" err="1"/>
              <a:t>uvjetima</a:t>
            </a:r>
            <a:r>
              <a:rPr lang="en-US" dirty="0"/>
              <a:t> </a:t>
            </a:r>
            <a:endParaRPr lang="hr-HR" dirty="0"/>
          </a:p>
          <a:p>
            <a:r>
              <a:rPr lang="en-US" dirty="0" err="1"/>
              <a:t>mogu</a:t>
            </a:r>
            <a:r>
              <a:rPr lang="en-US" dirty="0"/>
              <a:t> </a:t>
            </a:r>
            <a:r>
              <a:rPr lang="en-US" dirty="0" err="1"/>
              <a:t>izazvati</a:t>
            </a:r>
            <a:r>
              <a:rPr lang="en-US" dirty="0"/>
              <a:t> </a:t>
            </a:r>
            <a:r>
              <a:rPr lang="en-US" dirty="0" err="1"/>
              <a:t>upalnu</a:t>
            </a:r>
            <a:r>
              <a:rPr lang="en-US" dirty="0"/>
              <a:t> </a:t>
            </a:r>
            <a:r>
              <a:rPr lang="en-US" dirty="0" err="1"/>
              <a:t>reakciju</a:t>
            </a:r>
            <a:endParaRPr lang="hr-HR" dirty="0"/>
          </a:p>
          <a:p>
            <a:r>
              <a:rPr lang="en-US" dirty="0"/>
              <a:t> </a:t>
            </a:r>
            <a:r>
              <a:rPr lang="en-US" dirty="0" err="1"/>
              <a:t>i</a:t>
            </a:r>
            <a:r>
              <a:rPr lang="en-US" dirty="0"/>
              <a:t> u </a:t>
            </a:r>
            <a:r>
              <a:rPr lang="en-US" dirty="0" err="1"/>
              <a:t>uvjetima</a:t>
            </a:r>
            <a:r>
              <a:rPr lang="en-US" dirty="0"/>
              <a:t> </a:t>
            </a:r>
            <a:r>
              <a:rPr lang="en-US" dirty="0" err="1"/>
              <a:t>upale</a:t>
            </a:r>
            <a:r>
              <a:rPr lang="en-US" dirty="0"/>
              <a:t> </a:t>
            </a:r>
            <a:r>
              <a:rPr lang="en-US" dirty="0" err="1"/>
              <a:t>dolazi</a:t>
            </a:r>
            <a:r>
              <a:rPr lang="en-US" dirty="0"/>
              <a:t> do </a:t>
            </a:r>
            <a:r>
              <a:rPr lang="en-US" dirty="0" err="1"/>
              <a:t>njihovog</a:t>
            </a:r>
            <a:r>
              <a:rPr lang="en-US" dirty="0"/>
              <a:t> </a:t>
            </a:r>
            <a:r>
              <a:rPr lang="en-US" dirty="0" err="1"/>
              <a:t>ubrzanog</a:t>
            </a:r>
            <a:r>
              <a:rPr lang="en-US" dirty="0"/>
              <a:t> rasta</a:t>
            </a:r>
            <a:endParaRPr lang="hr-HR" dirty="0"/>
          </a:p>
          <a:p>
            <a:r>
              <a:rPr lang="en-US" dirty="0"/>
              <a:t>Clostridium difficile, Bacteroides fragilis </a:t>
            </a:r>
            <a:r>
              <a:rPr lang="en-US" dirty="0" err="1"/>
              <a:t>i</a:t>
            </a:r>
            <a:r>
              <a:rPr lang="en-US" dirty="0"/>
              <a:t> Fusobacterium </a:t>
            </a:r>
            <a:r>
              <a:rPr lang="en-US" dirty="0" err="1"/>
              <a:t>nucleatum</a:t>
            </a:r>
            <a:r>
              <a:rPr lang="en-US" dirty="0"/>
              <a:t> </a:t>
            </a:r>
            <a:r>
              <a:rPr lang="en-US" dirty="0" err="1"/>
              <a:t>su</a:t>
            </a:r>
            <a:r>
              <a:rPr lang="en-US" dirty="0"/>
              <a:t> </a:t>
            </a:r>
            <a:r>
              <a:rPr lang="en-US" dirty="0" err="1"/>
              <a:t>primjeri</a:t>
            </a:r>
            <a:r>
              <a:rPr lang="en-US" dirty="0"/>
              <a:t> </a:t>
            </a:r>
            <a:r>
              <a:rPr lang="en-US" dirty="0" err="1"/>
              <a:t>bakterija</a:t>
            </a:r>
            <a:r>
              <a:rPr lang="en-US" dirty="0"/>
              <a:t> koji pod </a:t>
            </a:r>
            <a:r>
              <a:rPr lang="en-US" dirty="0" err="1"/>
              <a:t>odgovarajućim</a:t>
            </a:r>
            <a:r>
              <a:rPr lang="en-US" dirty="0"/>
              <a:t> </a:t>
            </a:r>
            <a:r>
              <a:rPr lang="en-US" dirty="0" err="1"/>
              <a:t>uvjetima</a:t>
            </a:r>
            <a:r>
              <a:rPr lang="en-US" dirty="0"/>
              <a:t> </a:t>
            </a:r>
            <a:r>
              <a:rPr lang="en-US" dirty="0" err="1"/>
              <a:t>mogu</a:t>
            </a:r>
            <a:r>
              <a:rPr lang="en-US" dirty="0"/>
              <a:t> </a:t>
            </a:r>
            <a:r>
              <a:rPr lang="en-US" dirty="0" err="1"/>
              <a:t>biti</a:t>
            </a:r>
            <a:r>
              <a:rPr lang="en-US" dirty="0"/>
              <a:t> </a:t>
            </a:r>
            <a:r>
              <a:rPr lang="en-US" dirty="0" err="1"/>
              <a:t>patogene</a:t>
            </a:r>
            <a:r>
              <a:rPr lang="en-US" dirty="0"/>
              <a:t> </a:t>
            </a:r>
            <a:r>
              <a:rPr lang="en-US" dirty="0" err="1"/>
              <a:t>i</a:t>
            </a:r>
            <a:r>
              <a:rPr lang="en-US" dirty="0"/>
              <a:t> </a:t>
            </a:r>
            <a:r>
              <a:rPr lang="en-US" dirty="0" err="1"/>
              <a:t>uzrokovati</a:t>
            </a:r>
            <a:r>
              <a:rPr lang="en-US" dirty="0"/>
              <a:t> </a:t>
            </a:r>
            <a:r>
              <a:rPr lang="en-US" dirty="0" err="1"/>
              <a:t>crijevnu</a:t>
            </a:r>
            <a:r>
              <a:rPr lang="en-US" dirty="0"/>
              <a:t> </a:t>
            </a:r>
            <a:r>
              <a:rPr lang="en-US" dirty="0" err="1"/>
              <a:t>disbiozu</a:t>
            </a:r>
            <a:r>
              <a:rPr lang="en-US" dirty="0"/>
              <a:t> ().</a:t>
            </a:r>
            <a:endParaRPr lang="hr-HR" dirty="0"/>
          </a:p>
          <a:p>
            <a:endParaRPr lang="hr-HR" dirty="0"/>
          </a:p>
        </p:txBody>
      </p:sp>
      <p:sp>
        <p:nvSpPr>
          <p:cNvPr id="4" name="Slide Number Placeholder 3"/>
          <p:cNvSpPr>
            <a:spLocks noGrp="1"/>
          </p:cNvSpPr>
          <p:nvPr>
            <p:ph type="sldNum" sz="quarter" idx="5"/>
          </p:nvPr>
        </p:nvSpPr>
        <p:spPr/>
        <p:txBody>
          <a:bodyPr/>
          <a:lstStyle/>
          <a:p>
            <a:fld id="{EABA5B9B-5D46-4BF6-AEDE-15F68C76A63E}" type="slidenum">
              <a:rPr lang="hr-HR" smtClean="0"/>
              <a:t>10</a:t>
            </a:fld>
            <a:endParaRPr lang="hr-HR"/>
          </a:p>
        </p:txBody>
      </p:sp>
    </p:spTree>
    <p:extLst>
      <p:ext uri="{BB962C8B-B14F-4D97-AF65-F5344CB8AC3E}">
        <p14:creationId xmlns:p14="http://schemas.microsoft.com/office/powerpoint/2010/main" val="313367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E48E0749-9CD0-A450-EB1B-EB097D864EA5}"/>
              </a:ext>
            </a:extLst>
          </p:cNvPr>
          <p:cNvSpPr>
            <a:spLocks noGrp="1" noRot="1" noChangeAspect="1" noChangeArrowheads="1" noTextEdit="1"/>
          </p:cNvSpPr>
          <p:nvPr>
            <p:ph type="sldImg"/>
          </p:nvPr>
        </p:nvSpPr>
        <p:spPr/>
      </p:sp>
      <p:sp>
        <p:nvSpPr>
          <p:cNvPr id="18435" name="Notes Placeholder 2">
            <a:extLst>
              <a:ext uri="{FF2B5EF4-FFF2-40B4-BE49-F238E27FC236}">
                <a16:creationId xmlns:a16="http://schemas.microsoft.com/office/drawing/2014/main" id="{9B90BD2C-8711-C89C-1F3F-8CCB721FBD41}"/>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hr-HR" altLang="en-US" dirty="0"/>
              <a:t>Mikrobni lipopolisaharid (LPS) potiče TLR4 signalizaciju koja zauzvrat stimulira zvjezdaste stanice jetre, glavnu staničnu liniju koja inducira fibrozu jetre, što rezultira ekspresijom nekoliko kemokina i adhezijskih molekula </a:t>
            </a:r>
            <a:endParaRPr lang="hr-HR" altLang="en-US" dirty="0">
              <a:solidFill>
                <a:srgbClr val="1F1F1F"/>
              </a:solidFill>
              <a:latin typeface="ElsevierGulliver"/>
            </a:endParaRPr>
          </a:p>
          <a:p>
            <a:r>
              <a:rPr lang="en-US" altLang="en-US" dirty="0">
                <a:solidFill>
                  <a:srgbClr val="1F1F1F"/>
                </a:solidFill>
                <a:latin typeface="ElsevierGulliver"/>
              </a:rPr>
              <a:t>Association between gut dysbiosis and liver diseases: In gut dysbiosis, bacteria can invade the liver and induce TLR4 by LPS which stimulates different immune responses (proinflammatory cytokines production, adhesion and chemokines expression, etc.) which leads to progression of different diseases (NAFLD).</a:t>
            </a:r>
            <a:endParaRPr lang="hr-HR" altLang="en-US" dirty="0"/>
          </a:p>
        </p:txBody>
      </p:sp>
      <p:sp>
        <p:nvSpPr>
          <p:cNvPr id="18436" name="Slide Number Placeholder 3">
            <a:extLst>
              <a:ext uri="{FF2B5EF4-FFF2-40B4-BE49-F238E27FC236}">
                <a16:creationId xmlns:a16="http://schemas.microsoft.com/office/drawing/2014/main" id="{CA7C25DB-C672-CE3E-7B3C-1DBE5D7F2F33}"/>
              </a:ext>
            </a:extLst>
          </p:cNvPr>
          <p:cNvSpPr>
            <a:spLocks noGrp="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9pPr>
          </a:lstStyle>
          <a:p>
            <a:pPr>
              <a:spcBef>
                <a:spcPct val="0"/>
              </a:spcBef>
            </a:pPr>
            <a:fld id="{5CFBFA9A-BA13-4B68-A1CB-CA2DC6FED1BB}" type="slidenum">
              <a:rPr lang="en-US" altLang="en-US" sz="1400" smtClean="0"/>
              <a:pPr>
                <a:spcBef>
                  <a:spcPct val="0"/>
                </a:spcBef>
              </a:pPr>
              <a:t>12</a:t>
            </a:fld>
            <a:endParaRPr lang="en-US" altLang="en-US" sz="14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hr-HR" sz="1800" b="0" i="0" u="none" strike="noStrike" baseline="0" dirty="0">
                <a:solidFill>
                  <a:srgbClr val="231F20"/>
                </a:solidFill>
                <a:latin typeface="FlamaSemicondensed-Book"/>
              </a:rPr>
              <a:t>Za dodatnu procjenu tipa preuhranjenosti u kliničkoj praksi koristi se mjera opsega struka.</a:t>
            </a:r>
          </a:p>
          <a:p>
            <a:pPr algn="l"/>
            <a:r>
              <a:rPr lang="hr-HR" sz="1800" b="0" i="0" u="none" strike="noStrike" baseline="0" dirty="0">
                <a:solidFill>
                  <a:srgbClr val="231F20"/>
                </a:solidFill>
                <a:latin typeface="FlamaSemicondensed-Book"/>
              </a:rPr>
              <a:t>Konsenzus Međunarodne federacije za dijabetes (IDF) definirao je središnju pretilost</a:t>
            </a:r>
          </a:p>
          <a:p>
            <a:pPr algn="l"/>
            <a:r>
              <a:rPr lang="hr-HR" sz="1800" b="0" i="0" u="none" strike="noStrike" baseline="0" dirty="0">
                <a:solidFill>
                  <a:srgbClr val="231F20"/>
                </a:solidFill>
                <a:latin typeface="FlamaSemicondensed-Book"/>
              </a:rPr>
              <a:t>(visceralna, androidna, oblika jabuke ili debljina gornjeg dijela tijela) kad postoji opseg</a:t>
            </a:r>
          </a:p>
          <a:p>
            <a:pPr algn="l"/>
            <a:r>
              <a:rPr lang="hr-HR" sz="1800" b="0" i="0" u="none" strike="noStrike" baseline="0" dirty="0">
                <a:solidFill>
                  <a:srgbClr val="231F20"/>
                </a:solidFill>
                <a:latin typeface="FlamaSemicondensed-Book"/>
              </a:rPr>
              <a:t>struka ≥94 cm kod muškaraca i ≥80 cm kod žena.1,4</a:t>
            </a:r>
            <a:endParaRPr lang="hr-HR"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DA2245-570B-4A79-AD77-633C5AD8EEC6}" type="slidenum">
              <a:rPr kumimoji="0" lang="hr-H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hr-H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66794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r-HR" sz="1800" dirty="0">
                <a:effectLst/>
                <a:latin typeface="Calibri" panose="020F0502020204030204" pitchFamily="34" charset="0"/>
                <a:ea typeface="Calibri" panose="020F0502020204030204" pitchFamily="34" charset="0"/>
                <a:cs typeface="Calibri" panose="020F0502020204030204" pitchFamily="34" charset="0"/>
              </a:rPr>
              <a:t>Metabolički sindrom je globalni epidemijski problem koji je oko tri puta češći od dijabetesa i procijenjuje se da obuhvaća oko jednu četvrtinu svjetske populacije. Drugim riječima, više od milijardu ljudi u svijetu trenutno boluje od metaboličkog sindroma (Saklayen MG, 2018.)</a:t>
            </a:r>
            <a:endParaRPr lang="en-US" sz="1800" dirty="0">
              <a:effectLst/>
              <a:latin typeface="Calibri" panose="020F0502020204030204" pitchFamily="34" charset="0"/>
              <a:ea typeface="Calibri" panose="020F0502020204030204" pitchFamily="34" charset="0"/>
              <a:cs typeface="Calibri" panose="020F0502020204030204" pitchFamily="34" charset="0"/>
            </a:endParaRPr>
          </a:p>
          <a:p>
            <a:endParaRPr lang="hr-HR" dirty="0"/>
          </a:p>
        </p:txBody>
      </p:sp>
      <p:sp>
        <p:nvSpPr>
          <p:cNvPr id="4" name="Slide Number Placeholder 3"/>
          <p:cNvSpPr>
            <a:spLocks noGrp="1"/>
          </p:cNvSpPr>
          <p:nvPr>
            <p:ph type="sldNum" sz="quarter" idx="5"/>
          </p:nvPr>
        </p:nvSpPr>
        <p:spPr/>
        <p:txBody>
          <a:bodyPr/>
          <a:lstStyle/>
          <a:p>
            <a:fld id="{0D84C690-CC1D-4554-AAF6-20100A471949}" type="slidenum">
              <a:rPr lang="hr-HR" smtClean="0"/>
              <a:t>14</a:t>
            </a:fld>
            <a:endParaRPr lang="hr-HR"/>
          </a:p>
        </p:txBody>
      </p:sp>
    </p:spTree>
    <p:extLst>
      <p:ext uri="{BB962C8B-B14F-4D97-AF65-F5344CB8AC3E}">
        <p14:creationId xmlns:p14="http://schemas.microsoft.com/office/powerpoint/2010/main" val="31297005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dirty="0"/>
              <a:t>bakterije — Firmicutes i Bacteroidetes — čine viševiše od 90% filotipova. Osim dominantne vrste,postoje i Actonibacteria </a:t>
            </a:r>
            <a:r>
              <a:rPr lang="en-US" b="0" i="0" dirty="0">
                <a:solidFill>
                  <a:srgbClr val="5C6873"/>
                </a:solidFill>
                <a:effectLst/>
                <a:latin typeface="Montserrat" panose="00000500000000000000" pitchFamily="2" charset="0"/>
              </a:rPr>
              <a:t>Actinobacteria is a phylum of Gram-positive aerobic or anaerobic intestinal bacteria that are known for their ability to produce antibiotics such as actinomycin and streptomycin (5).</a:t>
            </a:r>
            <a:r>
              <a:rPr lang="hr-HR" dirty="0"/>
              <a:t>, Cyanobacteria, Fusobacteria,Lentispaerae i Proteobacteria- </a:t>
            </a:r>
            <a:r>
              <a:rPr lang="en-US" b="0" i="0" dirty="0">
                <a:solidFill>
                  <a:srgbClr val="5C6873"/>
                </a:solidFill>
                <a:effectLst/>
                <a:latin typeface="Montserrat" panose="00000500000000000000" pitchFamily="2" charset="0"/>
              </a:rPr>
              <a:t>Proteobacteria is a phylum of gram-negative bacteria that include some famous microbes such as </a:t>
            </a:r>
            <a:r>
              <a:rPr lang="en-US" b="0" i="1" dirty="0">
                <a:solidFill>
                  <a:srgbClr val="5C6873"/>
                </a:solidFill>
                <a:effectLst/>
                <a:latin typeface="Montserrat" panose="00000500000000000000" pitchFamily="2" charset="0"/>
              </a:rPr>
              <a:t>Escherichia coli</a:t>
            </a:r>
            <a:r>
              <a:rPr lang="en-US" b="0" i="0" dirty="0">
                <a:solidFill>
                  <a:srgbClr val="5C6873"/>
                </a:solidFill>
                <a:effectLst/>
                <a:latin typeface="Montserrat" panose="00000500000000000000" pitchFamily="2" charset="0"/>
              </a:rPr>
              <a:t> (</a:t>
            </a:r>
            <a:r>
              <a:rPr lang="en-US" b="0" i="1" dirty="0">
                <a:solidFill>
                  <a:srgbClr val="5C6873"/>
                </a:solidFill>
                <a:effectLst/>
                <a:latin typeface="Montserrat" panose="00000500000000000000" pitchFamily="2" charset="0"/>
              </a:rPr>
              <a:t>E. coli</a:t>
            </a:r>
            <a:r>
              <a:rPr lang="en-US" b="0" i="0" dirty="0">
                <a:solidFill>
                  <a:srgbClr val="5C6873"/>
                </a:solidFill>
                <a:effectLst/>
                <a:latin typeface="Montserrat" panose="00000500000000000000" pitchFamily="2" charset="0"/>
              </a:rPr>
              <a:t>), </a:t>
            </a:r>
            <a:r>
              <a:rPr lang="en-US" b="0" i="1" dirty="0">
                <a:solidFill>
                  <a:srgbClr val="5C6873"/>
                </a:solidFill>
                <a:effectLst/>
                <a:latin typeface="Montserrat" panose="00000500000000000000" pitchFamily="2" charset="0"/>
              </a:rPr>
              <a:t>Salmonella</a:t>
            </a:r>
            <a:r>
              <a:rPr lang="en-US" b="0" i="0" dirty="0">
                <a:solidFill>
                  <a:srgbClr val="5C6873"/>
                </a:solidFill>
                <a:effectLst/>
                <a:latin typeface="Montserrat" panose="00000500000000000000" pitchFamily="2" charset="0"/>
              </a:rPr>
              <a:t> and </a:t>
            </a:r>
            <a:r>
              <a:rPr lang="en-US" b="0" i="1" dirty="0">
                <a:solidFill>
                  <a:srgbClr val="5C6873"/>
                </a:solidFill>
                <a:effectLst/>
                <a:latin typeface="Montserrat" panose="00000500000000000000" pitchFamily="2" charset="0"/>
              </a:rPr>
              <a:t>Helicobacter</a:t>
            </a:r>
            <a:r>
              <a:rPr lang="hr-HR" dirty="0"/>
              <a:t> [4]. Nedavne studije supromijenio naše shvaćanje ljudskog zdravlja prosvjetljujućisložene interakcije između poremećaja metaboličkog sindromai mikrobiota crijeva [5]. Veliki broj mikroorganizamau probavnom traktu čine crijevnu mikrobiotu,koji je postao važan u kontroli metaboličkih procesate nastanak metaboličkih poremećaja [6].</a:t>
            </a:r>
          </a:p>
        </p:txBody>
      </p:sp>
      <p:sp>
        <p:nvSpPr>
          <p:cNvPr id="4" name="Slide Number Placeholder 3"/>
          <p:cNvSpPr>
            <a:spLocks noGrp="1"/>
          </p:cNvSpPr>
          <p:nvPr>
            <p:ph type="sldNum" sz="quarter" idx="5"/>
          </p:nvPr>
        </p:nvSpPr>
        <p:spPr/>
        <p:txBody>
          <a:bodyPr/>
          <a:lstStyle/>
          <a:p>
            <a:fld id="{EABA5B9B-5D46-4BF6-AEDE-15F68C76A63E}" type="slidenum">
              <a:rPr lang="hr-HR" smtClean="0"/>
              <a:t>16</a:t>
            </a:fld>
            <a:endParaRPr lang="hr-HR"/>
          </a:p>
        </p:txBody>
      </p:sp>
    </p:spTree>
    <p:extLst>
      <p:ext uri="{BB962C8B-B14F-4D97-AF65-F5344CB8AC3E}">
        <p14:creationId xmlns:p14="http://schemas.microsoft.com/office/powerpoint/2010/main" val="9059517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dirty="0"/>
              <a:t>Promjene u sastavucrijevna mikrobiota privukla je veliku pozornost jer sumože spriječiti prekomjerni rast potencijalno štetnih patogenai održavati cjelovitost crijevne barijere u kontekstumetabolički sindrom. Osobe s metaboličkim sindromompokazalo se da imaju promjene u raznolikosti iobilje pojedinih vrsta mikroba [3].+e količina i sastav mikroorganizama u probavnom sustavutrakta uvelike variraju među pojedincima jercrijevna mikrobiota vrlo je individualizirana. Niz faktora,uključujući one okoliša, genetike i načina života, doprinosena jedinstvenost crijevne mikrobiote.+efunkcije crijevana mikrobiotu mogu utjecati poremećaji u njihovom sastavu.+tri kraljevstva života na Zemlji—arheje, bakterije ieukarya—zastupljeni su u ljudskom crijevu. U ovom ekosustavu,kojim dominiraju bakterije, dvije od deset poznatih vrsta</a:t>
            </a:r>
          </a:p>
        </p:txBody>
      </p:sp>
      <p:sp>
        <p:nvSpPr>
          <p:cNvPr id="4" name="Slide Number Placeholder 3"/>
          <p:cNvSpPr>
            <a:spLocks noGrp="1"/>
          </p:cNvSpPr>
          <p:nvPr>
            <p:ph type="sldNum" sz="quarter" idx="5"/>
          </p:nvPr>
        </p:nvSpPr>
        <p:spPr/>
        <p:txBody>
          <a:bodyPr/>
          <a:lstStyle/>
          <a:p>
            <a:fld id="{EABA5B9B-5D46-4BF6-AEDE-15F68C76A63E}" type="slidenum">
              <a:rPr lang="hr-HR" smtClean="0"/>
              <a:t>17</a:t>
            </a:fld>
            <a:endParaRPr lang="hr-HR"/>
          </a:p>
        </p:txBody>
      </p:sp>
    </p:spTree>
    <p:extLst>
      <p:ext uri="{BB962C8B-B14F-4D97-AF65-F5344CB8AC3E}">
        <p14:creationId xmlns:p14="http://schemas.microsoft.com/office/powerpoint/2010/main" val="42345039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hr-HR" sz="1800" b="0" i="0" u="none" strike="noStrike" baseline="0" dirty="0">
                <a:latin typeface="MinionPro-Regular"/>
              </a:rPr>
              <a:t>Wang X et al. Gut microbiota </a:t>
            </a:r>
            <a:r>
              <a:rPr lang="en-US" sz="1800" b="0" i="0" u="none" strike="noStrike" baseline="0" dirty="0">
                <a:latin typeface="MinionPro-Regular"/>
              </a:rPr>
              <a:t>and metabolic syndrome,</a:t>
            </a:r>
            <a:r>
              <a:rPr lang="hr-HR" sz="1800" b="0" i="0" u="none" strike="noStrike" baseline="0" dirty="0">
                <a:latin typeface="MinionPro-Regular"/>
              </a:rPr>
              <a:t> </a:t>
            </a:r>
            <a:r>
              <a:rPr lang="en-US" sz="1800" b="0" i="1" u="none" strike="noStrike" baseline="0" dirty="0">
                <a:latin typeface="MinionPro-It"/>
              </a:rPr>
              <a:t>Chinese Medical Journal</a:t>
            </a:r>
            <a:r>
              <a:rPr lang="en-US" sz="1800" b="0" i="0" u="none" strike="noStrike" baseline="0" dirty="0">
                <a:latin typeface="MinionPro-Regular"/>
              </a:rPr>
              <a:t>, </a:t>
            </a:r>
            <a:r>
              <a:rPr lang="hr-HR" sz="1800" b="0" i="0" u="none" strike="noStrike" baseline="0" dirty="0">
                <a:latin typeface="MinionPro-Regular"/>
              </a:rPr>
              <a:t>2020.</a:t>
            </a:r>
            <a:endParaRPr lang="hr-HR" dirty="0"/>
          </a:p>
        </p:txBody>
      </p:sp>
      <p:sp>
        <p:nvSpPr>
          <p:cNvPr id="4" name="Slide Number Placeholder 3"/>
          <p:cNvSpPr>
            <a:spLocks noGrp="1"/>
          </p:cNvSpPr>
          <p:nvPr>
            <p:ph type="sldNum" sz="quarter" idx="5"/>
          </p:nvPr>
        </p:nvSpPr>
        <p:spPr/>
        <p:txBody>
          <a:bodyPr/>
          <a:lstStyle/>
          <a:p>
            <a:fld id="{EABA5B9B-5D46-4BF6-AEDE-15F68C76A63E}" type="slidenum">
              <a:rPr lang="hr-HR" smtClean="0"/>
              <a:t>18</a:t>
            </a:fld>
            <a:endParaRPr lang="hr-HR"/>
          </a:p>
        </p:txBody>
      </p:sp>
    </p:spTree>
    <p:extLst>
      <p:ext uri="{BB962C8B-B14F-4D97-AF65-F5344CB8AC3E}">
        <p14:creationId xmlns:p14="http://schemas.microsoft.com/office/powerpoint/2010/main" val="22956652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Kolonocitima</a:t>
            </a:r>
            <a:r>
              <a:rPr lang="en-US" dirty="0"/>
              <a:t> </a:t>
            </a:r>
            <a:r>
              <a:rPr lang="en-US" dirty="0" err="1"/>
              <a:t>su</a:t>
            </a:r>
            <a:r>
              <a:rPr lang="en-US" dirty="0"/>
              <a:t> </a:t>
            </a:r>
            <a:r>
              <a:rPr lang="en-US" dirty="0" err="1"/>
              <a:t>kratkolančane</a:t>
            </a:r>
            <a:r>
              <a:rPr lang="en-US" dirty="0"/>
              <a:t> </a:t>
            </a:r>
            <a:r>
              <a:rPr lang="en-US" dirty="0" err="1"/>
              <a:t>masne</a:t>
            </a:r>
            <a:r>
              <a:rPr lang="en-US" dirty="0"/>
              <a:t> </a:t>
            </a:r>
            <a:r>
              <a:rPr lang="en-US" dirty="0" err="1"/>
              <a:t>kiseline</a:t>
            </a:r>
            <a:r>
              <a:rPr lang="en-US" dirty="0"/>
              <a:t> </a:t>
            </a:r>
            <a:r>
              <a:rPr lang="en-US" dirty="0" err="1"/>
              <a:t>glavni</a:t>
            </a:r>
            <a:r>
              <a:rPr lang="en-US" dirty="0"/>
              <a:t> </a:t>
            </a:r>
            <a:r>
              <a:rPr lang="en-US" dirty="0" err="1"/>
              <a:t>izvor</a:t>
            </a:r>
            <a:r>
              <a:rPr lang="en-US" dirty="0"/>
              <a:t> </a:t>
            </a:r>
            <a:r>
              <a:rPr lang="en-US" dirty="0" err="1"/>
              <a:t>energije</a:t>
            </a:r>
            <a:r>
              <a:rPr lang="en-US" dirty="0"/>
              <a:t>, 60 – 70 % </a:t>
            </a:r>
            <a:r>
              <a:rPr lang="en-US" dirty="0" err="1"/>
              <a:t>ukupne</a:t>
            </a:r>
            <a:r>
              <a:rPr lang="en-US" dirty="0"/>
              <a:t> </a:t>
            </a:r>
            <a:r>
              <a:rPr lang="en-US" dirty="0" err="1"/>
              <a:t>energije</a:t>
            </a:r>
            <a:r>
              <a:rPr lang="en-US" dirty="0"/>
              <a:t> </a:t>
            </a:r>
            <a:r>
              <a:rPr lang="en-US" dirty="0" err="1"/>
              <a:t>dolazi</a:t>
            </a:r>
            <a:r>
              <a:rPr lang="en-US" dirty="0"/>
              <a:t> </a:t>
            </a:r>
            <a:r>
              <a:rPr lang="en-US" dirty="0" err="1"/>
              <a:t>iz</a:t>
            </a:r>
            <a:r>
              <a:rPr lang="en-US" dirty="0"/>
              <a:t> </a:t>
            </a:r>
            <a:r>
              <a:rPr lang="en-US" dirty="0" err="1"/>
              <a:t>njihove</a:t>
            </a:r>
            <a:r>
              <a:rPr lang="en-US" dirty="0"/>
              <a:t> </a:t>
            </a:r>
            <a:r>
              <a:rPr lang="en-US" dirty="0" err="1"/>
              <a:t>oksidacije</a:t>
            </a:r>
            <a:r>
              <a:rPr lang="en-US" dirty="0"/>
              <a:t> (Clausen </a:t>
            </a:r>
            <a:r>
              <a:rPr lang="en-US" dirty="0" err="1"/>
              <a:t>i</a:t>
            </a:r>
            <a:r>
              <a:rPr lang="en-US" dirty="0"/>
              <a:t> Mortensen, 1995). </a:t>
            </a:r>
            <a:r>
              <a:rPr lang="en-US" dirty="0" err="1"/>
              <a:t>Ukoliko</a:t>
            </a:r>
            <a:r>
              <a:rPr lang="en-US" dirty="0"/>
              <a:t> se SCFA </a:t>
            </a:r>
            <a:r>
              <a:rPr lang="en-US" dirty="0" err="1"/>
              <a:t>apsorbira</a:t>
            </a:r>
            <a:r>
              <a:rPr lang="en-US" dirty="0"/>
              <a:t> u </a:t>
            </a:r>
            <a:r>
              <a:rPr lang="en-US" dirty="0" err="1"/>
              <a:t>kolonu</a:t>
            </a:r>
            <a:r>
              <a:rPr lang="en-US" dirty="0"/>
              <a:t>, </a:t>
            </a:r>
            <a:r>
              <a:rPr lang="en-US" dirty="0" err="1"/>
              <a:t>portalnom</a:t>
            </a:r>
            <a:r>
              <a:rPr lang="en-US" dirty="0"/>
              <a:t> venom </a:t>
            </a:r>
            <a:r>
              <a:rPr lang="en-US" dirty="0" err="1"/>
              <a:t>će</a:t>
            </a:r>
            <a:r>
              <a:rPr lang="en-US" dirty="0"/>
              <a:t> se </a:t>
            </a:r>
            <a:r>
              <a:rPr lang="en-US" dirty="0" err="1"/>
              <a:t>transportirati</a:t>
            </a:r>
            <a:r>
              <a:rPr lang="en-US" dirty="0"/>
              <a:t> u </a:t>
            </a:r>
            <a:r>
              <a:rPr lang="en-US" dirty="0" err="1"/>
              <a:t>jetru</a:t>
            </a:r>
            <a:r>
              <a:rPr lang="en-US" dirty="0"/>
              <a:t>. U </a:t>
            </a:r>
            <a:r>
              <a:rPr lang="en-US" dirty="0" err="1"/>
              <a:t>jetri</a:t>
            </a:r>
            <a:r>
              <a:rPr lang="en-US" dirty="0"/>
              <a:t> se SCFA </a:t>
            </a:r>
            <a:r>
              <a:rPr lang="en-US" dirty="0" err="1"/>
              <a:t>koriste</a:t>
            </a:r>
            <a:r>
              <a:rPr lang="en-US" dirty="0"/>
              <a:t> </a:t>
            </a:r>
            <a:r>
              <a:rPr lang="en-US" dirty="0" err="1"/>
              <a:t>kao</a:t>
            </a:r>
            <a:r>
              <a:rPr lang="en-US" dirty="0"/>
              <a:t> </a:t>
            </a:r>
            <a:r>
              <a:rPr lang="en-US" dirty="0" err="1"/>
              <a:t>prekursori</a:t>
            </a:r>
            <a:r>
              <a:rPr lang="en-US" dirty="0"/>
              <a:t> za </a:t>
            </a:r>
            <a:r>
              <a:rPr lang="en-US" dirty="0" err="1"/>
              <a:t>druge</a:t>
            </a:r>
            <a:r>
              <a:rPr lang="en-US" dirty="0"/>
              <a:t> </a:t>
            </a:r>
            <a:r>
              <a:rPr lang="en-US" dirty="0" err="1"/>
              <a:t>molekule</a:t>
            </a:r>
            <a:r>
              <a:rPr lang="en-US" dirty="0"/>
              <a:t> </a:t>
            </a:r>
            <a:r>
              <a:rPr lang="en-US" dirty="0" err="1"/>
              <a:t>poput</a:t>
            </a:r>
            <a:r>
              <a:rPr lang="en-US" dirty="0"/>
              <a:t> </a:t>
            </a:r>
            <a:r>
              <a:rPr lang="en-US" dirty="0" err="1"/>
              <a:t>glukoze</a:t>
            </a:r>
            <a:r>
              <a:rPr lang="en-US" dirty="0"/>
              <a:t> (</a:t>
            </a:r>
            <a:r>
              <a:rPr lang="en-US" dirty="0" err="1"/>
              <a:t>propionat</a:t>
            </a:r>
            <a:r>
              <a:rPr lang="en-US" dirty="0"/>
              <a:t> je </a:t>
            </a:r>
            <a:r>
              <a:rPr lang="en-US" dirty="0" err="1"/>
              <a:t>prekursor</a:t>
            </a:r>
            <a:r>
              <a:rPr lang="en-US" dirty="0"/>
              <a:t> za </a:t>
            </a:r>
            <a:r>
              <a:rPr lang="en-US" dirty="0" err="1"/>
              <a:t>glukoneogenezu</a:t>
            </a:r>
            <a:r>
              <a:rPr lang="en-US" dirty="0"/>
              <a:t>), ketone </a:t>
            </a:r>
            <a:r>
              <a:rPr lang="en-US" dirty="0" err="1"/>
              <a:t>i</a:t>
            </a:r>
            <a:r>
              <a:rPr lang="en-US" dirty="0"/>
              <a:t> </a:t>
            </a:r>
            <a:r>
              <a:rPr lang="en-US" dirty="0" err="1"/>
              <a:t>masne</a:t>
            </a:r>
            <a:r>
              <a:rPr lang="en-US" dirty="0"/>
              <a:t> </a:t>
            </a:r>
            <a:r>
              <a:rPr lang="en-US" dirty="0" err="1"/>
              <a:t>kiseline</a:t>
            </a:r>
            <a:r>
              <a:rPr lang="en-US" dirty="0"/>
              <a:t>. SCFA </a:t>
            </a:r>
            <a:r>
              <a:rPr lang="en-US" dirty="0" err="1"/>
              <a:t>koje</a:t>
            </a:r>
            <a:r>
              <a:rPr lang="en-US" dirty="0"/>
              <a:t> </a:t>
            </a:r>
            <a:r>
              <a:rPr lang="en-US" dirty="0" err="1"/>
              <a:t>nisu</a:t>
            </a:r>
            <a:r>
              <a:rPr lang="en-US" dirty="0"/>
              <a:t> </a:t>
            </a:r>
            <a:r>
              <a:rPr lang="en-US" dirty="0" err="1"/>
              <a:t>iskorištene</a:t>
            </a:r>
            <a:r>
              <a:rPr lang="en-US" dirty="0"/>
              <a:t> u </a:t>
            </a:r>
            <a:r>
              <a:rPr lang="en-US" dirty="0" err="1"/>
              <a:t>metaboličkim</a:t>
            </a:r>
            <a:r>
              <a:rPr lang="en-US" dirty="0"/>
              <a:t> </a:t>
            </a:r>
            <a:r>
              <a:rPr lang="en-US" dirty="0" err="1"/>
              <a:t>reakcijama</a:t>
            </a:r>
            <a:r>
              <a:rPr lang="en-US" dirty="0"/>
              <a:t> u </a:t>
            </a:r>
            <a:r>
              <a:rPr lang="en-US" dirty="0" err="1"/>
              <a:t>jetri</a:t>
            </a:r>
            <a:r>
              <a:rPr lang="en-US" dirty="0"/>
              <a:t> </a:t>
            </a:r>
            <a:r>
              <a:rPr lang="en-US" dirty="0" err="1"/>
              <a:t>prenose</a:t>
            </a:r>
            <a:r>
              <a:rPr lang="en-US" dirty="0"/>
              <a:t> se do </a:t>
            </a:r>
            <a:r>
              <a:rPr lang="en-US" dirty="0" err="1"/>
              <a:t>skeletnih</a:t>
            </a:r>
            <a:r>
              <a:rPr lang="en-US" dirty="0"/>
              <a:t> </a:t>
            </a:r>
            <a:r>
              <a:rPr lang="en-US" dirty="0" err="1"/>
              <a:t>mišića</a:t>
            </a:r>
            <a:r>
              <a:rPr lang="en-US" dirty="0"/>
              <a:t>, </a:t>
            </a:r>
            <a:r>
              <a:rPr lang="en-US" dirty="0" err="1"/>
              <a:t>srca</a:t>
            </a:r>
            <a:r>
              <a:rPr lang="en-US" dirty="0"/>
              <a:t> </a:t>
            </a:r>
            <a:r>
              <a:rPr lang="en-US" dirty="0" err="1"/>
              <a:t>i</a:t>
            </a:r>
            <a:r>
              <a:rPr lang="en-US" dirty="0"/>
              <a:t> </a:t>
            </a:r>
            <a:r>
              <a:rPr lang="en-US" dirty="0" err="1"/>
              <a:t>mozga</a:t>
            </a:r>
            <a:r>
              <a:rPr lang="en-US" dirty="0"/>
              <a:t> </a:t>
            </a:r>
            <a:r>
              <a:rPr lang="en-US" dirty="0" err="1"/>
              <a:t>gdje</a:t>
            </a:r>
            <a:r>
              <a:rPr lang="en-US" dirty="0"/>
              <a:t> se </a:t>
            </a:r>
            <a:r>
              <a:rPr lang="en-US" dirty="0" err="1"/>
              <a:t>koriste</a:t>
            </a:r>
            <a:r>
              <a:rPr lang="en-US" dirty="0"/>
              <a:t> </a:t>
            </a:r>
            <a:r>
              <a:rPr lang="en-US" dirty="0" err="1"/>
              <a:t>kao</a:t>
            </a:r>
            <a:r>
              <a:rPr lang="en-US" dirty="0"/>
              <a:t> </a:t>
            </a:r>
            <a:r>
              <a:rPr lang="en-US" dirty="0" err="1"/>
              <a:t>izvor</a:t>
            </a:r>
            <a:r>
              <a:rPr lang="en-US" dirty="0"/>
              <a:t> </a:t>
            </a:r>
            <a:r>
              <a:rPr lang="en-US" dirty="0" err="1"/>
              <a:t>energije</a:t>
            </a:r>
            <a:r>
              <a:rPr lang="en-US" dirty="0"/>
              <a:t>. </a:t>
            </a:r>
            <a:endParaRPr lang="hr-HR" dirty="0"/>
          </a:p>
        </p:txBody>
      </p:sp>
      <p:sp>
        <p:nvSpPr>
          <p:cNvPr id="4" name="Slide Number Placeholder 3"/>
          <p:cNvSpPr>
            <a:spLocks noGrp="1"/>
          </p:cNvSpPr>
          <p:nvPr>
            <p:ph type="sldNum" sz="quarter" idx="5"/>
          </p:nvPr>
        </p:nvSpPr>
        <p:spPr/>
        <p:txBody>
          <a:bodyPr/>
          <a:lstStyle/>
          <a:p>
            <a:fld id="{EABA5B9B-5D46-4BF6-AEDE-15F68C76A63E}" type="slidenum">
              <a:rPr lang="hr-HR" smtClean="0"/>
              <a:t>19</a:t>
            </a:fld>
            <a:endParaRPr lang="hr-HR"/>
          </a:p>
        </p:txBody>
      </p:sp>
    </p:spTree>
    <p:extLst>
      <p:ext uri="{BB962C8B-B14F-4D97-AF65-F5344CB8AC3E}">
        <p14:creationId xmlns:p14="http://schemas.microsoft.com/office/powerpoint/2010/main" val="18077489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Kolonocitima</a:t>
            </a:r>
            <a:r>
              <a:rPr lang="en-US" dirty="0"/>
              <a:t> </a:t>
            </a:r>
            <a:r>
              <a:rPr lang="en-US" dirty="0" err="1"/>
              <a:t>su</a:t>
            </a:r>
            <a:r>
              <a:rPr lang="en-US" dirty="0"/>
              <a:t> </a:t>
            </a:r>
            <a:r>
              <a:rPr lang="en-US" dirty="0" err="1"/>
              <a:t>kratkolančane</a:t>
            </a:r>
            <a:r>
              <a:rPr lang="en-US" dirty="0"/>
              <a:t> </a:t>
            </a:r>
            <a:r>
              <a:rPr lang="en-US" dirty="0" err="1"/>
              <a:t>masne</a:t>
            </a:r>
            <a:r>
              <a:rPr lang="en-US" dirty="0"/>
              <a:t> </a:t>
            </a:r>
            <a:r>
              <a:rPr lang="en-US" dirty="0" err="1"/>
              <a:t>kiseline</a:t>
            </a:r>
            <a:r>
              <a:rPr lang="en-US" dirty="0"/>
              <a:t> </a:t>
            </a:r>
            <a:r>
              <a:rPr lang="en-US" dirty="0" err="1"/>
              <a:t>glavni</a:t>
            </a:r>
            <a:r>
              <a:rPr lang="en-US" dirty="0"/>
              <a:t> </a:t>
            </a:r>
            <a:r>
              <a:rPr lang="en-US" dirty="0" err="1"/>
              <a:t>izvor</a:t>
            </a:r>
            <a:r>
              <a:rPr lang="en-US" dirty="0"/>
              <a:t> </a:t>
            </a:r>
            <a:r>
              <a:rPr lang="en-US" dirty="0" err="1"/>
              <a:t>energije</a:t>
            </a:r>
            <a:r>
              <a:rPr lang="en-US" dirty="0"/>
              <a:t>, 60 – 70 % </a:t>
            </a:r>
            <a:r>
              <a:rPr lang="en-US" dirty="0" err="1"/>
              <a:t>ukupne</a:t>
            </a:r>
            <a:r>
              <a:rPr lang="en-US" dirty="0"/>
              <a:t> </a:t>
            </a:r>
            <a:r>
              <a:rPr lang="en-US" dirty="0" err="1"/>
              <a:t>energije</a:t>
            </a:r>
            <a:r>
              <a:rPr lang="en-US" dirty="0"/>
              <a:t> </a:t>
            </a:r>
            <a:r>
              <a:rPr lang="en-US" dirty="0" err="1"/>
              <a:t>dolazi</a:t>
            </a:r>
            <a:r>
              <a:rPr lang="en-US" dirty="0"/>
              <a:t> </a:t>
            </a:r>
            <a:r>
              <a:rPr lang="en-US" dirty="0" err="1"/>
              <a:t>iz</a:t>
            </a:r>
            <a:r>
              <a:rPr lang="en-US" dirty="0"/>
              <a:t> </a:t>
            </a:r>
            <a:r>
              <a:rPr lang="en-US" dirty="0" err="1"/>
              <a:t>njihove</a:t>
            </a:r>
            <a:r>
              <a:rPr lang="en-US" dirty="0"/>
              <a:t> </a:t>
            </a:r>
            <a:r>
              <a:rPr lang="en-US" dirty="0" err="1"/>
              <a:t>oksidacije</a:t>
            </a:r>
            <a:r>
              <a:rPr lang="en-US" dirty="0"/>
              <a:t> (Clausen </a:t>
            </a:r>
            <a:r>
              <a:rPr lang="en-US" dirty="0" err="1"/>
              <a:t>i</a:t>
            </a:r>
            <a:r>
              <a:rPr lang="en-US" dirty="0"/>
              <a:t> Mortensen, 1995). </a:t>
            </a:r>
            <a:r>
              <a:rPr lang="en-US" dirty="0" err="1"/>
              <a:t>Ukoliko</a:t>
            </a:r>
            <a:r>
              <a:rPr lang="en-US" dirty="0"/>
              <a:t> se SCFA </a:t>
            </a:r>
            <a:r>
              <a:rPr lang="en-US" dirty="0" err="1"/>
              <a:t>apsorbira</a:t>
            </a:r>
            <a:r>
              <a:rPr lang="en-US" dirty="0"/>
              <a:t> u </a:t>
            </a:r>
            <a:r>
              <a:rPr lang="en-US" dirty="0" err="1"/>
              <a:t>kolonu</a:t>
            </a:r>
            <a:r>
              <a:rPr lang="en-US" dirty="0"/>
              <a:t>, </a:t>
            </a:r>
            <a:r>
              <a:rPr lang="en-US" dirty="0" err="1"/>
              <a:t>portalnom</a:t>
            </a:r>
            <a:r>
              <a:rPr lang="en-US" dirty="0"/>
              <a:t> venom </a:t>
            </a:r>
            <a:r>
              <a:rPr lang="en-US" dirty="0" err="1"/>
              <a:t>će</a:t>
            </a:r>
            <a:r>
              <a:rPr lang="en-US" dirty="0"/>
              <a:t> se </a:t>
            </a:r>
            <a:r>
              <a:rPr lang="en-US" dirty="0" err="1"/>
              <a:t>transportirati</a:t>
            </a:r>
            <a:r>
              <a:rPr lang="en-US" dirty="0"/>
              <a:t> u </a:t>
            </a:r>
            <a:r>
              <a:rPr lang="en-US" dirty="0" err="1"/>
              <a:t>jetru</a:t>
            </a:r>
            <a:r>
              <a:rPr lang="en-US" dirty="0"/>
              <a:t>. U </a:t>
            </a:r>
            <a:r>
              <a:rPr lang="en-US" dirty="0" err="1"/>
              <a:t>jetri</a:t>
            </a:r>
            <a:r>
              <a:rPr lang="en-US" dirty="0"/>
              <a:t> se SCFA </a:t>
            </a:r>
            <a:r>
              <a:rPr lang="en-US" dirty="0" err="1"/>
              <a:t>koriste</a:t>
            </a:r>
            <a:r>
              <a:rPr lang="en-US" dirty="0"/>
              <a:t> </a:t>
            </a:r>
            <a:r>
              <a:rPr lang="en-US" dirty="0" err="1"/>
              <a:t>kao</a:t>
            </a:r>
            <a:r>
              <a:rPr lang="en-US" dirty="0"/>
              <a:t> </a:t>
            </a:r>
            <a:r>
              <a:rPr lang="en-US" dirty="0" err="1"/>
              <a:t>prekursori</a:t>
            </a:r>
            <a:r>
              <a:rPr lang="en-US" dirty="0"/>
              <a:t> za </a:t>
            </a:r>
            <a:r>
              <a:rPr lang="en-US" dirty="0" err="1"/>
              <a:t>druge</a:t>
            </a:r>
            <a:r>
              <a:rPr lang="en-US" dirty="0"/>
              <a:t> </a:t>
            </a:r>
            <a:r>
              <a:rPr lang="en-US" dirty="0" err="1"/>
              <a:t>molekule</a:t>
            </a:r>
            <a:r>
              <a:rPr lang="en-US" dirty="0"/>
              <a:t> </a:t>
            </a:r>
            <a:r>
              <a:rPr lang="en-US" dirty="0" err="1"/>
              <a:t>poput</a:t>
            </a:r>
            <a:r>
              <a:rPr lang="en-US" dirty="0"/>
              <a:t> </a:t>
            </a:r>
            <a:r>
              <a:rPr lang="en-US" dirty="0" err="1"/>
              <a:t>glukoze</a:t>
            </a:r>
            <a:r>
              <a:rPr lang="en-US" dirty="0"/>
              <a:t> (</a:t>
            </a:r>
            <a:r>
              <a:rPr lang="en-US" dirty="0" err="1"/>
              <a:t>propionat</a:t>
            </a:r>
            <a:r>
              <a:rPr lang="en-US" dirty="0"/>
              <a:t> je </a:t>
            </a:r>
            <a:r>
              <a:rPr lang="en-US" dirty="0" err="1"/>
              <a:t>prekursor</a:t>
            </a:r>
            <a:r>
              <a:rPr lang="en-US" dirty="0"/>
              <a:t> za </a:t>
            </a:r>
            <a:r>
              <a:rPr lang="en-US" dirty="0" err="1"/>
              <a:t>glukoneogenezu</a:t>
            </a:r>
            <a:r>
              <a:rPr lang="en-US" dirty="0"/>
              <a:t>), ketone </a:t>
            </a:r>
            <a:r>
              <a:rPr lang="en-US" dirty="0" err="1"/>
              <a:t>i</a:t>
            </a:r>
            <a:r>
              <a:rPr lang="en-US" dirty="0"/>
              <a:t> </a:t>
            </a:r>
            <a:r>
              <a:rPr lang="en-US" dirty="0" err="1"/>
              <a:t>masne</a:t>
            </a:r>
            <a:r>
              <a:rPr lang="en-US" dirty="0"/>
              <a:t> </a:t>
            </a:r>
            <a:r>
              <a:rPr lang="en-US" dirty="0" err="1"/>
              <a:t>kiseline</a:t>
            </a:r>
            <a:r>
              <a:rPr lang="en-US" dirty="0"/>
              <a:t>. SCFA </a:t>
            </a:r>
            <a:r>
              <a:rPr lang="en-US" dirty="0" err="1"/>
              <a:t>koje</a:t>
            </a:r>
            <a:r>
              <a:rPr lang="en-US" dirty="0"/>
              <a:t> </a:t>
            </a:r>
            <a:r>
              <a:rPr lang="en-US" dirty="0" err="1"/>
              <a:t>nisu</a:t>
            </a:r>
            <a:r>
              <a:rPr lang="en-US" dirty="0"/>
              <a:t> </a:t>
            </a:r>
            <a:r>
              <a:rPr lang="en-US" dirty="0" err="1"/>
              <a:t>iskorištene</a:t>
            </a:r>
            <a:r>
              <a:rPr lang="en-US" dirty="0"/>
              <a:t> u </a:t>
            </a:r>
            <a:r>
              <a:rPr lang="en-US" dirty="0" err="1"/>
              <a:t>metaboličkim</a:t>
            </a:r>
            <a:r>
              <a:rPr lang="en-US" dirty="0"/>
              <a:t> </a:t>
            </a:r>
            <a:r>
              <a:rPr lang="en-US" dirty="0" err="1"/>
              <a:t>reakcijama</a:t>
            </a:r>
            <a:r>
              <a:rPr lang="en-US" dirty="0"/>
              <a:t> u </a:t>
            </a:r>
            <a:r>
              <a:rPr lang="en-US" dirty="0" err="1"/>
              <a:t>jetri</a:t>
            </a:r>
            <a:r>
              <a:rPr lang="en-US" dirty="0"/>
              <a:t> </a:t>
            </a:r>
            <a:r>
              <a:rPr lang="en-US" dirty="0" err="1"/>
              <a:t>prenose</a:t>
            </a:r>
            <a:r>
              <a:rPr lang="en-US" dirty="0"/>
              <a:t> se do </a:t>
            </a:r>
            <a:r>
              <a:rPr lang="en-US" dirty="0" err="1"/>
              <a:t>skeletnih</a:t>
            </a:r>
            <a:r>
              <a:rPr lang="en-US" dirty="0"/>
              <a:t> </a:t>
            </a:r>
            <a:r>
              <a:rPr lang="en-US" dirty="0" err="1"/>
              <a:t>mišića</a:t>
            </a:r>
            <a:r>
              <a:rPr lang="en-US" dirty="0"/>
              <a:t>, </a:t>
            </a:r>
            <a:r>
              <a:rPr lang="en-US" dirty="0" err="1"/>
              <a:t>srca</a:t>
            </a:r>
            <a:r>
              <a:rPr lang="en-US" dirty="0"/>
              <a:t> </a:t>
            </a:r>
            <a:r>
              <a:rPr lang="en-US" dirty="0" err="1"/>
              <a:t>i</a:t>
            </a:r>
            <a:r>
              <a:rPr lang="en-US" dirty="0"/>
              <a:t> </a:t>
            </a:r>
            <a:r>
              <a:rPr lang="en-US" dirty="0" err="1"/>
              <a:t>mozga</a:t>
            </a:r>
            <a:r>
              <a:rPr lang="en-US" dirty="0"/>
              <a:t> </a:t>
            </a:r>
            <a:r>
              <a:rPr lang="en-US" dirty="0" err="1"/>
              <a:t>gdje</a:t>
            </a:r>
            <a:r>
              <a:rPr lang="en-US" dirty="0"/>
              <a:t> se </a:t>
            </a:r>
            <a:r>
              <a:rPr lang="en-US" dirty="0" err="1"/>
              <a:t>koriste</a:t>
            </a:r>
            <a:r>
              <a:rPr lang="en-US" dirty="0"/>
              <a:t> </a:t>
            </a:r>
            <a:r>
              <a:rPr lang="en-US" dirty="0" err="1"/>
              <a:t>kao</a:t>
            </a:r>
            <a:r>
              <a:rPr lang="en-US" dirty="0"/>
              <a:t> </a:t>
            </a:r>
            <a:r>
              <a:rPr lang="en-US" dirty="0" err="1"/>
              <a:t>izvor</a:t>
            </a:r>
            <a:r>
              <a:rPr lang="en-US" dirty="0"/>
              <a:t> </a:t>
            </a:r>
            <a:r>
              <a:rPr lang="en-US" dirty="0" err="1"/>
              <a:t>energije</a:t>
            </a:r>
            <a:r>
              <a:rPr lang="en-US" dirty="0"/>
              <a:t>. </a:t>
            </a:r>
            <a:endParaRPr lang="hr-HR" dirty="0"/>
          </a:p>
        </p:txBody>
      </p:sp>
      <p:sp>
        <p:nvSpPr>
          <p:cNvPr id="4" name="Slide Number Placeholder 3"/>
          <p:cNvSpPr>
            <a:spLocks noGrp="1"/>
          </p:cNvSpPr>
          <p:nvPr>
            <p:ph type="sldNum" sz="quarter" idx="5"/>
          </p:nvPr>
        </p:nvSpPr>
        <p:spPr/>
        <p:txBody>
          <a:bodyPr/>
          <a:lstStyle/>
          <a:p>
            <a:fld id="{EABA5B9B-5D46-4BF6-AEDE-15F68C76A63E}" type="slidenum">
              <a:rPr lang="hr-HR" smtClean="0"/>
              <a:t>20</a:t>
            </a:fld>
            <a:endParaRPr lang="hr-HR"/>
          </a:p>
        </p:txBody>
      </p:sp>
    </p:spTree>
    <p:extLst>
      <p:ext uri="{BB962C8B-B14F-4D97-AF65-F5344CB8AC3E}">
        <p14:creationId xmlns:p14="http://schemas.microsoft.com/office/powerpoint/2010/main" val="7473421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dirty="0"/>
              <a:t>Fenomen pri čemu jedna bakterija asimilira ili izmjenjuje metabolite s drugim bakterijama naziva se "bakterijsko križno hranjenje"</a:t>
            </a:r>
          </a:p>
          <a:p>
            <a:r>
              <a:rPr lang="hr-HR" dirty="0"/>
              <a:t>Tipičan proizvod bakterijskog križnog hranjenja je laktat,koji služi kao krajnji produkt metabolizma Bifidobacterium</a:t>
            </a:r>
          </a:p>
          <a:p>
            <a:r>
              <a:rPr lang="hr-HR" dirty="0"/>
              <a:t>U uvjetima čistog škroba, rast Eubacterium hallii je spriječen</a:t>
            </a:r>
          </a:p>
          <a:p>
            <a:r>
              <a:rPr lang="hr-HR" dirty="0"/>
              <a:t>kokultivacija od E. Hallii s Bifidobacterium adolescentis dovodi do značajnog smanjenja koncentracije laktata i istodobno povećanje koncentracije butirata</a:t>
            </a:r>
          </a:p>
          <a:p>
            <a:r>
              <a:rPr lang="hr-HR" dirty="0"/>
              <a:t>ukazuje da E. hallii može iskoristiti laktat koji oslobađa B. adolescentis za sintezu maslačne kiseline</a:t>
            </a:r>
          </a:p>
          <a:p>
            <a:r>
              <a:rPr lang="hr-HR" dirty="0"/>
              <a:t>proces unakrsnog hranjenja poboljšava nutritivni status bakterija i mijenja njihovu osjetljivost na antibiotike, posljedično utječući na sastav i funkcionalnost crijevne mikrobiote [11].</a:t>
            </a:r>
          </a:p>
          <a:p>
            <a:endParaRPr lang="hr-HR" dirty="0"/>
          </a:p>
        </p:txBody>
      </p:sp>
      <p:sp>
        <p:nvSpPr>
          <p:cNvPr id="4" name="Slide Number Placeholder 3"/>
          <p:cNvSpPr>
            <a:spLocks noGrp="1"/>
          </p:cNvSpPr>
          <p:nvPr>
            <p:ph type="sldNum" sz="quarter" idx="5"/>
          </p:nvPr>
        </p:nvSpPr>
        <p:spPr/>
        <p:txBody>
          <a:bodyPr/>
          <a:lstStyle/>
          <a:p>
            <a:fld id="{EABA5B9B-5D46-4BF6-AEDE-15F68C76A63E}" type="slidenum">
              <a:rPr lang="hr-HR" smtClean="0"/>
              <a:t>21</a:t>
            </a:fld>
            <a:endParaRPr lang="hr-HR"/>
          </a:p>
        </p:txBody>
      </p:sp>
    </p:spTree>
    <p:extLst>
      <p:ext uri="{BB962C8B-B14F-4D97-AF65-F5344CB8AC3E}">
        <p14:creationId xmlns:p14="http://schemas.microsoft.com/office/powerpoint/2010/main" val="33415811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dirty="0"/>
              <a:t>Incidencija i progresija dislipidemije može se pogoršati promjenom količine SCFA </a:t>
            </a:r>
          </a:p>
          <a:p>
            <a:r>
              <a:rPr lang="hr-HR" dirty="0"/>
              <a:t>Većina acetata utiliziraju adipociti za lipogenezu ili se oksidira u mišićima </a:t>
            </a:r>
          </a:p>
          <a:p>
            <a:r>
              <a:rPr lang="en-US" dirty="0"/>
              <a:t>Paras</a:t>
            </a:r>
            <a:r>
              <a:rPr lang="hr-HR" dirty="0"/>
              <a:t>i</a:t>
            </a:r>
            <a:r>
              <a:rPr lang="en-US" dirty="0" err="1"/>
              <a:t>mpat</a:t>
            </a:r>
            <a:r>
              <a:rPr lang="hr-HR" dirty="0"/>
              <a:t>ički živčani sustav može biti aktiviran većom proizvodnjom acetata što može promovirati glukozom posredovanu sekreciju inzulina</a:t>
            </a:r>
            <a:r>
              <a:rPr lang="en-US" dirty="0"/>
              <a:t>, </a:t>
            </a:r>
            <a:r>
              <a:rPr lang="hr-HR" dirty="0"/>
              <a:t>povećati osjet gladi što može rezultirati neravnotežom u</a:t>
            </a:r>
            <a:r>
              <a:rPr lang="en-US" dirty="0"/>
              <a:t> </a:t>
            </a:r>
            <a:r>
              <a:rPr lang="en-US" dirty="0" err="1"/>
              <a:t>metaboli</a:t>
            </a:r>
            <a:r>
              <a:rPr lang="hr-HR" dirty="0"/>
              <a:t>zmu lipida</a:t>
            </a:r>
            <a:r>
              <a:rPr lang="en-US" dirty="0"/>
              <a:t> </a:t>
            </a:r>
            <a:endParaRPr lang="hr-HR" dirty="0"/>
          </a:p>
          <a:p>
            <a:endParaRPr lang="hr-HR" dirty="0"/>
          </a:p>
        </p:txBody>
      </p:sp>
      <p:sp>
        <p:nvSpPr>
          <p:cNvPr id="4" name="Slide Number Placeholder 3"/>
          <p:cNvSpPr>
            <a:spLocks noGrp="1"/>
          </p:cNvSpPr>
          <p:nvPr>
            <p:ph type="sldNum" sz="quarter" idx="5"/>
          </p:nvPr>
        </p:nvSpPr>
        <p:spPr/>
        <p:txBody>
          <a:bodyPr/>
          <a:lstStyle/>
          <a:p>
            <a:fld id="{EABA5B9B-5D46-4BF6-AEDE-15F68C76A63E}" type="slidenum">
              <a:rPr lang="hr-HR" smtClean="0"/>
              <a:t>22</a:t>
            </a:fld>
            <a:endParaRPr lang="hr-HR"/>
          </a:p>
        </p:txBody>
      </p:sp>
    </p:spTree>
    <p:extLst>
      <p:ext uri="{BB962C8B-B14F-4D97-AF65-F5344CB8AC3E}">
        <p14:creationId xmlns:p14="http://schemas.microsoft.com/office/powerpoint/2010/main" val="34802600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dirty="0"/>
              <a:t>ropionat smanjuje unos kalorija potičućilučenje glukagonu sličnog peptida 1 i hormona sitostipeptid YY (PYY) u crijevima. +e gušterača lučiinzulina kao odgovor na stimulaciju iz PYY i GLP1.Inzulin ulazi u krvotok, potiče razgradnjuglukoze u masti, povećava sintezu masti, sprječavarazgradnju masti i pogoršava dislipidemiju. +e jetrepreuzimanje acetata i propionata poslužilo je kao supstrat zaprocese glukoneogeneze i lipogeneze, koji pojačavajurasipanje energije. Nadalje</a:t>
            </a:r>
          </a:p>
        </p:txBody>
      </p:sp>
      <p:sp>
        <p:nvSpPr>
          <p:cNvPr id="4" name="Slide Number Placeholder 3"/>
          <p:cNvSpPr>
            <a:spLocks noGrp="1"/>
          </p:cNvSpPr>
          <p:nvPr>
            <p:ph type="sldNum" sz="quarter" idx="5"/>
          </p:nvPr>
        </p:nvSpPr>
        <p:spPr/>
        <p:txBody>
          <a:bodyPr/>
          <a:lstStyle/>
          <a:p>
            <a:fld id="{EABA5B9B-5D46-4BF6-AEDE-15F68C76A63E}" type="slidenum">
              <a:rPr lang="hr-HR" smtClean="0"/>
              <a:t>23</a:t>
            </a:fld>
            <a:endParaRPr lang="hr-HR"/>
          </a:p>
        </p:txBody>
      </p:sp>
    </p:spTree>
    <p:extLst>
      <p:ext uri="{BB962C8B-B14F-4D97-AF65-F5344CB8AC3E}">
        <p14:creationId xmlns:p14="http://schemas.microsoft.com/office/powerpoint/2010/main" val="6915163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dirty="0"/>
              <a:t>višestruko nezasićene masti (PUFA), dijetalna vlakna, karnitin i žučne kiseline razgrađuju mikrobni enzimi tijekom probave kako bi proizveli kratkolančane masne kiseline (SCFA), konjugiranu linolnu kiselinu (CLA), trimetilamin dušikov oksid (TMAO) i sekundarne žučne kiseline (BA)</a:t>
            </a:r>
          </a:p>
          <a:p>
            <a:r>
              <a:rPr lang="hr-HR" dirty="0"/>
              <a:t>proizvodnja CLA može pospješiti stvaranje SCFA i neizravno utjecati na ukupni prinos SCFA (10, 11). Sekundarni metaboliti proizvedeni u crijevima igraju ulogu u različitim dijelovima tijela. Na primjer, </a:t>
            </a:r>
          </a:p>
          <a:p>
            <a:r>
              <a:rPr lang="hr-HR" dirty="0"/>
              <a:t>u jetri, TMAO smanjuje HDL</a:t>
            </a:r>
          </a:p>
          <a:p>
            <a:r>
              <a:rPr lang="hr-HR" dirty="0"/>
              <a:t>SCFA i CLA u interakciji s receptorima aktiviranim proliferatorom peroksisoma (PPAR) uklanjaju visoke razine HDL-a, triglicerida (TG) i VLDL-a (13). Dodatno, interakcije sekundarnih žučnih kiselina s FXR receptorima povezane su s visokim razinama lipoproteina visoke gustoće i lipolizom, kao i s niskim razinama lipoproteina vrlo niske gustoće (14).</a:t>
            </a:r>
          </a:p>
          <a:p>
            <a:endParaRPr lang="hr-HR" dirty="0"/>
          </a:p>
        </p:txBody>
      </p:sp>
      <p:sp>
        <p:nvSpPr>
          <p:cNvPr id="4" name="Slide Number Placeholder 3"/>
          <p:cNvSpPr>
            <a:spLocks noGrp="1"/>
          </p:cNvSpPr>
          <p:nvPr>
            <p:ph type="sldNum" sz="quarter" idx="5"/>
          </p:nvPr>
        </p:nvSpPr>
        <p:spPr/>
        <p:txBody>
          <a:bodyPr/>
          <a:lstStyle/>
          <a:p>
            <a:fld id="{EABA5B9B-5D46-4BF6-AEDE-15F68C76A63E}" type="slidenum">
              <a:rPr lang="hr-HR" smtClean="0"/>
              <a:t>24</a:t>
            </a:fld>
            <a:endParaRPr lang="hr-HR"/>
          </a:p>
        </p:txBody>
      </p:sp>
    </p:spTree>
    <p:extLst>
      <p:ext uri="{BB962C8B-B14F-4D97-AF65-F5344CB8AC3E}">
        <p14:creationId xmlns:p14="http://schemas.microsoft.com/office/powerpoint/2010/main" val="30322433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r-HR" dirty="0"/>
              <a:t>prehrana bogata masnoćama može značajno povećati udio Firmicutes i Bacteroidetes u debelom crijevu, a mesni proteini bogati masnoćama mogu značajno smanjiti relativnu brojnost bifidobakterija u serumu, ali povećati razinu lipopolisaharida, uzrokujući neravnoteža endogenog kanabinoidnog receptora i promicanje adipogeneze (19). Stoga je poboljšanje prehrambenih navika u kombinaciji s određenim lijekovima strategija za prevenciju i liječenje dislipidemije i ateroskleroze (20). Zaključno, velik broj životinjskih modela i studija na ljudima opetovano je pokazao da je poremećaj crijevne mikrobiote važan uzrok dislipidemije. Za dislipidemiju uzrokovanu prehranom bogatom mastima, regulacija crijevne mikrobiote mogla bi biti nova ideja.</a:t>
            </a:r>
          </a:p>
          <a:p>
            <a:pPr marL="0" marR="0" lvl="0" indent="0" algn="l" defTabSz="914400" rtl="0" eaLnBrk="1" fontAlgn="auto" latinLnBrk="0" hangingPunct="1">
              <a:lnSpc>
                <a:spcPct val="100000"/>
              </a:lnSpc>
              <a:spcBef>
                <a:spcPts val="0"/>
              </a:spcBef>
              <a:spcAft>
                <a:spcPts val="0"/>
              </a:spcAft>
              <a:buClrTx/>
              <a:buSzTx/>
              <a:buFontTx/>
              <a:buNone/>
              <a:tabLst/>
              <a:defRPr/>
            </a:pPr>
            <a:r>
              <a:rPr lang="hr-HR" dirty="0"/>
              <a:t>Bifidobacterium, Lactobacillus i bakterije koje proizvode maslačnu kiselinu je inhibiran, a Enterobacteria se povećava i dolazi do disregulacije, što rezultira dislipidemijom.</a:t>
            </a:r>
          </a:p>
          <a:p>
            <a:endParaRPr lang="hr-HR"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84C690-CC1D-4554-AAF6-20100A471949}" type="slidenum">
              <a:rPr kumimoji="0" lang="hr-H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hr-H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276924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1B1B1B"/>
                </a:solidFill>
                <a:effectLst/>
                <a:latin typeface="Cambria" panose="02040503050406030204" pitchFamily="18" charset="0"/>
              </a:rPr>
              <a:t>Butyrate can further activate macrophages by activating the GPR109A receptor and reduce the activity of total lipase to inhibit the synthesis and accumulation of triglycerides and regulate blood lipid homeostasis, its increase can inhibit the growth of body weight in obese mice induced by high-fat diet (</a:t>
            </a:r>
            <a:r>
              <a:rPr lang="en-US" b="0" i="0" u="sng" dirty="0">
                <a:solidFill>
                  <a:srgbClr val="005EA2"/>
                </a:solidFill>
                <a:effectLst/>
                <a:latin typeface="Cambria" panose="02040503050406030204" pitchFamily="18" charset="0"/>
                <a:hlinkClick r:id="rId3"/>
              </a:rPr>
              <a:t>42</a:t>
            </a:r>
            <a:r>
              <a:rPr lang="en-US" b="0" i="0" dirty="0">
                <a:solidFill>
                  <a:srgbClr val="1B1B1B"/>
                </a:solidFill>
                <a:effectLst/>
                <a:latin typeface="Cambria" panose="02040503050406030204" pitchFamily="18" charset="0"/>
              </a:rPr>
              <a:t>). In addition, SCFAs can also directly activate vagal afferent and affect the number and function of islets β cells, promote liver gluconeogenesis metabolism and provide 30% energy for liver metabolism (</a:t>
            </a:r>
            <a:r>
              <a:rPr lang="en-US" b="0" i="0" u="sng" dirty="0">
                <a:solidFill>
                  <a:srgbClr val="005EA2"/>
                </a:solidFill>
                <a:effectLst/>
                <a:latin typeface="Cambria" panose="02040503050406030204" pitchFamily="18" charset="0"/>
                <a:hlinkClick r:id="rId4"/>
              </a:rPr>
              <a:t>37</a:t>
            </a:r>
            <a:r>
              <a:rPr lang="en-US" b="0" i="0" dirty="0">
                <a:solidFill>
                  <a:srgbClr val="1B1B1B"/>
                </a:solidFill>
                <a:effectLst/>
                <a:latin typeface="Cambria" panose="02040503050406030204" pitchFamily="18" charset="0"/>
              </a:rPr>
              <a:t>, </a:t>
            </a:r>
            <a:r>
              <a:rPr lang="en-US" b="0" i="0" u="sng" dirty="0">
                <a:solidFill>
                  <a:srgbClr val="005EA2"/>
                </a:solidFill>
                <a:effectLst/>
                <a:latin typeface="Cambria" panose="02040503050406030204" pitchFamily="18" charset="0"/>
                <a:hlinkClick r:id="rId5"/>
              </a:rPr>
              <a:t>38</a:t>
            </a:r>
            <a:r>
              <a:rPr lang="en-US" b="0" i="0" dirty="0">
                <a:solidFill>
                  <a:srgbClr val="1B1B1B"/>
                </a:solidFill>
                <a:effectLst/>
                <a:latin typeface="Cambria" panose="02040503050406030204" pitchFamily="18" charset="0"/>
              </a:rPr>
              <a:t>) (</a:t>
            </a:r>
            <a:r>
              <a:rPr lang="en-US" b="0" i="0" u="sng" dirty="0">
                <a:solidFill>
                  <a:srgbClr val="005EA2"/>
                </a:solidFill>
                <a:effectLst/>
                <a:latin typeface="Cambria" panose="02040503050406030204" pitchFamily="18" charset="0"/>
                <a:hlinkClick r:id="rId6"/>
              </a:rPr>
              <a:t> </a:t>
            </a:r>
            <a:r>
              <a:rPr lang="en-US" b="1" i="0" u="sng" dirty="0">
                <a:solidFill>
                  <a:srgbClr val="005EA2"/>
                </a:solidFill>
                <a:effectLst/>
                <a:latin typeface="Cambria" panose="02040503050406030204" pitchFamily="18" charset="0"/>
                <a:hlinkClick r:id="rId6"/>
              </a:rPr>
              <a:t>Figure 3</a:t>
            </a:r>
            <a:r>
              <a:rPr lang="en-US" b="0" i="0" u="sng" dirty="0">
                <a:solidFill>
                  <a:srgbClr val="005EA2"/>
                </a:solidFill>
                <a:effectLst/>
                <a:latin typeface="Cambria" panose="02040503050406030204" pitchFamily="18" charset="0"/>
                <a:hlinkClick r:id="rId6"/>
              </a:rPr>
              <a:t> </a:t>
            </a:r>
            <a:r>
              <a:rPr lang="en-US" b="0" i="0" dirty="0">
                <a:solidFill>
                  <a:srgbClr val="1B1B1B"/>
                </a:solidFill>
                <a:effectLst/>
                <a:latin typeface="Cambria" panose="02040503050406030204" pitchFamily="18" charset="0"/>
              </a:rPr>
              <a:t>). Importantly, butyrate probably acted directly on vagal afferent terminals, it can promote the growth, migration and differentiation of intestinal epithelial cells, provide essential nutrients for intestinal epithelial cells and muscles, improve the energy metabolism of intestinal epithelial cells, maintain the stability and integrity of intestinal mucosa, and prevent the invasion of pathogenic bacteria and lipopolysaccharide (LPS), and stimulate the secretion of GLP-1 by L-type cells in the intestinal mucosa (</a:t>
            </a:r>
            <a:r>
              <a:rPr lang="en-US" b="0" i="0" u="sng" dirty="0">
                <a:solidFill>
                  <a:srgbClr val="005EA2"/>
                </a:solidFill>
                <a:effectLst/>
                <a:latin typeface="Cambria" panose="02040503050406030204" pitchFamily="18" charset="0"/>
                <a:hlinkClick r:id="rId7"/>
              </a:rPr>
              <a:t>41</a:t>
            </a:r>
            <a:r>
              <a:rPr lang="en-US" b="0" i="0" dirty="0">
                <a:solidFill>
                  <a:srgbClr val="1B1B1B"/>
                </a:solidFill>
                <a:effectLst/>
                <a:latin typeface="Cambria" panose="02040503050406030204" pitchFamily="18" charset="0"/>
              </a:rPr>
              <a:t>, </a:t>
            </a:r>
            <a:r>
              <a:rPr lang="en-US" b="0" i="0" u="sng" dirty="0">
                <a:solidFill>
                  <a:srgbClr val="005EA2"/>
                </a:solidFill>
                <a:effectLst/>
                <a:latin typeface="Cambria" panose="02040503050406030204" pitchFamily="18" charset="0"/>
                <a:hlinkClick r:id="rId8"/>
              </a:rPr>
              <a:t>43</a:t>
            </a:r>
            <a:r>
              <a:rPr lang="en-US" b="0" i="0" dirty="0">
                <a:solidFill>
                  <a:srgbClr val="1B1B1B"/>
                </a:solidFill>
                <a:effectLst/>
                <a:latin typeface="Cambria" panose="02040503050406030204" pitchFamily="18" charset="0"/>
              </a:rPr>
              <a:t>).</a:t>
            </a:r>
            <a:endParaRPr lang="hr-HR" dirty="0"/>
          </a:p>
        </p:txBody>
      </p:sp>
      <p:sp>
        <p:nvSpPr>
          <p:cNvPr id="4" name="Slide Number Placeholder 3"/>
          <p:cNvSpPr>
            <a:spLocks noGrp="1"/>
          </p:cNvSpPr>
          <p:nvPr>
            <p:ph type="sldNum" sz="quarter" idx="5"/>
          </p:nvPr>
        </p:nvSpPr>
        <p:spPr/>
        <p:txBody>
          <a:bodyPr/>
          <a:lstStyle/>
          <a:p>
            <a:fld id="{EABA5B9B-5D46-4BF6-AEDE-15F68C76A63E}" type="slidenum">
              <a:rPr lang="hr-HR" smtClean="0"/>
              <a:t>26</a:t>
            </a:fld>
            <a:endParaRPr lang="hr-HR"/>
          </a:p>
        </p:txBody>
      </p:sp>
    </p:spTree>
    <p:extLst>
      <p:ext uri="{BB962C8B-B14F-4D97-AF65-F5344CB8AC3E}">
        <p14:creationId xmlns:p14="http://schemas.microsoft.com/office/powerpoint/2010/main" val="8100676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dirty="0"/>
              <a:t>Nadalje, dodatni put za paracelularniapsorpciju olakšavaju međustanične veze smještenena bočnim granicama enterocita. +ove vezesastoje se od adherens spojeva na bazolateralnoj strani iuski spojevi na apeksnoj strani, tvoreći dinamične strukturekoji reguliraju paracelularnu propusnost [48]. +eput zonulina, u kombinaciji s čimbenicima prehrane, možeutjecaj na opseg ove propusnosti. Zonulin, izlučenbazalnom laminom intestinalnog epitela, veže se zaenterocita, pokrećući složenu unutarstaničnu signalizacijukaskada koja u konačnici fosforilira proteine ​​uskog spoja,čime se inducira propusnost paracelularnogput [49]. Čini se da Vibrio cholerae i druge crijevne bakterijeiskoristiti ovaj fiziološki mehanizam izlučujućitoksin koji se naziva zona occludens toxin, koji je homologzonulin i ima usporedive učinke [50]. Na temelju životinjastudija, hipertenzija je povezana s povećanim crijevnimpropusnost. Snižene su razine mRNA proteina praznineu hipertenzivnih štakora, što ukazuje na povećanu propusnost crijeva.+je ispravljeno kod kontrole presađivanjafekalna mikrobiota [51].</a:t>
            </a:r>
          </a:p>
        </p:txBody>
      </p:sp>
      <p:sp>
        <p:nvSpPr>
          <p:cNvPr id="4" name="Slide Number Placeholder 3"/>
          <p:cNvSpPr>
            <a:spLocks noGrp="1"/>
          </p:cNvSpPr>
          <p:nvPr>
            <p:ph type="sldNum" sz="quarter" idx="5"/>
          </p:nvPr>
        </p:nvSpPr>
        <p:spPr/>
        <p:txBody>
          <a:bodyPr/>
          <a:lstStyle/>
          <a:p>
            <a:fld id="{EABA5B9B-5D46-4BF6-AEDE-15F68C76A63E}" type="slidenum">
              <a:rPr lang="hr-HR" smtClean="0"/>
              <a:t>29</a:t>
            </a:fld>
            <a:endParaRPr lang="hr-HR"/>
          </a:p>
        </p:txBody>
      </p:sp>
    </p:spTree>
    <p:extLst>
      <p:ext uri="{BB962C8B-B14F-4D97-AF65-F5344CB8AC3E}">
        <p14:creationId xmlns:p14="http://schemas.microsoft.com/office/powerpoint/2010/main" val="21344612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dirty="0"/>
              <a:t>U bolesnika sa šećernom bolešću tipa 2, međutim, brojke neke metabolički korisne mikrobiote su smanjene, kao što su bakterije koje proizvode butirat, dok je broj patogene bakterije za koje je poznato da uzrokuju razne druge uvjeti su povećani [79]. Nekoliko je studija otkrilo značajna povezanost između hiperglikemije i disbioze crijevne mikrobiote, ali rezultati su bili nedosljedni, naglašavajući potrebu za više istraživanja [80].</a:t>
            </a:r>
          </a:p>
        </p:txBody>
      </p:sp>
      <p:sp>
        <p:nvSpPr>
          <p:cNvPr id="4" name="Slide Number Placeholder 3"/>
          <p:cNvSpPr>
            <a:spLocks noGrp="1"/>
          </p:cNvSpPr>
          <p:nvPr>
            <p:ph type="sldNum" sz="quarter" idx="5"/>
          </p:nvPr>
        </p:nvSpPr>
        <p:spPr/>
        <p:txBody>
          <a:bodyPr/>
          <a:lstStyle/>
          <a:p>
            <a:fld id="{EABA5B9B-5D46-4BF6-AEDE-15F68C76A63E}" type="slidenum">
              <a:rPr lang="hr-HR" smtClean="0"/>
              <a:t>31</a:t>
            </a:fld>
            <a:endParaRPr lang="hr-HR"/>
          </a:p>
        </p:txBody>
      </p:sp>
    </p:spTree>
    <p:extLst>
      <p:ext uri="{BB962C8B-B14F-4D97-AF65-F5344CB8AC3E}">
        <p14:creationId xmlns:p14="http://schemas.microsoft.com/office/powerpoint/2010/main" val="39726227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a:extLst>
              <a:ext uri="{FF2B5EF4-FFF2-40B4-BE49-F238E27FC236}">
                <a16:creationId xmlns:a16="http://schemas.microsoft.com/office/drawing/2014/main" id="{29144071-7F2A-4719-B294-978E18A226F6}"/>
              </a:ext>
            </a:extLst>
          </p:cNvPr>
          <p:cNvSpPr>
            <a:spLocks noGrp="1" noRot="1" noChangeAspect="1" noChangeArrowheads="1" noTextEdit="1"/>
          </p:cNvSpPr>
          <p:nvPr>
            <p:ph type="sldImg"/>
          </p:nvPr>
        </p:nvSpPr>
        <p:spPr/>
      </p:sp>
      <p:sp>
        <p:nvSpPr>
          <p:cNvPr id="49155" name="Notes Placeholder 2">
            <a:extLst>
              <a:ext uri="{FF2B5EF4-FFF2-40B4-BE49-F238E27FC236}">
                <a16:creationId xmlns:a16="http://schemas.microsoft.com/office/drawing/2014/main" id="{B285DD7E-87E7-56E7-9181-41FC4400076F}"/>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hr-HR" altLang="en-US"/>
              <a:t>Li D. et al. Diet-gut microbiota-epigenetics in metabolic diseases: From mechanisms to therapeutics. </a:t>
            </a:r>
            <a:r>
              <a:rPr lang="en-US" altLang="en-US"/>
              <a:t>Biomedicine &amp; Pharmacotherapy</a:t>
            </a:r>
            <a:r>
              <a:rPr lang="hr-HR" altLang="en-US"/>
              <a:t>, </a:t>
            </a:r>
            <a:r>
              <a:rPr lang="en-US" altLang="en-US"/>
              <a:t>2022</a:t>
            </a:r>
            <a:r>
              <a:rPr lang="hr-HR" altLang="en-US"/>
              <a:t>.</a:t>
            </a:r>
          </a:p>
          <a:p>
            <a:endParaRPr lang="hr-HR" altLang="en-US"/>
          </a:p>
        </p:txBody>
      </p:sp>
      <p:sp>
        <p:nvSpPr>
          <p:cNvPr id="49156" name="Slide Number Placeholder 3">
            <a:extLst>
              <a:ext uri="{FF2B5EF4-FFF2-40B4-BE49-F238E27FC236}">
                <a16:creationId xmlns:a16="http://schemas.microsoft.com/office/drawing/2014/main" id="{FD09EEAD-538A-D2A6-2433-92BA0365D991}"/>
              </a:ext>
            </a:extLst>
          </p:cNvPr>
          <p:cNvSpPr>
            <a:spLocks noGrp="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9pPr>
          </a:lstStyle>
          <a:p>
            <a:pPr>
              <a:spcBef>
                <a:spcPct val="0"/>
              </a:spcBef>
            </a:pPr>
            <a:fld id="{3AD59A43-C16D-4F76-9D87-CA7044FE6AE7}" type="slidenum">
              <a:rPr lang="en-US" altLang="en-US" sz="1400" smtClean="0"/>
              <a:pPr>
                <a:spcBef>
                  <a:spcPct val="0"/>
                </a:spcBef>
              </a:pPr>
              <a:t>35</a:t>
            </a:fld>
            <a:endParaRPr lang="en-US" altLang="en-US" sz="14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02" name="Rectangle 6">
            <a:extLst>
              <a:ext uri="{FF2B5EF4-FFF2-40B4-BE49-F238E27FC236}">
                <a16:creationId xmlns:a16="http://schemas.microsoft.com/office/drawing/2014/main" id="{C875207C-D3C8-DE27-DFCF-19209516A63D}"/>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Lst>
              <a:defRPr sz="1200">
                <a:solidFill>
                  <a:srgbClr val="000000"/>
                </a:solidFill>
                <a:latin typeface="Times New Roman" panose="02020603050405020304" pitchFamily="18" charset="0"/>
              </a:defRPr>
            </a:lvl9pPr>
          </a:lstStyle>
          <a:p>
            <a:pPr>
              <a:spcBef>
                <a:spcPct val="0"/>
              </a:spcBef>
            </a:pPr>
            <a:fld id="{734DE251-C31E-4538-836E-E5AAD920EE10}" type="slidenum">
              <a:rPr lang="en-US" altLang="en-US" sz="1400" smtClean="0"/>
              <a:pPr>
                <a:spcBef>
                  <a:spcPct val="0"/>
                </a:spcBef>
              </a:pPr>
              <a:t>36</a:t>
            </a:fld>
            <a:endParaRPr lang="en-US" altLang="en-US" sz="1400"/>
          </a:p>
        </p:txBody>
      </p:sp>
      <p:sp>
        <p:nvSpPr>
          <p:cNvPr id="51203" name="Rectangle 1">
            <a:extLst>
              <a:ext uri="{FF2B5EF4-FFF2-40B4-BE49-F238E27FC236}">
                <a16:creationId xmlns:a16="http://schemas.microsoft.com/office/drawing/2014/main" id="{2BFBBE3D-1367-89BE-620C-BC62C85E3550}"/>
              </a:ext>
            </a:extLst>
          </p:cNvPr>
          <p:cNvSpPr>
            <a:spLocks noChangeArrowheads="1" noTextEdit="1"/>
          </p:cNvSpPr>
          <p:nvPr>
            <p:ph type="sldImg"/>
          </p:nvPr>
        </p:nvSpPr>
        <p:spPr>
          <a:xfrm>
            <a:off x="533400" y="763588"/>
            <a:ext cx="6704013" cy="37719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1204" name="Rectangle 2">
            <a:extLst>
              <a:ext uri="{FF2B5EF4-FFF2-40B4-BE49-F238E27FC236}">
                <a16:creationId xmlns:a16="http://schemas.microsoft.com/office/drawing/2014/main" id="{B054D83B-9C09-391E-16BE-9CE9F6478A95}"/>
              </a:ext>
            </a:extLst>
          </p:cNvPr>
          <p:cNvSpPr>
            <a:spLocks noChangeArrowheads="1"/>
          </p:cNvSpPr>
          <p:nvPr>
            <p:ph type="body" idx="1"/>
          </p:nvPr>
        </p:nvSpPr>
        <p:spPr>
          <a:xfrm>
            <a:off x="777875" y="4776788"/>
            <a:ext cx="6218238"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68BA8-4E74-244F-8294-D86088C949A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hr-HR"/>
          </a:p>
        </p:txBody>
      </p:sp>
      <p:sp>
        <p:nvSpPr>
          <p:cNvPr id="3" name="Subtitle 2">
            <a:extLst>
              <a:ext uri="{FF2B5EF4-FFF2-40B4-BE49-F238E27FC236}">
                <a16:creationId xmlns:a16="http://schemas.microsoft.com/office/drawing/2014/main" id="{3CB46E80-C24F-4187-E341-B3D16943814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hr-HR"/>
          </a:p>
        </p:txBody>
      </p:sp>
      <p:sp>
        <p:nvSpPr>
          <p:cNvPr id="4" name="Date Placeholder 3">
            <a:extLst>
              <a:ext uri="{FF2B5EF4-FFF2-40B4-BE49-F238E27FC236}">
                <a16:creationId xmlns:a16="http://schemas.microsoft.com/office/drawing/2014/main" id="{7C89DBDC-6899-9605-1D75-71CA48BA9E53}"/>
              </a:ext>
            </a:extLst>
          </p:cNvPr>
          <p:cNvSpPr>
            <a:spLocks noGrp="1"/>
          </p:cNvSpPr>
          <p:nvPr>
            <p:ph type="dt" sz="half" idx="10"/>
          </p:nvPr>
        </p:nvSpPr>
        <p:spPr/>
        <p:txBody>
          <a:bodyPr/>
          <a:lstStyle/>
          <a:p>
            <a:fld id="{DF65A474-738A-4458-B462-826A737BED95}" type="datetimeFigureOut">
              <a:rPr lang="hr-HR" smtClean="0"/>
              <a:t>18.11.2024.</a:t>
            </a:fld>
            <a:endParaRPr lang="hr-HR"/>
          </a:p>
        </p:txBody>
      </p:sp>
      <p:sp>
        <p:nvSpPr>
          <p:cNvPr id="5" name="Footer Placeholder 4">
            <a:extLst>
              <a:ext uri="{FF2B5EF4-FFF2-40B4-BE49-F238E27FC236}">
                <a16:creationId xmlns:a16="http://schemas.microsoft.com/office/drawing/2014/main" id="{52E80F76-82DC-728F-319D-6FA11CD7B9E5}"/>
              </a:ext>
            </a:extLst>
          </p:cNvPr>
          <p:cNvSpPr>
            <a:spLocks noGrp="1"/>
          </p:cNvSpPr>
          <p:nvPr>
            <p:ph type="ftr" sz="quarter" idx="11"/>
          </p:nvPr>
        </p:nvSpPr>
        <p:spPr/>
        <p:txBody>
          <a:bodyPr/>
          <a:lstStyle/>
          <a:p>
            <a:endParaRPr lang="hr-HR"/>
          </a:p>
        </p:txBody>
      </p:sp>
      <p:sp>
        <p:nvSpPr>
          <p:cNvPr id="6" name="Slide Number Placeholder 5">
            <a:extLst>
              <a:ext uri="{FF2B5EF4-FFF2-40B4-BE49-F238E27FC236}">
                <a16:creationId xmlns:a16="http://schemas.microsoft.com/office/drawing/2014/main" id="{9CCE4EC3-D071-0D30-D02D-CF0444BFE975}"/>
              </a:ext>
            </a:extLst>
          </p:cNvPr>
          <p:cNvSpPr>
            <a:spLocks noGrp="1"/>
          </p:cNvSpPr>
          <p:nvPr>
            <p:ph type="sldNum" sz="quarter" idx="12"/>
          </p:nvPr>
        </p:nvSpPr>
        <p:spPr/>
        <p:txBody>
          <a:bodyPr/>
          <a:lstStyle/>
          <a:p>
            <a:fld id="{A0DDAE6F-D9AA-400D-8440-53041825C649}" type="slidenum">
              <a:rPr lang="hr-HR" smtClean="0"/>
              <a:t>‹#›</a:t>
            </a:fld>
            <a:endParaRPr lang="hr-HR"/>
          </a:p>
        </p:txBody>
      </p:sp>
    </p:spTree>
    <p:extLst>
      <p:ext uri="{BB962C8B-B14F-4D97-AF65-F5344CB8AC3E}">
        <p14:creationId xmlns:p14="http://schemas.microsoft.com/office/powerpoint/2010/main" val="29353084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136A3-2FD6-DCF9-A517-40B934FC5647}"/>
              </a:ext>
            </a:extLst>
          </p:cNvPr>
          <p:cNvSpPr>
            <a:spLocks noGrp="1"/>
          </p:cNvSpPr>
          <p:nvPr>
            <p:ph type="title"/>
          </p:nvPr>
        </p:nvSpPr>
        <p:spPr/>
        <p:txBody>
          <a:bodyPr/>
          <a:lstStyle/>
          <a:p>
            <a:r>
              <a:rPr lang="en-US"/>
              <a:t>Click to edit Master title style</a:t>
            </a:r>
            <a:endParaRPr lang="hr-HR"/>
          </a:p>
        </p:txBody>
      </p:sp>
      <p:sp>
        <p:nvSpPr>
          <p:cNvPr id="3" name="Content Placeholder 2">
            <a:extLst>
              <a:ext uri="{FF2B5EF4-FFF2-40B4-BE49-F238E27FC236}">
                <a16:creationId xmlns:a16="http://schemas.microsoft.com/office/drawing/2014/main" id="{5A06AC20-BEA9-577A-B132-AE005096963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4" name="Date Placeholder 3">
            <a:extLst>
              <a:ext uri="{FF2B5EF4-FFF2-40B4-BE49-F238E27FC236}">
                <a16:creationId xmlns:a16="http://schemas.microsoft.com/office/drawing/2014/main" id="{C0115E5F-08E5-749B-398F-93D6ADEF0BE5}"/>
              </a:ext>
            </a:extLst>
          </p:cNvPr>
          <p:cNvSpPr>
            <a:spLocks noGrp="1"/>
          </p:cNvSpPr>
          <p:nvPr>
            <p:ph type="dt" sz="half" idx="10"/>
          </p:nvPr>
        </p:nvSpPr>
        <p:spPr/>
        <p:txBody>
          <a:bodyPr/>
          <a:lstStyle/>
          <a:p>
            <a:fld id="{DF65A474-738A-4458-B462-826A737BED95}" type="datetimeFigureOut">
              <a:rPr lang="hr-HR" smtClean="0"/>
              <a:t>18.11.2024.</a:t>
            </a:fld>
            <a:endParaRPr lang="hr-HR"/>
          </a:p>
        </p:txBody>
      </p:sp>
      <p:sp>
        <p:nvSpPr>
          <p:cNvPr id="5" name="Footer Placeholder 4">
            <a:extLst>
              <a:ext uri="{FF2B5EF4-FFF2-40B4-BE49-F238E27FC236}">
                <a16:creationId xmlns:a16="http://schemas.microsoft.com/office/drawing/2014/main" id="{CA5D27B5-967A-5C5E-3BA3-F80FCCEE53A1}"/>
              </a:ext>
            </a:extLst>
          </p:cNvPr>
          <p:cNvSpPr>
            <a:spLocks noGrp="1"/>
          </p:cNvSpPr>
          <p:nvPr>
            <p:ph type="ftr" sz="quarter" idx="11"/>
          </p:nvPr>
        </p:nvSpPr>
        <p:spPr/>
        <p:txBody>
          <a:bodyPr/>
          <a:lstStyle/>
          <a:p>
            <a:endParaRPr lang="hr-HR"/>
          </a:p>
        </p:txBody>
      </p:sp>
      <p:sp>
        <p:nvSpPr>
          <p:cNvPr id="6" name="Slide Number Placeholder 5">
            <a:extLst>
              <a:ext uri="{FF2B5EF4-FFF2-40B4-BE49-F238E27FC236}">
                <a16:creationId xmlns:a16="http://schemas.microsoft.com/office/drawing/2014/main" id="{8CECF13A-0D96-1BCE-068C-A07AE80EEEFE}"/>
              </a:ext>
            </a:extLst>
          </p:cNvPr>
          <p:cNvSpPr>
            <a:spLocks noGrp="1"/>
          </p:cNvSpPr>
          <p:nvPr>
            <p:ph type="sldNum" sz="quarter" idx="12"/>
          </p:nvPr>
        </p:nvSpPr>
        <p:spPr/>
        <p:txBody>
          <a:bodyPr/>
          <a:lstStyle/>
          <a:p>
            <a:fld id="{A0DDAE6F-D9AA-400D-8440-53041825C649}" type="slidenum">
              <a:rPr lang="hr-HR" smtClean="0"/>
              <a:t>‹#›</a:t>
            </a:fld>
            <a:endParaRPr lang="hr-HR"/>
          </a:p>
        </p:txBody>
      </p:sp>
    </p:spTree>
    <p:extLst>
      <p:ext uri="{BB962C8B-B14F-4D97-AF65-F5344CB8AC3E}">
        <p14:creationId xmlns:p14="http://schemas.microsoft.com/office/powerpoint/2010/main" val="17545215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5D6F9-46DD-3BE6-1019-ACDBB6A5CF8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hr-HR"/>
          </a:p>
        </p:txBody>
      </p:sp>
      <p:sp>
        <p:nvSpPr>
          <p:cNvPr id="3" name="Text Placeholder 2">
            <a:extLst>
              <a:ext uri="{FF2B5EF4-FFF2-40B4-BE49-F238E27FC236}">
                <a16:creationId xmlns:a16="http://schemas.microsoft.com/office/drawing/2014/main" id="{2E8B93F7-7E7C-AB6A-ECC4-CB341D51286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65A75FF-FFAA-71E0-9BAA-9491D08257D3}"/>
              </a:ext>
            </a:extLst>
          </p:cNvPr>
          <p:cNvSpPr>
            <a:spLocks noGrp="1"/>
          </p:cNvSpPr>
          <p:nvPr>
            <p:ph type="dt" sz="half" idx="10"/>
          </p:nvPr>
        </p:nvSpPr>
        <p:spPr/>
        <p:txBody>
          <a:bodyPr/>
          <a:lstStyle/>
          <a:p>
            <a:fld id="{DF65A474-738A-4458-B462-826A737BED95}" type="datetimeFigureOut">
              <a:rPr lang="hr-HR" smtClean="0"/>
              <a:t>18.11.2024.</a:t>
            </a:fld>
            <a:endParaRPr lang="hr-HR"/>
          </a:p>
        </p:txBody>
      </p:sp>
      <p:sp>
        <p:nvSpPr>
          <p:cNvPr id="5" name="Footer Placeholder 4">
            <a:extLst>
              <a:ext uri="{FF2B5EF4-FFF2-40B4-BE49-F238E27FC236}">
                <a16:creationId xmlns:a16="http://schemas.microsoft.com/office/drawing/2014/main" id="{6B8E9B78-DF5F-FE66-44FD-318510DBAACA}"/>
              </a:ext>
            </a:extLst>
          </p:cNvPr>
          <p:cNvSpPr>
            <a:spLocks noGrp="1"/>
          </p:cNvSpPr>
          <p:nvPr>
            <p:ph type="ftr" sz="quarter" idx="11"/>
          </p:nvPr>
        </p:nvSpPr>
        <p:spPr/>
        <p:txBody>
          <a:bodyPr/>
          <a:lstStyle/>
          <a:p>
            <a:endParaRPr lang="hr-HR"/>
          </a:p>
        </p:txBody>
      </p:sp>
      <p:sp>
        <p:nvSpPr>
          <p:cNvPr id="6" name="Slide Number Placeholder 5">
            <a:extLst>
              <a:ext uri="{FF2B5EF4-FFF2-40B4-BE49-F238E27FC236}">
                <a16:creationId xmlns:a16="http://schemas.microsoft.com/office/drawing/2014/main" id="{82060C25-19B1-4F9C-E364-DCDC522D10E2}"/>
              </a:ext>
            </a:extLst>
          </p:cNvPr>
          <p:cNvSpPr>
            <a:spLocks noGrp="1"/>
          </p:cNvSpPr>
          <p:nvPr>
            <p:ph type="sldNum" sz="quarter" idx="12"/>
          </p:nvPr>
        </p:nvSpPr>
        <p:spPr/>
        <p:txBody>
          <a:bodyPr/>
          <a:lstStyle/>
          <a:p>
            <a:fld id="{A0DDAE6F-D9AA-400D-8440-53041825C649}" type="slidenum">
              <a:rPr lang="hr-HR" smtClean="0"/>
              <a:t>‹#›</a:t>
            </a:fld>
            <a:endParaRPr lang="hr-HR"/>
          </a:p>
        </p:txBody>
      </p:sp>
    </p:spTree>
    <p:extLst>
      <p:ext uri="{BB962C8B-B14F-4D97-AF65-F5344CB8AC3E}">
        <p14:creationId xmlns:p14="http://schemas.microsoft.com/office/powerpoint/2010/main" val="31150365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B7057-0948-2810-14FF-239BC478E842}"/>
              </a:ext>
            </a:extLst>
          </p:cNvPr>
          <p:cNvSpPr>
            <a:spLocks noGrp="1"/>
          </p:cNvSpPr>
          <p:nvPr>
            <p:ph type="title"/>
          </p:nvPr>
        </p:nvSpPr>
        <p:spPr/>
        <p:txBody>
          <a:bodyPr/>
          <a:lstStyle/>
          <a:p>
            <a:r>
              <a:rPr lang="en-US"/>
              <a:t>Click to edit Master title style</a:t>
            </a:r>
            <a:endParaRPr lang="hr-HR"/>
          </a:p>
        </p:txBody>
      </p:sp>
      <p:sp>
        <p:nvSpPr>
          <p:cNvPr id="3" name="Content Placeholder 2">
            <a:extLst>
              <a:ext uri="{FF2B5EF4-FFF2-40B4-BE49-F238E27FC236}">
                <a16:creationId xmlns:a16="http://schemas.microsoft.com/office/drawing/2014/main" id="{B8A751CD-FEF6-182B-8573-3AF173A5D16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4" name="Content Placeholder 3">
            <a:extLst>
              <a:ext uri="{FF2B5EF4-FFF2-40B4-BE49-F238E27FC236}">
                <a16:creationId xmlns:a16="http://schemas.microsoft.com/office/drawing/2014/main" id="{A1F91531-6168-D52E-1C5F-2A509F3ECF3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5" name="Date Placeholder 4">
            <a:extLst>
              <a:ext uri="{FF2B5EF4-FFF2-40B4-BE49-F238E27FC236}">
                <a16:creationId xmlns:a16="http://schemas.microsoft.com/office/drawing/2014/main" id="{B583D431-F6B5-8D05-E583-BB29BD239084}"/>
              </a:ext>
            </a:extLst>
          </p:cNvPr>
          <p:cNvSpPr>
            <a:spLocks noGrp="1"/>
          </p:cNvSpPr>
          <p:nvPr>
            <p:ph type="dt" sz="half" idx="10"/>
          </p:nvPr>
        </p:nvSpPr>
        <p:spPr/>
        <p:txBody>
          <a:bodyPr/>
          <a:lstStyle/>
          <a:p>
            <a:fld id="{DF65A474-738A-4458-B462-826A737BED95}" type="datetimeFigureOut">
              <a:rPr lang="hr-HR" smtClean="0"/>
              <a:t>18.11.2024.</a:t>
            </a:fld>
            <a:endParaRPr lang="hr-HR"/>
          </a:p>
        </p:txBody>
      </p:sp>
      <p:sp>
        <p:nvSpPr>
          <p:cNvPr id="6" name="Footer Placeholder 5">
            <a:extLst>
              <a:ext uri="{FF2B5EF4-FFF2-40B4-BE49-F238E27FC236}">
                <a16:creationId xmlns:a16="http://schemas.microsoft.com/office/drawing/2014/main" id="{1BEEAF0F-C036-BC5B-59CE-FB00024B3F57}"/>
              </a:ext>
            </a:extLst>
          </p:cNvPr>
          <p:cNvSpPr>
            <a:spLocks noGrp="1"/>
          </p:cNvSpPr>
          <p:nvPr>
            <p:ph type="ftr" sz="quarter" idx="11"/>
          </p:nvPr>
        </p:nvSpPr>
        <p:spPr/>
        <p:txBody>
          <a:bodyPr/>
          <a:lstStyle/>
          <a:p>
            <a:endParaRPr lang="hr-HR"/>
          </a:p>
        </p:txBody>
      </p:sp>
      <p:sp>
        <p:nvSpPr>
          <p:cNvPr id="7" name="Slide Number Placeholder 6">
            <a:extLst>
              <a:ext uri="{FF2B5EF4-FFF2-40B4-BE49-F238E27FC236}">
                <a16:creationId xmlns:a16="http://schemas.microsoft.com/office/drawing/2014/main" id="{76D5DFC5-3D34-E6AA-A6F8-B9B947F491C3}"/>
              </a:ext>
            </a:extLst>
          </p:cNvPr>
          <p:cNvSpPr>
            <a:spLocks noGrp="1"/>
          </p:cNvSpPr>
          <p:nvPr>
            <p:ph type="sldNum" sz="quarter" idx="12"/>
          </p:nvPr>
        </p:nvSpPr>
        <p:spPr/>
        <p:txBody>
          <a:bodyPr/>
          <a:lstStyle/>
          <a:p>
            <a:fld id="{A0DDAE6F-D9AA-400D-8440-53041825C649}" type="slidenum">
              <a:rPr lang="hr-HR" smtClean="0"/>
              <a:t>‹#›</a:t>
            </a:fld>
            <a:endParaRPr lang="hr-HR"/>
          </a:p>
        </p:txBody>
      </p:sp>
    </p:spTree>
    <p:extLst>
      <p:ext uri="{BB962C8B-B14F-4D97-AF65-F5344CB8AC3E}">
        <p14:creationId xmlns:p14="http://schemas.microsoft.com/office/powerpoint/2010/main" val="20218761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D751A-A14C-A9C9-9D42-F09F7889B228}"/>
              </a:ext>
            </a:extLst>
          </p:cNvPr>
          <p:cNvSpPr>
            <a:spLocks noGrp="1"/>
          </p:cNvSpPr>
          <p:nvPr>
            <p:ph type="title"/>
          </p:nvPr>
        </p:nvSpPr>
        <p:spPr>
          <a:xfrm>
            <a:off x="839788" y="365125"/>
            <a:ext cx="10515600" cy="1325563"/>
          </a:xfrm>
        </p:spPr>
        <p:txBody>
          <a:bodyPr/>
          <a:lstStyle/>
          <a:p>
            <a:r>
              <a:rPr lang="en-US"/>
              <a:t>Click to edit Master title style</a:t>
            </a:r>
            <a:endParaRPr lang="hr-HR"/>
          </a:p>
        </p:txBody>
      </p:sp>
      <p:sp>
        <p:nvSpPr>
          <p:cNvPr id="3" name="Text Placeholder 2">
            <a:extLst>
              <a:ext uri="{FF2B5EF4-FFF2-40B4-BE49-F238E27FC236}">
                <a16:creationId xmlns:a16="http://schemas.microsoft.com/office/drawing/2014/main" id="{53E1D58A-D815-2B18-4A6E-8E69B13E0B7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EFDF91F-25A4-7483-79FB-9228EF3019F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5" name="Text Placeholder 4">
            <a:extLst>
              <a:ext uri="{FF2B5EF4-FFF2-40B4-BE49-F238E27FC236}">
                <a16:creationId xmlns:a16="http://schemas.microsoft.com/office/drawing/2014/main" id="{15131AF7-6F74-5C04-F3E3-ACD27EFB9BC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9C1B718-F86C-4DFA-EBF8-3AA1FB8C061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7" name="Date Placeholder 6">
            <a:extLst>
              <a:ext uri="{FF2B5EF4-FFF2-40B4-BE49-F238E27FC236}">
                <a16:creationId xmlns:a16="http://schemas.microsoft.com/office/drawing/2014/main" id="{1848D91A-24E5-9DAE-C32F-6AA12C1DF15C}"/>
              </a:ext>
            </a:extLst>
          </p:cNvPr>
          <p:cNvSpPr>
            <a:spLocks noGrp="1"/>
          </p:cNvSpPr>
          <p:nvPr>
            <p:ph type="dt" sz="half" idx="10"/>
          </p:nvPr>
        </p:nvSpPr>
        <p:spPr/>
        <p:txBody>
          <a:bodyPr/>
          <a:lstStyle/>
          <a:p>
            <a:fld id="{DF65A474-738A-4458-B462-826A737BED95}" type="datetimeFigureOut">
              <a:rPr lang="hr-HR" smtClean="0"/>
              <a:t>18.11.2024.</a:t>
            </a:fld>
            <a:endParaRPr lang="hr-HR"/>
          </a:p>
        </p:txBody>
      </p:sp>
      <p:sp>
        <p:nvSpPr>
          <p:cNvPr id="8" name="Footer Placeholder 7">
            <a:extLst>
              <a:ext uri="{FF2B5EF4-FFF2-40B4-BE49-F238E27FC236}">
                <a16:creationId xmlns:a16="http://schemas.microsoft.com/office/drawing/2014/main" id="{1FC27FBF-B141-9404-9DD1-A9BEB0C05F06}"/>
              </a:ext>
            </a:extLst>
          </p:cNvPr>
          <p:cNvSpPr>
            <a:spLocks noGrp="1"/>
          </p:cNvSpPr>
          <p:nvPr>
            <p:ph type="ftr" sz="quarter" idx="11"/>
          </p:nvPr>
        </p:nvSpPr>
        <p:spPr/>
        <p:txBody>
          <a:bodyPr/>
          <a:lstStyle/>
          <a:p>
            <a:endParaRPr lang="hr-HR"/>
          </a:p>
        </p:txBody>
      </p:sp>
      <p:sp>
        <p:nvSpPr>
          <p:cNvPr id="9" name="Slide Number Placeholder 8">
            <a:extLst>
              <a:ext uri="{FF2B5EF4-FFF2-40B4-BE49-F238E27FC236}">
                <a16:creationId xmlns:a16="http://schemas.microsoft.com/office/drawing/2014/main" id="{50F0255E-4681-C91B-628D-F24C633E1C5C}"/>
              </a:ext>
            </a:extLst>
          </p:cNvPr>
          <p:cNvSpPr>
            <a:spLocks noGrp="1"/>
          </p:cNvSpPr>
          <p:nvPr>
            <p:ph type="sldNum" sz="quarter" idx="12"/>
          </p:nvPr>
        </p:nvSpPr>
        <p:spPr/>
        <p:txBody>
          <a:bodyPr/>
          <a:lstStyle/>
          <a:p>
            <a:fld id="{A0DDAE6F-D9AA-400D-8440-53041825C649}" type="slidenum">
              <a:rPr lang="hr-HR" smtClean="0"/>
              <a:t>‹#›</a:t>
            </a:fld>
            <a:endParaRPr lang="hr-HR"/>
          </a:p>
        </p:txBody>
      </p:sp>
    </p:spTree>
    <p:extLst>
      <p:ext uri="{BB962C8B-B14F-4D97-AF65-F5344CB8AC3E}">
        <p14:creationId xmlns:p14="http://schemas.microsoft.com/office/powerpoint/2010/main" val="178430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BE839-3DE5-03D3-3767-0B633D59EE1A}"/>
              </a:ext>
            </a:extLst>
          </p:cNvPr>
          <p:cNvSpPr>
            <a:spLocks noGrp="1"/>
          </p:cNvSpPr>
          <p:nvPr>
            <p:ph type="title"/>
          </p:nvPr>
        </p:nvSpPr>
        <p:spPr/>
        <p:txBody>
          <a:bodyPr/>
          <a:lstStyle/>
          <a:p>
            <a:r>
              <a:rPr lang="en-US"/>
              <a:t>Click to edit Master title style</a:t>
            </a:r>
            <a:endParaRPr lang="hr-HR"/>
          </a:p>
        </p:txBody>
      </p:sp>
      <p:sp>
        <p:nvSpPr>
          <p:cNvPr id="3" name="Date Placeholder 2">
            <a:extLst>
              <a:ext uri="{FF2B5EF4-FFF2-40B4-BE49-F238E27FC236}">
                <a16:creationId xmlns:a16="http://schemas.microsoft.com/office/drawing/2014/main" id="{84949515-E913-DBFC-E9F0-CD52DC9E0601}"/>
              </a:ext>
            </a:extLst>
          </p:cNvPr>
          <p:cNvSpPr>
            <a:spLocks noGrp="1"/>
          </p:cNvSpPr>
          <p:nvPr>
            <p:ph type="dt" sz="half" idx="10"/>
          </p:nvPr>
        </p:nvSpPr>
        <p:spPr/>
        <p:txBody>
          <a:bodyPr/>
          <a:lstStyle/>
          <a:p>
            <a:fld id="{DF65A474-738A-4458-B462-826A737BED95}" type="datetimeFigureOut">
              <a:rPr lang="hr-HR" smtClean="0"/>
              <a:t>18.11.2024.</a:t>
            </a:fld>
            <a:endParaRPr lang="hr-HR"/>
          </a:p>
        </p:txBody>
      </p:sp>
      <p:sp>
        <p:nvSpPr>
          <p:cNvPr id="4" name="Footer Placeholder 3">
            <a:extLst>
              <a:ext uri="{FF2B5EF4-FFF2-40B4-BE49-F238E27FC236}">
                <a16:creationId xmlns:a16="http://schemas.microsoft.com/office/drawing/2014/main" id="{DF301788-A229-B1FD-2FE5-0DF89970DC6B}"/>
              </a:ext>
            </a:extLst>
          </p:cNvPr>
          <p:cNvSpPr>
            <a:spLocks noGrp="1"/>
          </p:cNvSpPr>
          <p:nvPr>
            <p:ph type="ftr" sz="quarter" idx="11"/>
          </p:nvPr>
        </p:nvSpPr>
        <p:spPr/>
        <p:txBody>
          <a:bodyPr/>
          <a:lstStyle/>
          <a:p>
            <a:endParaRPr lang="hr-HR"/>
          </a:p>
        </p:txBody>
      </p:sp>
      <p:sp>
        <p:nvSpPr>
          <p:cNvPr id="5" name="Slide Number Placeholder 4">
            <a:extLst>
              <a:ext uri="{FF2B5EF4-FFF2-40B4-BE49-F238E27FC236}">
                <a16:creationId xmlns:a16="http://schemas.microsoft.com/office/drawing/2014/main" id="{67AB22FD-65F1-EAC0-6BFE-3119D7C1D55C}"/>
              </a:ext>
            </a:extLst>
          </p:cNvPr>
          <p:cNvSpPr>
            <a:spLocks noGrp="1"/>
          </p:cNvSpPr>
          <p:nvPr>
            <p:ph type="sldNum" sz="quarter" idx="12"/>
          </p:nvPr>
        </p:nvSpPr>
        <p:spPr/>
        <p:txBody>
          <a:bodyPr/>
          <a:lstStyle/>
          <a:p>
            <a:fld id="{A0DDAE6F-D9AA-400D-8440-53041825C649}" type="slidenum">
              <a:rPr lang="hr-HR" smtClean="0"/>
              <a:t>‹#›</a:t>
            </a:fld>
            <a:endParaRPr lang="hr-HR"/>
          </a:p>
        </p:txBody>
      </p:sp>
    </p:spTree>
    <p:extLst>
      <p:ext uri="{BB962C8B-B14F-4D97-AF65-F5344CB8AC3E}">
        <p14:creationId xmlns:p14="http://schemas.microsoft.com/office/powerpoint/2010/main" val="9740578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17F1C3F-C858-7909-DB96-AE3448DFC778}"/>
              </a:ext>
            </a:extLst>
          </p:cNvPr>
          <p:cNvSpPr>
            <a:spLocks noGrp="1"/>
          </p:cNvSpPr>
          <p:nvPr>
            <p:ph type="dt" sz="half" idx="10"/>
          </p:nvPr>
        </p:nvSpPr>
        <p:spPr/>
        <p:txBody>
          <a:bodyPr/>
          <a:lstStyle/>
          <a:p>
            <a:fld id="{DF65A474-738A-4458-B462-826A737BED95}" type="datetimeFigureOut">
              <a:rPr lang="hr-HR" smtClean="0"/>
              <a:t>18.11.2024.</a:t>
            </a:fld>
            <a:endParaRPr lang="hr-HR"/>
          </a:p>
        </p:txBody>
      </p:sp>
      <p:sp>
        <p:nvSpPr>
          <p:cNvPr id="3" name="Footer Placeholder 2">
            <a:extLst>
              <a:ext uri="{FF2B5EF4-FFF2-40B4-BE49-F238E27FC236}">
                <a16:creationId xmlns:a16="http://schemas.microsoft.com/office/drawing/2014/main" id="{B0C0EEA3-5EB3-92E8-6173-0BE517A1FC30}"/>
              </a:ext>
            </a:extLst>
          </p:cNvPr>
          <p:cNvSpPr>
            <a:spLocks noGrp="1"/>
          </p:cNvSpPr>
          <p:nvPr>
            <p:ph type="ftr" sz="quarter" idx="11"/>
          </p:nvPr>
        </p:nvSpPr>
        <p:spPr/>
        <p:txBody>
          <a:bodyPr/>
          <a:lstStyle/>
          <a:p>
            <a:endParaRPr lang="hr-HR"/>
          </a:p>
        </p:txBody>
      </p:sp>
      <p:sp>
        <p:nvSpPr>
          <p:cNvPr id="4" name="Slide Number Placeholder 3">
            <a:extLst>
              <a:ext uri="{FF2B5EF4-FFF2-40B4-BE49-F238E27FC236}">
                <a16:creationId xmlns:a16="http://schemas.microsoft.com/office/drawing/2014/main" id="{F20A3EBE-C487-DE51-82FF-0B50D52A69E2}"/>
              </a:ext>
            </a:extLst>
          </p:cNvPr>
          <p:cNvSpPr>
            <a:spLocks noGrp="1"/>
          </p:cNvSpPr>
          <p:nvPr>
            <p:ph type="sldNum" sz="quarter" idx="12"/>
          </p:nvPr>
        </p:nvSpPr>
        <p:spPr/>
        <p:txBody>
          <a:bodyPr/>
          <a:lstStyle/>
          <a:p>
            <a:fld id="{A0DDAE6F-D9AA-400D-8440-53041825C649}" type="slidenum">
              <a:rPr lang="hr-HR" smtClean="0"/>
              <a:t>‹#›</a:t>
            </a:fld>
            <a:endParaRPr lang="hr-HR"/>
          </a:p>
        </p:txBody>
      </p:sp>
    </p:spTree>
    <p:extLst>
      <p:ext uri="{BB962C8B-B14F-4D97-AF65-F5344CB8AC3E}">
        <p14:creationId xmlns:p14="http://schemas.microsoft.com/office/powerpoint/2010/main" val="695360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B306CF-115C-B040-8A4A-594BE4E9ADD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hr-HR"/>
          </a:p>
        </p:txBody>
      </p:sp>
      <p:sp>
        <p:nvSpPr>
          <p:cNvPr id="3" name="Content Placeholder 2">
            <a:extLst>
              <a:ext uri="{FF2B5EF4-FFF2-40B4-BE49-F238E27FC236}">
                <a16:creationId xmlns:a16="http://schemas.microsoft.com/office/drawing/2014/main" id="{8C3DDCEA-1B8F-08B0-A361-9EA25D4CF5A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4" name="Text Placeholder 3">
            <a:extLst>
              <a:ext uri="{FF2B5EF4-FFF2-40B4-BE49-F238E27FC236}">
                <a16:creationId xmlns:a16="http://schemas.microsoft.com/office/drawing/2014/main" id="{10843296-4E60-D023-6915-5812986A41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64232F-8221-533F-24BB-D630BD07A327}"/>
              </a:ext>
            </a:extLst>
          </p:cNvPr>
          <p:cNvSpPr>
            <a:spLocks noGrp="1"/>
          </p:cNvSpPr>
          <p:nvPr>
            <p:ph type="dt" sz="half" idx="10"/>
          </p:nvPr>
        </p:nvSpPr>
        <p:spPr/>
        <p:txBody>
          <a:bodyPr/>
          <a:lstStyle/>
          <a:p>
            <a:fld id="{DF65A474-738A-4458-B462-826A737BED95}" type="datetimeFigureOut">
              <a:rPr lang="hr-HR" smtClean="0"/>
              <a:t>18.11.2024.</a:t>
            </a:fld>
            <a:endParaRPr lang="hr-HR"/>
          </a:p>
        </p:txBody>
      </p:sp>
      <p:sp>
        <p:nvSpPr>
          <p:cNvPr id="6" name="Footer Placeholder 5">
            <a:extLst>
              <a:ext uri="{FF2B5EF4-FFF2-40B4-BE49-F238E27FC236}">
                <a16:creationId xmlns:a16="http://schemas.microsoft.com/office/drawing/2014/main" id="{7D238ED8-2EC0-7F5A-2695-96D6124341D6}"/>
              </a:ext>
            </a:extLst>
          </p:cNvPr>
          <p:cNvSpPr>
            <a:spLocks noGrp="1"/>
          </p:cNvSpPr>
          <p:nvPr>
            <p:ph type="ftr" sz="quarter" idx="11"/>
          </p:nvPr>
        </p:nvSpPr>
        <p:spPr/>
        <p:txBody>
          <a:bodyPr/>
          <a:lstStyle/>
          <a:p>
            <a:endParaRPr lang="hr-HR"/>
          </a:p>
        </p:txBody>
      </p:sp>
      <p:sp>
        <p:nvSpPr>
          <p:cNvPr id="7" name="Slide Number Placeholder 6">
            <a:extLst>
              <a:ext uri="{FF2B5EF4-FFF2-40B4-BE49-F238E27FC236}">
                <a16:creationId xmlns:a16="http://schemas.microsoft.com/office/drawing/2014/main" id="{47F07F42-0A52-14A8-3581-AD0B36EE90F7}"/>
              </a:ext>
            </a:extLst>
          </p:cNvPr>
          <p:cNvSpPr>
            <a:spLocks noGrp="1"/>
          </p:cNvSpPr>
          <p:nvPr>
            <p:ph type="sldNum" sz="quarter" idx="12"/>
          </p:nvPr>
        </p:nvSpPr>
        <p:spPr/>
        <p:txBody>
          <a:bodyPr/>
          <a:lstStyle/>
          <a:p>
            <a:fld id="{A0DDAE6F-D9AA-400D-8440-53041825C649}" type="slidenum">
              <a:rPr lang="hr-HR" smtClean="0"/>
              <a:t>‹#›</a:t>
            </a:fld>
            <a:endParaRPr lang="hr-HR"/>
          </a:p>
        </p:txBody>
      </p:sp>
    </p:spTree>
    <p:extLst>
      <p:ext uri="{BB962C8B-B14F-4D97-AF65-F5344CB8AC3E}">
        <p14:creationId xmlns:p14="http://schemas.microsoft.com/office/powerpoint/2010/main" val="21539455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2D58D-5A7F-FA18-88D1-B4B4A9FC22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hr-HR"/>
          </a:p>
        </p:txBody>
      </p:sp>
      <p:sp>
        <p:nvSpPr>
          <p:cNvPr id="3" name="Picture Placeholder 2">
            <a:extLst>
              <a:ext uri="{FF2B5EF4-FFF2-40B4-BE49-F238E27FC236}">
                <a16:creationId xmlns:a16="http://schemas.microsoft.com/office/drawing/2014/main" id="{1416C437-CAA2-1C00-D253-F2513240769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r-HR"/>
          </a:p>
        </p:txBody>
      </p:sp>
      <p:sp>
        <p:nvSpPr>
          <p:cNvPr id="4" name="Text Placeholder 3">
            <a:extLst>
              <a:ext uri="{FF2B5EF4-FFF2-40B4-BE49-F238E27FC236}">
                <a16:creationId xmlns:a16="http://schemas.microsoft.com/office/drawing/2014/main" id="{D645426F-FE9B-BA14-1E81-0407986D48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8A2734D-C681-6721-C67F-8596FAAB19D2}"/>
              </a:ext>
            </a:extLst>
          </p:cNvPr>
          <p:cNvSpPr>
            <a:spLocks noGrp="1"/>
          </p:cNvSpPr>
          <p:nvPr>
            <p:ph type="dt" sz="half" idx="10"/>
          </p:nvPr>
        </p:nvSpPr>
        <p:spPr/>
        <p:txBody>
          <a:bodyPr/>
          <a:lstStyle/>
          <a:p>
            <a:fld id="{DF65A474-738A-4458-B462-826A737BED95}" type="datetimeFigureOut">
              <a:rPr lang="hr-HR" smtClean="0"/>
              <a:t>18.11.2024.</a:t>
            </a:fld>
            <a:endParaRPr lang="hr-HR"/>
          </a:p>
        </p:txBody>
      </p:sp>
      <p:sp>
        <p:nvSpPr>
          <p:cNvPr id="6" name="Footer Placeholder 5">
            <a:extLst>
              <a:ext uri="{FF2B5EF4-FFF2-40B4-BE49-F238E27FC236}">
                <a16:creationId xmlns:a16="http://schemas.microsoft.com/office/drawing/2014/main" id="{58B8E701-E32E-163A-29AF-A22B9E006827}"/>
              </a:ext>
            </a:extLst>
          </p:cNvPr>
          <p:cNvSpPr>
            <a:spLocks noGrp="1"/>
          </p:cNvSpPr>
          <p:nvPr>
            <p:ph type="ftr" sz="quarter" idx="11"/>
          </p:nvPr>
        </p:nvSpPr>
        <p:spPr/>
        <p:txBody>
          <a:bodyPr/>
          <a:lstStyle/>
          <a:p>
            <a:endParaRPr lang="hr-HR"/>
          </a:p>
        </p:txBody>
      </p:sp>
      <p:sp>
        <p:nvSpPr>
          <p:cNvPr id="7" name="Slide Number Placeholder 6">
            <a:extLst>
              <a:ext uri="{FF2B5EF4-FFF2-40B4-BE49-F238E27FC236}">
                <a16:creationId xmlns:a16="http://schemas.microsoft.com/office/drawing/2014/main" id="{1E32CC99-8728-9845-4864-3D06C731EA72}"/>
              </a:ext>
            </a:extLst>
          </p:cNvPr>
          <p:cNvSpPr>
            <a:spLocks noGrp="1"/>
          </p:cNvSpPr>
          <p:nvPr>
            <p:ph type="sldNum" sz="quarter" idx="12"/>
          </p:nvPr>
        </p:nvSpPr>
        <p:spPr/>
        <p:txBody>
          <a:bodyPr/>
          <a:lstStyle/>
          <a:p>
            <a:fld id="{A0DDAE6F-D9AA-400D-8440-53041825C649}" type="slidenum">
              <a:rPr lang="hr-HR" smtClean="0"/>
              <a:t>‹#›</a:t>
            </a:fld>
            <a:endParaRPr lang="hr-HR"/>
          </a:p>
        </p:txBody>
      </p:sp>
    </p:spTree>
    <p:extLst>
      <p:ext uri="{BB962C8B-B14F-4D97-AF65-F5344CB8AC3E}">
        <p14:creationId xmlns:p14="http://schemas.microsoft.com/office/powerpoint/2010/main" val="20792584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63092-5933-D4D0-73AD-853F17C560D5}"/>
              </a:ext>
            </a:extLst>
          </p:cNvPr>
          <p:cNvSpPr>
            <a:spLocks noGrp="1"/>
          </p:cNvSpPr>
          <p:nvPr>
            <p:ph type="title"/>
          </p:nvPr>
        </p:nvSpPr>
        <p:spPr/>
        <p:txBody>
          <a:bodyPr/>
          <a:lstStyle/>
          <a:p>
            <a:r>
              <a:rPr lang="en-US"/>
              <a:t>Click to edit Master title style</a:t>
            </a:r>
            <a:endParaRPr lang="hr-HR"/>
          </a:p>
        </p:txBody>
      </p:sp>
      <p:sp>
        <p:nvSpPr>
          <p:cNvPr id="3" name="Vertical Text Placeholder 2">
            <a:extLst>
              <a:ext uri="{FF2B5EF4-FFF2-40B4-BE49-F238E27FC236}">
                <a16:creationId xmlns:a16="http://schemas.microsoft.com/office/drawing/2014/main" id="{7E1DCE8E-1ADD-A6C6-D642-CFB3CE4B941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4" name="Date Placeholder 3">
            <a:extLst>
              <a:ext uri="{FF2B5EF4-FFF2-40B4-BE49-F238E27FC236}">
                <a16:creationId xmlns:a16="http://schemas.microsoft.com/office/drawing/2014/main" id="{02671496-317F-3AB1-0813-E94BD2481693}"/>
              </a:ext>
            </a:extLst>
          </p:cNvPr>
          <p:cNvSpPr>
            <a:spLocks noGrp="1"/>
          </p:cNvSpPr>
          <p:nvPr>
            <p:ph type="dt" sz="half" idx="10"/>
          </p:nvPr>
        </p:nvSpPr>
        <p:spPr/>
        <p:txBody>
          <a:bodyPr/>
          <a:lstStyle/>
          <a:p>
            <a:fld id="{DF65A474-738A-4458-B462-826A737BED95}" type="datetimeFigureOut">
              <a:rPr lang="hr-HR" smtClean="0"/>
              <a:t>18.11.2024.</a:t>
            </a:fld>
            <a:endParaRPr lang="hr-HR"/>
          </a:p>
        </p:txBody>
      </p:sp>
      <p:sp>
        <p:nvSpPr>
          <p:cNvPr id="5" name="Footer Placeholder 4">
            <a:extLst>
              <a:ext uri="{FF2B5EF4-FFF2-40B4-BE49-F238E27FC236}">
                <a16:creationId xmlns:a16="http://schemas.microsoft.com/office/drawing/2014/main" id="{13419705-8658-FE6C-1AB3-B277851CA4B6}"/>
              </a:ext>
            </a:extLst>
          </p:cNvPr>
          <p:cNvSpPr>
            <a:spLocks noGrp="1"/>
          </p:cNvSpPr>
          <p:nvPr>
            <p:ph type="ftr" sz="quarter" idx="11"/>
          </p:nvPr>
        </p:nvSpPr>
        <p:spPr/>
        <p:txBody>
          <a:bodyPr/>
          <a:lstStyle/>
          <a:p>
            <a:endParaRPr lang="hr-HR"/>
          </a:p>
        </p:txBody>
      </p:sp>
      <p:sp>
        <p:nvSpPr>
          <p:cNvPr id="6" name="Slide Number Placeholder 5">
            <a:extLst>
              <a:ext uri="{FF2B5EF4-FFF2-40B4-BE49-F238E27FC236}">
                <a16:creationId xmlns:a16="http://schemas.microsoft.com/office/drawing/2014/main" id="{63F59C53-F5FB-DB05-64F3-ED22A7DB65BE}"/>
              </a:ext>
            </a:extLst>
          </p:cNvPr>
          <p:cNvSpPr>
            <a:spLocks noGrp="1"/>
          </p:cNvSpPr>
          <p:nvPr>
            <p:ph type="sldNum" sz="quarter" idx="12"/>
          </p:nvPr>
        </p:nvSpPr>
        <p:spPr/>
        <p:txBody>
          <a:bodyPr/>
          <a:lstStyle/>
          <a:p>
            <a:fld id="{A0DDAE6F-D9AA-400D-8440-53041825C649}" type="slidenum">
              <a:rPr lang="hr-HR" smtClean="0"/>
              <a:t>‹#›</a:t>
            </a:fld>
            <a:endParaRPr lang="hr-HR"/>
          </a:p>
        </p:txBody>
      </p:sp>
    </p:spTree>
    <p:extLst>
      <p:ext uri="{BB962C8B-B14F-4D97-AF65-F5344CB8AC3E}">
        <p14:creationId xmlns:p14="http://schemas.microsoft.com/office/powerpoint/2010/main" val="38141331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00222E7-80C3-A350-769F-EB5B12C2FD7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hr-HR"/>
          </a:p>
        </p:txBody>
      </p:sp>
      <p:sp>
        <p:nvSpPr>
          <p:cNvPr id="3" name="Vertical Text Placeholder 2">
            <a:extLst>
              <a:ext uri="{FF2B5EF4-FFF2-40B4-BE49-F238E27FC236}">
                <a16:creationId xmlns:a16="http://schemas.microsoft.com/office/drawing/2014/main" id="{0BAF7B55-9484-A2BD-1F2C-645CE8D6EEE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4" name="Date Placeholder 3">
            <a:extLst>
              <a:ext uri="{FF2B5EF4-FFF2-40B4-BE49-F238E27FC236}">
                <a16:creationId xmlns:a16="http://schemas.microsoft.com/office/drawing/2014/main" id="{C653E05E-DF78-EB67-4873-34F8CB275F02}"/>
              </a:ext>
            </a:extLst>
          </p:cNvPr>
          <p:cNvSpPr>
            <a:spLocks noGrp="1"/>
          </p:cNvSpPr>
          <p:nvPr>
            <p:ph type="dt" sz="half" idx="10"/>
          </p:nvPr>
        </p:nvSpPr>
        <p:spPr/>
        <p:txBody>
          <a:bodyPr/>
          <a:lstStyle/>
          <a:p>
            <a:fld id="{DF65A474-738A-4458-B462-826A737BED95}" type="datetimeFigureOut">
              <a:rPr lang="hr-HR" smtClean="0"/>
              <a:t>18.11.2024.</a:t>
            </a:fld>
            <a:endParaRPr lang="hr-HR"/>
          </a:p>
        </p:txBody>
      </p:sp>
      <p:sp>
        <p:nvSpPr>
          <p:cNvPr id="5" name="Footer Placeholder 4">
            <a:extLst>
              <a:ext uri="{FF2B5EF4-FFF2-40B4-BE49-F238E27FC236}">
                <a16:creationId xmlns:a16="http://schemas.microsoft.com/office/drawing/2014/main" id="{73CB77B3-1DC1-595E-2C1F-683DEB0CD6CB}"/>
              </a:ext>
            </a:extLst>
          </p:cNvPr>
          <p:cNvSpPr>
            <a:spLocks noGrp="1"/>
          </p:cNvSpPr>
          <p:nvPr>
            <p:ph type="ftr" sz="quarter" idx="11"/>
          </p:nvPr>
        </p:nvSpPr>
        <p:spPr/>
        <p:txBody>
          <a:bodyPr/>
          <a:lstStyle/>
          <a:p>
            <a:endParaRPr lang="hr-HR"/>
          </a:p>
        </p:txBody>
      </p:sp>
      <p:sp>
        <p:nvSpPr>
          <p:cNvPr id="6" name="Slide Number Placeholder 5">
            <a:extLst>
              <a:ext uri="{FF2B5EF4-FFF2-40B4-BE49-F238E27FC236}">
                <a16:creationId xmlns:a16="http://schemas.microsoft.com/office/drawing/2014/main" id="{AD80C2E3-A2FE-2036-8394-5987F91875F8}"/>
              </a:ext>
            </a:extLst>
          </p:cNvPr>
          <p:cNvSpPr>
            <a:spLocks noGrp="1"/>
          </p:cNvSpPr>
          <p:nvPr>
            <p:ph type="sldNum" sz="quarter" idx="12"/>
          </p:nvPr>
        </p:nvSpPr>
        <p:spPr/>
        <p:txBody>
          <a:bodyPr/>
          <a:lstStyle/>
          <a:p>
            <a:fld id="{A0DDAE6F-D9AA-400D-8440-53041825C649}" type="slidenum">
              <a:rPr lang="hr-HR" smtClean="0"/>
              <a:t>‹#›</a:t>
            </a:fld>
            <a:endParaRPr lang="hr-HR"/>
          </a:p>
        </p:txBody>
      </p:sp>
    </p:spTree>
    <p:extLst>
      <p:ext uri="{BB962C8B-B14F-4D97-AF65-F5344CB8AC3E}">
        <p14:creationId xmlns:p14="http://schemas.microsoft.com/office/powerpoint/2010/main" val="14915006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404C27D-7266-E926-7097-F01B0825236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hr-HR"/>
          </a:p>
        </p:txBody>
      </p:sp>
      <p:sp>
        <p:nvSpPr>
          <p:cNvPr id="3" name="Text Placeholder 2">
            <a:extLst>
              <a:ext uri="{FF2B5EF4-FFF2-40B4-BE49-F238E27FC236}">
                <a16:creationId xmlns:a16="http://schemas.microsoft.com/office/drawing/2014/main" id="{E0F727DB-8123-765E-2046-3F5B96AF1CF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4" name="Date Placeholder 3">
            <a:extLst>
              <a:ext uri="{FF2B5EF4-FFF2-40B4-BE49-F238E27FC236}">
                <a16:creationId xmlns:a16="http://schemas.microsoft.com/office/drawing/2014/main" id="{B952BBAF-39CD-5709-5228-43C18161DB5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F65A474-738A-4458-B462-826A737BED95}" type="datetimeFigureOut">
              <a:rPr lang="hr-HR" smtClean="0"/>
              <a:t>18.11.2024.</a:t>
            </a:fld>
            <a:endParaRPr lang="hr-HR"/>
          </a:p>
        </p:txBody>
      </p:sp>
      <p:sp>
        <p:nvSpPr>
          <p:cNvPr id="5" name="Footer Placeholder 4">
            <a:extLst>
              <a:ext uri="{FF2B5EF4-FFF2-40B4-BE49-F238E27FC236}">
                <a16:creationId xmlns:a16="http://schemas.microsoft.com/office/drawing/2014/main" id="{B6F746A7-B3C2-6D42-10D6-EAA41B78797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hr-HR"/>
          </a:p>
        </p:txBody>
      </p:sp>
      <p:sp>
        <p:nvSpPr>
          <p:cNvPr id="6" name="Slide Number Placeholder 5">
            <a:extLst>
              <a:ext uri="{FF2B5EF4-FFF2-40B4-BE49-F238E27FC236}">
                <a16:creationId xmlns:a16="http://schemas.microsoft.com/office/drawing/2014/main" id="{9BEC97D9-2CA2-13E4-23F0-2675E7953C9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0DDAE6F-D9AA-400D-8440-53041825C649}" type="slidenum">
              <a:rPr lang="hr-HR" smtClean="0"/>
              <a:t>‹#›</a:t>
            </a:fld>
            <a:endParaRPr lang="hr-HR"/>
          </a:p>
        </p:txBody>
      </p:sp>
    </p:spTree>
    <p:extLst>
      <p:ext uri="{BB962C8B-B14F-4D97-AF65-F5344CB8AC3E}">
        <p14:creationId xmlns:p14="http://schemas.microsoft.com/office/powerpoint/2010/main" val="22448038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28DE2-EE14-0EAF-C442-1CA0C8964C34}"/>
              </a:ext>
            </a:extLst>
          </p:cNvPr>
          <p:cNvSpPr>
            <a:spLocks noGrp="1"/>
          </p:cNvSpPr>
          <p:nvPr>
            <p:ph type="ctrTitle"/>
          </p:nvPr>
        </p:nvSpPr>
        <p:spPr>
          <a:xfrm>
            <a:off x="1325880" y="801053"/>
            <a:ext cx="9144000" cy="2387600"/>
          </a:xfrm>
        </p:spPr>
        <p:txBody>
          <a:bodyPr/>
          <a:lstStyle/>
          <a:p>
            <a:r>
              <a:rPr lang="hr-HR"/>
              <a:t>Povezanost metaboličkog sindroma i mikrobiote</a:t>
            </a:r>
            <a:endParaRPr lang="hr-HR" dirty="0"/>
          </a:p>
        </p:txBody>
      </p:sp>
      <p:sp>
        <p:nvSpPr>
          <p:cNvPr id="3" name="Subtitle 2">
            <a:extLst>
              <a:ext uri="{FF2B5EF4-FFF2-40B4-BE49-F238E27FC236}">
                <a16:creationId xmlns:a16="http://schemas.microsoft.com/office/drawing/2014/main" id="{C7BB8BCA-6C9D-F3D9-CB74-C4D59385C2B5}"/>
              </a:ext>
            </a:extLst>
          </p:cNvPr>
          <p:cNvSpPr>
            <a:spLocks noGrp="1"/>
          </p:cNvSpPr>
          <p:nvPr>
            <p:ph type="subTitle" idx="1"/>
          </p:nvPr>
        </p:nvSpPr>
        <p:spPr/>
        <p:txBody>
          <a:bodyPr>
            <a:normAutofit fontScale="92500" lnSpcReduction="20000"/>
          </a:bodyPr>
          <a:lstStyle/>
          <a:p>
            <a:pPr eaLnBrk="1"/>
            <a:r>
              <a:rPr lang="hr-HR" altLang="en-US" dirty="0"/>
              <a:t>doc.dr.sc. Martina Matovinović,dr.med.</a:t>
            </a:r>
          </a:p>
          <a:p>
            <a:pPr eaLnBrk="1"/>
            <a:endParaRPr lang="hr-HR" altLang="en-US" sz="1800" dirty="0"/>
          </a:p>
          <a:p>
            <a:pPr eaLnBrk="1"/>
            <a:r>
              <a:rPr lang="hr-HR" altLang="en-US" sz="1800" dirty="0"/>
              <a:t>Internist, endokrinolog i dijabetolog</a:t>
            </a:r>
            <a:endParaRPr lang="hr-HR" altLang="en-US" dirty="0"/>
          </a:p>
          <a:p>
            <a:pPr eaLnBrk="1"/>
            <a:r>
              <a:rPr lang="hr-HR" altLang="en-US" sz="1800" dirty="0"/>
              <a:t>Klinički bolnički centar Zagreb</a:t>
            </a:r>
          </a:p>
          <a:p>
            <a:pPr eaLnBrk="1"/>
            <a:r>
              <a:rPr lang="hr-HR" altLang="en-US" sz="1800" dirty="0"/>
              <a:t>Kineziološki fakultet Sveučilišta u Zagrebu</a:t>
            </a:r>
          </a:p>
          <a:p>
            <a:endParaRPr lang="hr-HR" dirty="0"/>
          </a:p>
        </p:txBody>
      </p:sp>
      <p:pic>
        <p:nvPicPr>
          <p:cNvPr id="4" name="Picture 3">
            <a:extLst>
              <a:ext uri="{FF2B5EF4-FFF2-40B4-BE49-F238E27FC236}">
                <a16:creationId xmlns:a16="http://schemas.microsoft.com/office/drawing/2014/main" id="{E822C0A5-43F7-55CD-BDDA-2A1D71A26232}"/>
              </a:ext>
            </a:extLst>
          </p:cNvPr>
          <p:cNvPicPr>
            <a:picLocks noChangeAspect="1"/>
          </p:cNvPicPr>
          <p:nvPr/>
        </p:nvPicPr>
        <p:blipFill>
          <a:blip r:embed="rId3"/>
          <a:stretch>
            <a:fillRect/>
          </a:stretch>
        </p:blipFill>
        <p:spPr>
          <a:xfrm>
            <a:off x="10012726" y="5576201"/>
            <a:ext cx="1464056" cy="869736"/>
          </a:xfrm>
          <a:prstGeom prst="rect">
            <a:avLst/>
          </a:prstGeom>
        </p:spPr>
      </p:pic>
      <p:pic>
        <p:nvPicPr>
          <p:cNvPr id="5" name="Picture 4">
            <a:extLst>
              <a:ext uri="{FF2B5EF4-FFF2-40B4-BE49-F238E27FC236}">
                <a16:creationId xmlns:a16="http://schemas.microsoft.com/office/drawing/2014/main" id="{2E58264E-7CEB-EB6F-FC6C-977EC8D1A3D3}"/>
              </a:ext>
            </a:extLst>
          </p:cNvPr>
          <p:cNvPicPr>
            <a:picLocks noChangeAspect="1"/>
          </p:cNvPicPr>
          <p:nvPr/>
        </p:nvPicPr>
        <p:blipFill>
          <a:blip r:embed="rId4"/>
          <a:stretch>
            <a:fillRect/>
          </a:stretch>
        </p:blipFill>
        <p:spPr>
          <a:xfrm>
            <a:off x="571500" y="5481637"/>
            <a:ext cx="1206500" cy="1206500"/>
          </a:xfrm>
          <a:prstGeom prst="rect">
            <a:avLst/>
          </a:prstGeom>
        </p:spPr>
      </p:pic>
      <p:pic>
        <p:nvPicPr>
          <p:cNvPr id="6" name="Picture 5">
            <a:extLst>
              <a:ext uri="{FF2B5EF4-FFF2-40B4-BE49-F238E27FC236}">
                <a16:creationId xmlns:a16="http://schemas.microsoft.com/office/drawing/2014/main" id="{9ACE1634-6D07-491E-8B7A-71E30217017B}"/>
              </a:ext>
            </a:extLst>
          </p:cNvPr>
          <p:cNvPicPr>
            <a:picLocks noChangeAspect="1"/>
          </p:cNvPicPr>
          <p:nvPr/>
        </p:nvPicPr>
        <p:blipFill>
          <a:blip r:embed="rId5"/>
          <a:stretch>
            <a:fillRect/>
          </a:stretch>
        </p:blipFill>
        <p:spPr>
          <a:xfrm>
            <a:off x="2002790" y="5576201"/>
            <a:ext cx="1106170" cy="1095108"/>
          </a:xfrm>
          <a:prstGeom prst="rect">
            <a:avLst/>
          </a:prstGeom>
        </p:spPr>
      </p:pic>
      <p:pic>
        <p:nvPicPr>
          <p:cNvPr id="7" name="Content Placeholder 4">
            <a:extLst>
              <a:ext uri="{FF2B5EF4-FFF2-40B4-BE49-F238E27FC236}">
                <a16:creationId xmlns:a16="http://schemas.microsoft.com/office/drawing/2014/main" id="{3B439F56-8BF3-0DDE-6F63-F5A3B2D1B75C}"/>
              </a:ext>
            </a:extLst>
          </p:cNvPr>
          <p:cNvPicPr>
            <a:picLocks noChangeAspect="1"/>
          </p:cNvPicPr>
          <p:nvPr/>
        </p:nvPicPr>
        <p:blipFill>
          <a:blip r:embed="rId6"/>
          <a:srcRect l="38573" t="56344" r="20186" b="26844"/>
          <a:stretch/>
        </p:blipFill>
        <p:spPr>
          <a:xfrm>
            <a:off x="2791838" y="213360"/>
            <a:ext cx="5082162" cy="817772"/>
          </a:xfrm>
          <a:prstGeom prst="rect">
            <a:avLst/>
          </a:prstGeom>
        </p:spPr>
      </p:pic>
      <p:sp>
        <p:nvSpPr>
          <p:cNvPr id="9" name="TextBox 8">
            <a:extLst>
              <a:ext uri="{FF2B5EF4-FFF2-40B4-BE49-F238E27FC236}">
                <a16:creationId xmlns:a16="http://schemas.microsoft.com/office/drawing/2014/main" id="{6424972B-9823-965D-5C8C-501934ACBF02}"/>
              </a:ext>
            </a:extLst>
          </p:cNvPr>
          <p:cNvSpPr txBox="1"/>
          <p:nvPr/>
        </p:nvSpPr>
        <p:spPr>
          <a:xfrm>
            <a:off x="8066661" y="392550"/>
            <a:ext cx="3159058" cy="369332"/>
          </a:xfrm>
          <a:prstGeom prst="rect">
            <a:avLst/>
          </a:prstGeom>
          <a:noFill/>
        </p:spPr>
        <p:txBody>
          <a:bodyPr wrap="square">
            <a:spAutoFit/>
          </a:bodyPr>
          <a:lstStyle/>
          <a:p>
            <a:r>
              <a:rPr lang="hr-HR" dirty="0"/>
              <a:t>22. – 23. 11. 2024.,  Zagreb</a:t>
            </a:r>
          </a:p>
        </p:txBody>
      </p:sp>
    </p:spTree>
    <p:extLst>
      <p:ext uri="{BB962C8B-B14F-4D97-AF65-F5344CB8AC3E}">
        <p14:creationId xmlns:p14="http://schemas.microsoft.com/office/powerpoint/2010/main" val="32903976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a:extLst>
              <a:ext uri="{FF2B5EF4-FFF2-40B4-BE49-F238E27FC236}">
                <a16:creationId xmlns:a16="http://schemas.microsoft.com/office/drawing/2014/main" id="{135FF152-1F3B-924C-7BC9-7D7500CD2C66}"/>
              </a:ext>
            </a:extLst>
          </p:cNvPr>
          <p:cNvSpPr>
            <a:spLocks noGrp="1" noChangeArrowheads="1"/>
          </p:cNvSpPr>
          <p:nvPr>
            <p:ph type="title"/>
          </p:nvPr>
        </p:nvSpPr>
        <p:spPr>
          <a:xfrm>
            <a:off x="608834" y="272630"/>
            <a:ext cx="10970496" cy="1144280"/>
          </a:xfrm>
        </p:spPr>
        <p:txBody>
          <a:bodyPr vert="horz" lIns="91440" tIns="47307" rIns="91440" bIns="45720" rtlCol="0" anchor="ctr">
            <a:normAutofit/>
          </a:bodyPr>
          <a:lstStyle/>
          <a:p>
            <a:pPr eaLnBrk="1"/>
            <a:r>
              <a:rPr lang="hr-HR" altLang="en-US"/>
              <a:t>M</a:t>
            </a:r>
            <a:r>
              <a:rPr lang="en-US" altLang="en-US"/>
              <a:t>ikrobio</a:t>
            </a:r>
            <a:r>
              <a:rPr lang="hr-HR" altLang="en-US"/>
              <a:t>ta</a:t>
            </a:r>
            <a:r>
              <a:rPr lang="en-US" altLang="en-US"/>
              <a:t> </a:t>
            </a:r>
            <a:endParaRPr lang="hr-HR" altLang="en-US"/>
          </a:p>
        </p:txBody>
      </p:sp>
      <p:sp>
        <p:nvSpPr>
          <p:cNvPr id="4099" name="Rectangle 2">
            <a:extLst>
              <a:ext uri="{FF2B5EF4-FFF2-40B4-BE49-F238E27FC236}">
                <a16:creationId xmlns:a16="http://schemas.microsoft.com/office/drawing/2014/main" id="{CA2E27C9-E683-2FE9-E64A-6183E6127E7B}"/>
              </a:ext>
            </a:extLst>
          </p:cNvPr>
          <p:cNvSpPr>
            <a:spLocks noGrp="1" noChangeArrowheads="1"/>
          </p:cNvSpPr>
          <p:nvPr>
            <p:ph type="body" idx="1"/>
          </p:nvPr>
        </p:nvSpPr>
        <p:spPr>
          <a:xfrm>
            <a:off x="608834" y="1605065"/>
            <a:ext cx="6967436" cy="3976181"/>
          </a:xfrm>
        </p:spPr>
        <p:txBody>
          <a:bodyPr>
            <a:normAutofit/>
          </a:bodyPr>
          <a:lstStyle/>
          <a:p>
            <a:pPr marL="522219" indent="-391664">
              <a:buSzPct val="45000"/>
              <a:buFont typeface="Wingdings" panose="05000000000000000000" pitchFamily="2" charset="2"/>
              <a:buChar char=""/>
              <a:tabLst>
                <a:tab pos="552938" algn="l"/>
                <a:tab pos="1105875" algn="l"/>
                <a:tab pos="1658813" algn="l"/>
                <a:tab pos="2211751" algn="l"/>
                <a:tab pos="2764688" algn="l"/>
                <a:tab pos="3317626" algn="l"/>
                <a:tab pos="3870564" algn="l"/>
                <a:tab pos="4423501" algn="l"/>
                <a:tab pos="4976439" algn="l"/>
                <a:tab pos="5529377" algn="l"/>
                <a:tab pos="6082314" algn="l"/>
                <a:tab pos="6635252" algn="l"/>
                <a:tab pos="7188190" algn="l"/>
                <a:tab pos="7741128" algn="l"/>
                <a:tab pos="8294065" algn="l"/>
                <a:tab pos="8847003" algn="l"/>
                <a:tab pos="9399941" algn="l"/>
                <a:tab pos="9952878" algn="l"/>
                <a:tab pos="10505816" algn="l"/>
              </a:tabLst>
            </a:pPr>
            <a:r>
              <a:rPr lang="en-US" altLang="en-US" sz="2903" dirty="0" err="1"/>
              <a:t>svi</a:t>
            </a:r>
            <a:r>
              <a:rPr lang="en-US" altLang="en-US" sz="2903" dirty="0"/>
              <a:t> </a:t>
            </a:r>
            <a:r>
              <a:rPr lang="en-US" altLang="en-US" sz="2903" dirty="0" err="1"/>
              <a:t>mikroorganizmi</a:t>
            </a:r>
            <a:r>
              <a:rPr lang="en-US" altLang="en-US" sz="2903" dirty="0"/>
              <a:t> koji </a:t>
            </a:r>
            <a:r>
              <a:rPr lang="en-US" altLang="en-US" sz="2903" dirty="0" err="1"/>
              <a:t>žive</a:t>
            </a:r>
            <a:r>
              <a:rPr lang="en-US" altLang="en-US" sz="2903" dirty="0"/>
              <a:t> u </a:t>
            </a:r>
            <a:r>
              <a:rPr lang="en-US" altLang="en-US" sz="2903" dirty="0" err="1"/>
              <a:t>simbiozi</a:t>
            </a:r>
            <a:r>
              <a:rPr lang="en-US" altLang="en-US" sz="2903" dirty="0"/>
              <a:t> s </a:t>
            </a:r>
            <a:r>
              <a:rPr lang="en-US" altLang="en-US" sz="2903" dirty="0" err="1"/>
              <a:t>ljudskim</a:t>
            </a:r>
            <a:r>
              <a:rPr lang="en-US" altLang="en-US" sz="2903" dirty="0"/>
              <a:t> </a:t>
            </a:r>
            <a:r>
              <a:rPr lang="en-US" altLang="en-US" sz="2903" dirty="0" err="1"/>
              <a:t>tijelom</a:t>
            </a:r>
            <a:endParaRPr lang="en-US" altLang="en-US" sz="2903" dirty="0"/>
          </a:p>
          <a:p>
            <a:pPr marL="522219" indent="-391664">
              <a:buSzPct val="45000"/>
              <a:buFont typeface="Wingdings" panose="05000000000000000000" pitchFamily="2" charset="2"/>
              <a:buChar char=""/>
              <a:tabLst>
                <a:tab pos="552938" algn="l"/>
                <a:tab pos="1105875" algn="l"/>
                <a:tab pos="1658813" algn="l"/>
                <a:tab pos="2211751" algn="l"/>
                <a:tab pos="2764688" algn="l"/>
                <a:tab pos="3317626" algn="l"/>
                <a:tab pos="3870564" algn="l"/>
                <a:tab pos="4423501" algn="l"/>
                <a:tab pos="4976439" algn="l"/>
                <a:tab pos="5529377" algn="l"/>
                <a:tab pos="6082314" algn="l"/>
                <a:tab pos="6635252" algn="l"/>
                <a:tab pos="7188190" algn="l"/>
                <a:tab pos="7741128" algn="l"/>
                <a:tab pos="8294065" algn="l"/>
                <a:tab pos="8847003" algn="l"/>
                <a:tab pos="9399941" algn="l"/>
                <a:tab pos="9952878" algn="l"/>
                <a:tab pos="10505816" algn="l"/>
              </a:tabLst>
            </a:pPr>
            <a:r>
              <a:rPr lang="hr-HR" altLang="en-US" sz="2903" dirty="0"/>
              <a:t>2</a:t>
            </a:r>
            <a:r>
              <a:rPr lang="en-US" altLang="en-US" sz="2903" dirty="0"/>
              <a:t>000 </a:t>
            </a:r>
            <a:r>
              <a:rPr lang="en-US" altLang="en-US" sz="2903" dirty="0" err="1"/>
              <a:t>različitih</a:t>
            </a:r>
            <a:r>
              <a:rPr lang="en-US" altLang="en-US" sz="2903" dirty="0"/>
              <a:t> </a:t>
            </a:r>
            <a:r>
              <a:rPr lang="en-US" altLang="en-US" sz="2903" dirty="0" err="1"/>
              <a:t>bakterijskih</a:t>
            </a:r>
            <a:r>
              <a:rPr lang="en-US" altLang="en-US" sz="2903" dirty="0"/>
              <a:t> </a:t>
            </a:r>
            <a:r>
              <a:rPr lang="en-US" altLang="en-US" sz="2903" dirty="0" err="1"/>
              <a:t>vrsta</a:t>
            </a:r>
            <a:r>
              <a:rPr lang="en-US" altLang="en-US" sz="2903" dirty="0"/>
              <a:t> </a:t>
            </a:r>
          </a:p>
          <a:p>
            <a:pPr marL="522219" indent="-391664">
              <a:buSzPct val="45000"/>
              <a:buFont typeface="Wingdings" panose="05000000000000000000" pitchFamily="2" charset="2"/>
              <a:buChar char=""/>
              <a:tabLst>
                <a:tab pos="552938" algn="l"/>
                <a:tab pos="1105875" algn="l"/>
                <a:tab pos="1658813" algn="l"/>
                <a:tab pos="2211751" algn="l"/>
                <a:tab pos="2764688" algn="l"/>
                <a:tab pos="3317626" algn="l"/>
                <a:tab pos="3870564" algn="l"/>
                <a:tab pos="4423501" algn="l"/>
                <a:tab pos="4976439" algn="l"/>
                <a:tab pos="5529377" algn="l"/>
                <a:tab pos="6082314" algn="l"/>
                <a:tab pos="6635252" algn="l"/>
                <a:tab pos="7188190" algn="l"/>
                <a:tab pos="7741128" algn="l"/>
                <a:tab pos="8294065" algn="l"/>
                <a:tab pos="8847003" algn="l"/>
                <a:tab pos="9399941" algn="l"/>
                <a:tab pos="9952878" algn="l"/>
                <a:tab pos="10505816" algn="l"/>
              </a:tabLst>
            </a:pPr>
            <a:r>
              <a:rPr lang="hr-HR" altLang="en-US" sz="2903" dirty="0"/>
              <a:t>l</a:t>
            </a:r>
            <a:r>
              <a:rPr lang="en-US" altLang="en-US" sz="2903" dirty="0" err="1"/>
              <a:t>judski</a:t>
            </a:r>
            <a:r>
              <a:rPr lang="en-US" altLang="en-US" sz="2903" dirty="0"/>
              <a:t> </a:t>
            </a:r>
            <a:r>
              <a:rPr lang="en-US" altLang="en-US" sz="2903" dirty="0" err="1"/>
              <a:t>genom</a:t>
            </a:r>
            <a:r>
              <a:rPr lang="en-US" altLang="en-US" sz="2903" dirty="0"/>
              <a:t> se </a:t>
            </a:r>
            <a:r>
              <a:rPr lang="en-US" altLang="en-US" sz="2903" dirty="0" err="1"/>
              <a:t>sastoji</a:t>
            </a:r>
            <a:r>
              <a:rPr lang="en-US" altLang="en-US" sz="2903" dirty="0"/>
              <a:t> od 23 000 gena</a:t>
            </a:r>
            <a:endParaRPr lang="hr-HR" altLang="en-US" sz="2903" dirty="0"/>
          </a:p>
          <a:p>
            <a:pPr marL="522219" indent="-391664">
              <a:buSzPct val="45000"/>
              <a:buFont typeface="Wingdings" panose="05000000000000000000" pitchFamily="2" charset="2"/>
              <a:buChar char=""/>
              <a:tabLst>
                <a:tab pos="552938" algn="l"/>
                <a:tab pos="1105875" algn="l"/>
                <a:tab pos="1658813" algn="l"/>
                <a:tab pos="2211751" algn="l"/>
                <a:tab pos="2764688" algn="l"/>
                <a:tab pos="3317626" algn="l"/>
                <a:tab pos="3870564" algn="l"/>
                <a:tab pos="4423501" algn="l"/>
                <a:tab pos="4976439" algn="l"/>
                <a:tab pos="5529377" algn="l"/>
                <a:tab pos="6082314" algn="l"/>
                <a:tab pos="6635252" algn="l"/>
                <a:tab pos="7188190" algn="l"/>
                <a:tab pos="7741128" algn="l"/>
                <a:tab pos="8294065" algn="l"/>
                <a:tab pos="8847003" algn="l"/>
                <a:tab pos="9399941" algn="l"/>
                <a:tab pos="9952878" algn="l"/>
                <a:tab pos="10505816" algn="l"/>
              </a:tabLst>
            </a:pPr>
            <a:endParaRPr lang="hr-HR" altLang="en-US" sz="2903" dirty="0"/>
          </a:p>
          <a:p>
            <a:pPr marL="522219" indent="-391664">
              <a:buSzPct val="45000"/>
              <a:buFont typeface="Wingdings" panose="05000000000000000000" pitchFamily="2" charset="2"/>
              <a:buChar char=""/>
              <a:tabLst>
                <a:tab pos="552938" algn="l"/>
                <a:tab pos="1105875" algn="l"/>
                <a:tab pos="1658813" algn="l"/>
                <a:tab pos="2211751" algn="l"/>
                <a:tab pos="2764688" algn="l"/>
                <a:tab pos="3317626" algn="l"/>
                <a:tab pos="3870564" algn="l"/>
                <a:tab pos="4423501" algn="l"/>
                <a:tab pos="4976439" algn="l"/>
                <a:tab pos="5529377" algn="l"/>
                <a:tab pos="6082314" algn="l"/>
                <a:tab pos="6635252" algn="l"/>
                <a:tab pos="7188190" algn="l"/>
                <a:tab pos="7741128" algn="l"/>
                <a:tab pos="8294065" algn="l"/>
                <a:tab pos="8847003" algn="l"/>
                <a:tab pos="9399941" algn="l"/>
                <a:tab pos="9952878" algn="l"/>
                <a:tab pos="10505816" algn="l"/>
              </a:tabLst>
            </a:pPr>
            <a:r>
              <a:rPr lang="hr-HR" altLang="en-US" sz="2903" dirty="0"/>
              <a:t>m</a:t>
            </a:r>
            <a:r>
              <a:rPr lang="en-US" altLang="en-US" sz="2903" dirty="0" err="1"/>
              <a:t>ikrobiom</a:t>
            </a:r>
            <a:r>
              <a:rPr lang="en-US" altLang="en-US" sz="2903" dirty="0"/>
              <a:t> </a:t>
            </a:r>
            <a:r>
              <a:rPr lang="en-US" altLang="en-US" sz="2903" dirty="0" err="1"/>
              <a:t>sadrži</a:t>
            </a:r>
            <a:r>
              <a:rPr lang="en-US" altLang="en-US" sz="2903" dirty="0"/>
              <a:t> </a:t>
            </a:r>
            <a:r>
              <a:rPr lang="en-US" altLang="en-US" sz="2903" dirty="0" err="1"/>
              <a:t>i</a:t>
            </a:r>
            <a:r>
              <a:rPr lang="en-US" altLang="en-US" sz="2903" dirty="0"/>
              <a:t> </a:t>
            </a:r>
            <a:r>
              <a:rPr lang="hr-HR" altLang="en-US" sz="2903" dirty="0"/>
              <a:t>100-500 x </a:t>
            </a:r>
            <a:r>
              <a:rPr lang="en-US" altLang="en-US" sz="2903" dirty="0" err="1"/>
              <a:t>veći</a:t>
            </a:r>
            <a:r>
              <a:rPr lang="en-US" altLang="en-US" sz="2903" dirty="0"/>
              <a:t> </a:t>
            </a:r>
            <a:r>
              <a:rPr lang="en-US" altLang="en-US" sz="2903" dirty="0" err="1"/>
              <a:t>broj</a:t>
            </a:r>
            <a:r>
              <a:rPr lang="en-US" altLang="en-US" sz="2903" dirty="0"/>
              <a:t> gena </a:t>
            </a:r>
            <a:r>
              <a:rPr lang="en-US" altLang="en-US" sz="2903" dirty="0" err="1"/>
              <a:t>negoli</a:t>
            </a:r>
            <a:r>
              <a:rPr lang="en-US" altLang="en-US" sz="2903" dirty="0"/>
              <a:t> </a:t>
            </a:r>
            <a:r>
              <a:rPr lang="en-US" altLang="en-US" sz="2903" dirty="0" err="1"/>
              <a:t>ljudski</a:t>
            </a:r>
            <a:r>
              <a:rPr lang="en-US" altLang="en-US" sz="2903" dirty="0"/>
              <a:t> </a:t>
            </a:r>
            <a:r>
              <a:rPr lang="en-US" altLang="en-US" sz="2903" dirty="0" err="1"/>
              <a:t>genom</a:t>
            </a:r>
            <a:endParaRPr lang="hr-HR" altLang="en-US" sz="2903" dirty="0"/>
          </a:p>
          <a:p>
            <a:pPr marL="130555" indent="0">
              <a:buSzPct val="45000"/>
              <a:buNone/>
              <a:tabLst>
                <a:tab pos="552938" algn="l"/>
                <a:tab pos="1105875" algn="l"/>
                <a:tab pos="1658813" algn="l"/>
                <a:tab pos="2211751" algn="l"/>
                <a:tab pos="2764688" algn="l"/>
                <a:tab pos="3317626" algn="l"/>
                <a:tab pos="3870564" algn="l"/>
                <a:tab pos="4423501" algn="l"/>
                <a:tab pos="4976439" algn="l"/>
                <a:tab pos="5529377" algn="l"/>
                <a:tab pos="6082314" algn="l"/>
                <a:tab pos="6635252" algn="l"/>
                <a:tab pos="7188190" algn="l"/>
                <a:tab pos="7741128" algn="l"/>
                <a:tab pos="8294065" algn="l"/>
                <a:tab pos="8847003" algn="l"/>
                <a:tab pos="9399941" algn="l"/>
                <a:tab pos="9952878" algn="l"/>
                <a:tab pos="10505816" algn="l"/>
              </a:tabLst>
            </a:pPr>
            <a:endParaRPr lang="en-US" altLang="en-US" sz="2903" dirty="0"/>
          </a:p>
          <a:p>
            <a:pPr marL="522219" indent="-391664">
              <a:buSzPct val="45000"/>
              <a:buFont typeface="Wingdings" panose="05000000000000000000" pitchFamily="2" charset="2"/>
              <a:buChar char=""/>
              <a:tabLst>
                <a:tab pos="552938" algn="l"/>
                <a:tab pos="1105875" algn="l"/>
                <a:tab pos="1658813" algn="l"/>
                <a:tab pos="2211751" algn="l"/>
                <a:tab pos="2764688" algn="l"/>
                <a:tab pos="3317626" algn="l"/>
                <a:tab pos="3870564" algn="l"/>
                <a:tab pos="4423501" algn="l"/>
                <a:tab pos="4976439" algn="l"/>
                <a:tab pos="5529377" algn="l"/>
                <a:tab pos="6082314" algn="l"/>
                <a:tab pos="6635252" algn="l"/>
                <a:tab pos="7188190" algn="l"/>
                <a:tab pos="7741128" algn="l"/>
                <a:tab pos="8294065" algn="l"/>
                <a:tab pos="8847003" algn="l"/>
                <a:tab pos="9399941" algn="l"/>
                <a:tab pos="9952878" algn="l"/>
                <a:tab pos="10505816" algn="l"/>
              </a:tabLst>
            </a:pPr>
            <a:endParaRPr lang="en-US" altLang="en-US" sz="2903" dirty="0"/>
          </a:p>
        </p:txBody>
      </p:sp>
      <p:sp>
        <p:nvSpPr>
          <p:cNvPr id="4100" name="Text Box 3">
            <a:extLst>
              <a:ext uri="{FF2B5EF4-FFF2-40B4-BE49-F238E27FC236}">
                <a16:creationId xmlns:a16="http://schemas.microsoft.com/office/drawing/2014/main" id="{002B7313-98F5-F93B-2CF3-BD483FC67EE5}"/>
              </a:ext>
            </a:extLst>
          </p:cNvPr>
          <p:cNvSpPr txBox="1">
            <a:spLocks noChangeArrowheads="1"/>
          </p:cNvSpPr>
          <p:nvPr/>
        </p:nvSpPr>
        <p:spPr bwMode="auto">
          <a:xfrm>
            <a:off x="253646" y="6585370"/>
            <a:ext cx="11325684" cy="3014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08847" tIns="73776" rIns="108847" bIns="54423"/>
          <a:lstStyle>
            <a:lvl1pPr>
              <a:lnSpc>
                <a:spcPct val="93000"/>
              </a:lnSpc>
              <a:spcBef>
                <a:spcPts val="1425"/>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panose="020B0604020202020204" pitchFamily="34" charset="0"/>
                <a:ea typeface="Microsoft YaHei" panose="020B0503020204020204" pitchFamily="34" charset="-122"/>
              </a:defRPr>
            </a:lvl1pPr>
            <a:lvl2pPr>
              <a:lnSpc>
                <a:spcPct val="93000"/>
              </a:lnSpc>
              <a:spcBef>
                <a:spcPts val="1138"/>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panose="020B0604020202020204" pitchFamily="34" charset="0"/>
                <a:ea typeface="Microsoft YaHei" panose="020B0503020204020204" pitchFamily="34" charset="-122"/>
              </a:defRPr>
            </a:lvl2pPr>
            <a:lvl3pPr>
              <a:lnSpc>
                <a:spcPct val="93000"/>
              </a:lnSpc>
              <a:spcBef>
                <a:spcPts val="85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panose="020B0604020202020204" pitchFamily="34" charset="0"/>
                <a:ea typeface="Microsoft YaHei" panose="020B0503020204020204" pitchFamily="34" charset="-122"/>
              </a:defRPr>
            </a:lvl3pPr>
            <a:lvl4pPr>
              <a:lnSpc>
                <a:spcPct val="93000"/>
              </a:lnSpc>
              <a:spcBef>
                <a:spcPts val="575"/>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4pPr>
            <a:lvl5pPr>
              <a:lnSpc>
                <a:spcPct val="93000"/>
              </a:lnSpc>
              <a:spcBef>
                <a:spcPts val="288"/>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ea typeface="Microsoft YaHei" panose="020B0503020204020204" pitchFamily="34" charset="-122"/>
              </a:defRPr>
            </a:lvl9pPr>
          </a:lstStyle>
          <a:p>
            <a:pPr eaLnBrk="1">
              <a:spcBef>
                <a:spcPct val="0"/>
              </a:spcBef>
            </a:pPr>
            <a:r>
              <a:rPr lang="hr-HR" altLang="en-US" sz="968"/>
              <a:t>Lazar V et al. Aspects of gut microbiota and immune system interactions in infectious diseases, immunopathology, and cancer.Front. Immunol.2018.</a:t>
            </a:r>
          </a:p>
          <a:p>
            <a:pPr eaLnBrk="1">
              <a:spcBef>
                <a:spcPct val="0"/>
              </a:spcBef>
            </a:pPr>
            <a:endParaRPr lang="hr-HR" altLang="en-US" sz="968"/>
          </a:p>
          <a:p>
            <a:pPr eaLnBrk="1">
              <a:spcBef>
                <a:spcPct val="0"/>
              </a:spcBef>
            </a:pPr>
            <a:endParaRPr lang="en-US" altLang="en-US" sz="968"/>
          </a:p>
        </p:txBody>
      </p:sp>
      <p:pic>
        <p:nvPicPr>
          <p:cNvPr id="4101" name="Picture 5">
            <a:extLst>
              <a:ext uri="{FF2B5EF4-FFF2-40B4-BE49-F238E27FC236}">
                <a16:creationId xmlns:a16="http://schemas.microsoft.com/office/drawing/2014/main" id="{ACC82A93-B5F8-A4C8-8F64-C1771E22CB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1428" t="20660" r="48570" b="24602"/>
          <a:stretch>
            <a:fillRect/>
          </a:stretch>
        </p:blipFill>
        <p:spPr bwMode="auto">
          <a:xfrm>
            <a:off x="8158009" y="3827768"/>
            <a:ext cx="2328408" cy="2391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2" name="TextBox 7">
            <a:extLst>
              <a:ext uri="{FF2B5EF4-FFF2-40B4-BE49-F238E27FC236}">
                <a16:creationId xmlns:a16="http://schemas.microsoft.com/office/drawing/2014/main" id="{393C5877-324D-8573-9608-EBA2C4C8CAFC}"/>
              </a:ext>
            </a:extLst>
          </p:cNvPr>
          <p:cNvSpPr txBox="1">
            <a:spLocks noChangeArrowheads="1"/>
          </p:cNvSpPr>
          <p:nvPr/>
        </p:nvSpPr>
        <p:spPr bwMode="auto">
          <a:xfrm>
            <a:off x="8359601" y="6210984"/>
            <a:ext cx="6097707" cy="178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a:lnSpc>
                <a:spcPct val="93000"/>
              </a:lnSpc>
              <a:buClr>
                <a:srgbClr val="000000"/>
              </a:buClr>
              <a:buSzPct val="100000"/>
              <a:buFont typeface="Times New Roman" panose="02020603050405020304" pitchFamily="18" charset="0"/>
              <a:buNone/>
            </a:pPr>
            <a:r>
              <a:rPr lang="hr-HR" altLang="en-US" sz="605"/>
              <a:t>https://www.vecteezy.com/vector-art/6582217</a:t>
            </a:r>
          </a:p>
        </p:txBody>
      </p:sp>
      <p:pic>
        <p:nvPicPr>
          <p:cNvPr id="2" name="Picture 1" descr="Green, mossy forest with sunlight peeking in">
            <a:extLst>
              <a:ext uri="{FF2B5EF4-FFF2-40B4-BE49-F238E27FC236}">
                <a16:creationId xmlns:a16="http://schemas.microsoft.com/office/drawing/2014/main" id="{71C69C60-7765-56BC-D60E-038012C148DB}"/>
              </a:ext>
            </a:extLst>
          </p:cNvPr>
          <p:cNvPicPr>
            <a:picLocks noChangeAspect="1"/>
          </p:cNvPicPr>
          <p:nvPr/>
        </p:nvPicPr>
        <p:blipFill>
          <a:blip r:embed="rId4"/>
          <a:srcRect l="17425" r="23532"/>
          <a:stretch/>
        </p:blipFill>
        <p:spPr>
          <a:xfrm>
            <a:off x="8087469" y="296701"/>
            <a:ext cx="2914513" cy="3282607"/>
          </a:xfrm>
          <a:prstGeom prst="rect">
            <a:avLst/>
          </a:prstGeom>
        </p:spPr>
      </p:pic>
    </p:spTree>
  </p:cSld>
  <p:clrMapOvr>
    <a:masterClrMapping/>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1">
            <a:extLst>
              <a:ext uri="{FF2B5EF4-FFF2-40B4-BE49-F238E27FC236}">
                <a16:creationId xmlns:a16="http://schemas.microsoft.com/office/drawing/2014/main" id="{EBA8F32A-368D-336E-921F-024E69B1A52E}"/>
              </a:ext>
            </a:extLst>
          </p:cNvPr>
          <p:cNvSpPr>
            <a:spLocks noGrp="1" noChangeArrowheads="1"/>
          </p:cNvSpPr>
          <p:nvPr>
            <p:ph type="title"/>
          </p:nvPr>
        </p:nvSpPr>
        <p:spPr>
          <a:xfrm>
            <a:off x="574275" y="-67198"/>
            <a:ext cx="10970496" cy="1144281"/>
          </a:xfrm>
        </p:spPr>
        <p:txBody>
          <a:bodyPr vert="horz" lIns="91440" tIns="47307" rIns="91440" bIns="45720" rtlCol="0" anchor="ctr">
            <a:normAutofit/>
          </a:bodyPr>
          <a:lstStyle/>
          <a:p>
            <a:pPr eaLnBrk="1"/>
            <a:r>
              <a:rPr lang="hr-HR" altLang="en-US"/>
              <a:t>Mikrobiota</a:t>
            </a:r>
          </a:p>
        </p:txBody>
      </p:sp>
      <p:sp>
        <p:nvSpPr>
          <p:cNvPr id="6147" name="Rectangle 2">
            <a:extLst>
              <a:ext uri="{FF2B5EF4-FFF2-40B4-BE49-F238E27FC236}">
                <a16:creationId xmlns:a16="http://schemas.microsoft.com/office/drawing/2014/main" id="{4225E1F5-8BB2-8621-6034-CA1CD141BB6A}"/>
              </a:ext>
            </a:extLst>
          </p:cNvPr>
          <p:cNvSpPr>
            <a:spLocks noGrp="1" noChangeArrowheads="1"/>
          </p:cNvSpPr>
          <p:nvPr>
            <p:ph type="body" idx="1"/>
          </p:nvPr>
        </p:nvSpPr>
        <p:spPr>
          <a:xfrm>
            <a:off x="608834" y="1439950"/>
            <a:ext cx="6706325" cy="3976181"/>
          </a:xfrm>
        </p:spPr>
        <p:txBody>
          <a:bodyPr/>
          <a:lstStyle/>
          <a:p>
            <a:pPr marL="522219" indent="-391664">
              <a:buSzPct val="45000"/>
              <a:buFont typeface="Wingdings" panose="05000000000000000000" pitchFamily="2" charset="2"/>
              <a:buChar char=""/>
              <a:tabLst>
                <a:tab pos="552938" algn="l"/>
                <a:tab pos="1105875" algn="l"/>
                <a:tab pos="1658813" algn="l"/>
                <a:tab pos="2211751" algn="l"/>
                <a:tab pos="2764688" algn="l"/>
                <a:tab pos="3317626" algn="l"/>
                <a:tab pos="3870564" algn="l"/>
                <a:tab pos="4423501" algn="l"/>
                <a:tab pos="4976439" algn="l"/>
                <a:tab pos="5529377" algn="l"/>
                <a:tab pos="6082314" algn="l"/>
                <a:tab pos="6635252" algn="l"/>
                <a:tab pos="7188190" algn="l"/>
                <a:tab pos="7741128" algn="l"/>
                <a:tab pos="8294065" algn="l"/>
                <a:tab pos="8847003" algn="l"/>
                <a:tab pos="9399941" algn="l"/>
                <a:tab pos="9952878" algn="l"/>
                <a:tab pos="10505816" algn="l"/>
              </a:tabLst>
            </a:pPr>
            <a:r>
              <a:rPr lang="en-US" altLang="en-US" sz="2419" dirty="0" err="1"/>
              <a:t>bakterije</a:t>
            </a:r>
            <a:r>
              <a:rPr lang="en-US" altLang="en-US" sz="2419" dirty="0"/>
              <a:t> </a:t>
            </a:r>
            <a:r>
              <a:rPr lang="en-US" altLang="en-US" sz="2419" dirty="0" err="1"/>
              <a:t>su</a:t>
            </a:r>
            <a:r>
              <a:rPr lang="en-US" altLang="en-US" sz="2419" dirty="0"/>
              <a:t> </a:t>
            </a:r>
            <a:r>
              <a:rPr lang="en-US" altLang="en-US" sz="2419" dirty="0" err="1"/>
              <a:t>glavna</a:t>
            </a:r>
            <a:r>
              <a:rPr lang="en-US" altLang="en-US" sz="2419" dirty="0"/>
              <a:t> </a:t>
            </a:r>
            <a:r>
              <a:rPr lang="en-US" altLang="en-US" sz="2419" dirty="0" err="1"/>
              <a:t>sastavnica</a:t>
            </a:r>
            <a:r>
              <a:rPr lang="en-US" altLang="en-US" sz="2419" dirty="0"/>
              <a:t> </a:t>
            </a:r>
            <a:r>
              <a:rPr lang="en-US" altLang="en-US" sz="2419" dirty="0" err="1"/>
              <a:t>zdrave</a:t>
            </a:r>
            <a:r>
              <a:rPr lang="en-US" altLang="en-US" sz="2419" dirty="0"/>
              <a:t> </a:t>
            </a:r>
            <a:r>
              <a:rPr lang="en-US" altLang="en-US" sz="2419" dirty="0" err="1"/>
              <a:t>ljudske</a:t>
            </a:r>
            <a:r>
              <a:rPr lang="en-US" altLang="en-US" sz="2419" dirty="0"/>
              <a:t> </a:t>
            </a:r>
            <a:r>
              <a:rPr lang="en-US" altLang="en-US" sz="2419" dirty="0" err="1"/>
              <a:t>mikrobiote</a:t>
            </a:r>
            <a:endParaRPr lang="en-US" altLang="en-US" sz="2419" dirty="0"/>
          </a:p>
          <a:p>
            <a:pPr marL="522219" indent="-391664">
              <a:buSzPct val="45000"/>
              <a:buFont typeface="Wingdings" panose="05000000000000000000" pitchFamily="2" charset="2"/>
              <a:buChar char=""/>
              <a:tabLst>
                <a:tab pos="552938" algn="l"/>
                <a:tab pos="1105875" algn="l"/>
                <a:tab pos="1658813" algn="l"/>
                <a:tab pos="2211751" algn="l"/>
                <a:tab pos="2764688" algn="l"/>
                <a:tab pos="3317626" algn="l"/>
                <a:tab pos="3870564" algn="l"/>
                <a:tab pos="4423501" algn="l"/>
                <a:tab pos="4976439" algn="l"/>
                <a:tab pos="5529377" algn="l"/>
                <a:tab pos="6082314" algn="l"/>
                <a:tab pos="6635252" algn="l"/>
                <a:tab pos="7188190" algn="l"/>
                <a:tab pos="7741128" algn="l"/>
                <a:tab pos="8294065" algn="l"/>
                <a:tab pos="8847003" algn="l"/>
                <a:tab pos="9399941" algn="l"/>
                <a:tab pos="9952878" algn="l"/>
                <a:tab pos="10505816" algn="l"/>
              </a:tabLst>
            </a:pPr>
            <a:r>
              <a:rPr lang="en-US" altLang="en-US" sz="2419" dirty="0" err="1"/>
              <a:t>virusi</a:t>
            </a:r>
            <a:r>
              <a:rPr lang="en-US" altLang="en-US" sz="2419" dirty="0"/>
              <a:t> (</a:t>
            </a:r>
            <a:r>
              <a:rPr lang="en-US" altLang="en-US" sz="2419" dirty="0" err="1"/>
              <a:t>primarno</a:t>
            </a:r>
            <a:r>
              <a:rPr lang="en-US" altLang="en-US" sz="2419" dirty="0"/>
              <a:t> </a:t>
            </a:r>
            <a:r>
              <a:rPr lang="en-US" altLang="en-US" sz="2419" dirty="0" err="1"/>
              <a:t>bakteriofagi</a:t>
            </a:r>
            <a:r>
              <a:rPr lang="en-US" altLang="en-US" sz="2419" dirty="0"/>
              <a:t>)</a:t>
            </a:r>
          </a:p>
          <a:p>
            <a:pPr marL="522219" indent="-391664">
              <a:buSzPct val="45000"/>
              <a:buFont typeface="Wingdings" panose="05000000000000000000" pitchFamily="2" charset="2"/>
              <a:buChar char=""/>
              <a:tabLst>
                <a:tab pos="552938" algn="l"/>
                <a:tab pos="1105875" algn="l"/>
                <a:tab pos="1658813" algn="l"/>
                <a:tab pos="2211751" algn="l"/>
                <a:tab pos="2764688" algn="l"/>
                <a:tab pos="3317626" algn="l"/>
                <a:tab pos="3870564" algn="l"/>
                <a:tab pos="4423501" algn="l"/>
                <a:tab pos="4976439" algn="l"/>
                <a:tab pos="5529377" algn="l"/>
                <a:tab pos="6082314" algn="l"/>
                <a:tab pos="6635252" algn="l"/>
                <a:tab pos="7188190" algn="l"/>
                <a:tab pos="7741128" algn="l"/>
                <a:tab pos="8294065" algn="l"/>
                <a:tab pos="8847003" algn="l"/>
                <a:tab pos="9399941" algn="l"/>
                <a:tab pos="9952878" algn="l"/>
                <a:tab pos="10505816" algn="l"/>
              </a:tabLst>
            </a:pPr>
            <a:r>
              <a:rPr lang="hr-HR" altLang="en-US" sz="2419" dirty="0"/>
              <a:t>g</a:t>
            </a:r>
            <a:r>
              <a:rPr lang="en-US" altLang="en-US" sz="2419" dirty="0" err="1"/>
              <a:t>ljiv</a:t>
            </a:r>
            <a:r>
              <a:rPr lang="hr-HR" altLang="en-US" sz="2419" dirty="0"/>
              <a:t>ica</a:t>
            </a:r>
          </a:p>
          <a:p>
            <a:pPr marL="522219" indent="-391664">
              <a:buSzPct val="45000"/>
              <a:buFont typeface="Wingdings" panose="05000000000000000000" pitchFamily="2" charset="2"/>
              <a:buChar char=""/>
              <a:tabLst>
                <a:tab pos="552938" algn="l"/>
                <a:tab pos="1105875" algn="l"/>
                <a:tab pos="1658813" algn="l"/>
                <a:tab pos="2211751" algn="l"/>
                <a:tab pos="2764688" algn="l"/>
                <a:tab pos="3317626" algn="l"/>
                <a:tab pos="3870564" algn="l"/>
                <a:tab pos="4423501" algn="l"/>
                <a:tab pos="4976439" algn="l"/>
                <a:tab pos="5529377" algn="l"/>
                <a:tab pos="6082314" algn="l"/>
                <a:tab pos="6635252" algn="l"/>
                <a:tab pos="7188190" algn="l"/>
                <a:tab pos="7741128" algn="l"/>
                <a:tab pos="8294065" algn="l"/>
                <a:tab pos="8847003" algn="l"/>
                <a:tab pos="9399941" algn="l"/>
                <a:tab pos="9952878" algn="l"/>
                <a:tab pos="10505816" algn="l"/>
              </a:tabLst>
            </a:pPr>
            <a:r>
              <a:rPr lang="hr-HR" altLang="en-US" sz="2419" dirty="0"/>
              <a:t>protozoa</a:t>
            </a:r>
            <a:endParaRPr lang="en-US" altLang="en-US" sz="2419" dirty="0"/>
          </a:p>
          <a:p>
            <a:pPr marL="522219" indent="-391664">
              <a:buSzPct val="45000"/>
              <a:buFont typeface="Wingdings" panose="05000000000000000000" pitchFamily="2" charset="2"/>
              <a:buChar char=""/>
              <a:tabLst>
                <a:tab pos="552938" algn="l"/>
                <a:tab pos="1105875" algn="l"/>
                <a:tab pos="1658813" algn="l"/>
                <a:tab pos="2211751" algn="l"/>
                <a:tab pos="2764688" algn="l"/>
                <a:tab pos="3317626" algn="l"/>
                <a:tab pos="3870564" algn="l"/>
                <a:tab pos="4423501" algn="l"/>
                <a:tab pos="4976439" algn="l"/>
                <a:tab pos="5529377" algn="l"/>
                <a:tab pos="6082314" algn="l"/>
                <a:tab pos="6635252" algn="l"/>
                <a:tab pos="7188190" algn="l"/>
                <a:tab pos="7741128" algn="l"/>
                <a:tab pos="8294065" algn="l"/>
                <a:tab pos="8847003" algn="l"/>
                <a:tab pos="9399941" algn="l"/>
                <a:tab pos="9952878" algn="l"/>
                <a:tab pos="10505816" algn="l"/>
              </a:tabLst>
            </a:pPr>
            <a:endParaRPr lang="hr-HR" altLang="en-US" sz="2419" dirty="0"/>
          </a:p>
          <a:p>
            <a:pPr marL="522219" indent="-391664">
              <a:buSzPct val="45000"/>
              <a:buFont typeface="Wingdings" panose="05000000000000000000" pitchFamily="2" charset="2"/>
              <a:buChar char=""/>
              <a:tabLst>
                <a:tab pos="552938" algn="l"/>
                <a:tab pos="1105875" algn="l"/>
                <a:tab pos="1658813" algn="l"/>
                <a:tab pos="2211751" algn="l"/>
                <a:tab pos="2764688" algn="l"/>
                <a:tab pos="3317626" algn="l"/>
                <a:tab pos="3870564" algn="l"/>
                <a:tab pos="4423501" algn="l"/>
                <a:tab pos="4976439" algn="l"/>
                <a:tab pos="5529377" algn="l"/>
                <a:tab pos="6082314" algn="l"/>
                <a:tab pos="6635252" algn="l"/>
                <a:tab pos="7188190" algn="l"/>
                <a:tab pos="7741128" algn="l"/>
                <a:tab pos="8294065" algn="l"/>
                <a:tab pos="8847003" algn="l"/>
                <a:tab pos="9399941" algn="l"/>
                <a:tab pos="9952878" algn="l"/>
                <a:tab pos="10505816" algn="l"/>
              </a:tabLst>
            </a:pPr>
            <a:r>
              <a:rPr lang="en-US" altLang="en-US" sz="2419" dirty="0" err="1"/>
              <a:t>metode</a:t>
            </a:r>
            <a:r>
              <a:rPr lang="en-US" altLang="en-US" sz="2419" dirty="0"/>
              <a:t> </a:t>
            </a:r>
            <a:r>
              <a:rPr lang="en-US" altLang="en-US" sz="2419" dirty="0" err="1"/>
              <a:t>detekcije</a:t>
            </a:r>
            <a:r>
              <a:rPr lang="en-US" altLang="en-US" sz="2419" dirty="0"/>
              <a:t> </a:t>
            </a:r>
            <a:r>
              <a:rPr lang="en-US" altLang="en-US" sz="2419" dirty="0" err="1"/>
              <a:t>nisu</a:t>
            </a:r>
            <a:r>
              <a:rPr lang="en-US" altLang="en-US" sz="2419" dirty="0"/>
              <a:t> </a:t>
            </a:r>
            <a:r>
              <a:rPr lang="en-US" altLang="en-US" sz="2419" dirty="0" err="1"/>
              <a:t>tako</a:t>
            </a:r>
            <a:r>
              <a:rPr lang="en-US" altLang="en-US" sz="2419" dirty="0"/>
              <a:t> </a:t>
            </a:r>
            <a:r>
              <a:rPr lang="en-US" altLang="en-US" sz="2419" dirty="0" err="1"/>
              <a:t>razvijene</a:t>
            </a:r>
            <a:r>
              <a:rPr lang="en-US" altLang="en-US" sz="2419" dirty="0"/>
              <a:t> </a:t>
            </a:r>
          </a:p>
          <a:p>
            <a:pPr marL="522219" indent="-391664">
              <a:buSzPct val="45000"/>
              <a:buFont typeface="Wingdings" panose="05000000000000000000" pitchFamily="2" charset="2"/>
              <a:buChar char=""/>
              <a:tabLst>
                <a:tab pos="552938" algn="l"/>
                <a:tab pos="1105875" algn="l"/>
                <a:tab pos="1658813" algn="l"/>
                <a:tab pos="2211751" algn="l"/>
                <a:tab pos="2764688" algn="l"/>
                <a:tab pos="3317626" algn="l"/>
                <a:tab pos="3870564" algn="l"/>
                <a:tab pos="4423501" algn="l"/>
                <a:tab pos="4976439" algn="l"/>
                <a:tab pos="5529377" algn="l"/>
                <a:tab pos="6082314" algn="l"/>
                <a:tab pos="6635252" algn="l"/>
                <a:tab pos="7188190" algn="l"/>
                <a:tab pos="7741128" algn="l"/>
                <a:tab pos="8294065" algn="l"/>
                <a:tab pos="8847003" algn="l"/>
                <a:tab pos="9399941" algn="l"/>
                <a:tab pos="9952878" algn="l"/>
                <a:tab pos="10505816" algn="l"/>
              </a:tabLst>
            </a:pPr>
            <a:r>
              <a:rPr lang="en-US" altLang="en-US" sz="2419" dirty="0" err="1"/>
              <a:t>tehnologija</a:t>
            </a:r>
            <a:r>
              <a:rPr lang="en-US" altLang="en-US" sz="2419" dirty="0"/>
              <a:t> za </a:t>
            </a:r>
            <a:r>
              <a:rPr lang="en-US" altLang="en-US" sz="2419" dirty="0" err="1"/>
              <a:t>uzgoj</a:t>
            </a:r>
            <a:endParaRPr lang="en-US" altLang="en-US" sz="2419" dirty="0"/>
          </a:p>
        </p:txBody>
      </p:sp>
      <p:sp>
        <p:nvSpPr>
          <p:cNvPr id="6148" name="TextBox 5">
            <a:extLst>
              <a:ext uri="{FF2B5EF4-FFF2-40B4-BE49-F238E27FC236}">
                <a16:creationId xmlns:a16="http://schemas.microsoft.com/office/drawing/2014/main" id="{194AE625-9B79-A16A-CC25-C2B2A8C564CC}"/>
              </a:ext>
            </a:extLst>
          </p:cNvPr>
          <p:cNvSpPr txBox="1">
            <a:spLocks noChangeArrowheads="1"/>
          </p:cNvSpPr>
          <p:nvPr/>
        </p:nvSpPr>
        <p:spPr bwMode="auto">
          <a:xfrm>
            <a:off x="522436" y="6585370"/>
            <a:ext cx="11056894" cy="213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a:lnSpc>
                <a:spcPct val="93000"/>
              </a:lnSpc>
              <a:buClr>
                <a:srgbClr val="000000"/>
              </a:buClr>
              <a:buSzPct val="100000"/>
              <a:buFont typeface="Times New Roman" panose="02020603050405020304" pitchFamily="18" charset="0"/>
              <a:buNone/>
            </a:pPr>
            <a:r>
              <a:rPr lang="en-US" altLang="en-US" sz="847"/>
              <a:t>Lloyd-Price J et al.The healthy human microbiome. Genome Med 2016. </a:t>
            </a:r>
          </a:p>
        </p:txBody>
      </p:sp>
      <p:pic>
        <p:nvPicPr>
          <p:cNvPr id="6149" name="Picture 6">
            <a:extLst>
              <a:ext uri="{FF2B5EF4-FFF2-40B4-BE49-F238E27FC236}">
                <a16:creationId xmlns:a16="http://schemas.microsoft.com/office/drawing/2014/main" id="{AFDFC0AB-CD6C-9894-6316-7E27CE5DA6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6540" y="1948732"/>
            <a:ext cx="5039823" cy="3716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1">
            <a:extLst>
              <a:ext uri="{FF2B5EF4-FFF2-40B4-BE49-F238E27FC236}">
                <a16:creationId xmlns:a16="http://schemas.microsoft.com/office/drawing/2014/main" id="{86ACD1FA-7664-3C55-17BA-9156A2B1C486}"/>
              </a:ext>
            </a:extLst>
          </p:cNvPr>
          <p:cNvSpPr>
            <a:spLocks noGrp="1" noChangeArrowheads="1"/>
          </p:cNvSpPr>
          <p:nvPr>
            <p:ph type="title"/>
          </p:nvPr>
        </p:nvSpPr>
        <p:spPr>
          <a:xfrm>
            <a:off x="608834" y="272630"/>
            <a:ext cx="10970496" cy="1144280"/>
          </a:xfrm>
        </p:spPr>
        <p:txBody>
          <a:bodyPr vert="horz" lIns="91440" tIns="47307" rIns="91440" bIns="45720" rtlCol="0" anchor="ctr">
            <a:normAutofit/>
          </a:bodyPr>
          <a:lstStyle/>
          <a:p>
            <a:pPr eaLnBrk="1"/>
            <a:r>
              <a:rPr lang="hr-HR" altLang="en-US"/>
              <a:t>Imamo li istu mikrobiotu?</a:t>
            </a:r>
          </a:p>
        </p:txBody>
      </p:sp>
      <p:sp>
        <p:nvSpPr>
          <p:cNvPr id="8195" name="Rectangle 2">
            <a:extLst>
              <a:ext uri="{FF2B5EF4-FFF2-40B4-BE49-F238E27FC236}">
                <a16:creationId xmlns:a16="http://schemas.microsoft.com/office/drawing/2014/main" id="{E71E28DE-A154-2EED-25C1-9F67A57B6AD5}"/>
              </a:ext>
            </a:extLst>
          </p:cNvPr>
          <p:cNvSpPr>
            <a:spLocks noGrp="1" noChangeArrowheads="1"/>
          </p:cNvSpPr>
          <p:nvPr>
            <p:ph type="body" idx="1"/>
          </p:nvPr>
        </p:nvSpPr>
        <p:spPr>
          <a:xfrm>
            <a:off x="608834" y="1605065"/>
            <a:ext cx="10970496" cy="3976181"/>
          </a:xfrm>
        </p:spPr>
        <p:txBody>
          <a:bodyPr/>
          <a:lstStyle/>
          <a:p>
            <a:pPr marL="522219" indent="-391664">
              <a:buSzPct val="45000"/>
              <a:buFont typeface="Wingdings" panose="05000000000000000000" pitchFamily="2" charset="2"/>
              <a:buChar char=""/>
              <a:tabLst>
                <a:tab pos="552938" algn="l"/>
                <a:tab pos="1105875" algn="l"/>
                <a:tab pos="1658813" algn="l"/>
                <a:tab pos="2211751" algn="l"/>
                <a:tab pos="2764688" algn="l"/>
                <a:tab pos="3317626" algn="l"/>
                <a:tab pos="3870564" algn="l"/>
                <a:tab pos="4423501" algn="l"/>
                <a:tab pos="4976439" algn="l"/>
                <a:tab pos="5529377" algn="l"/>
                <a:tab pos="6082314" algn="l"/>
                <a:tab pos="6635252" algn="l"/>
                <a:tab pos="7188190" algn="l"/>
                <a:tab pos="7741128" algn="l"/>
                <a:tab pos="8294065" algn="l"/>
                <a:tab pos="8847003" algn="l"/>
                <a:tab pos="9399941" algn="l"/>
                <a:tab pos="9952878" algn="l"/>
                <a:tab pos="10505816" algn="l"/>
              </a:tabLst>
            </a:pPr>
            <a:r>
              <a:rPr lang="en-US" altLang="en-US"/>
              <a:t>mikrobiota je različita među zdravim ljudima</a:t>
            </a:r>
          </a:p>
          <a:p>
            <a:pPr marL="522219" indent="-391664">
              <a:buSzPct val="45000"/>
              <a:buFont typeface="Wingdings" panose="05000000000000000000" pitchFamily="2" charset="2"/>
              <a:buChar char=""/>
              <a:tabLst>
                <a:tab pos="552938" algn="l"/>
                <a:tab pos="1105875" algn="l"/>
                <a:tab pos="1658813" algn="l"/>
                <a:tab pos="2211751" algn="l"/>
                <a:tab pos="2764688" algn="l"/>
                <a:tab pos="3317626" algn="l"/>
                <a:tab pos="3870564" algn="l"/>
                <a:tab pos="4423501" algn="l"/>
                <a:tab pos="4976439" algn="l"/>
                <a:tab pos="5529377" algn="l"/>
                <a:tab pos="6082314" algn="l"/>
                <a:tab pos="6635252" algn="l"/>
                <a:tab pos="7188190" algn="l"/>
                <a:tab pos="7741128" algn="l"/>
                <a:tab pos="8294065" algn="l"/>
                <a:tab pos="8847003" algn="l"/>
                <a:tab pos="9399941" algn="l"/>
                <a:tab pos="9952878" algn="l"/>
                <a:tab pos="10505816" algn="l"/>
              </a:tabLst>
            </a:pPr>
            <a:r>
              <a:rPr lang="en-US" altLang="en-US"/>
              <a:t>jedinstvena je za pojedinca</a:t>
            </a:r>
          </a:p>
          <a:p>
            <a:pPr marL="522219" indent="-391664">
              <a:buSzPct val="45000"/>
              <a:buNone/>
              <a:tabLst>
                <a:tab pos="552938" algn="l"/>
                <a:tab pos="1105875" algn="l"/>
                <a:tab pos="1658813" algn="l"/>
                <a:tab pos="2211751" algn="l"/>
                <a:tab pos="2764688" algn="l"/>
                <a:tab pos="3317626" algn="l"/>
                <a:tab pos="3870564" algn="l"/>
                <a:tab pos="4423501" algn="l"/>
                <a:tab pos="4976439" algn="l"/>
                <a:tab pos="5529377" algn="l"/>
                <a:tab pos="6082314" algn="l"/>
                <a:tab pos="6635252" algn="l"/>
                <a:tab pos="7188190" algn="l"/>
                <a:tab pos="7741128" algn="l"/>
                <a:tab pos="8294065" algn="l"/>
                <a:tab pos="8847003" algn="l"/>
                <a:tab pos="9399941" algn="l"/>
                <a:tab pos="9952878" algn="l"/>
                <a:tab pos="10505816" algn="l"/>
              </a:tabLst>
            </a:pPr>
            <a:endParaRPr lang="en-US" altLang="en-US"/>
          </a:p>
          <a:p>
            <a:pPr marL="522219" indent="-391664">
              <a:buSzPct val="45000"/>
              <a:buFont typeface="Wingdings" panose="05000000000000000000" pitchFamily="2" charset="2"/>
              <a:buChar char=""/>
              <a:tabLst>
                <a:tab pos="552938" algn="l"/>
                <a:tab pos="1105875" algn="l"/>
                <a:tab pos="1658813" algn="l"/>
                <a:tab pos="2211751" algn="l"/>
                <a:tab pos="2764688" algn="l"/>
                <a:tab pos="3317626" algn="l"/>
                <a:tab pos="3870564" algn="l"/>
                <a:tab pos="4423501" algn="l"/>
                <a:tab pos="4976439" algn="l"/>
                <a:tab pos="5529377" algn="l"/>
                <a:tab pos="6082314" algn="l"/>
                <a:tab pos="6635252" algn="l"/>
                <a:tab pos="7188190" algn="l"/>
                <a:tab pos="7741128" algn="l"/>
                <a:tab pos="8294065" algn="l"/>
                <a:tab pos="8847003" algn="l"/>
                <a:tab pos="9399941" algn="l"/>
                <a:tab pos="9952878" algn="l"/>
                <a:tab pos="10505816" algn="l"/>
              </a:tabLst>
            </a:pPr>
            <a:endParaRPr lang="hr-HR" altLang="en-US"/>
          </a:p>
          <a:p>
            <a:pPr marL="522219" indent="-391664">
              <a:buSzPct val="45000"/>
              <a:buFont typeface="Wingdings" panose="05000000000000000000" pitchFamily="2" charset="2"/>
              <a:buChar char=""/>
              <a:tabLst>
                <a:tab pos="552938" algn="l"/>
                <a:tab pos="1105875" algn="l"/>
                <a:tab pos="1658813" algn="l"/>
                <a:tab pos="2211751" algn="l"/>
                <a:tab pos="2764688" algn="l"/>
                <a:tab pos="3317626" algn="l"/>
                <a:tab pos="3870564" algn="l"/>
                <a:tab pos="4423501" algn="l"/>
                <a:tab pos="4976439" algn="l"/>
                <a:tab pos="5529377" algn="l"/>
                <a:tab pos="6082314" algn="l"/>
                <a:tab pos="6635252" algn="l"/>
                <a:tab pos="7188190" algn="l"/>
                <a:tab pos="7741128" algn="l"/>
                <a:tab pos="8294065" algn="l"/>
                <a:tab pos="8847003" algn="l"/>
                <a:tab pos="9399941" algn="l"/>
                <a:tab pos="9952878" algn="l"/>
                <a:tab pos="10505816" algn="l"/>
              </a:tabLst>
            </a:pPr>
            <a:endParaRPr lang="hr-HR" altLang="en-US"/>
          </a:p>
          <a:p>
            <a:pPr marL="522219" indent="-391664">
              <a:buSzPct val="45000"/>
              <a:buFont typeface="Wingdings" panose="05000000000000000000" pitchFamily="2" charset="2"/>
              <a:buChar char=""/>
              <a:tabLst>
                <a:tab pos="552938" algn="l"/>
                <a:tab pos="1105875" algn="l"/>
                <a:tab pos="1658813" algn="l"/>
                <a:tab pos="2211751" algn="l"/>
                <a:tab pos="2764688" algn="l"/>
                <a:tab pos="3317626" algn="l"/>
                <a:tab pos="3870564" algn="l"/>
                <a:tab pos="4423501" algn="l"/>
                <a:tab pos="4976439" algn="l"/>
                <a:tab pos="5529377" algn="l"/>
                <a:tab pos="6082314" algn="l"/>
                <a:tab pos="6635252" algn="l"/>
                <a:tab pos="7188190" algn="l"/>
                <a:tab pos="7741128" algn="l"/>
                <a:tab pos="8294065" algn="l"/>
                <a:tab pos="8847003" algn="l"/>
                <a:tab pos="9399941" algn="l"/>
                <a:tab pos="9952878" algn="l"/>
                <a:tab pos="10505816" algn="l"/>
              </a:tabLst>
            </a:pPr>
            <a:endParaRPr lang="en-US" altLang="en-US"/>
          </a:p>
        </p:txBody>
      </p:sp>
      <p:pic>
        <p:nvPicPr>
          <p:cNvPr id="8196" name="Picture 4">
            <a:extLst>
              <a:ext uri="{FF2B5EF4-FFF2-40B4-BE49-F238E27FC236}">
                <a16:creationId xmlns:a16="http://schemas.microsoft.com/office/drawing/2014/main" id="{1DFFA1FA-D22B-2589-1649-43EA5F2247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3570" t="30428" r="3569" b="31474"/>
          <a:stretch>
            <a:fillRect/>
          </a:stretch>
        </p:blipFill>
        <p:spPr bwMode="auto">
          <a:xfrm>
            <a:off x="1549601" y="3081493"/>
            <a:ext cx="9772458" cy="2872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7" name="TextBox 8">
            <a:extLst>
              <a:ext uri="{FF2B5EF4-FFF2-40B4-BE49-F238E27FC236}">
                <a16:creationId xmlns:a16="http://schemas.microsoft.com/office/drawing/2014/main" id="{4B43868B-87ED-286A-D031-D761BBF6AAC6}"/>
              </a:ext>
            </a:extLst>
          </p:cNvPr>
          <p:cNvSpPr txBox="1">
            <a:spLocks noChangeArrowheads="1"/>
          </p:cNvSpPr>
          <p:nvPr/>
        </p:nvSpPr>
        <p:spPr bwMode="auto">
          <a:xfrm>
            <a:off x="270926" y="6460574"/>
            <a:ext cx="11091451" cy="576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a:lnSpc>
                <a:spcPct val="93000"/>
              </a:lnSpc>
              <a:buClr>
                <a:srgbClr val="000000"/>
              </a:buClr>
              <a:buSzPct val="100000"/>
              <a:buFont typeface="Times New Roman" panose="02020603050405020304" pitchFamily="18" charset="0"/>
              <a:buNone/>
            </a:pPr>
            <a:r>
              <a:rPr lang="hr-HR" altLang="en-US" sz="1209" dirty="0"/>
              <a:t>Reynoso-García J et al. A complete guide to human microbiomes: Body niches, transmission, development, dysbiosis, and restoration. Front. Syst. Biol., 2022</a:t>
            </a:r>
            <a:br>
              <a:rPr lang="hr-HR" altLang="en-US" sz="2177" dirty="0"/>
            </a:br>
            <a:endParaRPr lang="hr-HR" altLang="en-US" sz="2177" dirty="0"/>
          </a:p>
        </p:txBody>
      </p:sp>
    </p:spTree>
  </p:cSld>
  <p:clrMapOvr>
    <a:masterClrMapping/>
  </p:clrMapOvr>
  <p:transition spd="slow"/>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B5D76-F6E5-8A88-21B1-28C4D611C530}"/>
              </a:ext>
            </a:extLst>
          </p:cNvPr>
          <p:cNvSpPr>
            <a:spLocks noGrp="1"/>
          </p:cNvSpPr>
          <p:nvPr>
            <p:ph type="title"/>
          </p:nvPr>
        </p:nvSpPr>
        <p:spPr/>
        <p:txBody>
          <a:bodyPr/>
          <a:lstStyle/>
          <a:p>
            <a:r>
              <a:rPr lang="hr-HR" dirty="0"/>
              <a:t>Simbiotski odnos između domaćina i mikrobiote</a:t>
            </a:r>
          </a:p>
        </p:txBody>
      </p:sp>
      <p:pic>
        <p:nvPicPr>
          <p:cNvPr id="9" name="Content Placeholder 8">
            <a:extLst>
              <a:ext uri="{FF2B5EF4-FFF2-40B4-BE49-F238E27FC236}">
                <a16:creationId xmlns:a16="http://schemas.microsoft.com/office/drawing/2014/main" id="{A358DE0F-FC79-51A7-400E-F3D1503B0293}"/>
              </a:ext>
            </a:extLst>
          </p:cNvPr>
          <p:cNvPicPr>
            <a:picLocks noGrp="1" noChangeAspect="1"/>
          </p:cNvPicPr>
          <p:nvPr>
            <p:ph idx="1"/>
          </p:nvPr>
        </p:nvPicPr>
        <p:blipFill>
          <a:blip r:embed="rId3"/>
          <a:srcRect l="13619" t="26289" r="63397" b="25210"/>
          <a:stretch/>
        </p:blipFill>
        <p:spPr>
          <a:xfrm>
            <a:off x="4878950" y="2097296"/>
            <a:ext cx="3251200" cy="3859058"/>
          </a:xfrm>
        </p:spPr>
      </p:pic>
      <p:sp>
        <p:nvSpPr>
          <p:cNvPr id="11" name="TextBox 10">
            <a:extLst>
              <a:ext uri="{FF2B5EF4-FFF2-40B4-BE49-F238E27FC236}">
                <a16:creationId xmlns:a16="http://schemas.microsoft.com/office/drawing/2014/main" id="{0EB04900-2DD3-A3BC-1D41-5322A5BFEB9F}"/>
              </a:ext>
            </a:extLst>
          </p:cNvPr>
          <p:cNvSpPr txBox="1"/>
          <p:nvPr/>
        </p:nvSpPr>
        <p:spPr>
          <a:xfrm>
            <a:off x="7066590" y="1883048"/>
            <a:ext cx="4557963" cy="1477328"/>
          </a:xfrm>
          <a:prstGeom prst="rect">
            <a:avLst/>
          </a:prstGeom>
          <a:noFill/>
        </p:spPr>
        <p:txBody>
          <a:bodyPr wrap="square">
            <a:spAutoFit/>
          </a:bodyPr>
          <a:lstStyle/>
          <a:p>
            <a:r>
              <a:rPr lang="hr-HR" dirty="0"/>
              <a:t>-probavni trakt – </a:t>
            </a:r>
          </a:p>
          <a:p>
            <a:r>
              <a:rPr lang="hr-HR" dirty="0"/>
              <a:t>izvor hranjivih tvari za rast i razvoj mikroorganizama</a:t>
            </a:r>
          </a:p>
          <a:p>
            <a:r>
              <a:rPr lang="hr-HR" dirty="0"/>
              <a:t>-dobiva SCFA koji su gorivo za kolonocite</a:t>
            </a:r>
          </a:p>
          <a:p>
            <a:endParaRPr lang="hr-HR" dirty="0"/>
          </a:p>
        </p:txBody>
      </p:sp>
      <p:sp>
        <p:nvSpPr>
          <p:cNvPr id="12" name="Arrow: Curved Left 11">
            <a:extLst>
              <a:ext uri="{FF2B5EF4-FFF2-40B4-BE49-F238E27FC236}">
                <a16:creationId xmlns:a16="http://schemas.microsoft.com/office/drawing/2014/main" id="{C0930854-CCD3-17AB-F2BF-B051F781E272}"/>
              </a:ext>
            </a:extLst>
          </p:cNvPr>
          <p:cNvSpPr/>
          <p:nvPr/>
        </p:nvSpPr>
        <p:spPr>
          <a:xfrm rot="12765420" flipH="1">
            <a:off x="7529293" y="3800372"/>
            <a:ext cx="1414257" cy="1641735"/>
          </a:xfrm>
          <a:prstGeom prst="curved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r-HR">
              <a:solidFill>
                <a:schemeClr val="tx1"/>
              </a:solidFill>
            </a:endParaRPr>
          </a:p>
        </p:txBody>
      </p:sp>
      <p:sp>
        <p:nvSpPr>
          <p:cNvPr id="13" name="Arrow: Curved Right 12">
            <a:extLst>
              <a:ext uri="{FF2B5EF4-FFF2-40B4-BE49-F238E27FC236}">
                <a16:creationId xmlns:a16="http://schemas.microsoft.com/office/drawing/2014/main" id="{F29F021A-63CD-2C61-3AEE-1E9FEF3952C9}"/>
              </a:ext>
            </a:extLst>
          </p:cNvPr>
          <p:cNvSpPr/>
          <p:nvPr/>
        </p:nvSpPr>
        <p:spPr>
          <a:xfrm rot="12357192" flipH="1">
            <a:off x="3844833" y="2103738"/>
            <a:ext cx="1368338" cy="1561308"/>
          </a:xfrm>
          <a:prstGeom prst="curv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r-HR">
              <a:solidFill>
                <a:schemeClr val="tx1"/>
              </a:solidFill>
            </a:endParaRPr>
          </a:p>
        </p:txBody>
      </p:sp>
      <p:sp>
        <p:nvSpPr>
          <p:cNvPr id="15" name="TextBox 14">
            <a:extLst>
              <a:ext uri="{FF2B5EF4-FFF2-40B4-BE49-F238E27FC236}">
                <a16:creationId xmlns:a16="http://schemas.microsoft.com/office/drawing/2014/main" id="{22B63832-672C-CD17-1F2F-250A1AB04D11}"/>
              </a:ext>
            </a:extLst>
          </p:cNvPr>
          <p:cNvSpPr txBox="1"/>
          <p:nvPr/>
        </p:nvSpPr>
        <p:spPr>
          <a:xfrm>
            <a:off x="70649" y="4608636"/>
            <a:ext cx="6094378" cy="1754326"/>
          </a:xfrm>
          <a:prstGeom prst="rect">
            <a:avLst/>
          </a:prstGeom>
          <a:noFill/>
        </p:spPr>
        <p:txBody>
          <a:bodyPr wrap="square">
            <a:spAutoFit/>
          </a:bodyPr>
          <a:lstStyle/>
          <a:p>
            <a:r>
              <a:rPr lang="hr-HR" dirty="0"/>
              <a:t>Mikrobiota štite domaćina od rasta patogenih bakterija</a:t>
            </a:r>
          </a:p>
          <a:p>
            <a:r>
              <a:rPr lang="hr-HR" dirty="0"/>
              <a:t>-sudjeluju u metabolizmu domaćina </a:t>
            </a:r>
          </a:p>
          <a:p>
            <a:r>
              <a:rPr lang="hr-HR" dirty="0"/>
              <a:t>- sintetiziranje esencijalnih vitamina  </a:t>
            </a:r>
          </a:p>
          <a:p>
            <a:r>
              <a:rPr lang="hr-HR" dirty="0"/>
              <a:t>-stvaraju kratkolančane masne kiseline (SCFA) </a:t>
            </a:r>
          </a:p>
          <a:p>
            <a:r>
              <a:rPr lang="hr-HR" dirty="0"/>
              <a:t>-metaboliti moduliraju imunološki odgovor </a:t>
            </a:r>
          </a:p>
          <a:p>
            <a:r>
              <a:rPr lang="hr-HR" dirty="0"/>
              <a:t>- poboljšavaju strukturalni integritet epitelne barijere</a:t>
            </a:r>
          </a:p>
        </p:txBody>
      </p:sp>
      <p:sp>
        <p:nvSpPr>
          <p:cNvPr id="17" name="TextBox 16">
            <a:extLst>
              <a:ext uri="{FF2B5EF4-FFF2-40B4-BE49-F238E27FC236}">
                <a16:creationId xmlns:a16="http://schemas.microsoft.com/office/drawing/2014/main" id="{794906FC-C37D-DC9D-9EE9-71D67090F0FB}"/>
              </a:ext>
            </a:extLst>
          </p:cNvPr>
          <p:cNvSpPr txBox="1"/>
          <p:nvPr/>
        </p:nvSpPr>
        <p:spPr>
          <a:xfrm>
            <a:off x="5940900" y="6362962"/>
            <a:ext cx="6425118" cy="307777"/>
          </a:xfrm>
          <a:prstGeom prst="rect">
            <a:avLst/>
          </a:prstGeom>
          <a:noFill/>
        </p:spPr>
        <p:txBody>
          <a:bodyPr wrap="square">
            <a:spAutoFit/>
          </a:bodyPr>
          <a:lstStyle/>
          <a:p>
            <a:r>
              <a:rPr lang="en-US" sz="700" dirty="0" err="1"/>
              <a:t>Ezenabor</a:t>
            </a:r>
            <a:r>
              <a:rPr lang="en-US" sz="700" dirty="0"/>
              <a:t> E.H. et al. Gut Microbiota and Metabolic Syndrome: Relationships and Opportunities for New Therapeutic Strategies. Wiley </a:t>
            </a:r>
            <a:r>
              <a:rPr lang="en-US" sz="700" dirty="0" err="1"/>
              <a:t>Scientifica</a:t>
            </a:r>
            <a:r>
              <a:rPr lang="en-US" sz="700" dirty="0"/>
              <a:t>. 2024.</a:t>
            </a:r>
          </a:p>
          <a:p>
            <a:r>
              <a:rPr lang="hr-HR" sz="700" dirty="0"/>
              <a:t>Belizario i Napolitano,2015.</a:t>
            </a:r>
          </a:p>
        </p:txBody>
      </p:sp>
    </p:spTree>
    <p:extLst>
      <p:ext uri="{BB962C8B-B14F-4D97-AF65-F5344CB8AC3E}">
        <p14:creationId xmlns:p14="http://schemas.microsoft.com/office/powerpoint/2010/main" val="31634298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57777A9E-E064-EEF7-7637-369E7EA2276F}"/>
              </a:ext>
            </a:extLst>
          </p:cNvPr>
          <p:cNvSpPr>
            <a:spLocks noGrp="1" noChangeArrowheads="1"/>
          </p:cNvSpPr>
          <p:nvPr>
            <p:ph type="title"/>
          </p:nvPr>
        </p:nvSpPr>
        <p:spPr/>
        <p:txBody>
          <a:bodyPr/>
          <a:lstStyle/>
          <a:p>
            <a:pPr eaLnBrk="1"/>
            <a:r>
              <a:rPr lang="hr-HR" altLang="en-US"/>
              <a:t>Utjecaj na mikrobiotu</a:t>
            </a:r>
          </a:p>
        </p:txBody>
      </p:sp>
      <p:pic>
        <p:nvPicPr>
          <p:cNvPr id="10243" name="Content Placeholder 3">
            <a:extLst>
              <a:ext uri="{FF2B5EF4-FFF2-40B4-BE49-F238E27FC236}">
                <a16:creationId xmlns:a16="http://schemas.microsoft.com/office/drawing/2014/main" id="{EAE9F610-3917-0538-53B4-1C6A7B0203EB}"/>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6618223" y="1781698"/>
            <a:ext cx="4623198" cy="3974261"/>
          </a:xfrm>
        </p:spPr>
      </p:pic>
      <p:sp>
        <p:nvSpPr>
          <p:cNvPr id="10244" name="TextBox 5">
            <a:extLst>
              <a:ext uri="{FF2B5EF4-FFF2-40B4-BE49-F238E27FC236}">
                <a16:creationId xmlns:a16="http://schemas.microsoft.com/office/drawing/2014/main" id="{92F76F65-7317-F394-C0FE-72D35E6287DE}"/>
              </a:ext>
            </a:extLst>
          </p:cNvPr>
          <p:cNvSpPr txBox="1">
            <a:spLocks noChangeArrowheads="1"/>
          </p:cNvSpPr>
          <p:nvPr/>
        </p:nvSpPr>
        <p:spPr bwMode="auto">
          <a:xfrm>
            <a:off x="476358" y="6550811"/>
            <a:ext cx="11233527" cy="196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a:lnSpc>
                <a:spcPct val="93000"/>
              </a:lnSpc>
              <a:buClr>
                <a:srgbClr val="000000"/>
              </a:buClr>
              <a:buSzPct val="100000"/>
              <a:buFont typeface="Times New Roman" panose="02020603050405020304" pitchFamily="18" charset="0"/>
              <a:buNone/>
            </a:pPr>
            <a:r>
              <a:rPr lang="hr-HR" altLang="en-US" sz="726"/>
              <a:t>Salazar J et al. Exploring the Relationship between the Gut Microbiota and Ageing: A Possible Age Modulator. Int. J. Environ. Res. Public Health 2023.</a:t>
            </a:r>
          </a:p>
        </p:txBody>
      </p:sp>
      <p:sp>
        <p:nvSpPr>
          <p:cNvPr id="10245" name="TextBox 7">
            <a:extLst>
              <a:ext uri="{FF2B5EF4-FFF2-40B4-BE49-F238E27FC236}">
                <a16:creationId xmlns:a16="http://schemas.microsoft.com/office/drawing/2014/main" id="{1AD2FF36-1FE7-EB34-8531-9C1A370EB092}"/>
              </a:ext>
            </a:extLst>
          </p:cNvPr>
          <p:cNvSpPr txBox="1">
            <a:spLocks noChangeArrowheads="1"/>
          </p:cNvSpPr>
          <p:nvPr/>
        </p:nvSpPr>
        <p:spPr bwMode="auto">
          <a:xfrm>
            <a:off x="697150" y="2209844"/>
            <a:ext cx="6095786" cy="2037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31800" indent="-323850">
              <a:lnSpc>
                <a:spcPct val="93000"/>
              </a:lnSpc>
              <a:spcBef>
                <a:spcPts val="1425"/>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3200">
                <a:solidFill>
                  <a:srgbClr val="000000"/>
                </a:solidFill>
                <a:latin typeface="Arial" panose="020B0604020202020204" pitchFamily="34" charset="0"/>
                <a:ea typeface="Microsoft YaHei" panose="020B0503020204020204" pitchFamily="34" charset="-122"/>
              </a:defRPr>
            </a:lvl1pPr>
            <a:lvl2pPr>
              <a:lnSpc>
                <a:spcPct val="93000"/>
              </a:lnSpc>
              <a:spcBef>
                <a:spcPts val="1138"/>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800">
                <a:solidFill>
                  <a:srgbClr val="000000"/>
                </a:solidFill>
                <a:latin typeface="Arial" panose="020B0604020202020204" pitchFamily="34" charset="0"/>
                <a:ea typeface="Microsoft YaHei" panose="020B0503020204020204" pitchFamily="34" charset="-122"/>
              </a:defRPr>
            </a:lvl2pPr>
            <a:lvl3pPr>
              <a:lnSpc>
                <a:spcPct val="93000"/>
              </a:lnSpc>
              <a:spcBef>
                <a:spcPts val="85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400">
                <a:solidFill>
                  <a:srgbClr val="000000"/>
                </a:solidFill>
                <a:latin typeface="Arial" panose="020B0604020202020204" pitchFamily="34" charset="0"/>
                <a:ea typeface="Microsoft YaHei" panose="020B0503020204020204" pitchFamily="34" charset="-122"/>
              </a:defRPr>
            </a:lvl3pPr>
            <a:lvl4pPr>
              <a:lnSpc>
                <a:spcPct val="93000"/>
              </a:lnSpc>
              <a:spcBef>
                <a:spcPts val="575"/>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000">
                <a:solidFill>
                  <a:srgbClr val="000000"/>
                </a:solidFill>
                <a:latin typeface="Arial" panose="020B0604020202020204" pitchFamily="34" charset="0"/>
                <a:ea typeface="Microsoft YaHei" panose="020B0503020204020204" pitchFamily="34" charset="-122"/>
              </a:defRPr>
            </a:lvl4pPr>
            <a:lvl5pPr>
              <a:lnSpc>
                <a:spcPct val="93000"/>
              </a:lnSpc>
              <a:spcBef>
                <a:spcPts val="288"/>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000">
                <a:solidFill>
                  <a:srgbClr val="000000"/>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000">
                <a:solidFill>
                  <a:srgbClr val="000000"/>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000">
                <a:solidFill>
                  <a:srgbClr val="000000"/>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000">
                <a:solidFill>
                  <a:srgbClr val="000000"/>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ts val="288"/>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sz="2000">
                <a:solidFill>
                  <a:srgbClr val="000000"/>
                </a:solidFill>
                <a:latin typeface="Arial" panose="020B0604020202020204" pitchFamily="34" charset="0"/>
                <a:ea typeface="Microsoft YaHei" panose="020B0503020204020204" pitchFamily="34" charset="-122"/>
              </a:defRPr>
            </a:lvl9pPr>
          </a:lstStyle>
          <a:p>
            <a:pPr eaLnBrk="1">
              <a:buSzPct val="45000"/>
              <a:buFont typeface="Wingdings" panose="05000000000000000000" pitchFamily="2" charset="2"/>
              <a:buChar char=""/>
            </a:pPr>
            <a:r>
              <a:rPr lang="en-US" altLang="en-US" sz="3386"/>
              <a:t>utjecaj različitih čimbenika</a:t>
            </a:r>
          </a:p>
          <a:p>
            <a:pPr eaLnBrk="1">
              <a:buSzPct val="45000"/>
              <a:buFont typeface="Wingdings" panose="05000000000000000000" pitchFamily="2" charset="2"/>
              <a:buChar char=""/>
            </a:pPr>
            <a:r>
              <a:rPr lang="en-US" altLang="en-US" sz="3386"/>
              <a:t>nepoznanica što je točno zdrava mi</a:t>
            </a:r>
            <a:r>
              <a:rPr lang="hr-HR" altLang="en-US" sz="3386"/>
              <a:t>k</a:t>
            </a:r>
            <a:r>
              <a:rPr lang="en-US" altLang="en-US" sz="3386"/>
              <a:t>robiota</a:t>
            </a:r>
            <a:r>
              <a:rPr lang="hr-HR" altLang="en-US" sz="3386"/>
              <a:t>…</a:t>
            </a:r>
            <a:endParaRPr lang="en-US" altLang="en-US" sz="3386"/>
          </a:p>
          <a:p>
            <a:pPr eaLnBrk="1">
              <a:spcBef>
                <a:spcPct val="0"/>
              </a:spcBef>
              <a:buSzPct val="45000"/>
              <a:buFont typeface="Wingdings" panose="05000000000000000000" pitchFamily="2" charset="2"/>
              <a:buChar char=""/>
            </a:pPr>
            <a:endParaRPr lang="en-US" altLang="en-US" sz="2177">
              <a:solidFill>
                <a:schemeClr val="tx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1">
            <a:extLst>
              <a:ext uri="{FF2B5EF4-FFF2-40B4-BE49-F238E27FC236}">
                <a16:creationId xmlns:a16="http://schemas.microsoft.com/office/drawing/2014/main" id="{F8BBEC67-4757-CC44-3A2F-B205C0AE94A9}"/>
              </a:ext>
            </a:extLst>
          </p:cNvPr>
          <p:cNvSpPr>
            <a:spLocks noGrp="1" noChangeArrowheads="1"/>
          </p:cNvSpPr>
          <p:nvPr>
            <p:ph type="title"/>
          </p:nvPr>
        </p:nvSpPr>
        <p:spPr>
          <a:xfrm>
            <a:off x="608834" y="272630"/>
            <a:ext cx="10970496" cy="1144280"/>
          </a:xfrm>
        </p:spPr>
        <p:txBody>
          <a:bodyPr vert="horz" lIns="91440" tIns="47307" rIns="91440" bIns="45720" rtlCol="0" anchor="ctr">
            <a:normAutofit/>
          </a:bodyPr>
          <a:lstStyle/>
          <a:p>
            <a:pPr eaLnBrk="1"/>
            <a:r>
              <a:rPr lang="hr-HR" altLang="en-US"/>
              <a:t>Z</a:t>
            </a:r>
            <a:r>
              <a:rPr lang="en-US" altLang="en-US"/>
              <a:t>dravi mikrobiom</a:t>
            </a:r>
            <a:r>
              <a:rPr lang="hr-HR" altLang="en-US"/>
              <a:t>-</a:t>
            </a:r>
            <a:r>
              <a:rPr lang="en-US" altLang="en-US"/>
              <a:t>eubioz</a:t>
            </a:r>
            <a:r>
              <a:rPr lang="hr-HR" altLang="en-US"/>
              <a:t>a</a:t>
            </a:r>
          </a:p>
        </p:txBody>
      </p:sp>
      <p:sp>
        <p:nvSpPr>
          <p:cNvPr id="12291" name="Rectangle 2">
            <a:extLst>
              <a:ext uri="{FF2B5EF4-FFF2-40B4-BE49-F238E27FC236}">
                <a16:creationId xmlns:a16="http://schemas.microsoft.com/office/drawing/2014/main" id="{4F41E6CD-7372-CAF2-77C5-0A7AF6F6D463}"/>
              </a:ext>
            </a:extLst>
          </p:cNvPr>
          <p:cNvSpPr>
            <a:spLocks noGrp="1" noChangeArrowheads="1"/>
          </p:cNvSpPr>
          <p:nvPr>
            <p:ph type="body" idx="1"/>
          </p:nvPr>
        </p:nvSpPr>
        <p:spPr>
          <a:xfrm>
            <a:off x="608834" y="1605065"/>
            <a:ext cx="10970496" cy="3976181"/>
          </a:xfrm>
        </p:spPr>
        <p:txBody>
          <a:bodyPr/>
          <a:lstStyle/>
          <a:p>
            <a:pPr marL="522219" indent="-391664">
              <a:buSzPct val="45000"/>
              <a:buFont typeface="Wingdings" panose="05000000000000000000" pitchFamily="2" charset="2"/>
              <a:buChar char=""/>
              <a:tabLst>
                <a:tab pos="552938" algn="l"/>
                <a:tab pos="1105875" algn="l"/>
                <a:tab pos="1658813" algn="l"/>
                <a:tab pos="2211751" algn="l"/>
                <a:tab pos="2764688" algn="l"/>
                <a:tab pos="3317626" algn="l"/>
                <a:tab pos="3870564" algn="l"/>
                <a:tab pos="4423501" algn="l"/>
                <a:tab pos="4976439" algn="l"/>
                <a:tab pos="5529377" algn="l"/>
                <a:tab pos="6082314" algn="l"/>
                <a:tab pos="6635252" algn="l"/>
                <a:tab pos="7188190" algn="l"/>
                <a:tab pos="7741128" algn="l"/>
                <a:tab pos="8294065" algn="l"/>
                <a:tab pos="8847003" algn="l"/>
                <a:tab pos="9399941" algn="l"/>
                <a:tab pos="9952878" algn="l"/>
                <a:tab pos="10505816" algn="l"/>
              </a:tabLst>
            </a:pPr>
            <a:r>
              <a:rPr lang="en-US" altLang="en-US" sz="2419"/>
              <a:t>potencijal </a:t>
            </a:r>
            <a:r>
              <a:rPr lang="hr-HR" altLang="en-US" sz="2419"/>
              <a:t>da se suprotstavi </a:t>
            </a:r>
            <a:r>
              <a:rPr lang="en-US" altLang="en-US" sz="2419"/>
              <a:t>štetnim događajima</a:t>
            </a:r>
          </a:p>
          <a:p>
            <a:pPr marL="522219" indent="-391664">
              <a:buSzPct val="45000"/>
              <a:buFont typeface="Wingdings" panose="05000000000000000000" pitchFamily="2" charset="2"/>
              <a:buChar char=""/>
              <a:tabLst>
                <a:tab pos="552938" algn="l"/>
                <a:tab pos="1105875" algn="l"/>
                <a:tab pos="1658813" algn="l"/>
                <a:tab pos="2211751" algn="l"/>
                <a:tab pos="2764688" algn="l"/>
                <a:tab pos="3317626" algn="l"/>
                <a:tab pos="3870564" algn="l"/>
                <a:tab pos="4423501" algn="l"/>
                <a:tab pos="4976439" algn="l"/>
                <a:tab pos="5529377" algn="l"/>
                <a:tab pos="6082314" algn="l"/>
                <a:tab pos="6635252" algn="l"/>
                <a:tab pos="7188190" algn="l"/>
                <a:tab pos="7741128" algn="l"/>
                <a:tab pos="8294065" algn="l"/>
                <a:tab pos="8847003" algn="l"/>
                <a:tab pos="9399941" algn="l"/>
                <a:tab pos="9952878" algn="l"/>
                <a:tab pos="10505816" algn="l"/>
              </a:tabLst>
            </a:pPr>
            <a:r>
              <a:rPr lang="hr-HR" altLang="en-US" sz="2419"/>
              <a:t>brži </a:t>
            </a:r>
            <a:r>
              <a:rPr lang="en-US" altLang="en-US" sz="2419"/>
              <a:t>oporav</a:t>
            </a:r>
            <a:r>
              <a:rPr lang="hr-HR" altLang="en-US" sz="2419"/>
              <a:t>ak</a:t>
            </a:r>
            <a:r>
              <a:rPr lang="en-US" altLang="en-US" sz="2419"/>
              <a:t> nakon izloženosti</a:t>
            </a:r>
            <a:endParaRPr lang="hr-HR" altLang="en-US" sz="2419"/>
          </a:p>
          <a:p>
            <a:pPr marL="522219" indent="-391664">
              <a:buSzPct val="45000"/>
              <a:buFont typeface="Wingdings" panose="05000000000000000000" pitchFamily="2" charset="2"/>
              <a:buChar char=""/>
              <a:tabLst>
                <a:tab pos="552938" algn="l"/>
                <a:tab pos="1105875" algn="l"/>
                <a:tab pos="1658813" algn="l"/>
                <a:tab pos="2211751" algn="l"/>
                <a:tab pos="2764688" algn="l"/>
                <a:tab pos="3317626" algn="l"/>
                <a:tab pos="3870564" algn="l"/>
                <a:tab pos="4423501" algn="l"/>
                <a:tab pos="4976439" algn="l"/>
                <a:tab pos="5529377" algn="l"/>
                <a:tab pos="6082314" algn="l"/>
                <a:tab pos="6635252" algn="l"/>
                <a:tab pos="7188190" algn="l"/>
                <a:tab pos="7741128" algn="l"/>
                <a:tab pos="8294065" algn="l"/>
                <a:tab pos="8847003" algn="l"/>
                <a:tab pos="9399941" algn="l"/>
                <a:tab pos="9952878" algn="l"/>
                <a:tab pos="10505816" algn="l"/>
              </a:tabLst>
            </a:pPr>
            <a:r>
              <a:rPr lang="hr-HR" altLang="en-US" sz="2419"/>
              <a:t>svaki čovjek ima jedinstveni mikrobiom</a:t>
            </a:r>
          </a:p>
          <a:p>
            <a:pPr marL="522219" indent="-391664">
              <a:buSzPct val="45000"/>
              <a:buFont typeface="Wingdings" panose="05000000000000000000" pitchFamily="2" charset="2"/>
              <a:buChar char=""/>
              <a:tabLst>
                <a:tab pos="552938" algn="l"/>
                <a:tab pos="1105875" algn="l"/>
                <a:tab pos="1658813" algn="l"/>
                <a:tab pos="2211751" algn="l"/>
                <a:tab pos="2764688" algn="l"/>
                <a:tab pos="3317626" algn="l"/>
                <a:tab pos="3870564" algn="l"/>
                <a:tab pos="4423501" algn="l"/>
                <a:tab pos="4976439" algn="l"/>
                <a:tab pos="5529377" algn="l"/>
                <a:tab pos="6082314" algn="l"/>
                <a:tab pos="6635252" algn="l"/>
                <a:tab pos="7188190" algn="l"/>
                <a:tab pos="7741128" algn="l"/>
                <a:tab pos="8294065" algn="l"/>
                <a:tab pos="8847003" algn="l"/>
                <a:tab pos="9399941" algn="l"/>
                <a:tab pos="9952878" algn="l"/>
                <a:tab pos="10505816" algn="l"/>
              </a:tabLst>
            </a:pPr>
            <a:endParaRPr lang="hr-HR" altLang="en-US" sz="2419"/>
          </a:p>
          <a:p>
            <a:pPr marL="522219" indent="-391664">
              <a:buSzPct val="45000"/>
              <a:buFont typeface="Wingdings" panose="05000000000000000000" pitchFamily="2" charset="2"/>
              <a:buChar char=""/>
              <a:tabLst>
                <a:tab pos="552938" algn="l"/>
                <a:tab pos="1105875" algn="l"/>
                <a:tab pos="1658813" algn="l"/>
                <a:tab pos="2211751" algn="l"/>
                <a:tab pos="2764688" algn="l"/>
                <a:tab pos="3317626" algn="l"/>
                <a:tab pos="3870564" algn="l"/>
                <a:tab pos="4423501" algn="l"/>
                <a:tab pos="4976439" algn="l"/>
                <a:tab pos="5529377" algn="l"/>
                <a:tab pos="6082314" algn="l"/>
                <a:tab pos="6635252" algn="l"/>
                <a:tab pos="7188190" algn="l"/>
                <a:tab pos="7741128" algn="l"/>
                <a:tab pos="8294065" algn="l"/>
                <a:tab pos="8847003" algn="l"/>
                <a:tab pos="9399941" algn="l"/>
                <a:tab pos="9952878" algn="l"/>
                <a:tab pos="10505816" algn="l"/>
              </a:tabLst>
            </a:pPr>
            <a:endParaRPr lang="en-US" altLang="en-US" sz="2419"/>
          </a:p>
        </p:txBody>
      </p:sp>
      <p:sp>
        <p:nvSpPr>
          <p:cNvPr id="11267" name="Text Box 3">
            <a:extLst>
              <a:ext uri="{FF2B5EF4-FFF2-40B4-BE49-F238E27FC236}">
                <a16:creationId xmlns:a16="http://schemas.microsoft.com/office/drawing/2014/main" id="{C5AA5B0F-EB98-53A2-AC83-F41DD0BF3FF7}"/>
              </a:ext>
            </a:extLst>
          </p:cNvPr>
          <p:cNvSpPr txBox="1">
            <a:spLocks noChangeArrowheads="1"/>
          </p:cNvSpPr>
          <p:nvPr/>
        </p:nvSpPr>
        <p:spPr bwMode="auto">
          <a:xfrm>
            <a:off x="348262" y="6493213"/>
            <a:ext cx="10886019" cy="729574"/>
          </a:xfrm>
          <a:prstGeom prst="rect">
            <a:avLst/>
          </a:prstGeom>
          <a:noFill/>
          <a:ln>
            <a:noFill/>
          </a:ln>
          <a:effectLst/>
        </p:spPr>
        <p:txBody>
          <a:bodyPr lIns="108847" tIns="64100" rIns="108847" bIns="54423"/>
          <a:lstStyle>
            <a:lvl1pP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a:solidFill>
                  <a:srgbClr val="000000"/>
                </a:solidFill>
                <a:latin typeface="Arial" panose="020B0604020202020204" pitchFamily="34" charset="0"/>
                <a:ea typeface="Microsoft YaHei" panose="020B0503020204020204" pitchFamily="34" charset="-122"/>
              </a:defRPr>
            </a:lvl1pPr>
            <a:lvl2pP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a:solidFill>
                  <a:srgbClr val="000000"/>
                </a:solidFill>
                <a:latin typeface="Arial" panose="020B0604020202020204" pitchFamily="34" charset="0"/>
                <a:ea typeface="Microsoft YaHei" panose="020B0503020204020204" pitchFamily="34" charset="-122"/>
              </a:defRPr>
            </a:lvl2pPr>
            <a:lvl3pP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a:solidFill>
                  <a:srgbClr val="000000"/>
                </a:solidFill>
                <a:latin typeface="Arial" panose="020B0604020202020204" pitchFamily="34" charset="0"/>
                <a:ea typeface="Microsoft YaHei" panose="020B0503020204020204" pitchFamily="34" charset="-122"/>
              </a:defRPr>
            </a:lvl3pPr>
            <a:lvl4pP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a:solidFill>
                  <a:srgbClr val="000000"/>
                </a:solidFill>
                <a:latin typeface="Arial" panose="020B0604020202020204" pitchFamily="34" charset="0"/>
                <a:ea typeface="Microsoft YaHei" panose="020B0503020204020204" pitchFamily="34" charset="-122"/>
              </a:defRPr>
            </a:lvl4pPr>
            <a:lvl5pP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a:solidFill>
                  <a:srgbClr val="000000"/>
                </a:solidFill>
                <a:latin typeface="Arial" panose="020B0604020202020204" pitchFamily="34" charset="0"/>
                <a:ea typeface="Microsoft YaHei" panose="020B0503020204020204" pitchFamily="34" charset="-122"/>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a:solidFill>
                  <a:srgbClr val="000000"/>
                </a:solidFill>
                <a:latin typeface="Arial" panose="020B0604020202020204" pitchFamily="34" charset="0"/>
                <a:ea typeface="Microsoft YaHei" panose="020B0503020204020204" pitchFamily="34" charset="-122"/>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a:solidFill>
                  <a:srgbClr val="000000"/>
                </a:solidFill>
                <a:latin typeface="Arial" panose="020B0604020202020204" pitchFamily="34" charset="0"/>
                <a:ea typeface="Microsoft YaHei" panose="020B0503020204020204" pitchFamily="34" charset="-122"/>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a:solidFill>
                  <a:srgbClr val="000000"/>
                </a:solidFill>
                <a:latin typeface="Arial" panose="020B0604020202020204" pitchFamily="34" charset="0"/>
                <a:ea typeface="Microsoft YaHei" panose="020B0503020204020204" pitchFamily="34" charset="-122"/>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Lst>
              <a:defRPr>
                <a:solidFill>
                  <a:srgbClr val="000000"/>
                </a:solidFill>
                <a:latin typeface="Arial" panose="020B0604020202020204" pitchFamily="34" charset="0"/>
                <a:ea typeface="Microsoft YaHei" panose="020B0503020204020204" pitchFamily="34" charset="-122"/>
              </a:defRPr>
            </a:lvl9pPr>
          </a:lstStyle>
          <a:p>
            <a:pPr eaLnBrk="1">
              <a:lnSpc>
                <a:spcPct val="93000"/>
              </a:lnSpc>
              <a:buClr>
                <a:srgbClr val="000000"/>
              </a:buClr>
              <a:buSzPct val="100000"/>
              <a:buFont typeface="Times New Roman" panose="02020603050405020304" pitchFamily="18" charset="0"/>
              <a:buNone/>
              <a:defRPr/>
            </a:pPr>
            <a:r>
              <a:rPr lang="en-US" altLang="en-US" sz="726" dirty="0"/>
              <a:t>Lloyd-Price J et </a:t>
            </a:r>
            <a:r>
              <a:rPr lang="en-US" altLang="en-US" sz="726" dirty="0" err="1"/>
              <a:t>al.The</a:t>
            </a:r>
            <a:r>
              <a:rPr lang="en-US" altLang="en-US" sz="726" dirty="0"/>
              <a:t> healthy human microbiome. Genome Med 2016</a:t>
            </a:r>
            <a:r>
              <a:rPr lang="en-US" altLang="en-US" sz="726" dirty="0">
                <a:latin typeface="+mj-lt"/>
              </a:rPr>
              <a:t>. The Human Microbiome Project Consortium. Structure, function and diversity of the healthy human microbiome. Nature 2012.</a:t>
            </a:r>
            <a:r>
              <a:rPr lang="hr-HR" altLang="en-US" sz="726" dirty="0">
                <a:latin typeface="+mj-lt"/>
              </a:rPr>
              <a:t> </a:t>
            </a:r>
          </a:p>
          <a:p>
            <a:pPr eaLnBrk="1">
              <a:lnSpc>
                <a:spcPct val="93000"/>
              </a:lnSpc>
              <a:buClr>
                <a:srgbClr val="000000"/>
              </a:buClr>
              <a:buSzPct val="100000"/>
              <a:buFont typeface="Times New Roman" panose="02020603050405020304" pitchFamily="18" charset="0"/>
              <a:buNone/>
              <a:defRPr/>
            </a:pPr>
            <a:r>
              <a:rPr lang="hr-HR" altLang="en-US" sz="726" dirty="0">
                <a:latin typeface="+mj-lt"/>
              </a:rPr>
              <a:t>Capello F. </a:t>
            </a:r>
            <a:r>
              <a:rPr lang="en-US" sz="726" dirty="0">
                <a:solidFill>
                  <a:srgbClr val="131314"/>
                </a:solidFill>
                <a:highlight>
                  <a:srgbClr val="FFFFFF"/>
                </a:highlight>
                <a:latin typeface="+mj-lt"/>
              </a:rPr>
              <a:t>Probiotics Can Cure Oral Aphthous-Like Ulcers in Inflammatory Bowel Disease Patients: A Review of the Literature and a Working Hypothesis</a:t>
            </a:r>
            <a:r>
              <a:rPr lang="hr-HR" sz="726" dirty="0">
                <a:solidFill>
                  <a:srgbClr val="131314"/>
                </a:solidFill>
                <a:highlight>
                  <a:srgbClr val="FFFFFF"/>
                </a:highlight>
                <a:latin typeface="+mj-lt"/>
              </a:rPr>
              <a:t>. </a:t>
            </a:r>
            <a:r>
              <a:rPr lang="en-US" sz="726" dirty="0">
                <a:solidFill>
                  <a:srgbClr val="131314"/>
                </a:solidFill>
                <a:highlight>
                  <a:srgbClr val="FFFFFF"/>
                </a:highlight>
                <a:latin typeface="+mj-lt"/>
              </a:rPr>
              <a:t>International Journal of Molecular Sciences</a:t>
            </a:r>
            <a:r>
              <a:rPr lang="hr-HR" sz="726" dirty="0">
                <a:solidFill>
                  <a:srgbClr val="131314"/>
                </a:solidFill>
                <a:highlight>
                  <a:srgbClr val="FFFFFF"/>
                </a:highlight>
                <a:latin typeface="+mj-lt"/>
              </a:rPr>
              <a:t>.2019.</a:t>
            </a:r>
            <a:endParaRPr lang="en-US" altLang="en-US" sz="726" dirty="0">
              <a:latin typeface="+mj-lt"/>
            </a:endParaRPr>
          </a:p>
        </p:txBody>
      </p:sp>
      <p:pic>
        <p:nvPicPr>
          <p:cNvPr id="12293" name="Picture 3">
            <a:extLst>
              <a:ext uri="{FF2B5EF4-FFF2-40B4-BE49-F238E27FC236}">
                <a16:creationId xmlns:a16="http://schemas.microsoft.com/office/drawing/2014/main" id="{B877EDAA-8F5D-781C-3DB1-C25AE50D64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7148" y="3254287"/>
            <a:ext cx="5139660" cy="3052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el 3">
            <a:extLst>
              <a:ext uri="{FF2B5EF4-FFF2-40B4-BE49-F238E27FC236}">
                <a16:creationId xmlns:a16="http://schemas.microsoft.com/office/drawing/2014/main" id="{9D512D2C-9E9C-5E57-3709-4D30342D5490}"/>
              </a:ext>
            </a:extLst>
          </p:cNvPr>
          <p:cNvSpPr>
            <a:spLocks noGrp="1" noChangeArrowheads="1"/>
          </p:cNvSpPr>
          <p:nvPr>
            <p:ph type="title"/>
          </p:nvPr>
        </p:nvSpPr>
        <p:spPr/>
        <p:txBody>
          <a:bodyPr/>
          <a:lstStyle/>
          <a:p>
            <a:pPr eaLnBrk="1"/>
            <a:r>
              <a:rPr lang="hr-HR" altLang="en-US"/>
              <a:t>Disbioza</a:t>
            </a:r>
            <a:endParaRPr lang="de-AT" altLang="en-US"/>
          </a:p>
        </p:txBody>
      </p:sp>
      <p:sp>
        <p:nvSpPr>
          <p:cNvPr id="5" name="Inhaltsplatzhalter 4">
            <a:extLst>
              <a:ext uri="{FF2B5EF4-FFF2-40B4-BE49-F238E27FC236}">
                <a16:creationId xmlns:a16="http://schemas.microsoft.com/office/drawing/2014/main" id="{6A7F44D8-87D5-7C98-4ACC-C6935F17504B}"/>
              </a:ext>
            </a:extLst>
          </p:cNvPr>
          <p:cNvSpPr>
            <a:spLocks noGrp="1"/>
          </p:cNvSpPr>
          <p:nvPr>
            <p:ph idx="1"/>
          </p:nvPr>
        </p:nvSpPr>
        <p:spPr>
          <a:xfrm>
            <a:off x="958262" y="1599305"/>
            <a:ext cx="8228832" cy="4527202"/>
          </a:xfrm>
        </p:spPr>
        <p:txBody>
          <a:bodyPr/>
          <a:lstStyle/>
          <a:p>
            <a:pPr marL="0" indent="0">
              <a:defRPr/>
            </a:pPr>
            <a:endParaRPr lang="de-AT" sz="1400" dirty="0"/>
          </a:p>
          <a:p>
            <a:pPr marL="0" indent="0">
              <a:defRPr/>
            </a:pPr>
            <a:r>
              <a:rPr lang="de-AT" sz="2600" dirty="0"/>
              <a:t> </a:t>
            </a:r>
          </a:p>
        </p:txBody>
      </p:sp>
      <p:graphicFrame>
        <p:nvGraphicFramePr>
          <p:cNvPr id="8" name="Diagramm 7">
            <a:extLst>
              <a:ext uri="{FF2B5EF4-FFF2-40B4-BE49-F238E27FC236}">
                <a16:creationId xmlns:a16="http://schemas.microsoft.com/office/drawing/2014/main" id="{F9339170-A67B-ACAE-2054-FDAC999102F6}"/>
              </a:ext>
            </a:extLst>
          </p:cNvPr>
          <p:cNvGraphicFramePr/>
          <p:nvPr/>
        </p:nvGraphicFramePr>
        <p:xfrm>
          <a:off x="7320136" y="2204864"/>
          <a:ext cx="3563888" cy="34563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10920E60-34FF-8E3C-4ADE-9D69684D1555}"/>
              </a:ext>
            </a:extLst>
          </p:cNvPr>
          <p:cNvSpPr txBox="1"/>
          <p:nvPr/>
        </p:nvSpPr>
        <p:spPr>
          <a:xfrm>
            <a:off x="783547" y="1875775"/>
            <a:ext cx="6095787" cy="4593565"/>
          </a:xfrm>
          <a:prstGeom prst="rect">
            <a:avLst/>
          </a:prstGeom>
          <a:noFill/>
        </p:spPr>
        <p:txBody>
          <a:bodyPr>
            <a:spAutoFit/>
          </a:bodyPr>
          <a:lstStyle/>
          <a:p>
            <a:pPr marL="522219" indent="-391664">
              <a:lnSpc>
                <a:spcPct val="93000"/>
              </a:lnSpc>
              <a:buClr>
                <a:srgbClr val="000000"/>
              </a:buClr>
              <a:buSzPct val="45000"/>
              <a:buFont typeface="Wingdings" panose="05000000000000000000" pitchFamily="2" charset="2"/>
              <a:buChar char=""/>
              <a:tabLst>
                <a:tab pos="552938" algn="l"/>
                <a:tab pos="1105875" algn="l"/>
                <a:tab pos="1658813" algn="l"/>
                <a:tab pos="2211751" algn="l"/>
                <a:tab pos="2764688" algn="l"/>
                <a:tab pos="3317626" algn="l"/>
                <a:tab pos="3870564" algn="l"/>
                <a:tab pos="4423501" algn="l"/>
                <a:tab pos="4976439" algn="l"/>
                <a:tab pos="5529377" algn="l"/>
                <a:tab pos="6082314" algn="l"/>
                <a:tab pos="6635252" algn="l"/>
                <a:tab pos="7188190" algn="l"/>
                <a:tab pos="7741128" algn="l"/>
                <a:tab pos="8294065" algn="l"/>
                <a:tab pos="8847003" algn="l"/>
                <a:tab pos="9399941" algn="l"/>
                <a:tab pos="9952878" algn="l"/>
                <a:tab pos="10505816" algn="l"/>
              </a:tabLst>
              <a:defRPr/>
            </a:pPr>
            <a:r>
              <a:rPr lang="hr-HR" altLang="en-US" sz="2419" dirty="0"/>
              <a:t>n</a:t>
            </a:r>
            <a:r>
              <a:rPr lang="en-US" altLang="en-US" sz="2419" dirty="0" err="1"/>
              <a:t>aruš</a:t>
            </a:r>
            <a:r>
              <a:rPr lang="hr-HR" altLang="en-US" sz="2419" dirty="0"/>
              <a:t>ena je ravnoteža</a:t>
            </a:r>
            <a:r>
              <a:rPr lang="en-US" altLang="en-US" sz="2419" dirty="0"/>
              <a:t> </a:t>
            </a:r>
            <a:r>
              <a:rPr lang="en-US" altLang="en-US" sz="2419" dirty="0" err="1"/>
              <a:t>složenog</a:t>
            </a:r>
            <a:r>
              <a:rPr lang="en-US" altLang="en-US" sz="2419" dirty="0"/>
              <a:t> </a:t>
            </a:r>
            <a:r>
              <a:rPr lang="en-US" altLang="en-US" sz="2419" dirty="0" err="1"/>
              <a:t>humanog</a:t>
            </a:r>
            <a:r>
              <a:rPr lang="en-US" altLang="en-US" sz="2419" dirty="0"/>
              <a:t> </a:t>
            </a:r>
            <a:r>
              <a:rPr lang="en-US" altLang="en-US" sz="2419" dirty="0" err="1"/>
              <a:t>ekosistema</a:t>
            </a:r>
            <a:r>
              <a:rPr lang="en-US" altLang="en-US" sz="2419" dirty="0"/>
              <a:t> </a:t>
            </a:r>
            <a:endParaRPr lang="hr-HR" altLang="en-US" sz="2419" dirty="0"/>
          </a:p>
          <a:p>
            <a:pPr marL="522219" indent="-391664">
              <a:lnSpc>
                <a:spcPct val="93000"/>
              </a:lnSpc>
              <a:buClr>
                <a:srgbClr val="000000"/>
              </a:buClr>
              <a:buSzPct val="45000"/>
              <a:buFont typeface="Wingdings" panose="05000000000000000000" pitchFamily="2" charset="2"/>
              <a:buChar char=""/>
              <a:tabLst>
                <a:tab pos="552938" algn="l"/>
                <a:tab pos="1105875" algn="l"/>
                <a:tab pos="1658813" algn="l"/>
                <a:tab pos="2211751" algn="l"/>
                <a:tab pos="2764688" algn="l"/>
                <a:tab pos="3317626" algn="l"/>
                <a:tab pos="3870564" algn="l"/>
                <a:tab pos="4423501" algn="l"/>
                <a:tab pos="4976439" algn="l"/>
                <a:tab pos="5529377" algn="l"/>
                <a:tab pos="6082314" algn="l"/>
                <a:tab pos="6635252" algn="l"/>
                <a:tab pos="7188190" algn="l"/>
                <a:tab pos="7741128" algn="l"/>
                <a:tab pos="8294065" algn="l"/>
                <a:tab pos="8847003" algn="l"/>
                <a:tab pos="9399941" algn="l"/>
                <a:tab pos="9952878" algn="l"/>
                <a:tab pos="10505816" algn="l"/>
              </a:tabLst>
              <a:defRPr/>
            </a:pPr>
            <a:endParaRPr lang="hr-HR" altLang="en-US" sz="2419" dirty="0"/>
          </a:p>
          <a:p>
            <a:pPr marL="522219" indent="-391664">
              <a:lnSpc>
                <a:spcPct val="93000"/>
              </a:lnSpc>
              <a:buClr>
                <a:srgbClr val="000000"/>
              </a:buClr>
              <a:buSzPct val="45000"/>
              <a:buFont typeface="Wingdings" panose="05000000000000000000" pitchFamily="2" charset="2"/>
              <a:buChar char=""/>
              <a:tabLst>
                <a:tab pos="552938" algn="l"/>
                <a:tab pos="1105875" algn="l"/>
                <a:tab pos="1658813" algn="l"/>
                <a:tab pos="2211751" algn="l"/>
                <a:tab pos="2764688" algn="l"/>
                <a:tab pos="3317626" algn="l"/>
                <a:tab pos="3870564" algn="l"/>
                <a:tab pos="4423501" algn="l"/>
                <a:tab pos="4976439" algn="l"/>
                <a:tab pos="5529377" algn="l"/>
                <a:tab pos="6082314" algn="l"/>
                <a:tab pos="6635252" algn="l"/>
                <a:tab pos="7188190" algn="l"/>
                <a:tab pos="7741128" algn="l"/>
                <a:tab pos="8294065" algn="l"/>
                <a:tab pos="8847003" algn="l"/>
                <a:tab pos="9399941" algn="l"/>
                <a:tab pos="9952878" algn="l"/>
                <a:tab pos="10505816" algn="l"/>
              </a:tabLst>
              <a:defRPr/>
            </a:pPr>
            <a:r>
              <a:rPr lang="hr-HR" altLang="en-US" sz="2419" dirty="0"/>
              <a:t>veći rizik </a:t>
            </a:r>
            <a:r>
              <a:rPr lang="en-US" altLang="en-US" sz="2419" dirty="0" err="1"/>
              <a:t>razvoja</a:t>
            </a:r>
            <a:r>
              <a:rPr lang="en-US" altLang="en-US" sz="2419" dirty="0"/>
              <a:t> </a:t>
            </a:r>
            <a:r>
              <a:rPr lang="en-US" altLang="en-US" sz="2419" dirty="0" err="1"/>
              <a:t>bolesti</a:t>
            </a:r>
            <a:endParaRPr lang="hr-HR" altLang="en-US" sz="2419" dirty="0"/>
          </a:p>
          <a:p>
            <a:pPr marL="522219" indent="-391664">
              <a:lnSpc>
                <a:spcPct val="93000"/>
              </a:lnSpc>
              <a:buClr>
                <a:srgbClr val="000000"/>
              </a:buClr>
              <a:buSzPct val="45000"/>
              <a:buFont typeface="Wingdings" panose="05000000000000000000" pitchFamily="2" charset="2"/>
              <a:buChar char=""/>
              <a:tabLst>
                <a:tab pos="552938" algn="l"/>
                <a:tab pos="1105875" algn="l"/>
                <a:tab pos="1658813" algn="l"/>
                <a:tab pos="2211751" algn="l"/>
                <a:tab pos="2764688" algn="l"/>
                <a:tab pos="3317626" algn="l"/>
                <a:tab pos="3870564" algn="l"/>
                <a:tab pos="4423501" algn="l"/>
                <a:tab pos="4976439" algn="l"/>
                <a:tab pos="5529377" algn="l"/>
                <a:tab pos="6082314" algn="l"/>
                <a:tab pos="6635252" algn="l"/>
                <a:tab pos="7188190" algn="l"/>
                <a:tab pos="7741128" algn="l"/>
                <a:tab pos="8294065" algn="l"/>
                <a:tab pos="8847003" algn="l"/>
                <a:tab pos="9399941" algn="l"/>
                <a:tab pos="9952878" algn="l"/>
                <a:tab pos="10505816" algn="l"/>
              </a:tabLst>
              <a:defRPr/>
            </a:pPr>
            <a:endParaRPr lang="hr-HR" altLang="en-US" sz="2419" dirty="0"/>
          </a:p>
          <a:p>
            <a:pPr marL="522219" indent="-391664">
              <a:lnSpc>
                <a:spcPct val="93000"/>
              </a:lnSpc>
              <a:buClr>
                <a:srgbClr val="000000"/>
              </a:buClr>
              <a:buSzPct val="45000"/>
              <a:buFont typeface="Wingdings" panose="05000000000000000000" pitchFamily="2" charset="2"/>
              <a:buChar char=""/>
              <a:tabLst>
                <a:tab pos="552938" algn="l"/>
                <a:tab pos="1105875" algn="l"/>
                <a:tab pos="1658813" algn="l"/>
                <a:tab pos="2211751" algn="l"/>
                <a:tab pos="2764688" algn="l"/>
                <a:tab pos="3317626" algn="l"/>
                <a:tab pos="3870564" algn="l"/>
                <a:tab pos="4423501" algn="l"/>
                <a:tab pos="4976439" algn="l"/>
                <a:tab pos="5529377" algn="l"/>
                <a:tab pos="6082314" algn="l"/>
                <a:tab pos="6635252" algn="l"/>
                <a:tab pos="7188190" algn="l"/>
                <a:tab pos="7741128" algn="l"/>
                <a:tab pos="8294065" algn="l"/>
                <a:tab pos="8847003" algn="l"/>
                <a:tab pos="9399941" algn="l"/>
                <a:tab pos="9952878" algn="l"/>
                <a:tab pos="10505816" algn="l"/>
              </a:tabLst>
              <a:defRPr/>
            </a:pPr>
            <a:r>
              <a:rPr lang="en-US" altLang="en-US" sz="2419" dirty="0" err="1"/>
              <a:t>uzrok</a:t>
            </a:r>
            <a:r>
              <a:rPr lang="en-US" altLang="en-US" sz="2419" dirty="0"/>
              <a:t> </a:t>
            </a:r>
            <a:r>
              <a:rPr lang="en-US" altLang="en-US" sz="2419" dirty="0" err="1"/>
              <a:t>bolesti</a:t>
            </a:r>
            <a:r>
              <a:rPr lang="en-US" altLang="en-US" sz="2419" dirty="0"/>
              <a:t>?</a:t>
            </a:r>
          </a:p>
          <a:p>
            <a:pPr marL="522219" indent="-391664">
              <a:lnSpc>
                <a:spcPct val="93000"/>
              </a:lnSpc>
              <a:buClr>
                <a:srgbClr val="000000"/>
              </a:buClr>
              <a:buSzPct val="45000"/>
              <a:buFont typeface="Wingdings" panose="05000000000000000000" pitchFamily="2" charset="2"/>
              <a:buChar char=""/>
              <a:tabLst>
                <a:tab pos="552938" algn="l"/>
                <a:tab pos="1105875" algn="l"/>
                <a:tab pos="1658813" algn="l"/>
                <a:tab pos="2211751" algn="l"/>
                <a:tab pos="2764688" algn="l"/>
                <a:tab pos="3317626" algn="l"/>
                <a:tab pos="3870564" algn="l"/>
                <a:tab pos="4423501" algn="l"/>
                <a:tab pos="4976439" algn="l"/>
                <a:tab pos="5529377" algn="l"/>
                <a:tab pos="6082314" algn="l"/>
                <a:tab pos="6635252" algn="l"/>
                <a:tab pos="7188190" algn="l"/>
                <a:tab pos="7741128" algn="l"/>
                <a:tab pos="8294065" algn="l"/>
                <a:tab pos="8847003" algn="l"/>
                <a:tab pos="9399941" algn="l"/>
                <a:tab pos="9952878" algn="l"/>
                <a:tab pos="10505816" algn="l"/>
              </a:tabLst>
              <a:defRPr/>
            </a:pPr>
            <a:r>
              <a:rPr lang="en-US" altLang="en-US" sz="2419" dirty="0" err="1"/>
              <a:t>posljedica</a:t>
            </a:r>
            <a:r>
              <a:rPr lang="en-US" altLang="en-US" sz="2419" dirty="0"/>
              <a:t> </a:t>
            </a:r>
            <a:r>
              <a:rPr lang="en-US" altLang="en-US" sz="2419" dirty="0" err="1"/>
              <a:t>bolesti</a:t>
            </a:r>
            <a:r>
              <a:rPr lang="en-US" altLang="en-US" sz="2419" dirty="0"/>
              <a:t> ?</a:t>
            </a:r>
            <a:endParaRPr lang="hr-HR" altLang="en-US" sz="2419" dirty="0"/>
          </a:p>
          <a:p>
            <a:pPr marL="130555">
              <a:lnSpc>
                <a:spcPct val="93000"/>
              </a:lnSpc>
              <a:buClr>
                <a:srgbClr val="000000"/>
              </a:buClr>
              <a:buSzPct val="45000"/>
              <a:tabLst>
                <a:tab pos="552938" algn="l"/>
                <a:tab pos="1105875" algn="l"/>
                <a:tab pos="1658813" algn="l"/>
                <a:tab pos="2211751" algn="l"/>
                <a:tab pos="2764688" algn="l"/>
                <a:tab pos="3317626" algn="l"/>
                <a:tab pos="3870564" algn="l"/>
                <a:tab pos="4423501" algn="l"/>
                <a:tab pos="4976439" algn="l"/>
                <a:tab pos="5529377" algn="l"/>
                <a:tab pos="6082314" algn="l"/>
                <a:tab pos="6635252" algn="l"/>
                <a:tab pos="7188190" algn="l"/>
                <a:tab pos="7741128" algn="l"/>
                <a:tab pos="8294065" algn="l"/>
                <a:tab pos="8847003" algn="l"/>
                <a:tab pos="9399941" algn="l"/>
                <a:tab pos="9952878" algn="l"/>
                <a:tab pos="10505816" algn="l"/>
              </a:tabLst>
              <a:defRPr/>
            </a:pPr>
            <a:endParaRPr lang="hr-HR" altLang="en-US" sz="2419" dirty="0"/>
          </a:p>
          <a:p>
            <a:pPr marL="522219" indent="-391664">
              <a:lnSpc>
                <a:spcPct val="93000"/>
              </a:lnSpc>
              <a:buClr>
                <a:srgbClr val="000000"/>
              </a:buClr>
              <a:buSzPct val="45000"/>
              <a:buFont typeface="Wingdings" panose="05000000000000000000" pitchFamily="2" charset="2"/>
              <a:buChar char=""/>
              <a:tabLst>
                <a:tab pos="552938" algn="l"/>
                <a:tab pos="1105875" algn="l"/>
                <a:tab pos="1658813" algn="l"/>
                <a:tab pos="2211751" algn="l"/>
                <a:tab pos="2764688" algn="l"/>
                <a:tab pos="3317626" algn="l"/>
                <a:tab pos="3870564" algn="l"/>
                <a:tab pos="4423501" algn="l"/>
                <a:tab pos="4976439" algn="l"/>
                <a:tab pos="5529377" algn="l"/>
                <a:tab pos="6082314" algn="l"/>
                <a:tab pos="6635252" algn="l"/>
                <a:tab pos="7188190" algn="l"/>
                <a:tab pos="7741128" algn="l"/>
                <a:tab pos="8294065" algn="l"/>
                <a:tab pos="8847003" algn="l"/>
                <a:tab pos="9399941" algn="l"/>
                <a:tab pos="9952878" algn="l"/>
                <a:tab pos="10505816" algn="l"/>
              </a:tabLst>
              <a:defRPr/>
            </a:pPr>
            <a:r>
              <a:rPr lang="en-US" altLang="en-US" sz="2419" dirty="0" err="1"/>
              <a:t>disbioza</a:t>
            </a:r>
            <a:r>
              <a:rPr lang="en-US" altLang="en-US" sz="2419" dirty="0"/>
              <a:t> </a:t>
            </a:r>
            <a:r>
              <a:rPr lang="en-US" altLang="en-US" sz="2419" dirty="0" err="1"/>
              <a:t>dovodi</a:t>
            </a:r>
            <a:r>
              <a:rPr lang="en-US" altLang="en-US" sz="2419" dirty="0"/>
              <a:t> do </a:t>
            </a:r>
            <a:r>
              <a:rPr lang="en-US" altLang="en-US" sz="2419" dirty="0" err="1"/>
              <a:t>kronične</a:t>
            </a:r>
            <a:r>
              <a:rPr lang="en-US" altLang="en-US" sz="2419" dirty="0"/>
              <a:t> </a:t>
            </a:r>
            <a:r>
              <a:rPr lang="en-US" altLang="en-US" sz="2419" dirty="0" err="1"/>
              <a:t>bolesti</a:t>
            </a:r>
            <a:r>
              <a:rPr lang="en-US" altLang="en-US" sz="2419" dirty="0"/>
              <a:t>?</a:t>
            </a:r>
          </a:p>
          <a:p>
            <a:pPr marL="522219" indent="-391664">
              <a:lnSpc>
                <a:spcPct val="93000"/>
              </a:lnSpc>
              <a:buClr>
                <a:srgbClr val="000000"/>
              </a:buClr>
              <a:buSzPct val="45000"/>
              <a:buFont typeface="Wingdings" panose="05000000000000000000" pitchFamily="2" charset="2"/>
              <a:buChar char=""/>
              <a:tabLst>
                <a:tab pos="552938" algn="l"/>
                <a:tab pos="1105875" algn="l"/>
                <a:tab pos="1658813" algn="l"/>
                <a:tab pos="2211751" algn="l"/>
                <a:tab pos="2764688" algn="l"/>
                <a:tab pos="3317626" algn="l"/>
                <a:tab pos="3870564" algn="l"/>
                <a:tab pos="4423501" algn="l"/>
                <a:tab pos="4976439" algn="l"/>
                <a:tab pos="5529377" algn="l"/>
                <a:tab pos="6082314" algn="l"/>
                <a:tab pos="6635252" algn="l"/>
                <a:tab pos="7188190" algn="l"/>
                <a:tab pos="7741128" algn="l"/>
                <a:tab pos="8294065" algn="l"/>
                <a:tab pos="8847003" algn="l"/>
                <a:tab pos="9399941" algn="l"/>
                <a:tab pos="9952878" algn="l"/>
                <a:tab pos="10505816" algn="l"/>
              </a:tabLst>
              <a:defRPr/>
            </a:pPr>
            <a:r>
              <a:rPr lang="en-US" altLang="en-US" sz="2419" dirty="0" err="1"/>
              <a:t>kronična</a:t>
            </a:r>
            <a:r>
              <a:rPr lang="en-US" altLang="en-US" sz="2419" dirty="0"/>
              <a:t> </a:t>
            </a:r>
            <a:r>
              <a:rPr lang="en-US" altLang="en-US" sz="2419" dirty="0" err="1"/>
              <a:t>bolest</a:t>
            </a:r>
            <a:r>
              <a:rPr lang="en-US" altLang="en-US" sz="2419" dirty="0"/>
              <a:t> </a:t>
            </a:r>
            <a:r>
              <a:rPr lang="en-US" altLang="en-US" sz="2419" dirty="0" err="1"/>
              <a:t>dovodi</a:t>
            </a:r>
            <a:r>
              <a:rPr lang="en-US" altLang="en-US" sz="2419" dirty="0"/>
              <a:t> do </a:t>
            </a:r>
            <a:r>
              <a:rPr lang="en-US" altLang="en-US" sz="2419" dirty="0" err="1"/>
              <a:t>promjena</a:t>
            </a:r>
            <a:r>
              <a:rPr lang="en-US" altLang="en-US" sz="2419" dirty="0"/>
              <a:t> u </a:t>
            </a:r>
            <a:r>
              <a:rPr lang="en-US" altLang="en-US" sz="2419" dirty="0" err="1"/>
              <a:t>mikrobioti</a:t>
            </a:r>
            <a:r>
              <a:rPr lang="en-US" altLang="en-US" sz="2419" dirty="0"/>
              <a:t>?</a:t>
            </a:r>
          </a:p>
          <a:p>
            <a:pPr marL="522219" indent="-391664">
              <a:lnSpc>
                <a:spcPct val="93000"/>
              </a:lnSpc>
              <a:buClr>
                <a:srgbClr val="000000"/>
              </a:buClr>
              <a:buSzPct val="45000"/>
              <a:buFont typeface="Wingdings" panose="05000000000000000000" pitchFamily="2" charset="2"/>
              <a:buChar char=""/>
              <a:tabLst>
                <a:tab pos="552938" algn="l"/>
                <a:tab pos="1105875" algn="l"/>
                <a:tab pos="1658813" algn="l"/>
                <a:tab pos="2211751" algn="l"/>
                <a:tab pos="2764688" algn="l"/>
                <a:tab pos="3317626" algn="l"/>
                <a:tab pos="3870564" algn="l"/>
                <a:tab pos="4423501" algn="l"/>
                <a:tab pos="4976439" algn="l"/>
                <a:tab pos="5529377" algn="l"/>
                <a:tab pos="6082314" algn="l"/>
                <a:tab pos="6635252" algn="l"/>
                <a:tab pos="7188190" algn="l"/>
                <a:tab pos="7741128" algn="l"/>
                <a:tab pos="8294065" algn="l"/>
                <a:tab pos="8847003" algn="l"/>
                <a:tab pos="9399941" algn="l"/>
                <a:tab pos="9952878" algn="l"/>
                <a:tab pos="10505816" algn="l"/>
              </a:tabLst>
              <a:defRPr/>
            </a:pPr>
            <a:endParaRPr lang="en-US" altLang="en-US" sz="2419" dirty="0"/>
          </a:p>
          <a:p>
            <a:pPr marL="522219" indent="-391664">
              <a:lnSpc>
                <a:spcPct val="93000"/>
              </a:lnSpc>
              <a:buClr>
                <a:srgbClr val="000000"/>
              </a:buClr>
              <a:buSzPct val="45000"/>
              <a:buFont typeface="Wingdings" panose="05000000000000000000" pitchFamily="2" charset="2"/>
              <a:buChar char=""/>
              <a:tabLst>
                <a:tab pos="552938" algn="l"/>
                <a:tab pos="1105875" algn="l"/>
                <a:tab pos="1658813" algn="l"/>
                <a:tab pos="2211751" algn="l"/>
                <a:tab pos="2764688" algn="l"/>
                <a:tab pos="3317626" algn="l"/>
                <a:tab pos="3870564" algn="l"/>
                <a:tab pos="4423501" algn="l"/>
                <a:tab pos="4976439" algn="l"/>
                <a:tab pos="5529377" algn="l"/>
                <a:tab pos="6082314" algn="l"/>
                <a:tab pos="6635252" algn="l"/>
                <a:tab pos="7188190" algn="l"/>
                <a:tab pos="7741128" algn="l"/>
                <a:tab pos="8294065" algn="l"/>
                <a:tab pos="8847003" algn="l"/>
                <a:tab pos="9399941" algn="l"/>
                <a:tab pos="9952878" algn="l"/>
                <a:tab pos="10505816" algn="l"/>
              </a:tabLst>
              <a:defRPr/>
            </a:pPr>
            <a:endParaRPr lang="en-US" altLang="en-US" sz="2419" dirty="0"/>
          </a:p>
        </p:txBody>
      </p:sp>
      <p:sp>
        <p:nvSpPr>
          <p:cNvPr id="14342" name="TextBox 6">
            <a:extLst>
              <a:ext uri="{FF2B5EF4-FFF2-40B4-BE49-F238E27FC236}">
                <a16:creationId xmlns:a16="http://schemas.microsoft.com/office/drawing/2014/main" id="{FA8FCFC6-026A-A2F9-A01F-FDA876B35103}"/>
              </a:ext>
            </a:extLst>
          </p:cNvPr>
          <p:cNvSpPr txBox="1">
            <a:spLocks noChangeArrowheads="1"/>
          </p:cNvSpPr>
          <p:nvPr/>
        </p:nvSpPr>
        <p:spPr bwMode="auto">
          <a:xfrm>
            <a:off x="914103" y="6593049"/>
            <a:ext cx="1088601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a:lnSpc>
                <a:spcPct val="93000"/>
              </a:lnSpc>
              <a:buClr>
                <a:srgbClr val="000000"/>
              </a:buClr>
              <a:buSzPct val="100000"/>
              <a:buFont typeface="Times New Roman" panose="02020603050405020304" pitchFamily="18" charset="0"/>
              <a:buNone/>
            </a:pPr>
            <a:r>
              <a:rPr lang="en-US" altLang="en-US" sz="968"/>
              <a:t>Maynard CL et al. Reciprocal interactions of the intestinal microbiota and immune system. Nature 2012</a:t>
            </a:r>
            <a:r>
              <a:rPr lang="hr-HR" altLang="en-US" sz="968"/>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592D3-64E0-7D60-10AB-F95C5A315B5C}"/>
              </a:ext>
            </a:extLst>
          </p:cNvPr>
          <p:cNvSpPr>
            <a:spLocks noGrp="1"/>
          </p:cNvSpPr>
          <p:nvPr>
            <p:ph type="title"/>
          </p:nvPr>
        </p:nvSpPr>
        <p:spPr/>
        <p:txBody>
          <a:bodyPr/>
          <a:lstStyle/>
          <a:p>
            <a:r>
              <a:rPr lang="hr-HR" dirty="0"/>
              <a:t>Mikrobiota</a:t>
            </a:r>
          </a:p>
        </p:txBody>
      </p:sp>
      <p:sp>
        <p:nvSpPr>
          <p:cNvPr id="3" name="Content Placeholder 2">
            <a:extLst>
              <a:ext uri="{FF2B5EF4-FFF2-40B4-BE49-F238E27FC236}">
                <a16:creationId xmlns:a16="http://schemas.microsoft.com/office/drawing/2014/main" id="{648E6E55-6BFB-08EF-BD3B-E11B968107B1}"/>
              </a:ext>
            </a:extLst>
          </p:cNvPr>
          <p:cNvSpPr>
            <a:spLocks noGrp="1"/>
          </p:cNvSpPr>
          <p:nvPr>
            <p:ph idx="1"/>
          </p:nvPr>
        </p:nvSpPr>
        <p:spPr>
          <a:xfrm>
            <a:off x="838200" y="1825625"/>
            <a:ext cx="5533417" cy="4351338"/>
          </a:xfrm>
        </p:spPr>
        <p:txBody>
          <a:bodyPr>
            <a:normAutofit/>
          </a:bodyPr>
          <a:lstStyle/>
          <a:p>
            <a:r>
              <a:rPr lang="hr-HR" sz="2400" dirty="0"/>
              <a:t>c</a:t>
            </a:r>
            <a:r>
              <a:rPr lang="en-US" sz="2400" dirty="0" err="1"/>
              <a:t>rijevna</a:t>
            </a:r>
            <a:r>
              <a:rPr lang="en-US" sz="2400" dirty="0"/>
              <a:t> </a:t>
            </a:r>
            <a:r>
              <a:rPr lang="en-US" sz="2400" dirty="0" err="1"/>
              <a:t>mukozna</a:t>
            </a:r>
            <a:r>
              <a:rPr lang="en-US" sz="2400" dirty="0"/>
              <a:t> membrana</a:t>
            </a:r>
            <a:endParaRPr lang="hr-HR" sz="2400" dirty="0"/>
          </a:p>
          <a:p>
            <a:r>
              <a:rPr lang="hr-HR" sz="2400" dirty="0"/>
              <a:t>s</a:t>
            </a:r>
            <a:r>
              <a:rPr lang="en-US" sz="2400" dirty="0" err="1"/>
              <a:t>loja</a:t>
            </a:r>
            <a:r>
              <a:rPr lang="en-US" sz="2400" dirty="0"/>
              <a:t> </a:t>
            </a:r>
            <a:r>
              <a:rPr lang="en-US" sz="2400" dirty="0" err="1"/>
              <a:t>sluznice</a:t>
            </a:r>
            <a:r>
              <a:rPr lang="en-US" sz="2400" dirty="0"/>
              <a:t>, </a:t>
            </a:r>
            <a:r>
              <a:rPr lang="en-US" sz="2400" dirty="0" err="1"/>
              <a:t>epitela</a:t>
            </a:r>
            <a:r>
              <a:rPr lang="en-US" sz="2400" dirty="0"/>
              <a:t> </a:t>
            </a:r>
            <a:r>
              <a:rPr lang="en-US" sz="2400" dirty="0" err="1"/>
              <a:t>i</a:t>
            </a:r>
            <a:r>
              <a:rPr lang="en-US" sz="2400" dirty="0"/>
              <a:t> </a:t>
            </a:r>
            <a:r>
              <a:rPr lang="en-US" sz="2400" dirty="0" err="1"/>
              <a:t>lamine</a:t>
            </a:r>
            <a:r>
              <a:rPr lang="en-US" sz="2400" dirty="0"/>
              <a:t> </a:t>
            </a:r>
            <a:r>
              <a:rPr lang="en-US" sz="2400" dirty="0" err="1"/>
              <a:t>proprije</a:t>
            </a:r>
            <a:endParaRPr lang="hr-HR" sz="2400" dirty="0"/>
          </a:p>
          <a:p>
            <a:r>
              <a:rPr lang="en-US" sz="2400" dirty="0" err="1"/>
              <a:t>stanica</a:t>
            </a:r>
            <a:r>
              <a:rPr lang="en-US" sz="2400" dirty="0"/>
              <a:t> </a:t>
            </a:r>
            <a:r>
              <a:rPr lang="en-US" sz="2400" dirty="0" err="1"/>
              <a:t>urođene</a:t>
            </a:r>
            <a:r>
              <a:rPr lang="en-US" sz="2400" dirty="0"/>
              <a:t> </a:t>
            </a:r>
            <a:r>
              <a:rPr lang="en-US" sz="2400" dirty="0" err="1"/>
              <a:t>i</a:t>
            </a:r>
            <a:r>
              <a:rPr lang="en-US" sz="2400" dirty="0"/>
              <a:t> </a:t>
            </a:r>
            <a:r>
              <a:rPr lang="en-US" sz="2400" dirty="0" err="1"/>
              <a:t>stečene</a:t>
            </a:r>
            <a:r>
              <a:rPr lang="en-US" sz="2400" dirty="0"/>
              <a:t> </a:t>
            </a:r>
            <a:r>
              <a:rPr lang="en-US" sz="2400" dirty="0" err="1"/>
              <a:t>imunosti</a:t>
            </a:r>
            <a:r>
              <a:rPr lang="en-US" sz="2400" dirty="0"/>
              <a:t> </a:t>
            </a:r>
            <a:endParaRPr lang="hr-HR" sz="2400" dirty="0"/>
          </a:p>
          <a:p>
            <a:pPr marL="0" indent="0">
              <a:buNone/>
            </a:pPr>
            <a:endParaRPr lang="hr-HR" sz="2400" dirty="0"/>
          </a:p>
          <a:p>
            <a:r>
              <a:rPr lang="en-US" sz="2400" dirty="0" err="1"/>
              <a:t>barijera</a:t>
            </a:r>
            <a:r>
              <a:rPr lang="en-US" sz="2400" dirty="0"/>
              <a:t> </a:t>
            </a:r>
            <a:r>
              <a:rPr lang="en-US" sz="2400" dirty="0" err="1"/>
              <a:t>oštećena</a:t>
            </a:r>
            <a:r>
              <a:rPr lang="en-US" sz="2400" dirty="0"/>
              <a:t>, </a:t>
            </a:r>
            <a:r>
              <a:rPr lang="en-US" sz="2400" dirty="0" err="1"/>
              <a:t>stanice</a:t>
            </a:r>
            <a:r>
              <a:rPr lang="en-US" sz="2400" dirty="0"/>
              <a:t> </a:t>
            </a:r>
            <a:r>
              <a:rPr lang="en-US" sz="2400" dirty="0" err="1"/>
              <a:t>urođene</a:t>
            </a:r>
            <a:r>
              <a:rPr lang="en-US" sz="2400" dirty="0"/>
              <a:t> </a:t>
            </a:r>
            <a:r>
              <a:rPr lang="en-US" sz="2400" dirty="0" err="1"/>
              <a:t>i</a:t>
            </a:r>
            <a:r>
              <a:rPr lang="en-US" sz="2400" dirty="0"/>
              <a:t> </a:t>
            </a:r>
            <a:r>
              <a:rPr lang="en-US" sz="2400" dirty="0" err="1"/>
              <a:t>stečene</a:t>
            </a:r>
            <a:r>
              <a:rPr lang="en-US" sz="2400" dirty="0"/>
              <a:t> </a:t>
            </a:r>
            <a:r>
              <a:rPr lang="en-US" sz="2400" dirty="0" err="1"/>
              <a:t>imunosti</a:t>
            </a:r>
            <a:r>
              <a:rPr lang="en-US" sz="2400" dirty="0"/>
              <a:t> </a:t>
            </a:r>
            <a:r>
              <a:rPr lang="en-US" sz="2400" dirty="0" err="1"/>
              <a:t>potiču</a:t>
            </a:r>
            <a:r>
              <a:rPr lang="en-US" sz="2400" dirty="0"/>
              <a:t> </a:t>
            </a:r>
            <a:r>
              <a:rPr lang="en-US" sz="2400" dirty="0" err="1"/>
              <a:t>popravak</a:t>
            </a:r>
            <a:r>
              <a:rPr lang="en-US" sz="2400" dirty="0"/>
              <a:t> </a:t>
            </a:r>
            <a:r>
              <a:rPr lang="en-US" sz="2400" dirty="0" err="1"/>
              <a:t>tkiva</a:t>
            </a:r>
            <a:r>
              <a:rPr lang="en-US" sz="2400" dirty="0"/>
              <a:t> </a:t>
            </a:r>
            <a:r>
              <a:rPr lang="en-US" sz="2400" dirty="0" err="1"/>
              <a:t>i</a:t>
            </a:r>
            <a:r>
              <a:rPr lang="en-US" sz="2400" dirty="0"/>
              <a:t> </a:t>
            </a:r>
            <a:r>
              <a:rPr lang="en-US" sz="2400" dirty="0" err="1"/>
              <a:t>uklanjanje</a:t>
            </a:r>
            <a:r>
              <a:rPr lang="en-US" sz="2400" dirty="0"/>
              <a:t> </a:t>
            </a:r>
            <a:r>
              <a:rPr lang="en-US" sz="2400" dirty="0" err="1"/>
              <a:t>mikroorganizama</a:t>
            </a:r>
            <a:endParaRPr lang="hr-HR" sz="2400" dirty="0"/>
          </a:p>
        </p:txBody>
      </p:sp>
      <p:sp>
        <p:nvSpPr>
          <p:cNvPr id="6" name="TextBox 5">
            <a:extLst>
              <a:ext uri="{FF2B5EF4-FFF2-40B4-BE49-F238E27FC236}">
                <a16:creationId xmlns:a16="http://schemas.microsoft.com/office/drawing/2014/main" id="{231D101E-0023-653B-8232-A4789685F442}"/>
              </a:ext>
            </a:extLst>
          </p:cNvPr>
          <p:cNvSpPr txBox="1"/>
          <p:nvPr/>
        </p:nvSpPr>
        <p:spPr>
          <a:xfrm>
            <a:off x="1160023" y="6323598"/>
            <a:ext cx="6094378" cy="338554"/>
          </a:xfrm>
          <a:prstGeom prst="rect">
            <a:avLst/>
          </a:prstGeom>
          <a:noFill/>
        </p:spPr>
        <p:txBody>
          <a:bodyPr wrap="square">
            <a:spAutoFit/>
          </a:bodyPr>
          <a:lstStyle/>
          <a:p>
            <a:r>
              <a:rPr lang="hr-HR" sz="800" b="0" i="0" u="none" strike="noStrike" baseline="0" dirty="0">
                <a:latin typeface="MinionPro-Regular"/>
              </a:rPr>
              <a:t>Ezenabor E.H. et al. </a:t>
            </a:r>
            <a:r>
              <a:rPr lang="en-US" sz="800" b="0" i="0" u="none" strike="noStrike" baseline="0" dirty="0">
                <a:latin typeface="MinionStd-Black"/>
              </a:rPr>
              <a:t>Gut Microbiota and Metabolic Syndrome: Relationships and</a:t>
            </a:r>
            <a:r>
              <a:rPr lang="hr-HR" sz="800" b="0" i="0" u="none" strike="noStrike" baseline="0" dirty="0">
                <a:latin typeface="MinionStd-Black"/>
              </a:rPr>
              <a:t> </a:t>
            </a:r>
            <a:r>
              <a:rPr lang="en-US" sz="800" b="0" i="0" u="none" strike="noStrike" baseline="0" dirty="0">
                <a:latin typeface="MinionStd-Black"/>
              </a:rPr>
              <a:t>Opportunities for New Therapeutic Strategies</a:t>
            </a:r>
            <a:r>
              <a:rPr lang="hr-HR" sz="800" b="0" i="0" u="none" strike="noStrike" baseline="0" dirty="0">
                <a:latin typeface="MinionStd-Black"/>
              </a:rPr>
              <a:t>. </a:t>
            </a:r>
            <a:r>
              <a:rPr lang="hr-HR" sz="800" b="0" i="0" u="none" strike="noStrike" baseline="0" dirty="0">
                <a:solidFill>
                  <a:srgbClr val="302E2F"/>
                </a:solidFill>
                <a:latin typeface="MinionPro"/>
              </a:rPr>
              <a:t>Wiley Scientifica. 2024.</a:t>
            </a:r>
          </a:p>
        </p:txBody>
      </p:sp>
      <p:pic>
        <p:nvPicPr>
          <p:cNvPr id="7" name="Content Placeholder 4">
            <a:extLst>
              <a:ext uri="{FF2B5EF4-FFF2-40B4-BE49-F238E27FC236}">
                <a16:creationId xmlns:a16="http://schemas.microsoft.com/office/drawing/2014/main" id="{7D4579B0-851A-9B51-16E5-4811077A4A38}"/>
              </a:ext>
            </a:extLst>
          </p:cNvPr>
          <p:cNvPicPr>
            <a:picLocks noChangeAspect="1"/>
          </p:cNvPicPr>
          <p:nvPr/>
        </p:nvPicPr>
        <p:blipFill>
          <a:blip r:embed="rId3"/>
          <a:srcRect l="33057" t="30894" r="23864" b="18205"/>
          <a:stretch/>
        </p:blipFill>
        <p:spPr>
          <a:xfrm>
            <a:off x="7254401" y="1837323"/>
            <a:ext cx="4428518" cy="2943346"/>
          </a:xfrm>
          <a:prstGeom prst="rect">
            <a:avLst/>
          </a:prstGeom>
        </p:spPr>
      </p:pic>
    </p:spTree>
    <p:extLst>
      <p:ext uri="{BB962C8B-B14F-4D97-AF65-F5344CB8AC3E}">
        <p14:creationId xmlns:p14="http://schemas.microsoft.com/office/powerpoint/2010/main" val="14521779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EE0C87B3-7DDA-0B70-F91E-763FAAC14F9D}"/>
              </a:ext>
            </a:extLst>
          </p:cNvPr>
          <p:cNvSpPr>
            <a:spLocks noGrp="1" noChangeArrowheads="1"/>
          </p:cNvSpPr>
          <p:nvPr>
            <p:ph type="title"/>
          </p:nvPr>
        </p:nvSpPr>
        <p:spPr/>
        <p:txBody>
          <a:bodyPr/>
          <a:lstStyle/>
          <a:p>
            <a:pPr eaLnBrk="1"/>
            <a:r>
              <a:rPr lang="hr-HR" altLang="en-US"/>
              <a:t>Disbioza- „leaky gut”</a:t>
            </a:r>
          </a:p>
        </p:txBody>
      </p:sp>
      <p:pic>
        <p:nvPicPr>
          <p:cNvPr id="15363" name="Content Placeholder 4">
            <a:extLst>
              <a:ext uri="{FF2B5EF4-FFF2-40B4-BE49-F238E27FC236}">
                <a16:creationId xmlns:a16="http://schemas.microsoft.com/office/drawing/2014/main" id="{EAE2420E-BD07-37C4-2E68-9544928460B3}"/>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361418" y="2075682"/>
            <a:ext cx="7372560" cy="3947249"/>
          </a:xfrm>
        </p:spPr>
      </p:pic>
      <p:sp>
        <p:nvSpPr>
          <p:cNvPr id="3" name="TextBox 2">
            <a:extLst>
              <a:ext uri="{FF2B5EF4-FFF2-40B4-BE49-F238E27FC236}">
                <a16:creationId xmlns:a16="http://schemas.microsoft.com/office/drawing/2014/main" id="{3CEB35E1-7F2D-E7BB-619B-2AC70510D86A}"/>
              </a:ext>
            </a:extLst>
          </p:cNvPr>
          <p:cNvSpPr txBox="1"/>
          <p:nvPr/>
        </p:nvSpPr>
        <p:spPr>
          <a:xfrm>
            <a:off x="7733978" y="2206744"/>
            <a:ext cx="3705750" cy="2585323"/>
          </a:xfrm>
          <a:prstGeom prst="rect">
            <a:avLst/>
          </a:prstGeom>
          <a:noFill/>
        </p:spPr>
        <p:txBody>
          <a:bodyPr wrap="square">
            <a:spAutoFit/>
          </a:bodyPr>
          <a:lstStyle/>
          <a:p>
            <a:r>
              <a:rPr lang="hr-HR" dirty="0"/>
              <a:t>s</a:t>
            </a:r>
            <a:r>
              <a:rPr lang="en-US" dirty="0" err="1"/>
              <a:t>imbiotske</a:t>
            </a:r>
            <a:r>
              <a:rPr lang="en-US" dirty="0"/>
              <a:t> </a:t>
            </a:r>
            <a:r>
              <a:rPr lang="en-US" dirty="0" err="1"/>
              <a:t>bakterije</a:t>
            </a:r>
            <a:r>
              <a:rPr lang="en-US" dirty="0"/>
              <a:t> </a:t>
            </a:r>
            <a:endParaRPr lang="hr-HR" dirty="0"/>
          </a:p>
          <a:p>
            <a:endParaRPr lang="hr-HR" dirty="0"/>
          </a:p>
          <a:p>
            <a:r>
              <a:rPr lang="hr-HR" dirty="0"/>
              <a:t>u </a:t>
            </a:r>
            <a:r>
              <a:rPr lang="en-US" dirty="0" err="1"/>
              <a:t>promijenjenim</a:t>
            </a:r>
            <a:r>
              <a:rPr lang="en-US" dirty="0"/>
              <a:t> </a:t>
            </a:r>
            <a:r>
              <a:rPr lang="en-US" dirty="0" err="1"/>
              <a:t>okolišnim</a:t>
            </a:r>
            <a:r>
              <a:rPr lang="en-US" dirty="0"/>
              <a:t> </a:t>
            </a:r>
            <a:r>
              <a:rPr lang="en-US" dirty="0" err="1"/>
              <a:t>uvjetima</a:t>
            </a:r>
            <a:r>
              <a:rPr lang="en-US" dirty="0"/>
              <a:t> </a:t>
            </a:r>
            <a:endParaRPr lang="hr-HR" dirty="0"/>
          </a:p>
          <a:p>
            <a:r>
              <a:rPr lang="en-US" dirty="0" err="1"/>
              <a:t>mogu</a:t>
            </a:r>
            <a:r>
              <a:rPr lang="en-US" dirty="0"/>
              <a:t> </a:t>
            </a:r>
            <a:r>
              <a:rPr lang="en-US" dirty="0" err="1"/>
              <a:t>izazvati</a:t>
            </a:r>
            <a:r>
              <a:rPr lang="en-US" dirty="0"/>
              <a:t> </a:t>
            </a:r>
            <a:r>
              <a:rPr lang="en-US" dirty="0" err="1"/>
              <a:t>upalnu</a:t>
            </a:r>
            <a:r>
              <a:rPr lang="en-US" dirty="0"/>
              <a:t> </a:t>
            </a:r>
            <a:r>
              <a:rPr lang="en-US" dirty="0" err="1"/>
              <a:t>reakciju</a:t>
            </a:r>
            <a:endParaRPr lang="hr-HR" dirty="0"/>
          </a:p>
          <a:p>
            <a:endParaRPr lang="hr-HR" dirty="0"/>
          </a:p>
          <a:p>
            <a:r>
              <a:rPr lang="en-US" dirty="0"/>
              <a:t>u </a:t>
            </a:r>
            <a:r>
              <a:rPr lang="en-US" dirty="0" err="1"/>
              <a:t>uvjetima</a:t>
            </a:r>
            <a:r>
              <a:rPr lang="en-US" dirty="0"/>
              <a:t> </a:t>
            </a:r>
            <a:r>
              <a:rPr lang="en-US" dirty="0" err="1"/>
              <a:t>upale</a:t>
            </a:r>
            <a:r>
              <a:rPr lang="en-US" dirty="0"/>
              <a:t> </a:t>
            </a:r>
            <a:r>
              <a:rPr lang="en-US" dirty="0" err="1"/>
              <a:t>dolazi</a:t>
            </a:r>
            <a:r>
              <a:rPr lang="en-US" dirty="0"/>
              <a:t> do </a:t>
            </a:r>
            <a:r>
              <a:rPr lang="en-US" dirty="0" err="1"/>
              <a:t>njihovog</a:t>
            </a:r>
            <a:r>
              <a:rPr lang="en-US" dirty="0"/>
              <a:t> </a:t>
            </a:r>
            <a:r>
              <a:rPr lang="en-US" dirty="0" err="1"/>
              <a:t>ubrzanog</a:t>
            </a:r>
            <a:r>
              <a:rPr lang="en-US" dirty="0"/>
              <a:t> rasta</a:t>
            </a:r>
            <a:endParaRPr lang="hr-HR" dirty="0"/>
          </a:p>
          <a:p>
            <a:endParaRPr lang="hr-HR" dirty="0"/>
          </a:p>
          <a:p>
            <a:r>
              <a:rPr lang="hr-HR" dirty="0"/>
              <a:t>disbioza</a:t>
            </a:r>
          </a:p>
        </p:txBody>
      </p:sp>
      <p:sp>
        <p:nvSpPr>
          <p:cNvPr id="5" name="TextBox 4">
            <a:extLst>
              <a:ext uri="{FF2B5EF4-FFF2-40B4-BE49-F238E27FC236}">
                <a16:creationId xmlns:a16="http://schemas.microsoft.com/office/drawing/2014/main" id="{AF3877FB-5106-3C30-5522-3630C60BB2BB}"/>
              </a:ext>
            </a:extLst>
          </p:cNvPr>
          <p:cNvSpPr txBox="1"/>
          <p:nvPr/>
        </p:nvSpPr>
        <p:spPr>
          <a:xfrm>
            <a:off x="437745" y="6465278"/>
            <a:ext cx="6361888" cy="230832"/>
          </a:xfrm>
          <a:prstGeom prst="rect">
            <a:avLst/>
          </a:prstGeom>
          <a:noFill/>
        </p:spPr>
        <p:txBody>
          <a:bodyPr wrap="square">
            <a:spAutoFit/>
          </a:bodyPr>
          <a:lstStyle/>
          <a:p>
            <a:r>
              <a:rPr lang="en-US" sz="900" dirty="0" err="1"/>
              <a:t>Ratajczak</a:t>
            </a:r>
            <a:r>
              <a:rPr lang="en-US" sz="900" dirty="0"/>
              <a:t> </a:t>
            </a:r>
            <a:r>
              <a:rPr lang="en-US" sz="900" dirty="0" err="1"/>
              <a:t>i</a:t>
            </a:r>
            <a:r>
              <a:rPr lang="en-US" sz="900" dirty="0"/>
              <a:t> sur., 2019</a:t>
            </a:r>
            <a:endParaRPr lang="hr-HR"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EC3CC0CB-28E2-1156-DB6D-913B80A472FF}"/>
              </a:ext>
            </a:extLst>
          </p:cNvPr>
          <p:cNvSpPr>
            <a:spLocks noGrp="1" noChangeArrowheads="1"/>
          </p:cNvSpPr>
          <p:nvPr>
            <p:ph type="title"/>
          </p:nvPr>
        </p:nvSpPr>
        <p:spPr/>
        <p:txBody>
          <a:bodyPr/>
          <a:lstStyle/>
          <a:p>
            <a:pPr eaLnBrk="1"/>
            <a:r>
              <a:rPr lang="hr-HR" altLang="en-US"/>
              <a:t>Disbioza -bolesti</a:t>
            </a:r>
          </a:p>
        </p:txBody>
      </p:sp>
      <p:pic>
        <p:nvPicPr>
          <p:cNvPr id="16387" name="Content Placeholder 3">
            <a:extLst>
              <a:ext uri="{FF2B5EF4-FFF2-40B4-BE49-F238E27FC236}">
                <a16:creationId xmlns:a16="http://schemas.microsoft.com/office/drawing/2014/main" id="{FCF72184-521D-DFB9-FA35-B18DDE8D1BC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750979" y="1605064"/>
            <a:ext cx="7480273" cy="4736668"/>
          </a:xfrm>
        </p:spPr>
      </p:pic>
      <p:sp>
        <p:nvSpPr>
          <p:cNvPr id="16388" name="TextBox 4">
            <a:extLst>
              <a:ext uri="{FF2B5EF4-FFF2-40B4-BE49-F238E27FC236}">
                <a16:creationId xmlns:a16="http://schemas.microsoft.com/office/drawing/2014/main" id="{F026E91B-0B0D-671D-A3DF-A3744A9035D5}"/>
              </a:ext>
            </a:extLst>
          </p:cNvPr>
          <p:cNvSpPr txBox="1">
            <a:spLocks noChangeArrowheads="1"/>
          </p:cNvSpPr>
          <p:nvPr/>
        </p:nvSpPr>
        <p:spPr bwMode="auto">
          <a:xfrm>
            <a:off x="436039" y="6585370"/>
            <a:ext cx="12016859" cy="213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a:lnSpc>
                <a:spcPct val="93000"/>
              </a:lnSpc>
              <a:buClr>
                <a:srgbClr val="000000"/>
              </a:buClr>
              <a:buSzPct val="100000"/>
              <a:buFont typeface="Times New Roman" panose="02020603050405020304" pitchFamily="18" charset="0"/>
              <a:buNone/>
            </a:pPr>
            <a:r>
              <a:rPr lang="hr-HR" altLang="en-US" sz="847"/>
              <a:t>Al-Rashidi H.E. Gut microbiota and immunity relevance in eubiosis and dysbiosis. Saudi Journal of Biological Sciences.2022.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55C91389-FA8B-8587-F4C4-D622AF419CD1}"/>
              </a:ext>
            </a:extLst>
          </p:cNvPr>
          <p:cNvSpPr>
            <a:spLocks noGrp="1" noChangeArrowheads="1"/>
          </p:cNvSpPr>
          <p:nvPr>
            <p:ph type="title"/>
          </p:nvPr>
        </p:nvSpPr>
        <p:spPr/>
        <p:txBody>
          <a:bodyPr/>
          <a:lstStyle/>
          <a:p>
            <a:pPr eaLnBrk="1"/>
            <a:r>
              <a:rPr lang="hr-HR" altLang="en-US" dirty="0"/>
              <a:t>Disbioza i MASLD</a:t>
            </a:r>
          </a:p>
        </p:txBody>
      </p:sp>
      <p:pic>
        <p:nvPicPr>
          <p:cNvPr id="17411" name="Content Placeholder 3">
            <a:extLst>
              <a:ext uri="{FF2B5EF4-FFF2-40B4-BE49-F238E27FC236}">
                <a16:creationId xmlns:a16="http://schemas.microsoft.com/office/drawing/2014/main" id="{43777E7C-81BF-DEF1-7E46-B8A2D24F1C97}"/>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869944" y="1774018"/>
            <a:ext cx="6604569" cy="3974261"/>
          </a:xfrm>
        </p:spPr>
      </p:pic>
      <p:sp>
        <p:nvSpPr>
          <p:cNvPr id="17412" name="TextBox 5">
            <a:extLst>
              <a:ext uri="{FF2B5EF4-FFF2-40B4-BE49-F238E27FC236}">
                <a16:creationId xmlns:a16="http://schemas.microsoft.com/office/drawing/2014/main" id="{6FCA41D4-E9D6-9294-AA69-B12CD0BC3E41}"/>
              </a:ext>
            </a:extLst>
          </p:cNvPr>
          <p:cNvSpPr txBox="1">
            <a:spLocks noChangeArrowheads="1"/>
          </p:cNvSpPr>
          <p:nvPr/>
        </p:nvSpPr>
        <p:spPr bwMode="auto">
          <a:xfrm>
            <a:off x="436039" y="6585370"/>
            <a:ext cx="12016859" cy="213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a:lnSpc>
                <a:spcPct val="93000"/>
              </a:lnSpc>
              <a:buClr>
                <a:srgbClr val="000000"/>
              </a:buClr>
              <a:buSzPct val="100000"/>
              <a:buFont typeface="Times New Roman" panose="02020603050405020304" pitchFamily="18" charset="0"/>
              <a:buNone/>
            </a:pPr>
            <a:r>
              <a:rPr lang="hr-HR" altLang="en-US" sz="847"/>
              <a:t>Al-Rashidi H.E. Gut microbiota and immunity relevance in eubiosis and dysbiosis. Saudi Journal of Biological Sciences.2022.</a:t>
            </a:r>
          </a:p>
        </p:txBody>
      </p:sp>
      <p:pic>
        <p:nvPicPr>
          <p:cNvPr id="17413" name="Inhaltsplatzhalter 4" descr="Ein Bild, das Tier enthält.&#10;&#10;Automatisch generierte Beschreibung">
            <a:extLst>
              <a:ext uri="{FF2B5EF4-FFF2-40B4-BE49-F238E27FC236}">
                <a16:creationId xmlns:a16="http://schemas.microsoft.com/office/drawing/2014/main" id="{3C415A20-C9D6-E76C-C8F0-26FD88A144E0}"/>
              </a:ext>
            </a:extLst>
          </p:cNvPr>
          <p:cNvPicPr>
            <a:picLocks noChangeAspect="1"/>
          </p:cNvPicPr>
          <p:nvPr/>
        </p:nvPicPr>
        <p:blipFill>
          <a:blip r:embed="rId4">
            <a:extLst>
              <a:ext uri="{28A0092B-C50C-407E-A947-70E740481C1C}">
                <a14:useLocalDpi xmlns:a14="http://schemas.microsoft.com/office/drawing/2010/main" val="0"/>
              </a:ext>
            </a:extLst>
          </a:blip>
          <a:srcRect l="16032" t="3131" r="15956" b="3329"/>
          <a:stretch>
            <a:fillRect/>
          </a:stretch>
        </p:blipFill>
        <p:spPr bwMode="auto">
          <a:xfrm rot="1044776">
            <a:off x="8613032" y="2278961"/>
            <a:ext cx="1927613" cy="19871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414" name="TextBox 8">
            <a:extLst>
              <a:ext uri="{FF2B5EF4-FFF2-40B4-BE49-F238E27FC236}">
                <a16:creationId xmlns:a16="http://schemas.microsoft.com/office/drawing/2014/main" id="{2CD76422-1C8D-1D28-C20F-D81047D1514F}"/>
              </a:ext>
            </a:extLst>
          </p:cNvPr>
          <p:cNvSpPr txBox="1">
            <a:spLocks noChangeArrowheads="1"/>
          </p:cNvSpPr>
          <p:nvPr/>
        </p:nvSpPr>
        <p:spPr bwMode="auto">
          <a:xfrm>
            <a:off x="8098490" y="4427365"/>
            <a:ext cx="6230183" cy="1338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a:lnSpc>
                <a:spcPct val="93000"/>
              </a:lnSpc>
              <a:buClr>
                <a:srgbClr val="000000"/>
              </a:buClr>
              <a:buSzPct val="100000"/>
              <a:buFont typeface="Times New Roman" panose="02020603050405020304" pitchFamily="18" charset="0"/>
              <a:buNone/>
            </a:pPr>
            <a:r>
              <a:rPr lang="de-AT" altLang="en-US" sz="2177"/>
              <a:t>gram-negative bacterium</a:t>
            </a:r>
          </a:p>
          <a:p>
            <a:pPr eaLnBrk="1">
              <a:lnSpc>
                <a:spcPct val="93000"/>
              </a:lnSpc>
              <a:buClr>
                <a:srgbClr val="000000"/>
              </a:buClr>
              <a:buSzPct val="100000"/>
              <a:buFont typeface="Times New Roman" panose="02020603050405020304" pitchFamily="18" charset="0"/>
              <a:buNone/>
            </a:pPr>
            <a:endParaRPr lang="hr-HR" altLang="en-US" sz="2177"/>
          </a:p>
          <a:p>
            <a:pPr eaLnBrk="1">
              <a:lnSpc>
                <a:spcPct val="93000"/>
              </a:lnSpc>
              <a:buClr>
                <a:srgbClr val="000000"/>
              </a:buClr>
              <a:buSzPct val="100000"/>
              <a:buFont typeface="Times New Roman" panose="02020603050405020304" pitchFamily="18" charset="0"/>
              <a:buNone/>
            </a:pPr>
            <a:r>
              <a:rPr lang="hr-HR" altLang="en-US" sz="2177"/>
              <a:t>ENDOTOXIN</a:t>
            </a:r>
          </a:p>
          <a:p>
            <a:pPr eaLnBrk="1">
              <a:lnSpc>
                <a:spcPct val="93000"/>
              </a:lnSpc>
              <a:buClr>
                <a:srgbClr val="000000"/>
              </a:buClr>
              <a:buSzPct val="100000"/>
              <a:buFont typeface="Times New Roman" panose="02020603050405020304" pitchFamily="18" charset="0"/>
              <a:buNone/>
            </a:pPr>
            <a:r>
              <a:rPr lang="hr-HR" altLang="en-US" sz="2177"/>
              <a:t>= LPS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FBFE7-19CB-6764-DEDB-1A1D1137E15E}"/>
              </a:ext>
            </a:extLst>
          </p:cNvPr>
          <p:cNvSpPr>
            <a:spLocks noGrp="1"/>
          </p:cNvSpPr>
          <p:nvPr>
            <p:ph type="title"/>
          </p:nvPr>
        </p:nvSpPr>
        <p:spPr/>
        <p:txBody>
          <a:bodyPr/>
          <a:lstStyle/>
          <a:p>
            <a:r>
              <a:rPr lang="hr-HR" dirty="0"/>
              <a:t>Pretilost- procjena prema opsegu struka</a:t>
            </a:r>
          </a:p>
        </p:txBody>
      </p:sp>
      <p:sp>
        <p:nvSpPr>
          <p:cNvPr id="3" name="Content Placeholder 2">
            <a:extLst>
              <a:ext uri="{FF2B5EF4-FFF2-40B4-BE49-F238E27FC236}">
                <a16:creationId xmlns:a16="http://schemas.microsoft.com/office/drawing/2014/main" id="{46B2F581-543E-A05E-46C7-AE049496D67D}"/>
              </a:ext>
            </a:extLst>
          </p:cNvPr>
          <p:cNvSpPr>
            <a:spLocks noGrp="1"/>
          </p:cNvSpPr>
          <p:nvPr>
            <p:ph idx="1"/>
          </p:nvPr>
        </p:nvSpPr>
        <p:spPr/>
        <p:txBody>
          <a:bodyPr/>
          <a:lstStyle/>
          <a:p>
            <a:pPr algn="l"/>
            <a:endParaRPr lang="hr-HR" sz="2800" b="0" i="0" u="none" strike="noStrike" baseline="0" dirty="0">
              <a:solidFill>
                <a:srgbClr val="231F20"/>
              </a:solidFill>
              <a:latin typeface="FlamaSemicondensed-Book"/>
            </a:endParaRPr>
          </a:p>
          <a:p>
            <a:pPr algn="l"/>
            <a:r>
              <a:rPr lang="hr-HR" sz="2800" b="0" i="0" u="none" strike="noStrike" baseline="0" dirty="0">
                <a:solidFill>
                  <a:srgbClr val="231F20"/>
                </a:solidFill>
                <a:latin typeface="Calibri" panose="020F0502020204030204" pitchFamily="34" charset="0"/>
                <a:cs typeface="Calibri" panose="020F0502020204030204" pitchFamily="34" charset="0"/>
              </a:rPr>
              <a:t>Konsenzus međunarodne federacije za dijabetes (IDF) definirao je središnju pretilost (visceralna, oblika jabuke) </a:t>
            </a:r>
          </a:p>
          <a:p>
            <a:pPr algn="l"/>
            <a:endParaRPr lang="hr-HR" sz="2800" b="0" i="0" u="none" strike="noStrike" baseline="0" dirty="0">
              <a:solidFill>
                <a:srgbClr val="231F20"/>
              </a:solidFill>
              <a:latin typeface="Calibri" panose="020F0502020204030204" pitchFamily="34" charset="0"/>
              <a:cs typeface="Calibri" panose="020F0502020204030204" pitchFamily="34" charset="0"/>
            </a:endParaRPr>
          </a:p>
          <a:p>
            <a:pPr algn="l"/>
            <a:r>
              <a:rPr lang="hr-HR" sz="2800" b="0" i="0" u="none" strike="noStrike" baseline="0" dirty="0">
                <a:solidFill>
                  <a:srgbClr val="231F20"/>
                </a:solidFill>
                <a:latin typeface="Calibri" panose="020F0502020204030204" pitchFamily="34" charset="0"/>
                <a:cs typeface="Calibri" panose="020F0502020204030204" pitchFamily="34" charset="0"/>
              </a:rPr>
              <a:t>Opseg struka ≥94 cm kod muškaraca i ≥80 cm kod žena</a:t>
            </a:r>
          </a:p>
          <a:p>
            <a:pPr algn="l"/>
            <a:endParaRPr lang="hr-HR" dirty="0"/>
          </a:p>
        </p:txBody>
      </p:sp>
      <p:pic>
        <p:nvPicPr>
          <p:cNvPr id="5" name="Picture 4">
            <a:extLst>
              <a:ext uri="{FF2B5EF4-FFF2-40B4-BE49-F238E27FC236}">
                <a16:creationId xmlns:a16="http://schemas.microsoft.com/office/drawing/2014/main" id="{ED12A611-61CD-B2D6-DCC6-5A821C7C100E}"/>
              </a:ext>
            </a:extLst>
          </p:cNvPr>
          <p:cNvPicPr>
            <a:picLocks noChangeAspect="1"/>
          </p:cNvPicPr>
          <p:nvPr/>
        </p:nvPicPr>
        <p:blipFill rotWithShape="1">
          <a:blip r:embed="rId3"/>
          <a:srcRect l="2679" t="12246" r="50000" b="27074"/>
          <a:stretch/>
        </p:blipFill>
        <p:spPr>
          <a:xfrm>
            <a:off x="4309993" y="4666635"/>
            <a:ext cx="2093915" cy="1510328"/>
          </a:xfrm>
          <a:prstGeom prst="rect">
            <a:avLst/>
          </a:prstGeom>
        </p:spPr>
      </p:pic>
      <p:pic>
        <p:nvPicPr>
          <p:cNvPr id="7" name="Picture 6">
            <a:extLst>
              <a:ext uri="{FF2B5EF4-FFF2-40B4-BE49-F238E27FC236}">
                <a16:creationId xmlns:a16="http://schemas.microsoft.com/office/drawing/2014/main" id="{76A0E409-C370-4039-F614-2B92CF312B31}"/>
              </a:ext>
            </a:extLst>
          </p:cNvPr>
          <p:cNvPicPr>
            <a:picLocks noChangeAspect="1"/>
          </p:cNvPicPr>
          <p:nvPr/>
        </p:nvPicPr>
        <p:blipFill rotWithShape="1">
          <a:blip r:embed="rId4"/>
          <a:srcRect l="68495" t="21633" r="16428" b="29252"/>
          <a:stretch/>
        </p:blipFill>
        <p:spPr>
          <a:xfrm>
            <a:off x="9508030" y="2943548"/>
            <a:ext cx="1838131" cy="3368352"/>
          </a:xfrm>
          <a:prstGeom prst="rect">
            <a:avLst/>
          </a:prstGeom>
        </p:spPr>
      </p:pic>
      <p:pic>
        <p:nvPicPr>
          <p:cNvPr id="4" name="Picture 3">
            <a:extLst>
              <a:ext uri="{FF2B5EF4-FFF2-40B4-BE49-F238E27FC236}">
                <a16:creationId xmlns:a16="http://schemas.microsoft.com/office/drawing/2014/main" id="{6CC8DE77-E6E0-6505-E81A-55308DAE1DA7}"/>
              </a:ext>
            </a:extLst>
          </p:cNvPr>
          <p:cNvPicPr>
            <a:picLocks noChangeAspect="1"/>
          </p:cNvPicPr>
          <p:nvPr/>
        </p:nvPicPr>
        <p:blipFill rotWithShape="1">
          <a:blip r:embed="rId5"/>
          <a:srcRect l="53820" r="30242" b="72354"/>
          <a:stretch/>
        </p:blipFill>
        <p:spPr>
          <a:xfrm>
            <a:off x="1150774" y="4359569"/>
            <a:ext cx="2021634" cy="1952331"/>
          </a:xfrm>
          <a:prstGeom prst="rect">
            <a:avLst/>
          </a:prstGeom>
        </p:spPr>
      </p:pic>
    </p:spTree>
    <p:extLst>
      <p:ext uri="{BB962C8B-B14F-4D97-AF65-F5344CB8AC3E}">
        <p14:creationId xmlns:p14="http://schemas.microsoft.com/office/powerpoint/2010/main" val="5408512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9E797-04F6-F8BA-69EB-AD8B464D2266}"/>
              </a:ext>
            </a:extLst>
          </p:cNvPr>
          <p:cNvSpPr>
            <a:spLocks noGrp="1"/>
          </p:cNvSpPr>
          <p:nvPr>
            <p:ph type="title"/>
          </p:nvPr>
        </p:nvSpPr>
        <p:spPr/>
        <p:txBody>
          <a:bodyPr/>
          <a:lstStyle/>
          <a:p>
            <a:r>
              <a:rPr lang="hr-HR" dirty="0"/>
              <a:t>Dijagnoza metaboličkog sindroma, IDF</a:t>
            </a:r>
          </a:p>
        </p:txBody>
      </p:sp>
      <p:pic>
        <p:nvPicPr>
          <p:cNvPr id="5" name="Content Placeholder 4">
            <a:extLst>
              <a:ext uri="{FF2B5EF4-FFF2-40B4-BE49-F238E27FC236}">
                <a16:creationId xmlns:a16="http://schemas.microsoft.com/office/drawing/2014/main" id="{77795CEE-642B-47A1-3716-D26D4B0AC9EE}"/>
              </a:ext>
            </a:extLst>
          </p:cNvPr>
          <p:cNvPicPr>
            <a:picLocks noGrp="1" noChangeAspect="1"/>
          </p:cNvPicPr>
          <p:nvPr>
            <p:ph idx="1"/>
          </p:nvPr>
        </p:nvPicPr>
        <p:blipFill rotWithShape="1">
          <a:blip r:embed="rId3"/>
          <a:srcRect l="28972" t="29021" r="46060" b="40516"/>
          <a:stretch/>
        </p:blipFill>
        <p:spPr>
          <a:xfrm>
            <a:off x="838200" y="1915267"/>
            <a:ext cx="6307493" cy="4328891"/>
          </a:xfrm>
        </p:spPr>
      </p:pic>
      <p:sp>
        <p:nvSpPr>
          <p:cNvPr id="7" name="TextBox 6">
            <a:extLst>
              <a:ext uri="{FF2B5EF4-FFF2-40B4-BE49-F238E27FC236}">
                <a16:creationId xmlns:a16="http://schemas.microsoft.com/office/drawing/2014/main" id="{F46C6D7E-DFE8-5147-677F-9608DD966B4F}"/>
              </a:ext>
            </a:extLst>
          </p:cNvPr>
          <p:cNvSpPr txBox="1"/>
          <p:nvPr/>
        </p:nvSpPr>
        <p:spPr>
          <a:xfrm>
            <a:off x="7238223" y="3112650"/>
            <a:ext cx="3890865" cy="1173463"/>
          </a:xfrm>
          <a:prstGeom prst="rect">
            <a:avLst/>
          </a:prstGeom>
          <a:noFill/>
        </p:spPr>
        <p:txBody>
          <a:bodyPr wrap="square">
            <a:spAutoFit/>
          </a:bodyPr>
          <a:lstStyle/>
          <a:p>
            <a:pPr algn="just">
              <a:lnSpc>
                <a:spcPct val="107000"/>
              </a:lnSpc>
              <a:spcAft>
                <a:spcPts val="800"/>
              </a:spcAft>
            </a:pPr>
            <a:r>
              <a:rPr lang="hr-HR" sz="1800" dirty="0">
                <a:effectLst/>
                <a:latin typeface="Calibri" panose="020F0502020204030204" pitchFamily="34" charset="0"/>
                <a:ea typeface="Calibri" panose="020F0502020204030204" pitchFamily="34" charset="0"/>
                <a:cs typeface="Calibri" panose="020F0502020204030204" pitchFamily="34" charset="0"/>
              </a:rPr>
              <a:t>centralni adipozitet (opseg struka) </a:t>
            </a:r>
          </a:p>
          <a:p>
            <a:pPr algn="just">
              <a:lnSpc>
                <a:spcPct val="107000"/>
              </a:lnSpc>
              <a:spcAft>
                <a:spcPts val="800"/>
              </a:spcAft>
            </a:pPr>
            <a:r>
              <a:rPr lang="hr-HR" sz="1800" dirty="0">
                <a:effectLst/>
                <a:latin typeface="Calibri" panose="020F0502020204030204" pitchFamily="34" charset="0"/>
                <a:ea typeface="Calibri" panose="020F0502020204030204" pitchFamily="34" charset="0"/>
                <a:cs typeface="Calibri" panose="020F0502020204030204" pitchFamily="34" charset="0"/>
              </a:rPr>
              <a:t> + </a:t>
            </a:r>
          </a:p>
          <a:p>
            <a:pPr algn="just">
              <a:lnSpc>
                <a:spcPct val="107000"/>
              </a:lnSpc>
              <a:spcAft>
                <a:spcPts val="800"/>
              </a:spcAft>
            </a:pPr>
            <a:r>
              <a:rPr lang="hr-HR" sz="1800" dirty="0">
                <a:effectLst/>
                <a:latin typeface="Calibri" panose="020F0502020204030204" pitchFamily="34" charset="0"/>
                <a:ea typeface="Calibri" panose="020F0502020204030204" pitchFamily="34" charset="0"/>
                <a:cs typeface="Calibri" panose="020F0502020204030204" pitchFamily="34" charset="0"/>
              </a:rPr>
              <a:t>≥2 odrednica metaboličkog sindroma </a:t>
            </a:r>
            <a:endParaRPr lang="en-US" sz="18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6629319E-5690-BFBB-5A84-F3FE56015854}"/>
              </a:ext>
            </a:extLst>
          </p:cNvPr>
          <p:cNvSpPr txBox="1"/>
          <p:nvPr/>
        </p:nvSpPr>
        <p:spPr>
          <a:xfrm>
            <a:off x="6844782" y="3511606"/>
            <a:ext cx="4509018" cy="375552"/>
          </a:xfrm>
          <a:prstGeom prst="rect">
            <a:avLst/>
          </a:prstGeom>
          <a:noFill/>
        </p:spPr>
        <p:txBody>
          <a:bodyPr wrap="square">
            <a:spAutoFit/>
          </a:bodyPr>
          <a:lstStyle/>
          <a:p>
            <a:pPr algn="just">
              <a:lnSpc>
                <a:spcPct val="107000"/>
              </a:lnSpc>
              <a:spcAft>
                <a:spcPts val="800"/>
              </a:spcAft>
            </a:pPr>
            <a:r>
              <a:rPr lang="hr-HR" sz="1800"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90DAAA7B-37D9-1671-7569-D624895A1C32}"/>
              </a:ext>
            </a:extLst>
          </p:cNvPr>
          <p:cNvSpPr txBox="1"/>
          <p:nvPr/>
        </p:nvSpPr>
        <p:spPr>
          <a:xfrm>
            <a:off x="628262" y="6528966"/>
            <a:ext cx="6097554" cy="184666"/>
          </a:xfrm>
          <a:prstGeom prst="rect">
            <a:avLst/>
          </a:prstGeom>
          <a:noFill/>
        </p:spPr>
        <p:txBody>
          <a:bodyPr wrap="square">
            <a:spAutoFit/>
          </a:bodyPr>
          <a:lstStyle/>
          <a:p>
            <a:r>
              <a:rPr lang="hr-HR" sz="600" dirty="0">
                <a:effectLst/>
                <a:latin typeface="Calibri" panose="020F0502020204030204" pitchFamily="34" charset="0"/>
                <a:ea typeface="Calibri" panose="020F0502020204030204" pitchFamily="34" charset="0"/>
                <a:cs typeface="Calibri" panose="020F0502020204030204" pitchFamily="34" charset="0"/>
              </a:rPr>
              <a:t>Saklayen MG, 2018.</a:t>
            </a:r>
            <a:endParaRPr lang="hr-HR" sz="600" dirty="0"/>
          </a:p>
        </p:txBody>
      </p:sp>
    </p:spTree>
    <p:extLst>
      <p:ext uri="{BB962C8B-B14F-4D97-AF65-F5344CB8AC3E}">
        <p14:creationId xmlns:p14="http://schemas.microsoft.com/office/powerpoint/2010/main" val="34276916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62E03-6AB1-90DF-EBBC-EC4A715DC4FF}"/>
              </a:ext>
            </a:extLst>
          </p:cNvPr>
          <p:cNvSpPr>
            <a:spLocks noGrp="1"/>
          </p:cNvSpPr>
          <p:nvPr>
            <p:ph type="title"/>
          </p:nvPr>
        </p:nvSpPr>
        <p:spPr/>
        <p:txBody>
          <a:bodyPr/>
          <a:lstStyle/>
          <a:p>
            <a:r>
              <a:rPr lang="hr-HR" dirty="0"/>
              <a:t>Kriteriji definicije metaboličkog sindroma prema IDF-u i prema NCEP/ATP III.</a:t>
            </a:r>
          </a:p>
        </p:txBody>
      </p:sp>
      <p:pic>
        <p:nvPicPr>
          <p:cNvPr id="7" name="Content Placeholder 6">
            <a:extLst>
              <a:ext uri="{FF2B5EF4-FFF2-40B4-BE49-F238E27FC236}">
                <a16:creationId xmlns:a16="http://schemas.microsoft.com/office/drawing/2014/main" id="{21AAFFC1-598B-202B-3FD8-76FDB5AD30DC}"/>
              </a:ext>
            </a:extLst>
          </p:cNvPr>
          <p:cNvPicPr>
            <a:picLocks noGrp="1" noChangeAspect="1"/>
          </p:cNvPicPr>
          <p:nvPr>
            <p:ph idx="1"/>
          </p:nvPr>
        </p:nvPicPr>
        <p:blipFill>
          <a:blip r:embed="rId2"/>
          <a:srcRect l="41743" t="32488" r="19778" b="28836"/>
          <a:stretch/>
        </p:blipFill>
        <p:spPr>
          <a:xfrm>
            <a:off x="1400783" y="1724701"/>
            <a:ext cx="8433881" cy="4768174"/>
          </a:xfrm>
        </p:spPr>
      </p:pic>
      <p:sp>
        <p:nvSpPr>
          <p:cNvPr id="9" name="TextBox 8">
            <a:extLst>
              <a:ext uri="{FF2B5EF4-FFF2-40B4-BE49-F238E27FC236}">
                <a16:creationId xmlns:a16="http://schemas.microsoft.com/office/drawing/2014/main" id="{6F756BEF-0C06-385F-2D07-EB45D8BD1CA3}"/>
              </a:ext>
            </a:extLst>
          </p:cNvPr>
          <p:cNvSpPr txBox="1"/>
          <p:nvPr/>
        </p:nvSpPr>
        <p:spPr>
          <a:xfrm>
            <a:off x="732006" y="6589780"/>
            <a:ext cx="11203832" cy="226922"/>
          </a:xfrm>
          <a:prstGeom prst="rect">
            <a:avLst/>
          </a:prstGeom>
          <a:noFill/>
        </p:spPr>
        <p:txBody>
          <a:bodyPr wrap="square">
            <a:spAutoFit/>
          </a:bodyPr>
          <a:lstStyle/>
          <a:p>
            <a:pPr>
              <a:lnSpc>
                <a:spcPct val="115000"/>
              </a:lnSpc>
              <a:spcAft>
                <a:spcPts val="800"/>
              </a:spcAft>
            </a:pPr>
            <a:r>
              <a:rPr lang="en-US" sz="800" kern="100" dirty="0" err="1">
                <a:effectLst/>
                <a:latin typeface="Aptos" panose="020B0004020202020204" pitchFamily="34" charset="0"/>
                <a:ea typeface="Aptos" panose="020B0004020202020204" pitchFamily="34" charset="0"/>
                <a:cs typeface="Aptos" panose="020B0004020202020204" pitchFamily="34" charset="0"/>
              </a:rPr>
              <a:t>Prilagođeno</a:t>
            </a:r>
            <a:r>
              <a:rPr lang="en-US" sz="800" kern="100" dirty="0">
                <a:effectLst/>
                <a:latin typeface="Aptos" panose="020B0004020202020204" pitchFamily="34" charset="0"/>
                <a:ea typeface="Aptos" panose="020B0004020202020204" pitchFamily="34" charset="0"/>
                <a:cs typeface="Aptos" panose="020B0004020202020204" pitchFamily="34" charset="0"/>
              </a:rPr>
              <a:t> </a:t>
            </a:r>
            <a:r>
              <a:rPr lang="en-US" sz="800" kern="100" dirty="0" err="1">
                <a:effectLst/>
                <a:latin typeface="Aptos" panose="020B0004020202020204" pitchFamily="34" charset="0"/>
                <a:ea typeface="Aptos" panose="020B0004020202020204" pitchFamily="34" charset="0"/>
                <a:cs typeface="Aptos" panose="020B0004020202020204" pitchFamily="34" charset="0"/>
              </a:rPr>
              <a:t>prema</a:t>
            </a:r>
            <a:r>
              <a:rPr lang="en-US" sz="800" kern="100" dirty="0">
                <a:effectLst/>
                <a:latin typeface="Aptos" panose="020B0004020202020204" pitchFamily="34" charset="0"/>
                <a:ea typeface="Aptos" panose="020B0004020202020204" pitchFamily="34" charset="0"/>
                <a:cs typeface="Aptos" panose="020B0004020202020204" pitchFamily="34" charset="0"/>
              </a:rPr>
              <a:t> Huang PL, 2009.</a:t>
            </a:r>
            <a:r>
              <a:rPr lang="hr-HR" sz="800" kern="100" dirty="0">
                <a:effectLst/>
                <a:latin typeface="Aptos" panose="020B0004020202020204" pitchFamily="34" charset="0"/>
                <a:ea typeface="Aptos" panose="020B0004020202020204" pitchFamily="34" charset="0"/>
                <a:cs typeface="Aptos" panose="020B0004020202020204" pitchFamily="34" charset="0"/>
              </a:rPr>
              <a:t>, Matovinovići Šagud, Antidepresivi u kliničkoj praksi,2024.</a:t>
            </a:r>
            <a:r>
              <a:rPr lang="en-US" sz="800" kern="100" dirty="0">
                <a:effectLst/>
                <a:latin typeface="Aptos" panose="020B0004020202020204" pitchFamily="34" charset="0"/>
                <a:ea typeface="Aptos" panose="020B0004020202020204" pitchFamily="34" charset="0"/>
                <a:cs typeface="Aptos" panose="020B0004020202020204" pitchFamily="34" charset="0"/>
              </a:rPr>
              <a:t> </a:t>
            </a:r>
            <a:endParaRPr lang="en-US" sz="900" kern="100" dirty="0">
              <a:effectLst/>
              <a:latin typeface="Aptos" panose="020B0004020202020204" pitchFamily="34"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901402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CF93E-FAA0-F19E-5885-6CC57D8A1AC8}"/>
              </a:ext>
            </a:extLst>
          </p:cNvPr>
          <p:cNvSpPr>
            <a:spLocks noGrp="1"/>
          </p:cNvSpPr>
          <p:nvPr>
            <p:ph type="title"/>
          </p:nvPr>
        </p:nvSpPr>
        <p:spPr/>
        <p:txBody>
          <a:bodyPr/>
          <a:lstStyle/>
          <a:p>
            <a:r>
              <a:rPr lang="hr-HR" dirty="0"/>
              <a:t>Mikrobiota</a:t>
            </a:r>
          </a:p>
        </p:txBody>
      </p:sp>
      <p:sp>
        <p:nvSpPr>
          <p:cNvPr id="3" name="Content Placeholder 2">
            <a:extLst>
              <a:ext uri="{FF2B5EF4-FFF2-40B4-BE49-F238E27FC236}">
                <a16:creationId xmlns:a16="http://schemas.microsoft.com/office/drawing/2014/main" id="{020598CF-1B23-480F-E143-3EC78B3701C3}"/>
              </a:ext>
            </a:extLst>
          </p:cNvPr>
          <p:cNvSpPr>
            <a:spLocks noGrp="1"/>
          </p:cNvSpPr>
          <p:nvPr>
            <p:ph idx="1"/>
          </p:nvPr>
        </p:nvSpPr>
        <p:spPr>
          <a:xfrm>
            <a:off x="935477" y="1784112"/>
            <a:ext cx="10515600" cy="4351338"/>
          </a:xfrm>
        </p:spPr>
        <p:txBody>
          <a:bodyPr>
            <a:normAutofit fontScale="77500" lnSpcReduction="20000"/>
          </a:bodyPr>
          <a:lstStyle/>
          <a:p>
            <a:pPr marL="0" indent="0">
              <a:buNone/>
            </a:pPr>
            <a:endParaRPr lang="hr-HR" dirty="0"/>
          </a:p>
          <a:p>
            <a:pPr marL="0" indent="0">
              <a:buNone/>
            </a:pPr>
            <a:endParaRPr lang="hr-HR" dirty="0"/>
          </a:p>
          <a:p>
            <a:pPr marL="0" indent="0">
              <a:buNone/>
            </a:pPr>
            <a:endParaRPr lang="hr-HR" dirty="0"/>
          </a:p>
          <a:p>
            <a:pPr marL="0" indent="0">
              <a:buNone/>
            </a:pPr>
            <a:endParaRPr lang="hr-HR" dirty="0"/>
          </a:p>
          <a:p>
            <a:pPr marL="0" indent="0">
              <a:buNone/>
            </a:pPr>
            <a:endParaRPr lang="hr-HR" dirty="0"/>
          </a:p>
          <a:p>
            <a:pPr marL="0" indent="0">
              <a:buNone/>
            </a:pPr>
            <a:endParaRPr lang="hr-HR" dirty="0"/>
          </a:p>
          <a:p>
            <a:pPr marL="0" indent="0">
              <a:buNone/>
            </a:pPr>
            <a:endParaRPr lang="hr-HR" dirty="0"/>
          </a:p>
          <a:p>
            <a:pPr marL="0" indent="0">
              <a:buNone/>
            </a:pPr>
            <a:endParaRPr lang="hr-HR" dirty="0"/>
          </a:p>
          <a:p>
            <a:pPr marL="0" indent="0">
              <a:buNone/>
            </a:pPr>
            <a:endParaRPr lang="hr-HR" dirty="0"/>
          </a:p>
          <a:p>
            <a:pPr marL="0" indent="0">
              <a:buNone/>
            </a:pPr>
            <a:endParaRPr lang="hr-HR" dirty="0"/>
          </a:p>
          <a:p>
            <a:pPr marL="0" indent="0">
              <a:buNone/>
            </a:pPr>
            <a:r>
              <a:rPr lang="hr-HR" sz="3100" dirty="0"/>
              <a:t>Ostale vrste: Actonibacteria, Cyanobacteria, Fusobacteria, Lentispaerae i Proteobacteria</a:t>
            </a:r>
          </a:p>
          <a:p>
            <a:pPr marL="0" indent="0">
              <a:buNone/>
            </a:pPr>
            <a:endParaRPr lang="hr-HR" sz="3600" dirty="0"/>
          </a:p>
          <a:p>
            <a:pPr marL="0" indent="0">
              <a:buNone/>
            </a:pPr>
            <a:endParaRPr lang="hr-HR" dirty="0"/>
          </a:p>
        </p:txBody>
      </p:sp>
      <p:sp>
        <p:nvSpPr>
          <p:cNvPr id="4" name="TextBox 3">
            <a:extLst>
              <a:ext uri="{FF2B5EF4-FFF2-40B4-BE49-F238E27FC236}">
                <a16:creationId xmlns:a16="http://schemas.microsoft.com/office/drawing/2014/main" id="{E4CE5A9B-F849-7D89-D899-9F8EAE4D6E9B}"/>
              </a:ext>
            </a:extLst>
          </p:cNvPr>
          <p:cNvSpPr txBox="1"/>
          <p:nvPr/>
        </p:nvSpPr>
        <p:spPr>
          <a:xfrm>
            <a:off x="838200" y="6442502"/>
            <a:ext cx="11029545" cy="415498"/>
          </a:xfrm>
          <a:prstGeom prst="rect">
            <a:avLst/>
          </a:prstGeom>
          <a:noFill/>
        </p:spPr>
        <p:txBody>
          <a:bodyPr wrap="square">
            <a:spAutoFit/>
          </a:bodyPr>
          <a:lstStyle/>
          <a:p>
            <a:pPr algn="l"/>
            <a:r>
              <a:rPr lang="hr-HR" sz="1050" b="0" i="0" u="none" strike="noStrike" baseline="0">
                <a:latin typeface="MinionPro-Regular"/>
              </a:rPr>
              <a:t>Ezenabor E.H. et al. </a:t>
            </a:r>
            <a:r>
              <a:rPr lang="en-US" sz="1050" b="0" i="0" u="none" strike="noStrike" baseline="0">
                <a:latin typeface="MinionStd-Black"/>
              </a:rPr>
              <a:t>Gut Microbiota and Metabolic Syndrome: Relationships and</a:t>
            </a:r>
            <a:r>
              <a:rPr lang="hr-HR" sz="1050" b="0" i="0" u="none" strike="noStrike" baseline="0">
                <a:latin typeface="MinionStd-Black"/>
              </a:rPr>
              <a:t> </a:t>
            </a:r>
            <a:r>
              <a:rPr lang="en-US" sz="1050" b="0" i="0" u="none" strike="noStrike" baseline="0">
                <a:latin typeface="MinionStd-Black"/>
              </a:rPr>
              <a:t>Opportunities for New Therapeutic Strategies</a:t>
            </a:r>
            <a:r>
              <a:rPr lang="hr-HR" sz="1050" b="0" i="0" u="none" strike="noStrike" baseline="0">
                <a:latin typeface="MinionStd-Black"/>
              </a:rPr>
              <a:t>. </a:t>
            </a:r>
            <a:r>
              <a:rPr lang="hr-HR" sz="1050" b="0" i="0" u="none" strike="noStrike" baseline="0">
                <a:solidFill>
                  <a:srgbClr val="302E2F"/>
                </a:solidFill>
                <a:latin typeface="MinionPro"/>
              </a:rPr>
              <a:t>Wiley Scientifica. 2024.</a:t>
            </a:r>
          </a:p>
          <a:p>
            <a:pPr algn="l"/>
            <a:r>
              <a:rPr lang="hr-HR" sz="1050"/>
              <a:t>https://norgenbiotek.com/blog/gut-microbiome-and-its-effects-human-health</a:t>
            </a:r>
            <a:endParaRPr lang="hr-HR" sz="1050" dirty="0"/>
          </a:p>
        </p:txBody>
      </p:sp>
      <p:pic>
        <p:nvPicPr>
          <p:cNvPr id="5" name="Picture 4">
            <a:extLst>
              <a:ext uri="{FF2B5EF4-FFF2-40B4-BE49-F238E27FC236}">
                <a16:creationId xmlns:a16="http://schemas.microsoft.com/office/drawing/2014/main" id="{5ED6F9C6-DE52-874A-5742-481B5C48BEF8}"/>
              </a:ext>
            </a:extLst>
          </p:cNvPr>
          <p:cNvPicPr>
            <a:picLocks noChangeAspect="1"/>
          </p:cNvPicPr>
          <p:nvPr/>
        </p:nvPicPr>
        <p:blipFill>
          <a:blip r:embed="rId3"/>
          <a:stretch>
            <a:fillRect/>
          </a:stretch>
        </p:blipFill>
        <p:spPr>
          <a:xfrm>
            <a:off x="1223764" y="2951434"/>
            <a:ext cx="2562225" cy="2200275"/>
          </a:xfrm>
          <a:prstGeom prst="rect">
            <a:avLst/>
          </a:prstGeom>
        </p:spPr>
      </p:pic>
      <p:sp>
        <p:nvSpPr>
          <p:cNvPr id="7" name="TextBox 6">
            <a:extLst>
              <a:ext uri="{FF2B5EF4-FFF2-40B4-BE49-F238E27FC236}">
                <a16:creationId xmlns:a16="http://schemas.microsoft.com/office/drawing/2014/main" id="{7978867B-5933-D9F9-FADF-EDA12B617EA1}"/>
              </a:ext>
            </a:extLst>
          </p:cNvPr>
          <p:cNvSpPr txBox="1"/>
          <p:nvPr/>
        </p:nvSpPr>
        <p:spPr>
          <a:xfrm>
            <a:off x="1085137" y="1883099"/>
            <a:ext cx="2897223" cy="923330"/>
          </a:xfrm>
          <a:prstGeom prst="rect">
            <a:avLst/>
          </a:prstGeom>
          <a:noFill/>
        </p:spPr>
        <p:txBody>
          <a:bodyPr wrap="square">
            <a:spAutoFit/>
          </a:bodyPr>
          <a:lstStyle/>
          <a:p>
            <a:r>
              <a:rPr lang="hr-HR" dirty="0"/>
              <a:t>Bacteroidetes</a:t>
            </a:r>
          </a:p>
          <a:p>
            <a:r>
              <a:rPr lang="en-US" b="0" i="0" dirty="0">
                <a:solidFill>
                  <a:srgbClr val="5C6873"/>
                </a:solidFill>
                <a:effectLst/>
              </a:rPr>
              <a:t>Gram-negative, ana</a:t>
            </a:r>
            <a:r>
              <a:rPr lang="hr-HR" b="0" i="0" dirty="0">
                <a:solidFill>
                  <a:srgbClr val="5C6873"/>
                </a:solidFill>
                <a:effectLst/>
              </a:rPr>
              <a:t>erobne bakterije</a:t>
            </a:r>
            <a:endParaRPr lang="hr-HR" dirty="0"/>
          </a:p>
        </p:txBody>
      </p:sp>
      <p:pic>
        <p:nvPicPr>
          <p:cNvPr id="8" name="Picture 7">
            <a:extLst>
              <a:ext uri="{FF2B5EF4-FFF2-40B4-BE49-F238E27FC236}">
                <a16:creationId xmlns:a16="http://schemas.microsoft.com/office/drawing/2014/main" id="{D6A02766-DB2D-CD06-178A-253690D59E08}"/>
              </a:ext>
            </a:extLst>
          </p:cNvPr>
          <p:cNvPicPr>
            <a:picLocks noChangeAspect="1"/>
          </p:cNvPicPr>
          <p:nvPr/>
        </p:nvPicPr>
        <p:blipFill>
          <a:blip r:embed="rId4"/>
          <a:stretch>
            <a:fillRect/>
          </a:stretch>
        </p:blipFill>
        <p:spPr>
          <a:xfrm>
            <a:off x="6096000" y="2966458"/>
            <a:ext cx="2562225" cy="2200275"/>
          </a:xfrm>
          <a:prstGeom prst="rect">
            <a:avLst/>
          </a:prstGeom>
        </p:spPr>
      </p:pic>
      <p:sp>
        <p:nvSpPr>
          <p:cNvPr id="9" name="TextBox 8">
            <a:extLst>
              <a:ext uri="{FF2B5EF4-FFF2-40B4-BE49-F238E27FC236}">
                <a16:creationId xmlns:a16="http://schemas.microsoft.com/office/drawing/2014/main" id="{3FDBDB55-8F90-751D-DE94-2721ECEF3EA8}"/>
              </a:ext>
            </a:extLst>
          </p:cNvPr>
          <p:cNvSpPr txBox="1"/>
          <p:nvPr/>
        </p:nvSpPr>
        <p:spPr>
          <a:xfrm>
            <a:off x="6009459" y="1935254"/>
            <a:ext cx="2897223" cy="646331"/>
          </a:xfrm>
          <a:prstGeom prst="rect">
            <a:avLst/>
          </a:prstGeom>
          <a:noFill/>
        </p:spPr>
        <p:txBody>
          <a:bodyPr wrap="square">
            <a:spAutoFit/>
          </a:bodyPr>
          <a:lstStyle/>
          <a:p>
            <a:r>
              <a:rPr lang="hr-HR" dirty="0"/>
              <a:t>Firimicutes</a:t>
            </a:r>
          </a:p>
          <a:p>
            <a:r>
              <a:rPr lang="en-US" b="0" i="0" dirty="0">
                <a:solidFill>
                  <a:srgbClr val="5C6873"/>
                </a:solidFill>
                <a:effectLst/>
              </a:rPr>
              <a:t>Gram-</a:t>
            </a:r>
            <a:r>
              <a:rPr lang="hr-HR" b="0" i="0" dirty="0">
                <a:solidFill>
                  <a:srgbClr val="5C6873"/>
                </a:solidFill>
                <a:effectLst/>
              </a:rPr>
              <a:t>pozitivne bakterije</a:t>
            </a:r>
            <a:endParaRPr lang="hr-HR" dirty="0"/>
          </a:p>
        </p:txBody>
      </p:sp>
    </p:spTree>
    <p:extLst>
      <p:ext uri="{BB962C8B-B14F-4D97-AF65-F5344CB8AC3E}">
        <p14:creationId xmlns:p14="http://schemas.microsoft.com/office/powerpoint/2010/main" val="32363818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76F56-CE85-8634-EAA7-A118C4CF1027}"/>
              </a:ext>
            </a:extLst>
          </p:cNvPr>
          <p:cNvSpPr>
            <a:spLocks noGrp="1"/>
          </p:cNvSpPr>
          <p:nvPr>
            <p:ph type="title"/>
          </p:nvPr>
        </p:nvSpPr>
        <p:spPr/>
        <p:txBody>
          <a:bodyPr/>
          <a:lstStyle/>
          <a:p>
            <a:r>
              <a:rPr lang="hr-HR" dirty="0"/>
              <a:t>Metabolički sindrom i sastav crijevne mikrobiote</a:t>
            </a:r>
          </a:p>
        </p:txBody>
      </p:sp>
      <p:sp>
        <p:nvSpPr>
          <p:cNvPr id="3" name="Content Placeholder 2">
            <a:extLst>
              <a:ext uri="{FF2B5EF4-FFF2-40B4-BE49-F238E27FC236}">
                <a16:creationId xmlns:a16="http://schemas.microsoft.com/office/drawing/2014/main" id="{4EF08943-CDD2-1C41-D02D-A4397E3F5319}"/>
              </a:ext>
            </a:extLst>
          </p:cNvPr>
          <p:cNvSpPr>
            <a:spLocks noGrp="1"/>
          </p:cNvSpPr>
          <p:nvPr>
            <p:ph idx="1"/>
          </p:nvPr>
        </p:nvSpPr>
        <p:spPr>
          <a:xfrm>
            <a:off x="838200" y="1825625"/>
            <a:ext cx="7537315" cy="4351338"/>
          </a:xfrm>
        </p:spPr>
        <p:txBody>
          <a:bodyPr>
            <a:normAutofit/>
          </a:bodyPr>
          <a:lstStyle/>
          <a:p>
            <a:r>
              <a:rPr lang="hr-HR" dirty="0"/>
              <a:t>promjene u raznolikosti i obilju pojedinih vrsta mikroba</a:t>
            </a:r>
          </a:p>
          <a:p>
            <a:pPr marL="0" indent="0">
              <a:buNone/>
            </a:pPr>
            <a:endParaRPr lang="hr-HR" dirty="0"/>
          </a:p>
          <a:p>
            <a:r>
              <a:rPr lang="hr-HR" dirty="0"/>
              <a:t>količina i sastav mikroorganizama u probavnom sustavu uvelike varira među pojedincima </a:t>
            </a:r>
          </a:p>
          <a:p>
            <a:pPr marL="0" indent="0">
              <a:buNone/>
            </a:pPr>
            <a:endParaRPr lang="hr-HR" dirty="0"/>
          </a:p>
          <a:p>
            <a:r>
              <a:rPr lang="hr-HR" dirty="0"/>
              <a:t>crijevna mikrobiota je individualizirana</a:t>
            </a:r>
          </a:p>
          <a:p>
            <a:r>
              <a:rPr lang="hr-HR" dirty="0"/>
              <a:t>okoliš, genetika, načina života</a:t>
            </a:r>
          </a:p>
          <a:p>
            <a:endParaRPr lang="hr-HR" dirty="0"/>
          </a:p>
        </p:txBody>
      </p:sp>
      <p:sp>
        <p:nvSpPr>
          <p:cNvPr id="4" name="TextBox 3">
            <a:extLst>
              <a:ext uri="{FF2B5EF4-FFF2-40B4-BE49-F238E27FC236}">
                <a16:creationId xmlns:a16="http://schemas.microsoft.com/office/drawing/2014/main" id="{BEE3B938-C466-F615-AA1B-5F9AB1E2B815}"/>
              </a:ext>
            </a:extLst>
          </p:cNvPr>
          <p:cNvSpPr txBox="1"/>
          <p:nvPr/>
        </p:nvSpPr>
        <p:spPr>
          <a:xfrm>
            <a:off x="838200" y="6492875"/>
            <a:ext cx="11029545" cy="261610"/>
          </a:xfrm>
          <a:prstGeom prst="rect">
            <a:avLst/>
          </a:prstGeom>
          <a:noFill/>
        </p:spPr>
        <p:txBody>
          <a:bodyPr wrap="square">
            <a:spAutoFit/>
          </a:bodyPr>
          <a:lstStyle/>
          <a:p>
            <a:pPr algn="l"/>
            <a:r>
              <a:rPr lang="hr-HR" sz="1050" b="0" i="0" u="none" strike="noStrike" baseline="0" dirty="0">
                <a:latin typeface="MinionPro-Regular"/>
              </a:rPr>
              <a:t>Ezenabor E.H. et al. </a:t>
            </a:r>
            <a:r>
              <a:rPr lang="en-US" sz="1050" b="0" i="0" u="none" strike="noStrike" baseline="0" dirty="0">
                <a:latin typeface="MinionStd-Black"/>
              </a:rPr>
              <a:t>Gut Microbiota and Metabolic Syndrome: Relationships and</a:t>
            </a:r>
            <a:r>
              <a:rPr lang="hr-HR" sz="1050" b="0" i="0" u="none" strike="noStrike" baseline="0" dirty="0">
                <a:latin typeface="MinionStd-Black"/>
              </a:rPr>
              <a:t> </a:t>
            </a:r>
            <a:r>
              <a:rPr lang="en-US" sz="1050" b="0" i="0" u="none" strike="noStrike" baseline="0" dirty="0">
                <a:latin typeface="MinionStd-Black"/>
              </a:rPr>
              <a:t>Opportunities for New Therapeutic Strategies</a:t>
            </a:r>
            <a:r>
              <a:rPr lang="hr-HR" sz="1050" b="0" i="0" u="none" strike="noStrike" baseline="0" dirty="0">
                <a:latin typeface="MinionStd-Black"/>
              </a:rPr>
              <a:t>. </a:t>
            </a:r>
            <a:r>
              <a:rPr lang="hr-HR" sz="1050" b="0" i="0" u="none" strike="noStrike" baseline="0" dirty="0">
                <a:solidFill>
                  <a:srgbClr val="302E2F"/>
                </a:solidFill>
                <a:latin typeface="MinionPro"/>
              </a:rPr>
              <a:t>Wiley Scientifica. 2024.</a:t>
            </a:r>
            <a:endParaRPr lang="hr-HR" sz="1050" dirty="0"/>
          </a:p>
        </p:txBody>
      </p:sp>
      <p:pic>
        <p:nvPicPr>
          <p:cNvPr id="6" name="Picture 5">
            <a:extLst>
              <a:ext uri="{FF2B5EF4-FFF2-40B4-BE49-F238E27FC236}">
                <a16:creationId xmlns:a16="http://schemas.microsoft.com/office/drawing/2014/main" id="{0680B062-44BC-FD8B-5CC9-87981AAEE768}"/>
              </a:ext>
            </a:extLst>
          </p:cNvPr>
          <p:cNvPicPr>
            <a:picLocks noChangeAspect="1"/>
          </p:cNvPicPr>
          <p:nvPr/>
        </p:nvPicPr>
        <p:blipFill>
          <a:blip r:embed="rId3"/>
          <a:srcRect l="15718" t="31773" r="60825" b="40284"/>
          <a:stretch/>
        </p:blipFill>
        <p:spPr>
          <a:xfrm>
            <a:off x="8375515" y="2762655"/>
            <a:ext cx="2859932" cy="1916349"/>
          </a:xfrm>
          <a:prstGeom prst="rect">
            <a:avLst/>
          </a:prstGeom>
        </p:spPr>
      </p:pic>
    </p:spTree>
    <p:extLst>
      <p:ext uri="{BB962C8B-B14F-4D97-AF65-F5344CB8AC3E}">
        <p14:creationId xmlns:p14="http://schemas.microsoft.com/office/powerpoint/2010/main" val="22397869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6D695CCD-9B52-443B-A59C-C901C2B32848}"/>
              </a:ext>
            </a:extLst>
          </p:cNvPr>
          <p:cNvSpPr>
            <a:spLocks noGrp="1" noChangeArrowheads="1"/>
          </p:cNvSpPr>
          <p:nvPr>
            <p:ph type="title"/>
          </p:nvPr>
        </p:nvSpPr>
        <p:spPr/>
        <p:txBody>
          <a:bodyPr/>
          <a:lstStyle/>
          <a:p>
            <a:pPr eaLnBrk="1"/>
            <a:r>
              <a:rPr lang="hr-HR" altLang="en-US"/>
              <a:t>Disbioza-metabolički sindrom</a:t>
            </a:r>
          </a:p>
        </p:txBody>
      </p:sp>
      <p:pic>
        <p:nvPicPr>
          <p:cNvPr id="19459" name="Content Placeholder 3">
            <a:extLst>
              <a:ext uri="{FF2B5EF4-FFF2-40B4-BE49-F238E27FC236}">
                <a16:creationId xmlns:a16="http://schemas.microsoft.com/office/drawing/2014/main" id="{CF395FA3-B10D-2A3F-C1CA-D0B6CDEACEFA}"/>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b="8090"/>
          <a:stretch>
            <a:fillRect/>
          </a:stretch>
        </p:blipFill>
        <p:spPr>
          <a:xfrm>
            <a:off x="493765" y="1605064"/>
            <a:ext cx="6652568" cy="4586720"/>
          </a:xfrm>
        </p:spPr>
      </p:pic>
      <p:sp>
        <p:nvSpPr>
          <p:cNvPr id="3" name="TextBox 2">
            <a:extLst>
              <a:ext uri="{FF2B5EF4-FFF2-40B4-BE49-F238E27FC236}">
                <a16:creationId xmlns:a16="http://schemas.microsoft.com/office/drawing/2014/main" id="{C86774AE-6660-68CD-8BD2-9E947691AA27}"/>
              </a:ext>
            </a:extLst>
          </p:cNvPr>
          <p:cNvSpPr txBox="1"/>
          <p:nvPr/>
        </p:nvSpPr>
        <p:spPr>
          <a:xfrm>
            <a:off x="7146333" y="2850763"/>
            <a:ext cx="4925352" cy="1200329"/>
          </a:xfrm>
          <a:prstGeom prst="rect">
            <a:avLst/>
          </a:prstGeom>
          <a:noFill/>
        </p:spPr>
        <p:txBody>
          <a:bodyPr wrap="square">
            <a:spAutoFit/>
          </a:bodyPr>
          <a:lstStyle/>
          <a:p>
            <a:r>
              <a:rPr lang="hr-HR" dirty="0"/>
              <a:t>neravnoteža u relativnom obilju raznih mikrobnih vrsta</a:t>
            </a:r>
          </a:p>
          <a:p>
            <a:endParaRPr lang="hr-HR" dirty="0"/>
          </a:p>
          <a:p>
            <a:r>
              <a:rPr lang="hr-HR" dirty="0"/>
              <a:t>povišeni omjer Firmicutes prema Bacteroidetes</a:t>
            </a:r>
          </a:p>
        </p:txBody>
      </p:sp>
      <p:sp>
        <p:nvSpPr>
          <p:cNvPr id="5" name="TextBox 4">
            <a:extLst>
              <a:ext uri="{FF2B5EF4-FFF2-40B4-BE49-F238E27FC236}">
                <a16:creationId xmlns:a16="http://schemas.microsoft.com/office/drawing/2014/main" id="{DE17725D-0889-82F7-30BE-1AEFC48B0047}"/>
              </a:ext>
            </a:extLst>
          </p:cNvPr>
          <p:cNvSpPr txBox="1"/>
          <p:nvPr/>
        </p:nvSpPr>
        <p:spPr>
          <a:xfrm>
            <a:off x="215630" y="6623680"/>
            <a:ext cx="5769312" cy="230832"/>
          </a:xfrm>
          <a:prstGeom prst="rect">
            <a:avLst/>
          </a:prstGeom>
          <a:noFill/>
        </p:spPr>
        <p:txBody>
          <a:bodyPr wrap="square">
            <a:spAutoFit/>
          </a:bodyPr>
          <a:lstStyle/>
          <a:p>
            <a:pPr algn="l"/>
            <a:r>
              <a:rPr lang="hr-HR" sz="900" b="0" i="0" u="none" strike="noStrike" baseline="0" dirty="0">
                <a:latin typeface="MinionPro-Regular"/>
              </a:rPr>
              <a:t>Wang X et al. Gut microbiota </a:t>
            </a:r>
            <a:r>
              <a:rPr lang="en-US" sz="900" b="0" i="0" u="none" strike="noStrike" baseline="0" dirty="0">
                <a:latin typeface="MinionPro-Regular"/>
              </a:rPr>
              <a:t>and metabolic syndrome,</a:t>
            </a:r>
            <a:r>
              <a:rPr lang="hr-HR" sz="900" b="0" i="0" u="none" strike="noStrike" baseline="0" dirty="0">
                <a:latin typeface="MinionPro-Regular"/>
              </a:rPr>
              <a:t> </a:t>
            </a:r>
            <a:r>
              <a:rPr lang="en-US" sz="900" b="0" i="1" u="none" strike="noStrike" baseline="0" dirty="0">
                <a:latin typeface="MinionPro-It"/>
              </a:rPr>
              <a:t>Chinese Medical Journal</a:t>
            </a:r>
            <a:r>
              <a:rPr lang="en-US" sz="900" b="0" i="0" u="none" strike="noStrike" baseline="0" dirty="0">
                <a:latin typeface="MinionPro-Regular"/>
              </a:rPr>
              <a:t>, </a:t>
            </a:r>
            <a:r>
              <a:rPr lang="hr-HR" sz="900" b="0" i="0" u="none" strike="noStrike" baseline="0" dirty="0">
                <a:latin typeface="MinionPro-Regular"/>
              </a:rPr>
              <a:t>2020. </a:t>
            </a:r>
            <a:endParaRPr lang="hr-HR" sz="900" dirty="0"/>
          </a:p>
        </p:txBody>
      </p:sp>
      <p:sp>
        <p:nvSpPr>
          <p:cNvPr id="6" name="TextBox 5">
            <a:extLst>
              <a:ext uri="{FF2B5EF4-FFF2-40B4-BE49-F238E27FC236}">
                <a16:creationId xmlns:a16="http://schemas.microsoft.com/office/drawing/2014/main" id="{DE595EF5-B6C8-29A0-AF33-D64738085661}"/>
              </a:ext>
            </a:extLst>
          </p:cNvPr>
          <p:cNvSpPr txBox="1"/>
          <p:nvPr/>
        </p:nvSpPr>
        <p:spPr>
          <a:xfrm>
            <a:off x="215630" y="6492875"/>
            <a:ext cx="11029545" cy="261610"/>
          </a:xfrm>
          <a:prstGeom prst="rect">
            <a:avLst/>
          </a:prstGeom>
          <a:noFill/>
        </p:spPr>
        <p:txBody>
          <a:bodyPr wrap="square">
            <a:spAutoFit/>
          </a:bodyPr>
          <a:lstStyle/>
          <a:p>
            <a:pPr algn="l"/>
            <a:r>
              <a:rPr lang="hr-HR" sz="1050" b="0" i="0" u="none" strike="noStrike" baseline="0" dirty="0">
                <a:latin typeface="MinionPro-Regular"/>
              </a:rPr>
              <a:t>Ezenabor E.H. et al. </a:t>
            </a:r>
            <a:r>
              <a:rPr lang="en-US" sz="1050" b="0" i="0" u="none" strike="noStrike" baseline="0" dirty="0">
                <a:latin typeface="MinionStd-Black"/>
              </a:rPr>
              <a:t>Gut Microbiota and Metabolic Syndrome: Relationships and</a:t>
            </a:r>
            <a:r>
              <a:rPr lang="hr-HR" sz="1050" b="0" i="0" u="none" strike="noStrike" baseline="0" dirty="0">
                <a:latin typeface="MinionStd-Black"/>
              </a:rPr>
              <a:t> </a:t>
            </a:r>
            <a:r>
              <a:rPr lang="en-US" sz="1050" b="0" i="0" u="none" strike="noStrike" baseline="0" dirty="0">
                <a:latin typeface="MinionStd-Black"/>
              </a:rPr>
              <a:t>Opportunities for New Therapeutic Strategies</a:t>
            </a:r>
            <a:r>
              <a:rPr lang="hr-HR" sz="1050" b="0" i="0" u="none" strike="noStrike" baseline="0" dirty="0">
                <a:latin typeface="MinionStd-Black"/>
              </a:rPr>
              <a:t>. </a:t>
            </a:r>
            <a:r>
              <a:rPr lang="hr-HR" sz="1050" b="0" i="0" u="none" strike="noStrike" baseline="0" dirty="0">
                <a:solidFill>
                  <a:srgbClr val="302E2F"/>
                </a:solidFill>
                <a:latin typeface="MinionPro"/>
              </a:rPr>
              <a:t>Wiley Scientifica. 2024.</a:t>
            </a:r>
            <a:endParaRPr lang="hr-HR" sz="10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741B7-90FD-2097-8C20-4DDD92AEE067}"/>
              </a:ext>
            </a:extLst>
          </p:cNvPr>
          <p:cNvSpPr>
            <a:spLocks noGrp="1"/>
          </p:cNvSpPr>
          <p:nvPr>
            <p:ph type="title"/>
          </p:nvPr>
        </p:nvSpPr>
        <p:spPr/>
        <p:txBody>
          <a:bodyPr/>
          <a:lstStyle/>
          <a:p>
            <a:r>
              <a:rPr lang="hr-HR" dirty="0"/>
              <a:t>Mikrobiota- SCFA</a:t>
            </a:r>
          </a:p>
        </p:txBody>
      </p:sp>
      <p:sp>
        <p:nvSpPr>
          <p:cNvPr id="3" name="Content Placeholder 2">
            <a:extLst>
              <a:ext uri="{FF2B5EF4-FFF2-40B4-BE49-F238E27FC236}">
                <a16:creationId xmlns:a16="http://schemas.microsoft.com/office/drawing/2014/main" id="{0F9D5E21-B0B8-B141-673D-EB4B5C6C9F45}"/>
              </a:ext>
            </a:extLst>
          </p:cNvPr>
          <p:cNvSpPr>
            <a:spLocks noGrp="1"/>
          </p:cNvSpPr>
          <p:nvPr>
            <p:ph idx="1"/>
          </p:nvPr>
        </p:nvSpPr>
        <p:spPr>
          <a:xfrm>
            <a:off x="838200" y="1524068"/>
            <a:ext cx="10515600" cy="4351338"/>
          </a:xfrm>
        </p:spPr>
        <p:txBody>
          <a:bodyPr>
            <a:normAutofit/>
          </a:bodyPr>
          <a:lstStyle/>
          <a:p>
            <a:r>
              <a:rPr lang="hr-HR" sz="2400" dirty="0"/>
              <a:t>crijevna mikrobiota aktivno sudjeluje u razgradnji dijetalnih vlakana</a:t>
            </a:r>
          </a:p>
          <a:p>
            <a:r>
              <a:rPr lang="hr-HR" sz="2400" dirty="0"/>
              <a:t>rezultira proizvodnjom kratkolančanih masnih kiselina (SCFA)</a:t>
            </a:r>
          </a:p>
          <a:p>
            <a:r>
              <a:rPr lang="hr-HR" sz="2400" dirty="0"/>
              <a:t>acetat, propionat i butirat</a:t>
            </a:r>
          </a:p>
          <a:p>
            <a:r>
              <a:rPr lang="hr-HR" sz="2400" dirty="0"/>
              <a:t>karboksilne kiseline sadrže alifatski rep s manje od 6 ugljikovih atoma</a:t>
            </a:r>
          </a:p>
          <a:p>
            <a:endParaRPr lang="hr-HR" sz="2400" dirty="0"/>
          </a:p>
          <a:p>
            <a:r>
              <a:rPr lang="hr-HR" sz="2400" dirty="0"/>
              <a:t>fermentabilna vlakna poput inulina povećavaju koncentraciju SCFA u krvnoj plazmi 5 – 6 sati nakon unosa, dok se duljom konzumacijom do nekoliko tjedana povećava i koncentracija u fecesu</a:t>
            </a:r>
          </a:p>
          <a:p>
            <a:endParaRPr lang="hr-HR" sz="2400" dirty="0"/>
          </a:p>
          <a:p>
            <a:pPr marL="0" indent="0">
              <a:buNone/>
            </a:pPr>
            <a:endParaRPr lang="hr-HR" sz="2400" dirty="0"/>
          </a:p>
          <a:p>
            <a:endParaRPr lang="hr-HR" dirty="0"/>
          </a:p>
          <a:p>
            <a:pPr marL="0" indent="0">
              <a:buNone/>
            </a:pPr>
            <a:endParaRPr lang="hr-HR" dirty="0"/>
          </a:p>
        </p:txBody>
      </p:sp>
      <p:pic>
        <p:nvPicPr>
          <p:cNvPr id="5" name="Picture 4">
            <a:extLst>
              <a:ext uri="{FF2B5EF4-FFF2-40B4-BE49-F238E27FC236}">
                <a16:creationId xmlns:a16="http://schemas.microsoft.com/office/drawing/2014/main" id="{9B022C94-4D99-4907-8F9E-721329B86597}"/>
              </a:ext>
            </a:extLst>
          </p:cNvPr>
          <p:cNvPicPr>
            <a:picLocks noChangeAspect="1"/>
          </p:cNvPicPr>
          <p:nvPr/>
        </p:nvPicPr>
        <p:blipFill>
          <a:blip r:embed="rId3"/>
          <a:srcRect l="38500" t="43408" r="20666" b="39902"/>
          <a:stretch/>
        </p:blipFill>
        <p:spPr>
          <a:xfrm>
            <a:off x="1117600" y="5167313"/>
            <a:ext cx="4978400" cy="1144588"/>
          </a:xfrm>
          <a:prstGeom prst="rect">
            <a:avLst/>
          </a:prstGeom>
        </p:spPr>
      </p:pic>
      <p:sp>
        <p:nvSpPr>
          <p:cNvPr id="7" name="TextBox 6">
            <a:extLst>
              <a:ext uri="{FF2B5EF4-FFF2-40B4-BE49-F238E27FC236}">
                <a16:creationId xmlns:a16="http://schemas.microsoft.com/office/drawing/2014/main" id="{A1373E1D-8708-3C95-A591-5E7D2757BF96}"/>
              </a:ext>
            </a:extLst>
          </p:cNvPr>
          <p:cNvSpPr txBox="1"/>
          <p:nvPr/>
        </p:nvSpPr>
        <p:spPr>
          <a:xfrm>
            <a:off x="6840976" y="6377459"/>
            <a:ext cx="6094378" cy="230832"/>
          </a:xfrm>
          <a:prstGeom prst="rect">
            <a:avLst/>
          </a:prstGeom>
          <a:noFill/>
        </p:spPr>
        <p:txBody>
          <a:bodyPr wrap="square">
            <a:spAutoFit/>
          </a:bodyPr>
          <a:lstStyle/>
          <a:p>
            <a:r>
              <a:rPr lang="en-US" sz="900" dirty="0"/>
              <a:t>Clausen </a:t>
            </a:r>
            <a:r>
              <a:rPr lang="en-US" sz="900" dirty="0" err="1"/>
              <a:t>i</a:t>
            </a:r>
            <a:r>
              <a:rPr lang="en-US" sz="900" dirty="0"/>
              <a:t> Mortensen, 1995</a:t>
            </a:r>
            <a:endParaRPr lang="hr-HR" sz="900" dirty="0"/>
          </a:p>
        </p:txBody>
      </p:sp>
      <p:sp>
        <p:nvSpPr>
          <p:cNvPr id="9" name="TextBox 8">
            <a:extLst>
              <a:ext uri="{FF2B5EF4-FFF2-40B4-BE49-F238E27FC236}">
                <a16:creationId xmlns:a16="http://schemas.microsoft.com/office/drawing/2014/main" id="{F9A56822-493F-AAFB-C931-9E1A1F03D60E}"/>
              </a:ext>
            </a:extLst>
          </p:cNvPr>
          <p:cNvSpPr txBox="1"/>
          <p:nvPr/>
        </p:nvSpPr>
        <p:spPr>
          <a:xfrm>
            <a:off x="1434830" y="6439455"/>
            <a:ext cx="6468892" cy="369332"/>
          </a:xfrm>
          <a:prstGeom prst="rect">
            <a:avLst/>
          </a:prstGeom>
          <a:noFill/>
        </p:spPr>
        <p:txBody>
          <a:bodyPr wrap="square">
            <a:spAutoFit/>
          </a:bodyPr>
          <a:lstStyle/>
          <a:p>
            <a:r>
              <a:rPr lang="hr-HR" sz="1800" dirty="0"/>
              <a:t> acetat                propionat                   butirat</a:t>
            </a:r>
            <a:endParaRPr lang="hr-HR" dirty="0"/>
          </a:p>
        </p:txBody>
      </p:sp>
    </p:spTree>
    <p:extLst>
      <p:ext uri="{BB962C8B-B14F-4D97-AF65-F5344CB8AC3E}">
        <p14:creationId xmlns:p14="http://schemas.microsoft.com/office/powerpoint/2010/main" val="35020599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813C3-8371-6899-9D1D-F8D7B467F910}"/>
              </a:ext>
            </a:extLst>
          </p:cNvPr>
          <p:cNvSpPr>
            <a:spLocks noGrp="1"/>
          </p:cNvSpPr>
          <p:nvPr>
            <p:ph type="title"/>
          </p:nvPr>
        </p:nvSpPr>
        <p:spPr/>
        <p:txBody>
          <a:bodyPr/>
          <a:lstStyle/>
          <a:p>
            <a:r>
              <a:rPr lang="hr-HR" dirty="0"/>
              <a:t>Mikrobiota- SCFA</a:t>
            </a:r>
          </a:p>
        </p:txBody>
      </p:sp>
      <p:sp>
        <p:nvSpPr>
          <p:cNvPr id="3" name="Content Placeholder 2">
            <a:extLst>
              <a:ext uri="{FF2B5EF4-FFF2-40B4-BE49-F238E27FC236}">
                <a16:creationId xmlns:a16="http://schemas.microsoft.com/office/drawing/2014/main" id="{3278C1B8-AD70-906D-C1B1-2DC7D353D817}"/>
              </a:ext>
            </a:extLst>
          </p:cNvPr>
          <p:cNvSpPr>
            <a:spLocks noGrp="1"/>
          </p:cNvSpPr>
          <p:nvPr>
            <p:ph idx="1"/>
          </p:nvPr>
        </p:nvSpPr>
        <p:spPr/>
        <p:txBody>
          <a:bodyPr>
            <a:normAutofit fontScale="92500"/>
          </a:bodyPr>
          <a:lstStyle/>
          <a:p>
            <a:r>
              <a:rPr lang="en-US" dirty="0" err="1"/>
              <a:t>kratkolančane</a:t>
            </a:r>
            <a:r>
              <a:rPr lang="en-US" dirty="0"/>
              <a:t> </a:t>
            </a:r>
            <a:r>
              <a:rPr lang="en-US" dirty="0" err="1"/>
              <a:t>masne</a:t>
            </a:r>
            <a:r>
              <a:rPr lang="en-US" dirty="0"/>
              <a:t> </a:t>
            </a:r>
            <a:r>
              <a:rPr lang="en-US" dirty="0" err="1"/>
              <a:t>kiseline</a:t>
            </a:r>
            <a:r>
              <a:rPr lang="en-US" dirty="0"/>
              <a:t> </a:t>
            </a:r>
            <a:r>
              <a:rPr lang="en-US" dirty="0" err="1"/>
              <a:t>glavni</a:t>
            </a:r>
            <a:r>
              <a:rPr lang="en-US" dirty="0"/>
              <a:t> </a:t>
            </a:r>
            <a:r>
              <a:rPr lang="hr-HR" dirty="0"/>
              <a:t>su </a:t>
            </a:r>
            <a:r>
              <a:rPr lang="en-US" dirty="0" err="1"/>
              <a:t>izvor</a:t>
            </a:r>
            <a:r>
              <a:rPr lang="en-US" dirty="0"/>
              <a:t> </a:t>
            </a:r>
            <a:r>
              <a:rPr lang="en-US" dirty="0" err="1"/>
              <a:t>energije</a:t>
            </a:r>
            <a:r>
              <a:rPr lang="hr-HR" dirty="0"/>
              <a:t> za kolonocite</a:t>
            </a:r>
          </a:p>
          <a:p>
            <a:r>
              <a:rPr lang="en-US" dirty="0"/>
              <a:t>60 – 70 % </a:t>
            </a:r>
            <a:r>
              <a:rPr lang="en-US" dirty="0" err="1"/>
              <a:t>ukupne</a:t>
            </a:r>
            <a:r>
              <a:rPr lang="en-US" dirty="0"/>
              <a:t> </a:t>
            </a:r>
            <a:r>
              <a:rPr lang="en-US" dirty="0" err="1"/>
              <a:t>energije</a:t>
            </a:r>
            <a:r>
              <a:rPr lang="en-US" dirty="0"/>
              <a:t> </a:t>
            </a:r>
            <a:r>
              <a:rPr lang="hr-HR" dirty="0"/>
              <a:t>kolonocitima </a:t>
            </a:r>
            <a:r>
              <a:rPr lang="en-US" dirty="0" err="1"/>
              <a:t>dolazi</a:t>
            </a:r>
            <a:r>
              <a:rPr lang="en-US" dirty="0"/>
              <a:t> </a:t>
            </a:r>
            <a:r>
              <a:rPr lang="en-US" dirty="0" err="1"/>
              <a:t>iz</a:t>
            </a:r>
            <a:r>
              <a:rPr lang="en-US" dirty="0"/>
              <a:t> </a:t>
            </a:r>
            <a:r>
              <a:rPr lang="en-US" dirty="0" err="1"/>
              <a:t>njihove</a:t>
            </a:r>
            <a:r>
              <a:rPr lang="en-US" dirty="0"/>
              <a:t> </a:t>
            </a:r>
            <a:r>
              <a:rPr lang="en-US" dirty="0" err="1"/>
              <a:t>oksidacije</a:t>
            </a:r>
            <a:r>
              <a:rPr lang="en-US" dirty="0"/>
              <a:t> </a:t>
            </a:r>
            <a:endParaRPr lang="hr-HR" dirty="0"/>
          </a:p>
          <a:p>
            <a:r>
              <a:rPr lang="hr-HR" dirty="0"/>
              <a:t>SCFA imaju sposobnost kontrole sinteza sekretornog imunoglobulina A </a:t>
            </a:r>
          </a:p>
          <a:p>
            <a:endParaRPr lang="hr-HR" dirty="0"/>
          </a:p>
          <a:p>
            <a:r>
              <a:rPr lang="hr-HR" dirty="0"/>
              <a:t>u</a:t>
            </a:r>
            <a:r>
              <a:rPr lang="en-US" dirty="0"/>
              <a:t> </a:t>
            </a:r>
            <a:r>
              <a:rPr lang="en-US" dirty="0" err="1"/>
              <a:t>jetri</a:t>
            </a:r>
            <a:r>
              <a:rPr lang="en-US" dirty="0"/>
              <a:t> se SCFA </a:t>
            </a:r>
            <a:r>
              <a:rPr lang="en-US" dirty="0" err="1"/>
              <a:t>koriste</a:t>
            </a:r>
            <a:r>
              <a:rPr lang="en-US" dirty="0"/>
              <a:t> </a:t>
            </a:r>
            <a:r>
              <a:rPr lang="en-US" dirty="0" err="1"/>
              <a:t>kao</a:t>
            </a:r>
            <a:r>
              <a:rPr lang="en-US" dirty="0"/>
              <a:t> </a:t>
            </a:r>
            <a:r>
              <a:rPr lang="en-US" dirty="0" err="1"/>
              <a:t>prekursori</a:t>
            </a:r>
            <a:r>
              <a:rPr lang="en-US" dirty="0"/>
              <a:t> za </a:t>
            </a:r>
            <a:r>
              <a:rPr lang="en-US" dirty="0" err="1"/>
              <a:t>druge</a:t>
            </a:r>
            <a:r>
              <a:rPr lang="en-US" dirty="0"/>
              <a:t> </a:t>
            </a:r>
            <a:r>
              <a:rPr lang="en-US" dirty="0" err="1"/>
              <a:t>molekule</a:t>
            </a:r>
            <a:r>
              <a:rPr lang="en-US" dirty="0"/>
              <a:t> </a:t>
            </a:r>
            <a:r>
              <a:rPr lang="en-US" dirty="0" err="1"/>
              <a:t>poput</a:t>
            </a:r>
            <a:r>
              <a:rPr lang="en-US" dirty="0"/>
              <a:t> </a:t>
            </a:r>
            <a:r>
              <a:rPr lang="en-US" dirty="0" err="1"/>
              <a:t>glukoze</a:t>
            </a:r>
            <a:r>
              <a:rPr lang="hr-HR" dirty="0"/>
              <a:t>,</a:t>
            </a:r>
            <a:r>
              <a:rPr lang="en-US" dirty="0"/>
              <a:t>ketone </a:t>
            </a:r>
            <a:r>
              <a:rPr lang="en-US" dirty="0" err="1"/>
              <a:t>i</a:t>
            </a:r>
            <a:r>
              <a:rPr lang="en-US" dirty="0"/>
              <a:t> </a:t>
            </a:r>
            <a:r>
              <a:rPr lang="en-US" dirty="0" err="1"/>
              <a:t>masne</a:t>
            </a:r>
            <a:r>
              <a:rPr lang="en-US" dirty="0"/>
              <a:t> </a:t>
            </a:r>
            <a:r>
              <a:rPr lang="en-US" dirty="0" err="1"/>
              <a:t>kiseline</a:t>
            </a:r>
            <a:endParaRPr lang="hr-HR" dirty="0"/>
          </a:p>
          <a:p>
            <a:r>
              <a:rPr lang="en-US" dirty="0"/>
              <a:t>SCFA </a:t>
            </a:r>
            <a:r>
              <a:rPr lang="en-US" dirty="0" err="1"/>
              <a:t>koje</a:t>
            </a:r>
            <a:r>
              <a:rPr lang="en-US" dirty="0"/>
              <a:t> </a:t>
            </a:r>
            <a:r>
              <a:rPr lang="en-US" dirty="0" err="1"/>
              <a:t>nisu</a:t>
            </a:r>
            <a:r>
              <a:rPr lang="en-US" dirty="0"/>
              <a:t> </a:t>
            </a:r>
            <a:r>
              <a:rPr lang="en-US" dirty="0" err="1"/>
              <a:t>iskorištene</a:t>
            </a:r>
            <a:r>
              <a:rPr lang="en-US" dirty="0"/>
              <a:t> u </a:t>
            </a:r>
            <a:r>
              <a:rPr lang="en-US" dirty="0" err="1"/>
              <a:t>metaboličkim</a:t>
            </a:r>
            <a:r>
              <a:rPr lang="en-US" dirty="0"/>
              <a:t> </a:t>
            </a:r>
            <a:r>
              <a:rPr lang="en-US" dirty="0" err="1"/>
              <a:t>reakcijama</a:t>
            </a:r>
            <a:r>
              <a:rPr lang="en-US" dirty="0"/>
              <a:t> u </a:t>
            </a:r>
            <a:r>
              <a:rPr lang="en-US" dirty="0" err="1"/>
              <a:t>jetri</a:t>
            </a:r>
            <a:r>
              <a:rPr lang="en-US" dirty="0"/>
              <a:t> </a:t>
            </a:r>
            <a:r>
              <a:rPr lang="en-US" dirty="0" err="1"/>
              <a:t>prenose</a:t>
            </a:r>
            <a:r>
              <a:rPr lang="en-US" dirty="0"/>
              <a:t> se do </a:t>
            </a:r>
            <a:r>
              <a:rPr lang="en-US" dirty="0" err="1"/>
              <a:t>skeletnih</a:t>
            </a:r>
            <a:r>
              <a:rPr lang="en-US" dirty="0"/>
              <a:t> </a:t>
            </a:r>
            <a:r>
              <a:rPr lang="en-US" dirty="0" err="1"/>
              <a:t>mišića</a:t>
            </a:r>
            <a:r>
              <a:rPr lang="en-US" dirty="0"/>
              <a:t>, </a:t>
            </a:r>
            <a:r>
              <a:rPr lang="en-US" dirty="0" err="1"/>
              <a:t>srca</a:t>
            </a:r>
            <a:r>
              <a:rPr lang="en-US" dirty="0"/>
              <a:t> </a:t>
            </a:r>
            <a:r>
              <a:rPr lang="en-US" dirty="0" err="1"/>
              <a:t>i</a:t>
            </a:r>
            <a:r>
              <a:rPr lang="en-US" dirty="0"/>
              <a:t> </a:t>
            </a:r>
            <a:r>
              <a:rPr lang="en-US" dirty="0" err="1"/>
              <a:t>mozga</a:t>
            </a:r>
            <a:r>
              <a:rPr lang="en-US" dirty="0"/>
              <a:t> </a:t>
            </a:r>
            <a:r>
              <a:rPr lang="en-US" dirty="0" err="1"/>
              <a:t>gdje</a:t>
            </a:r>
            <a:r>
              <a:rPr lang="en-US" dirty="0"/>
              <a:t> se </a:t>
            </a:r>
            <a:r>
              <a:rPr lang="en-US" dirty="0" err="1"/>
              <a:t>koriste</a:t>
            </a:r>
            <a:r>
              <a:rPr lang="en-US" dirty="0"/>
              <a:t> </a:t>
            </a:r>
            <a:r>
              <a:rPr lang="en-US" dirty="0" err="1"/>
              <a:t>kao</a:t>
            </a:r>
            <a:r>
              <a:rPr lang="en-US" dirty="0"/>
              <a:t> </a:t>
            </a:r>
            <a:r>
              <a:rPr lang="en-US" dirty="0" err="1"/>
              <a:t>izvor</a:t>
            </a:r>
            <a:r>
              <a:rPr lang="en-US" dirty="0"/>
              <a:t> </a:t>
            </a:r>
            <a:r>
              <a:rPr lang="en-US" dirty="0" err="1"/>
              <a:t>energije</a:t>
            </a:r>
            <a:endParaRPr lang="hr-HR" dirty="0"/>
          </a:p>
        </p:txBody>
      </p:sp>
      <p:sp>
        <p:nvSpPr>
          <p:cNvPr id="5" name="TextBox 4">
            <a:extLst>
              <a:ext uri="{FF2B5EF4-FFF2-40B4-BE49-F238E27FC236}">
                <a16:creationId xmlns:a16="http://schemas.microsoft.com/office/drawing/2014/main" id="{A40AAF62-D3B9-98E5-936A-5595A6D82675}"/>
              </a:ext>
            </a:extLst>
          </p:cNvPr>
          <p:cNvSpPr txBox="1"/>
          <p:nvPr/>
        </p:nvSpPr>
        <p:spPr>
          <a:xfrm>
            <a:off x="1072476" y="6492875"/>
            <a:ext cx="11038462" cy="307777"/>
          </a:xfrm>
          <a:prstGeom prst="rect">
            <a:avLst/>
          </a:prstGeom>
          <a:noFill/>
        </p:spPr>
        <p:txBody>
          <a:bodyPr wrap="square">
            <a:spAutoFit/>
          </a:bodyPr>
          <a:lstStyle/>
          <a:p>
            <a:r>
              <a:rPr lang="hr-HR" sz="700" b="0" i="0" u="none" strike="noStrike" baseline="0" dirty="0">
                <a:latin typeface="MinionPro-Regular"/>
              </a:rPr>
              <a:t>Ezenabor E.H. et al. </a:t>
            </a:r>
            <a:r>
              <a:rPr lang="en-US" sz="700" b="0" i="0" u="none" strike="noStrike" baseline="0" dirty="0">
                <a:latin typeface="MinionStd-Black"/>
              </a:rPr>
              <a:t>Gut Microbiota and Metabolic Syndrome: Relationships and</a:t>
            </a:r>
            <a:r>
              <a:rPr lang="hr-HR" sz="700" b="0" i="0" u="none" strike="noStrike" baseline="0" dirty="0">
                <a:latin typeface="MinionStd-Black"/>
              </a:rPr>
              <a:t> </a:t>
            </a:r>
            <a:r>
              <a:rPr lang="en-US" sz="700" b="0" i="0" u="none" strike="noStrike" baseline="0" dirty="0">
                <a:latin typeface="MinionStd-Black"/>
              </a:rPr>
              <a:t>Opportunities for New Therapeutic Strategies</a:t>
            </a:r>
            <a:r>
              <a:rPr lang="hr-HR" sz="700" b="0" i="0" u="none" strike="noStrike" baseline="0" dirty="0">
                <a:latin typeface="MinionStd-Black"/>
              </a:rPr>
              <a:t>. </a:t>
            </a:r>
            <a:r>
              <a:rPr lang="hr-HR" sz="700" b="0" i="0" u="none" strike="noStrike" baseline="0" dirty="0">
                <a:solidFill>
                  <a:srgbClr val="302E2F"/>
                </a:solidFill>
                <a:latin typeface="MinionPro"/>
              </a:rPr>
              <a:t>Wiley Scientifica. 2024.</a:t>
            </a:r>
          </a:p>
          <a:p>
            <a:r>
              <a:rPr lang="en-US" sz="700" dirty="0"/>
              <a:t>Clausen </a:t>
            </a:r>
            <a:r>
              <a:rPr lang="en-US" sz="700" dirty="0" err="1"/>
              <a:t>i</a:t>
            </a:r>
            <a:r>
              <a:rPr lang="en-US" sz="700" dirty="0"/>
              <a:t> Mortensen, 1995</a:t>
            </a:r>
            <a:r>
              <a:rPr lang="hr-HR" sz="700" dirty="0"/>
              <a:t>.</a:t>
            </a:r>
          </a:p>
        </p:txBody>
      </p:sp>
    </p:spTree>
    <p:extLst>
      <p:ext uri="{BB962C8B-B14F-4D97-AF65-F5344CB8AC3E}">
        <p14:creationId xmlns:p14="http://schemas.microsoft.com/office/powerpoint/2010/main" val="2574228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6B9D49-5772-C26D-74CF-C15ACC9243D9}"/>
              </a:ext>
            </a:extLst>
          </p:cNvPr>
          <p:cNvSpPr>
            <a:spLocks noGrp="1"/>
          </p:cNvSpPr>
          <p:nvPr>
            <p:ph type="title"/>
          </p:nvPr>
        </p:nvSpPr>
        <p:spPr/>
        <p:txBody>
          <a:bodyPr/>
          <a:lstStyle/>
          <a:p>
            <a:r>
              <a:rPr lang="hr-HR" dirty="0"/>
              <a:t>Mikrobiota</a:t>
            </a:r>
          </a:p>
        </p:txBody>
      </p:sp>
      <p:sp>
        <p:nvSpPr>
          <p:cNvPr id="3" name="Content Placeholder 2">
            <a:extLst>
              <a:ext uri="{FF2B5EF4-FFF2-40B4-BE49-F238E27FC236}">
                <a16:creationId xmlns:a16="http://schemas.microsoft.com/office/drawing/2014/main" id="{43943D91-FFE1-2560-765A-CB4364AA2F4B}"/>
              </a:ext>
            </a:extLst>
          </p:cNvPr>
          <p:cNvSpPr>
            <a:spLocks noGrp="1"/>
          </p:cNvSpPr>
          <p:nvPr>
            <p:ph idx="1"/>
          </p:nvPr>
        </p:nvSpPr>
        <p:spPr>
          <a:xfrm>
            <a:off x="838200" y="1825625"/>
            <a:ext cx="6029528" cy="4351338"/>
          </a:xfrm>
        </p:spPr>
        <p:txBody>
          <a:bodyPr>
            <a:normAutofit fontScale="62500" lnSpcReduction="20000"/>
          </a:bodyPr>
          <a:lstStyle/>
          <a:p>
            <a:r>
              <a:rPr lang="hr-HR" dirty="0"/>
              <a:t>fenomen pri čemu jedna bakterija asimilira ili izmjenjuje metabolite s drugim bakterijama naziva se "bakterijsko križno hranjenje"</a:t>
            </a:r>
          </a:p>
          <a:p>
            <a:r>
              <a:rPr lang="hr-HR" dirty="0"/>
              <a:t>laktat -krajnji produkt metabolizma Bifidobacterium</a:t>
            </a:r>
          </a:p>
          <a:p>
            <a:r>
              <a:rPr lang="hr-HR" dirty="0"/>
              <a:t>u uvjetima čistog škroba, rast Eubacterium hallii je spriječen</a:t>
            </a:r>
          </a:p>
          <a:p>
            <a:r>
              <a:rPr lang="hr-HR" dirty="0"/>
              <a:t>kokultivacija od E. Hallii s Bifidobacterium adolescentis dovodi do značajnog smanjenja koncentracije laktata i istodobno povećanje koncentracije butirata</a:t>
            </a:r>
          </a:p>
          <a:p>
            <a:r>
              <a:rPr lang="hr-HR" dirty="0"/>
              <a:t>ukazuje da E. hallii može iskoristiti laktat koji oslobađa B. adolescentis za sintezu maslačne kiseline</a:t>
            </a:r>
          </a:p>
          <a:p>
            <a:r>
              <a:rPr lang="hr-HR" dirty="0"/>
              <a:t>proces unakrsnog hranjenja poboljšava nutritivni status bakterija i mijenja njihovu osjetljivost na antibiotike, posljedično utječući na sastav i funkcionalnost crijevne mikrobiote</a:t>
            </a:r>
          </a:p>
        </p:txBody>
      </p:sp>
      <p:sp>
        <p:nvSpPr>
          <p:cNvPr id="5" name="TextBox 4">
            <a:extLst>
              <a:ext uri="{FF2B5EF4-FFF2-40B4-BE49-F238E27FC236}">
                <a16:creationId xmlns:a16="http://schemas.microsoft.com/office/drawing/2014/main" id="{3D2FD16B-A115-E1A2-DD62-68A7885ACF0F}"/>
              </a:ext>
            </a:extLst>
          </p:cNvPr>
          <p:cNvSpPr txBox="1"/>
          <p:nvPr/>
        </p:nvSpPr>
        <p:spPr>
          <a:xfrm>
            <a:off x="751461" y="6311900"/>
            <a:ext cx="10855258" cy="461665"/>
          </a:xfrm>
          <a:prstGeom prst="rect">
            <a:avLst/>
          </a:prstGeom>
          <a:noFill/>
        </p:spPr>
        <p:txBody>
          <a:bodyPr wrap="square">
            <a:spAutoFit/>
          </a:bodyPr>
          <a:lstStyle/>
          <a:p>
            <a:pPr algn="l"/>
            <a:r>
              <a:rPr lang="fr-FR" sz="1200" b="0" i="0" u="none" strike="noStrike" baseline="0" dirty="0" err="1"/>
              <a:t>Cait</a:t>
            </a:r>
            <a:r>
              <a:rPr lang="hr-HR" sz="1200" b="0" i="0" u="none" strike="noStrike" baseline="0" dirty="0"/>
              <a:t> A et al. </a:t>
            </a:r>
            <a:r>
              <a:rPr lang="fr-FR" sz="1200" b="0" i="0" u="none" strike="noStrike" baseline="0" dirty="0"/>
              <a:t>Microbiome-</a:t>
            </a:r>
            <a:r>
              <a:rPr lang="fr-FR" sz="1200" b="0" i="0" u="none" strike="noStrike" baseline="0" dirty="0" err="1"/>
              <a:t>driven</a:t>
            </a:r>
            <a:r>
              <a:rPr lang="hr-HR" sz="1200" b="0" i="0" u="none" strike="noStrike" baseline="0" dirty="0"/>
              <a:t> </a:t>
            </a:r>
            <a:r>
              <a:rPr lang="en-US" sz="1200" b="0" i="0" u="none" strike="noStrike" baseline="0" dirty="0"/>
              <a:t>allergic lung in</a:t>
            </a:r>
            <a:r>
              <a:rPr lang="hr-HR" sz="1200" b="0" i="0" u="none" strike="noStrike" baseline="0" dirty="0"/>
              <a:t>fl</a:t>
            </a:r>
            <a:r>
              <a:rPr lang="en-US" sz="1200" b="0" i="0" u="none" strike="noStrike" baseline="0" dirty="0" err="1"/>
              <a:t>ammation</a:t>
            </a:r>
            <a:r>
              <a:rPr lang="en-US" sz="1200" b="0" i="0" u="none" strike="noStrike" baseline="0" dirty="0"/>
              <a:t> is ameliorated by short-chain fatty</a:t>
            </a:r>
            <a:r>
              <a:rPr lang="hr-HR" sz="1200" b="0" i="0" u="none" strike="noStrike" baseline="0" dirty="0"/>
              <a:t> acids, </a:t>
            </a:r>
            <a:r>
              <a:rPr lang="hr-HR" sz="1200" b="0" i="1" u="none" strike="noStrike" baseline="0" dirty="0"/>
              <a:t>Mucosal Immunology.2018. </a:t>
            </a:r>
          </a:p>
          <a:p>
            <a:pPr algn="l"/>
            <a:r>
              <a:rPr lang="en-US" sz="1200" dirty="0"/>
              <a:t>Smith</a:t>
            </a:r>
            <a:r>
              <a:rPr lang="hr-HR" sz="1200" dirty="0"/>
              <a:t> W et al. C</a:t>
            </a:r>
            <a:r>
              <a:rPr lang="en-US" sz="1200" dirty="0"/>
              <a:t>lassi</a:t>
            </a:r>
            <a:r>
              <a:rPr lang="hr-HR" sz="1200" dirty="0"/>
              <a:t>fi</a:t>
            </a:r>
            <a:r>
              <a:rPr lang="en-US" sz="1200" dirty="0"/>
              <a:t>cation and evolution of bacterial</a:t>
            </a:r>
            <a:r>
              <a:rPr lang="hr-HR" sz="1200" dirty="0"/>
              <a:t> </a:t>
            </a:r>
            <a:r>
              <a:rPr lang="en-US" sz="1200" dirty="0"/>
              <a:t>cross-feeding,</a:t>
            </a:r>
            <a:r>
              <a:rPr lang="hr-HR" sz="1200" dirty="0"/>
              <a:t> </a:t>
            </a:r>
            <a:r>
              <a:rPr lang="en-US" sz="1200" dirty="0"/>
              <a:t>Frontiers in Ecology and Evolution</a:t>
            </a:r>
            <a:r>
              <a:rPr lang="hr-HR" sz="1200" dirty="0"/>
              <a:t>.2019.</a:t>
            </a:r>
          </a:p>
        </p:txBody>
      </p:sp>
      <p:pic>
        <p:nvPicPr>
          <p:cNvPr id="7" name="Picture 6">
            <a:extLst>
              <a:ext uri="{FF2B5EF4-FFF2-40B4-BE49-F238E27FC236}">
                <a16:creationId xmlns:a16="http://schemas.microsoft.com/office/drawing/2014/main" id="{2A9E5F0F-1CB2-3E0A-8DD0-7847B910AF5E}"/>
              </a:ext>
            </a:extLst>
          </p:cNvPr>
          <p:cNvPicPr>
            <a:picLocks noChangeAspect="1"/>
          </p:cNvPicPr>
          <p:nvPr/>
        </p:nvPicPr>
        <p:blipFill>
          <a:blip r:embed="rId3"/>
          <a:stretch>
            <a:fillRect/>
          </a:stretch>
        </p:blipFill>
        <p:spPr>
          <a:xfrm>
            <a:off x="7248816" y="2208179"/>
            <a:ext cx="4369011" cy="2514050"/>
          </a:xfrm>
          <a:prstGeom prst="rect">
            <a:avLst/>
          </a:prstGeom>
        </p:spPr>
      </p:pic>
    </p:spTree>
    <p:extLst>
      <p:ext uri="{BB962C8B-B14F-4D97-AF65-F5344CB8AC3E}">
        <p14:creationId xmlns:p14="http://schemas.microsoft.com/office/powerpoint/2010/main" val="29025439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B7F53-BB84-43DD-9176-B45EE25F9D41}"/>
              </a:ext>
            </a:extLst>
          </p:cNvPr>
          <p:cNvSpPr>
            <a:spLocks noGrp="1"/>
          </p:cNvSpPr>
          <p:nvPr>
            <p:ph type="title"/>
          </p:nvPr>
        </p:nvSpPr>
        <p:spPr/>
        <p:txBody>
          <a:bodyPr/>
          <a:lstStyle/>
          <a:p>
            <a:r>
              <a:rPr lang="hr-HR" dirty="0"/>
              <a:t>Dislipidemija</a:t>
            </a:r>
          </a:p>
        </p:txBody>
      </p:sp>
      <p:sp>
        <p:nvSpPr>
          <p:cNvPr id="3" name="Content Placeholder 2">
            <a:extLst>
              <a:ext uri="{FF2B5EF4-FFF2-40B4-BE49-F238E27FC236}">
                <a16:creationId xmlns:a16="http://schemas.microsoft.com/office/drawing/2014/main" id="{DC24D83C-A7B1-1823-6E19-76AB4FB5940B}"/>
              </a:ext>
            </a:extLst>
          </p:cNvPr>
          <p:cNvSpPr>
            <a:spLocks noGrp="1"/>
          </p:cNvSpPr>
          <p:nvPr>
            <p:ph idx="1"/>
          </p:nvPr>
        </p:nvSpPr>
        <p:spPr/>
        <p:txBody>
          <a:bodyPr>
            <a:normAutofit/>
          </a:bodyPr>
          <a:lstStyle/>
          <a:p>
            <a:r>
              <a:rPr lang="hr-HR" dirty="0"/>
              <a:t>incidencija i progresija dislipidemije može se pogoršati promjenom količine SCFA </a:t>
            </a:r>
          </a:p>
          <a:p>
            <a:r>
              <a:rPr lang="hr-HR" dirty="0"/>
              <a:t>većina acetata utiliziraju adipociti za lipogenezu ili se oksidira u mišićima </a:t>
            </a:r>
          </a:p>
          <a:p>
            <a:r>
              <a:rPr lang="hr-HR" dirty="0"/>
              <a:t>p</a:t>
            </a:r>
            <a:r>
              <a:rPr lang="en-US" dirty="0" err="1"/>
              <a:t>aras</a:t>
            </a:r>
            <a:r>
              <a:rPr lang="hr-HR" dirty="0"/>
              <a:t>i</a:t>
            </a:r>
            <a:r>
              <a:rPr lang="en-US" dirty="0" err="1"/>
              <a:t>mpat</a:t>
            </a:r>
            <a:r>
              <a:rPr lang="hr-HR" dirty="0"/>
              <a:t>ički živčani sustav može biti aktiviran većom proizvodnjom acetata što može promovirati glukozom posredovanu sekreciju inzulina</a:t>
            </a:r>
            <a:r>
              <a:rPr lang="en-US" dirty="0"/>
              <a:t>, </a:t>
            </a:r>
            <a:r>
              <a:rPr lang="hr-HR" dirty="0"/>
              <a:t>povećati osjet gladi što može rezultirati neravnotežom u</a:t>
            </a:r>
            <a:r>
              <a:rPr lang="en-US" dirty="0"/>
              <a:t> </a:t>
            </a:r>
            <a:r>
              <a:rPr lang="en-US" dirty="0" err="1"/>
              <a:t>metaboli</a:t>
            </a:r>
            <a:r>
              <a:rPr lang="hr-HR" dirty="0"/>
              <a:t>zmu lipida</a:t>
            </a:r>
            <a:r>
              <a:rPr lang="en-US" dirty="0"/>
              <a:t> </a:t>
            </a:r>
            <a:endParaRPr lang="hr-HR" dirty="0"/>
          </a:p>
        </p:txBody>
      </p:sp>
      <p:sp>
        <p:nvSpPr>
          <p:cNvPr id="5" name="TextBox 4">
            <a:extLst>
              <a:ext uri="{FF2B5EF4-FFF2-40B4-BE49-F238E27FC236}">
                <a16:creationId xmlns:a16="http://schemas.microsoft.com/office/drawing/2014/main" id="{9DC14681-61E1-6EFA-C998-5B61B0079277}"/>
              </a:ext>
            </a:extLst>
          </p:cNvPr>
          <p:cNvSpPr txBox="1"/>
          <p:nvPr/>
        </p:nvSpPr>
        <p:spPr>
          <a:xfrm>
            <a:off x="1130840" y="6492875"/>
            <a:ext cx="10804998" cy="215444"/>
          </a:xfrm>
          <a:prstGeom prst="rect">
            <a:avLst/>
          </a:prstGeom>
          <a:noFill/>
        </p:spPr>
        <p:txBody>
          <a:bodyPr wrap="square">
            <a:spAutoFit/>
          </a:bodyPr>
          <a:lstStyle/>
          <a:p>
            <a:pPr algn="l"/>
            <a:r>
              <a:rPr lang="hr-HR" sz="800" b="0" i="0" u="none" strike="noStrike" baseline="0" dirty="0">
                <a:latin typeface="MinionPro-Regular"/>
              </a:rPr>
              <a:t>Ezenabor E.H. et al. </a:t>
            </a:r>
            <a:r>
              <a:rPr lang="en-US" sz="800" b="0" i="0" u="none" strike="noStrike" baseline="0" dirty="0">
                <a:latin typeface="MinionStd-Black"/>
              </a:rPr>
              <a:t>Gut Microbiota and Metabolic Syndrome: Relationships and</a:t>
            </a:r>
            <a:r>
              <a:rPr lang="hr-HR" sz="800" b="0" i="0" u="none" strike="noStrike" baseline="0" dirty="0">
                <a:latin typeface="MinionStd-Black"/>
              </a:rPr>
              <a:t> </a:t>
            </a:r>
            <a:r>
              <a:rPr lang="en-US" sz="800" b="0" i="0" u="none" strike="noStrike" baseline="0" dirty="0">
                <a:latin typeface="MinionStd-Black"/>
              </a:rPr>
              <a:t>Opportunities for New Therapeutic Strategies</a:t>
            </a:r>
            <a:r>
              <a:rPr lang="hr-HR" sz="800" b="0" i="0" u="none" strike="noStrike" baseline="0" dirty="0">
                <a:latin typeface="MinionStd-Black"/>
              </a:rPr>
              <a:t>. </a:t>
            </a:r>
            <a:r>
              <a:rPr lang="hr-HR" sz="800" b="0" i="0" u="none" strike="noStrike" baseline="0" dirty="0">
                <a:solidFill>
                  <a:srgbClr val="302E2F"/>
                </a:solidFill>
                <a:latin typeface="MinionPro"/>
              </a:rPr>
              <a:t>Wiley Scientifica. 2024.</a:t>
            </a:r>
          </a:p>
        </p:txBody>
      </p:sp>
    </p:spTree>
    <p:extLst>
      <p:ext uri="{BB962C8B-B14F-4D97-AF65-F5344CB8AC3E}">
        <p14:creationId xmlns:p14="http://schemas.microsoft.com/office/powerpoint/2010/main" val="5424531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98BBC-85CC-35A1-56D6-447DCEE2C9A2}"/>
              </a:ext>
            </a:extLst>
          </p:cNvPr>
          <p:cNvSpPr>
            <a:spLocks noGrp="1"/>
          </p:cNvSpPr>
          <p:nvPr>
            <p:ph type="title"/>
          </p:nvPr>
        </p:nvSpPr>
        <p:spPr>
          <a:xfrm>
            <a:off x="711740" y="0"/>
            <a:ext cx="10515600" cy="1325563"/>
          </a:xfrm>
        </p:spPr>
        <p:txBody>
          <a:bodyPr/>
          <a:lstStyle/>
          <a:p>
            <a:r>
              <a:rPr lang="hr-HR" dirty="0"/>
              <a:t>Dislipidemija</a:t>
            </a:r>
          </a:p>
        </p:txBody>
      </p:sp>
      <p:sp>
        <p:nvSpPr>
          <p:cNvPr id="3" name="Content Placeholder 2">
            <a:extLst>
              <a:ext uri="{FF2B5EF4-FFF2-40B4-BE49-F238E27FC236}">
                <a16:creationId xmlns:a16="http://schemas.microsoft.com/office/drawing/2014/main" id="{1587D331-F28B-7AB6-BBAB-64A3693C72C8}"/>
              </a:ext>
            </a:extLst>
          </p:cNvPr>
          <p:cNvSpPr>
            <a:spLocks noGrp="1"/>
          </p:cNvSpPr>
          <p:nvPr>
            <p:ph idx="1"/>
          </p:nvPr>
        </p:nvSpPr>
        <p:spPr>
          <a:xfrm>
            <a:off x="711740" y="1464151"/>
            <a:ext cx="8122920" cy="4890135"/>
          </a:xfrm>
        </p:spPr>
        <p:txBody>
          <a:bodyPr>
            <a:normAutofit/>
          </a:bodyPr>
          <a:lstStyle/>
          <a:p>
            <a:r>
              <a:rPr lang="hr-HR" sz="2000" dirty="0"/>
              <a:t>propionat smanjuje apetit potičući lučenje glukagonu sličnog peptida 1 i hormona sitosti peptid YY (PYY) u crijevima</a:t>
            </a:r>
          </a:p>
          <a:p>
            <a:r>
              <a:rPr lang="hr-HR" sz="2000" dirty="0"/>
              <a:t>gušterača luči inzulin kao odgovor na stimulaciju PYY i GLP-1</a:t>
            </a:r>
          </a:p>
          <a:p>
            <a:r>
              <a:rPr lang="hr-HR" sz="2000" dirty="0"/>
              <a:t>inzulin povećava sintezu masti, sprječava razgradnju masti i pogoršava dislipidemiju</a:t>
            </a:r>
          </a:p>
          <a:p>
            <a:r>
              <a:rPr lang="hr-HR" sz="2000" dirty="0"/>
              <a:t>acetata i propionata u jetri su supstrati za procese glukoneogeneze i lipogeneze</a:t>
            </a:r>
          </a:p>
          <a:p>
            <a:r>
              <a:rPr lang="hr-HR" sz="2000" dirty="0"/>
              <a:t>mozak-crijevo veza –propionat može indirektno stimulirati crijevnu glukoneogenezu</a:t>
            </a:r>
          </a:p>
          <a:p>
            <a:r>
              <a:rPr lang="hr-HR" sz="2000" dirty="0"/>
              <a:t>više razine propionata mogu povećati rizik za dislipidemiju </a:t>
            </a:r>
          </a:p>
          <a:p>
            <a:endParaRPr lang="hr-HR" sz="2000" dirty="0"/>
          </a:p>
          <a:p>
            <a:r>
              <a:rPr lang="hr-HR" sz="2000" dirty="0"/>
              <a:t>crijevna mikrobiota kontrolira enterohepatičnu cirkulaciju žučnih kiselina što interferira s metabolizmom kolesterola</a:t>
            </a:r>
          </a:p>
        </p:txBody>
      </p:sp>
      <p:pic>
        <p:nvPicPr>
          <p:cNvPr id="4" name="Content Placeholder 4">
            <a:extLst>
              <a:ext uri="{FF2B5EF4-FFF2-40B4-BE49-F238E27FC236}">
                <a16:creationId xmlns:a16="http://schemas.microsoft.com/office/drawing/2014/main" id="{B685C745-E3A5-2FA7-7B4F-AD2D3FD12CB1}"/>
              </a:ext>
            </a:extLst>
          </p:cNvPr>
          <p:cNvPicPr>
            <a:picLocks noChangeAspect="1"/>
          </p:cNvPicPr>
          <p:nvPr/>
        </p:nvPicPr>
        <p:blipFill>
          <a:blip r:embed="rId3"/>
          <a:srcRect l="31613" t="17351" r="9548" b="18905"/>
          <a:stretch/>
        </p:blipFill>
        <p:spPr>
          <a:xfrm>
            <a:off x="9082389" y="3010693"/>
            <a:ext cx="2962291" cy="1805147"/>
          </a:xfrm>
          <a:prstGeom prst="rect">
            <a:avLst/>
          </a:prstGeom>
        </p:spPr>
      </p:pic>
      <p:sp>
        <p:nvSpPr>
          <p:cNvPr id="5" name="TextBox 4">
            <a:extLst>
              <a:ext uri="{FF2B5EF4-FFF2-40B4-BE49-F238E27FC236}">
                <a16:creationId xmlns:a16="http://schemas.microsoft.com/office/drawing/2014/main" id="{27FD570A-9CE5-9370-ABDE-C282C0B02BE8}"/>
              </a:ext>
            </a:extLst>
          </p:cNvPr>
          <p:cNvSpPr txBox="1"/>
          <p:nvPr/>
        </p:nvSpPr>
        <p:spPr>
          <a:xfrm>
            <a:off x="1130840" y="6492875"/>
            <a:ext cx="10804998" cy="215444"/>
          </a:xfrm>
          <a:prstGeom prst="rect">
            <a:avLst/>
          </a:prstGeom>
          <a:noFill/>
        </p:spPr>
        <p:txBody>
          <a:bodyPr wrap="square">
            <a:spAutoFit/>
          </a:bodyPr>
          <a:lstStyle/>
          <a:p>
            <a:pPr algn="l"/>
            <a:r>
              <a:rPr lang="hr-HR" sz="800" b="0" i="0" u="none" strike="noStrike" baseline="0" dirty="0">
                <a:latin typeface="MinionPro-Regular"/>
              </a:rPr>
              <a:t>Ezenabor E.H. et al. </a:t>
            </a:r>
            <a:r>
              <a:rPr lang="en-US" sz="800" b="0" i="0" u="none" strike="noStrike" baseline="0" dirty="0">
                <a:latin typeface="MinionStd-Black"/>
              </a:rPr>
              <a:t>Gut Microbiota and Metabolic Syndrome: Relationships and</a:t>
            </a:r>
            <a:r>
              <a:rPr lang="hr-HR" sz="800" b="0" i="0" u="none" strike="noStrike" baseline="0" dirty="0">
                <a:latin typeface="MinionStd-Black"/>
              </a:rPr>
              <a:t> </a:t>
            </a:r>
            <a:r>
              <a:rPr lang="en-US" sz="800" b="0" i="0" u="none" strike="noStrike" baseline="0" dirty="0">
                <a:latin typeface="MinionStd-Black"/>
              </a:rPr>
              <a:t>Opportunities for New Therapeutic Strategies</a:t>
            </a:r>
            <a:r>
              <a:rPr lang="hr-HR" sz="800" b="0" i="0" u="none" strike="noStrike" baseline="0" dirty="0">
                <a:latin typeface="MinionStd-Black"/>
              </a:rPr>
              <a:t>. </a:t>
            </a:r>
            <a:r>
              <a:rPr lang="hr-HR" sz="800" b="0" i="0" u="none" strike="noStrike" baseline="0" dirty="0">
                <a:solidFill>
                  <a:srgbClr val="302E2F"/>
                </a:solidFill>
                <a:latin typeface="MinionPro"/>
              </a:rPr>
              <a:t>Wiley Scientifica. 2024.</a:t>
            </a:r>
          </a:p>
        </p:txBody>
      </p:sp>
    </p:spTree>
    <p:extLst>
      <p:ext uri="{BB962C8B-B14F-4D97-AF65-F5344CB8AC3E}">
        <p14:creationId xmlns:p14="http://schemas.microsoft.com/office/powerpoint/2010/main" val="36733091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038F3-E9F6-A97B-1331-23EBDF38CDD8}"/>
              </a:ext>
            </a:extLst>
          </p:cNvPr>
          <p:cNvSpPr>
            <a:spLocks noGrp="1"/>
          </p:cNvSpPr>
          <p:nvPr>
            <p:ph type="title"/>
          </p:nvPr>
        </p:nvSpPr>
        <p:spPr/>
        <p:txBody>
          <a:bodyPr/>
          <a:lstStyle/>
          <a:p>
            <a:r>
              <a:rPr lang="hr-HR" dirty="0"/>
              <a:t>Disbioza-dislipidemija</a:t>
            </a:r>
          </a:p>
        </p:txBody>
      </p:sp>
      <p:pic>
        <p:nvPicPr>
          <p:cNvPr id="5" name="Content Placeholder 4">
            <a:extLst>
              <a:ext uri="{FF2B5EF4-FFF2-40B4-BE49-F238E27FC236}">
                <a16:creationId xmlns:a16="http://schemas.microsoft.com/office/drawing/2014/main" id="{0305180D-69AE-7BBC-22BB-34FED489FC8D}"/>
              </a:ext>
            </a:extLst>
          </p:cNvPr>
          <p:cNvPicPr>
            <a:picLocks noGrp="1" noChangeAspect="1"/>
          </p:cNvPicPr>
          <p:nvPr>
            <p:ph idx="1"/>
          </p:nvPr>
        </p:nvPicPr>
        <p:blipFill>
          <a:blip r:embed="rId3"/>
          <a:srcRect l="12306" t="14316" r="38179" b="5596"/>
          <a:stretch/>
        </p:blipFill>
        <p:spPr>
          <a:xfrm>
            <a:off x="619760" y="2083622"/>
            <a:ext cx="4846320" cy="4409253"/>
          </a:xfrm>
        </p:spPr>
      </p:pic>
      <p:sp>
        <p:nvSpPr>
          <p:cNvPr id="7" name="TextBox 6">
            <a:extLst>
              <a:ext uri="{FF2B5EF4-FFF2-40B4-BE49-F238E27FC236}">
                <a16:creationId xmlns:a16="http://schemas.microsoft.com/office/drawing/2014/main" id="{359956FC-6983-4003-7CE4-2BCF4D631053}"/>
              </a:ext>
            </a:extLst>
          </p:cNvPr>
          <p:cNvSpPr txBox="1"/>
          <p:nvPr/>
        </p:nvSpPr>
        <p:spPr>
          <a:xfrm>
            <a:off x="5762017" y="2026090"/>
            <a:ext cx="6096000" cy="4247317"/>
          </a:xfrm>
          <a:prstGeom prst="rect">
            <a:avLst/>
          </a:prstGeom>
          <a:noFill/>
        </p:spPr>
        <p:txBody>
          <a:bodyPr wrap="square">
            <a:spAutoFit/>
          </a:bodyPr>
          <a:lstStyle/>
          <a:p>
            <a:r>
              <a:rPr lang="hr-HR" dirty="0"/>
              <a:t>SCFA, konjugiranu linolnu kiselinu (CLA), trimetilamin dušikov oksid (TMAO) i sekundarne žučne kiseline (BA)</a:t>
            </a:r>
          </a:p>
          <a:p>
            <a:endParaRPr lang="hr-HR" dirty="0"/>
          </a:p>
          <a:p>
            <a:r>
              <a:rPr lang="hr-HR" dirty="0"/>
              <a:t>proizvodnja CLA može pospješiti stvaranje SCFA i neizravno utjecati na količinu SCFA</a:t>
            </a:r>
          </a:p>
          <a:p>
            <a:r>
              <a:rPr lang="hr-HR" dirty="0"/>
              <a:t> </a:t>
            </a:r>
          </a:p>
          <a:p>
            <a:r>
              <a:rPr lang="hr-HR" dirty="0"/>
              <a:t>u jetri TMAO smanjuje HDL</a:t>
            </a:r>
          </a:p>
          <a:p>
            <a:r>
              <a:rPr lang="hr-HR" dirty="0"/>
              <a:t>SCFA i CLA u interakciji s receptorima aktiviranim proliferatorom peroksisoma (PPAR) uklanjaju visoke razine HDL-a, triglicerida (TG) i VLDL-a</a:t>
            </a:r>
          </a:p>
          <a:p>
            <a:endParaRPr lang="hr-HR" dirty="0"/>
          </a:p>
          <a:p>
            <a:r>
              <a:rPr lang="hr-HR" dirty="0"/>
              <a:t>interakcije sekundarnih žučnih kiselina s FXR receptorima povezane su s visokim razinama lipoproteina visoke gustoće i lipolizom, kao i s niskim razinama lipoproteina vrlo niske gustoće </a:t>
            </a:r>
          </a:p>
        </p:txBody>
      </p:sp>
      <p:sp>
        <p:nvSpPr>
          <p:cNvPr id="8" name="TextBox 7">
            <a:extLst>
              <a:ext uri="{FF2B5EF4-FFF2-40B4-BE49-F238E27FC236}">
                <a16:creationId xmlns:a16="http://schemas.microsoft.com/office/drawing/2014/main" id="{57997CF8-9293-20E7-B5E7-AAADB32E0B01}"/>
              </a:ext>
            </a:extLst>
          </p:cNvPr>
          <p:cNvSpPr txBox="1"/>
          <p:nvPr/>
        </p:nvSpPr>
        <p:spPr>
          <a:xfrm>
            <a:off x="712956" y="6472069"/>
            <a:ext cx="10766088" cy="230832"/>
          </a:xfrm>
          <a:prstGeom prst="rect">
            <a:avLst/>
          </a:prstGeom>
          <a:noFill/>
        </p:spPr>
        <p:txBody>
          <a:bodyPr wrap="square">
            <a:spAutoFit/>
          </a:bodyPr>
          <a:lstStyle/>
          <a:p>
            <a:r>
              <a:rPr lang="en-US" sz="900" b="0" i="0" dirty="0">
                <a:solidFill>
                  <a:srgbClr val="212121"/>
                </a:solidFill>
                <a:effectLst/>
                <a:latin typeface="BlinkMacSystemFont"/>
              </a:rPr>
              <a:t>Lei L</a:t>
            </a:r>
            <a:r>
              <a:rPr lang="hr-HR" sz="900" b="0" i="0" dirty="0">
                <a:solidFill>
                  <a:srgbClr val="212121"/>
                </a:solidFill>
                <a:effectLst/>
                <a:latin typeface="BlinkMacSystemFont"/>
              </a:rPr>
              <a:t> et al. </a:t>
            </a:r>
            <a:r>
              <a:rPr lang="en-US" sz="900" b="0" i="0" dirty="0">
                <a:solidFill>
                  <a:srgbClr val="212121"/>
                </a:solidFill>
                <a:effectLst/>
                <a:latin typeface="BlinkMacSystemFont"/>
              </a:rPr>
              <a:t>Gut microbiota is a potential goalkeeper of dyslipidemia. Front </a:t>
            </a:r>
            <a:r>
              <a:rPr lang="en-US" sz="900" b="0" i="0" dirty="0" err="1">
                <a:solidFill>
                  <a:srgbClr val="212121"/>
                </a:solidFill>
                <a:effectLst/>
                <a:latin typeface="BlinkMacSystemFont"/>
              </a:rPr>
              <a:t>Endocrino</a:t>
            </a:r>
            <a:r>
              <a:rPr lang="hr-HR" sz="900" b="0" i="0" dirty="0">
                <a:solidFill>
                  <a:srgbClr val="212121"/>
                </a:solidFill>
                <a:effectLst/>
                <a:latin typeface="BlinkMacSystemFont"/>
              </a:rPr>
              <a:t>l</a:t>
            </a:r>
            <a:r>
              <a:rPr lang="en-US" sz="900" b="0" i="0" dirty="0">
                <a:solidFill>
                  <a:srgbClr val="212121"/>
                </a:solidFill>
                <a:effectLst/>
                <a:latin typeface="BlinkMacSystemFont"/>
              </a:rPr>
              <a:t> 2022</a:t>
            </a:r>
            <a:r>
              <a:rPr lang="hr-HR" sz="900" b="0" i="0" dirty="0">
                <a:solidFill>
                  <a:srgbClr val="212121"/>
                </a:solidFill>
                <a:effectLst/>
                <a:latin typeface="BlinkMacSystemFont"/>
              </a:rPr>
              <a:t>.</a:t>
            </a:r>
            <a:endParaRPr lang="hr-HR" sz="900" dirty="0"/>
          </a:p>
        </p:txBody>
      </p:sp>
    </p:spTree>
    <p:extLst>
      <p:ext uri="{BB962C8B-B14F-4D97-AF65-F5344CB8AC3E}">
        <p14:creationId xmlns:p14="http://schemas.microsoft.com/office/powerpoint/2010/main" val="2483762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C3291-1F03-B04C-D066-4E1C41BB7F95}"/>
              </a:ext>
            </a:extLst>
          </p:cNvPr>
          <p:cNvSpPr>
            <a:spLocks noGrp="1"/>
          </p:cNvSpPr>
          <p:nvPr>
            <p:ph type="title"/>
          </p:nvPr>
        </p:nvSpPr>
        <p:spPr/>
        <p:txBody>
          <a:bodyPr>
            <a:normAutofit/>
          </a:bodyPr>
          <a:lstStyle/>
          <a:p>
            <a:r>
              <a:rPr lang="hr-HR" dirty="0"/>
              <a:t>Disbioza-dislipidemija</a:t>
            </a:r>
            <a:br>
              <a:rPr lang="hr-HR" dirty="0"/>
            </a:br>
            <a:endParaRPr lang="hr-HR" dirty="0"/>
          </a:p>
        </p:txBody>
      </p:sp>
      <p:sp>
        <p:nvSpPr>
          <p:cNvPr id="4" name="Isosceles Triangle 3">
            <a:extLst>
              <a:ext uri="{FF2B5EF4-FFF2-40B4-BE49-F238E27FC236}">
                <a16:creationId xmlns:a16="http://schemas.microsoft.com/office/drawing/2014/main" id="{CE2BD456-DCFA-249E-AAC1-F0806490E209}"/>
              </a:ext>
            </a:extLst>
          </p:cNvPr>
          <p:cNvSpPr/>
          <p:nvPr/>
        </p:nvSpPr>
        <p:spPr>
          <a:xfrm>
            <a:off x="4857750" y="4001294"/>
            <a:ext cx="1908810" cy="1937702"/>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Rectangle 4">
            <a:extLst>
              <a:ext uri="{FF2B5EF4-FFF2-40B4-BE49-F238E27FC236}">
                <a16:creationId xmlns:a16="http://schemas.microsoft.com/office/drawing/2014/main" id="{8F86A8AE-9B7D-C97E-B2FC-CEBC5D097A3F}"/>
              </a:ext>
            </a:extLst>
          </p:cNvPr>
          <p:cNvSpPr/>
          <p:nvPr/>
        </p:nvSpPr>
        <p:spPr>
          <a:xfrm rot="21128270">
            <a:off x="1268730" y="3866356"/>
            <a:ext cx="9086850" cy="13493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hr-H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 name="TextBox 6">
            <a:extLst>
              <a:ext uri="{FF2B5EF4-FFF2-40B4-BE49-F238E27FC236}">
                <a16:creationId xmlns:a16="http://schemas.microsoft.com/office/drawing/2014/main" id="{E498C34E-ECBA-7820-2BE7-336D6350A267}"/>
              </a:ext>
            </a:extLst>
          </p:cNvPr>
          <p:cNvSpPr txBox="1"/>
          <p:nvPr/>
        </p:nvSpPr>
        <p:spPr>
          <a:xfrm rot="21132568">
            <a:off x="6466725" y="2509614"/>
            <a:ext cx="377391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rPr>
              <a:t>Enterobacteria </a:t>
            </a:r>
          </a:p>
        </p:txBody>
      </p:sp>
      <p:sp>
        <p:nvSpPr>
          <p:cNvPr id="9" name="TextBox 8">
            <a:extLst>
              <a:ext uri="{FF2B5EF4-FFF2-40B4-BE49-F238E27FC236}">
                <a16:creationId xmlns:a16="http://schemas.microsoft.com/office/drawing/2014/main" id="{EBD87538-6509-6F51-04EA-93582C96ADBA}"/>
              </a:ext>
            </a:extLst>
          </p:cNvPr>
          <p:cNvSpPr txBox="1"/>
          <p:nvPr/>
        </p:nvSpPr>
        <p:spPr>
          <a:xfrm rot="21136018">
            <a:off x="1189082" y="2961422"/>
            <a:ext cx="288210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rPr>
              <a:t>Bifidobacterium</a:t>
            </a:r>
          </a:p>
          <a:p>
            <a:pPr marL="0" marR="0" lvl="0" indent="0" algn="l" defTabSz="914400" rtl="0" eaLnBrk="1" fontAlgn="auto" latinLnBrk="0" hangingPunct="1">
              <a:lnSpc>
                <a:spcPct val="100000"/>
              </a:lnSpc>
              <a:spcBef>
                <a:spcPts val="0"/>
              </a:spcBef>
              <a:spcAft>
                <a:spcPts val="0"/>
              </a:spcAft>
              <a:buClrTx/>
              <a:buSzTx/>
              <a:buFontTx/>
              <a:buNone/>
              <a:tabLst/>
              <a:defRPr/>
            </a:pPr>
            <a:r>
              <a:rPr lang="hr-HR" dirty="0">
                <a:solidFill>
                  <a:prstClr val="black"/>
                </a:solidFill>
                <a:latin typeface="Aptos" panose="02110004020202020204"/>
              </a:rPr>
              <a:t>Lactobacillus</a:t>
            </a:r>
            <a:endPar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AF5C7FB5-F96A-59A2-4FDF-F6C887D318AD}"/>
              </a:ext>
            </a:extLst>
          </p:cNvPr>
          <p:cNvSpPr txBox="1"/>
          <p:nvPr/>
        </p:nvSpPr>
        <p:spPr>
          <a:xfrm>
            <a:off x="5029200" y="5992295"/>
            <a:ext cx="173736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r-HR" sz="1800" b="0" i="0" u="none" strike="noStrike" kern="1200" cap="none" spc="0" normalizeH="0" baseline="0" noProof="0" dirty="0">
                <a:ln>
                  <a:noFill/>
                </a:ln>
                <a:solidFill>
                  <a:prstClr val="black"/>
                </a:solidFill>
                <a:effectLst/>
                <a:uLnTx/>
                <a:uFillTx/>
                <a:latin typeface="Aptos" panose="02110004020202020204"/>
                <a:ea typeface="+mn-ea"/>
                <a:cs typeface="+mn-cs"/>
              </a:rPr>
              <a:t>Dislipidemija </a:t>
            </a:r>
          </a:p>
        </p:txBody>
      </p:sp>
      <p:sp>
        <p:nvSpPr>
          <p:cNvPr id="3" name="TextBox 2">
            <a:extLst>
              <a:ext uri="{FF2B5EF4-FFF2-40B4-BE49-F238E27FC236}">
                <a16:creationId xmlns:a16="http://schemas.microsoft.com/office/drawing/2014/main" id="{2A4CE074-ACF7-704F-68B0-EAE366A95A37}"/>
              </a:ext>
            </a:extLst>
          </p:cNvPr>
          <p:cNvSpPr txBox="1"/>
          <p:nvPr/>
        </p:nvSpPr>
        <p:spPr>
          <a:xfrm>
            <a:off x="712956" y="6472069"/>
            <a:ext cx="10766088" cy="230832"/>
          </a:xfrm>
          <a:prstGeom prst="rect">
            <a:avLst/>
          </a:prstGeom>
          <a:noFill/>
        </p:spPr>
        <p:txBody>
          <a:bodyPr wrap="square">
            <a:spAutoFit/>
          </a:bodyPr>
          <a:lstStyle/>
          <a:p>
            <a:r>
              <a:rPr lang="en-US" sz="900" b="0" i="0" dirty="0">
                <a:solidFill>
                  <a:srgbClr val="212121"/>
                </a:solidFill>
                <a:effectLst/>
                <a:latin typeface="BlinkMacSystemFont"/>
              </a:rPr>
              <a:t>Lei L</a:t>
            </a:r>
            <a:r>
              <a:rPr lang="hr-HR" sz="900" b="0" i="0" dirty="0">
                <a:solidFill>
                  <a:srgbClr val="212121"/>
                </a:solidFill>
                <a:effectLst/>
                <a:latin typeface="BlinkMacSystemFont"/>
              </a:rPr>
              <a:t> et al. </a:t>
            </a:r>
            <a:r>
              <a:rPr lang="en-US" sz="900" b="0" i="0" dirty="0">
                <a:solidFill>
                  <a:srgbClr val="212121"/>
                </a:solidFill>
                <a:effectLst/>
                <a:latin typeface="BlinkMacSystemFont"/>
              </a:rPr>
              <a:t>Gut microbiota is a potential goalkeeper of dyslipidemia. Front </a:t>
            </a:r>
            <a:r>
              <a:rPr lang="en-US" sz="900" b="0" i="0" dirty="0" err="1">
                <a:solidFill>
                  <a:srgbClr val="212121"/>
                </a:solidFill>
                <a:effectLst/>
                <a:latin typeface="BlinkMacSystemFont"/>
              </a:rPr>
              <a:t>Endocrino</a:t>
            </a:r>
            <a:r>
              <a:rPr lang="hr-HR" sz="900" b="0" i="0" dirty="0">
                <a:solidFill>
                  <a:srgbClr val="212121"/>
                </a:solidFill>
                <a:effectLst/>
                <a:latin typeface="BlinkMacSystemFont"/>
              </a:rPr>
              <a:t>l</a:t>
            </a:r>
            <a:r>
              <a:rPr lang="en-US" sz="900" b="0" i="0" dirty="0">
                <a:solidFill>
                  <a:srgbClr val="212121"/>
                </a:solidFill>
                <a:effectLst/>
                <a:latin typeface="BlinkMacSystemFont"/>
              </a:rPr>
              <a:t> 2022</a:t>
            </a:r>
            <a:r>
              <a:rPr lang="hr-HR" sz="900" b="0" i="0" dirty="0">
                <a:solidFill>
                  <a:srgbClr val="212121"/>
                </a:solidFill>
                <a:effectLst/>
                <a:latin typeface="BlinkMacSystemFont"/>
              </a:rPr>
              <a:t>.</a:t>
            </a:r>
            <a:endParaRPr lang="hr-HR" sz="900" dirty="0"/>
          </a:p>
        </p:txBody>
      </p:sp>
    </p:spTree>
    <p:extLst>
      <p:ext uri="{BB962C8B-B14F-4D97-AF65-F5344CB8AC3E}">
        <p14:creationId xmlns:p14="http://schemas.microsoft.com/office/powerpoint/2010/main" val="41148584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EDDC4-7270-B5AC-485F-112877FB35AF}"/>
              </a:ext>
            </a:extLst>
          </p:cNvPr>
          <p:cNvSpPr>
            <a:spLocks noGrp="1"/>
          </p:cNvSpPr>
          <p:nvPr>
            <p:ph type="title"/>
          </p:nvPr>
        </p:nvSpPr>
        <p:spPr>
          <a:xfrm>
            <a:off x="672830" y="121933"/>
            <a:ext cx="10515600" cy="1325563"/>
          </a:xfrm>
        </p:spPr>
        <p:txBody>
          <a:bodyPr/>
          <a:lstStyle/>
          <a:p>
            <a:r>
              <a:rPr lang="hr-HR" dirty="0"/>
              <a:t>Mikrobiota utječe na biosintezu, apsorpciju i cirkulaciju kolesterola</a:t>
            </a:r>
          </a:p>
        </p:txBody>
      </p:sp>
      <p:pic>
        <p:nvPicPr>
          <p:cNvPr id="5" name="Content Placeholder 4">
            <a:extLst>
              <a:ext uri="{FF2B5EF4-FFF2-40B4-BE49-F238E27FC236}">
                <a16:creationId xmlns:a16="http://schemas.microsoft.com/office/drawing/2014/main" id="{5E2D952C-787A-1721-1534-CD878584D76C}"/>
              </a:ext>
            </a:extLst>
          </p:cNvPr>
          <p:cNvPicPr>
            <a:picLocks noGrp="1" noChangeAspect="1"/>
          </p:cNvPicPr>
          <p:nvPr>
            <p:ph idx="1"/>
          </p:nvPr>
        </p:nvPicPr>
        <p:blipFill>
          <a:blip r:embed="rId3"/>
          <a:srcRect l="33320" t="21789" r="37391" b="9565"/>
          <a:stretch/>
        </p:blipFill>
        <p:spPr>
          <a:xfrm>
            <a:off x="550368" y="1447496"/>
            <a:ext cx="3916501" cy="5163460"/>
          </a:xfrm>
        </p:spPr>
      </p:pic>
      <p:sp>
        <p:nvSpPr>
          <p:cNvPr id="7" name="TextBox 6">
            <a:extLst>
              <a:ext uri="{FF2B5EF4-FFF2-40B4-BE49-F238E27FC236}">
                <a16:creationId xmlns:a16="http://schemas.microsoft.com/office/drawing/2014/main" id="{8BCFD2F5-CB58-CE76-7FC6-60409A64A372}"/>
              </a:ext>
            </a:extLst>
          </p:cNvPr>
          <p:cNvSpPr txBox="1"/>
          <p:nvPr/>
        </p:nvSpPr>
        <p:spPr>
          <a:xfrm>
            <a:off x="5216458" y="2546494"/>
            <a:ext cx="6094378" cy="1477328"/>
          </a:xfrm>
          <a:prstGeom prst="rect">
            <a:avLst/>
          </a:prstGeom>
          <a:noFill/>
        </p:spPr>
        <p:txBody>
          <a:bodyPr wrap="square">
            <a:spAutoFit/>
          </a:bodyPr>
          <a:lstStyle/>
          <a:p>
            <a:r>
              <a:rPr lang="hr-HR" dirty="0"/>
              <a:t>metaboliti kao što su kratkolančane masne kiseline, žučne kiseline i trimetilamin N-oksid </a:t>
            </a:r>
          </a:p>
          <a:p>
            <a:endParaRPr lang="hr-HR" dirty="0"/>
          </a:p>
          <a:p>
            <a:r>
              <a:rPr lang="hr-HR" dirty="0"/>
              <a:t>kolesterol oksidaze koja inhibira sintezu kolesterola i potiče razgradnju i transformaciju kolesterola</a:t>
            </a:r>
          </a:p>
        </p:txBody>
      </p:sp>
      <p:sp>
        <p:nvSpPr>
          <p:cNvPr id="8" name="TextBox 7">
            <a:extLst>
              <a:ext uri="{FF2B5EF4-FFF2-40B4-BE49-F238E27FC236}">
                <a16:creationId xmlns:a16="http://schemas.microsoft.com/office/drawing/2014/main" id="{43BE7989-CBA3-63C4-BE52-11A939F97110}"/>
              </a:ext>
            </a:extLst>
          </p:cNvPr>
          <p:cNvSpPr txBox="1"/>
          <p:nvPr/>
        </p:nvSpPr>
        <p:spPr>
          <a:xfrm>
            <a:off x="3679892" y="6610956"/>
            <a:ext cx="10766088" cy="230832"/>
          </a:xfrm>
          <a:prstGeom prst="rect">
            <a:avLst/>
          </a:prstGeom>
          <a:noFill/>
        </p:spPr>
        <p:txBody>
          <a:bodyPr wrap="square">
            <a:spAutoFit/>
          </a:bodyPr>
          <a:lstStyle/>
          <a:p>
            <a:r>
              <a:rPr lang="en-US" sz="900" b="0" i="0" dirty="0">
                <a:solidFill>
                  <a:srgbClr val="212121"/>
                </a:solidFill>
                <a:effectLst/>
                <a:latin typeface="BlinkMacSystemFont"/>
              </a:rPr>
              <a:t>Lei L</a:t>
            </a:r>
            <a:r>
              <a:rPr lang="hr-HR" sz="900" b="0" i="0" dirty="0">
                <a:solidFill>
                  <a:srgbClr val="212121"/>
                </a:solidFill>
                <a:effectLst/>
                <a:latin typeface="BlinkMacSystemFont"/>
              </a:rPr>
              <a:t> et al. </a:t>
            </a:r>
            <a:r>
              <a:rPr lang="en-US" sz="900" b="0" i="0" dirty="0">
                <a:solidFill>
                  <a:srgbClr val="212121"/>
                </a:solidFill>
                <a:effectLst/>
                <a:latin typeface="BlinkMacSystemFont"/>
              </a:rPr>
              <a:t>Gut microbiota is a potential goalkeeper of dyslipidemia. Front </a:t>
            </a:r>
            <a:r>
              <a:rPr lang="en-US" sz="900" b="0" i="0" dirty="0" err="1">
                <a:solidFill>
                  <a:srgbClr val="212121"/>
                </a:solidFill>
                <a:effectLst/>
                <a:latin typeface="BlinkMacSystemFont"/>
              </a:rPr>
              <a:t>Endocrino</a:t>
            </a:r>
            <a:r>
              <a:rPr lang="hr-HR" sz="900" b="0" i="0" dirty="0">
                <a:solidFill>
                  <a:srgbClr val="212121"/>
                </a:solidFill>
                <a:effectLst/>
                <a:latin typeface="BlinkMacSystemFont"/>
              </a:rPr>
              <a:t>l</a:t>
            </a:r>
            <a:r>
              <a:rPr lang="en-US" sz="900" b="0" i="0" dirty="0">
                <a:solidFill>
                  <a:srgbClr val="212121"/>
                </a:solidFill>
                <a:effectLst/>
                <a:latin typeface="BlinkMacSystemFont"/>
              </a:rPr>
              <a:t> 2022</a:t>
            </a:r>
            <a:r>
              <a:rPr lang="hr-HR" sz="900" b="0" i="0" dirty="0">
                <a:solidFill>
                  <a:srgbClr val="212121"/>
                </a:solidFill>
                <a:effectLst/>
                <a:latin typeface="BlinkMacSystemFont"/>
              </a:rPr>
              <a:t>.</a:t>
            </a:r>
            <a:endParaRPr lang="hr-HR" sz="900" dirty="0"/>
          </a:p>
        </p:txBody>
      </p:sp>
    </p:spTree>
    <p:extLst>
      <p:ext uri="{BB962C8B-B14F-4D97-AF65-F5344CB8AC3E}">
        <p14:creationId xmlns:p14="http://schemas.microsoft.com/office/powerpoint/2010/main" val="27324170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E1CC2-2343-A813-2162-C2C43E46E7DF}"/>
              </a:ext>
            </a:extLst>
          </p:cNvPr>
          <p:cNvSpPr>
            <a:spLocks noGrp="1"/>
          </p:cNvSpPr>
          <p:nvPr>
            <p:ph type="title"/>
          </p:nvPr>
        </p:nvSpPr>
        <p:spPr/>
        <p:txBody>
          <a:bodyPr/>
          <a:lstStyle/>
          <a:p>
            <a:r>
              <a:rPr lang="hr-HR" dirty="0"/>
              <a:t>Mikrobiota-hipertenzija</a:t>
            </a:r>
          </a:p>
        </p:txBody>
      </p:sp>
      <p:sp>
        <p:nvSpPr>
          <p:cNvPr id="3" name="Content Placeholder 2">
            <a:extLst>
              <a:ext uri="{FF2B5EF4-FFF2-40B4-BE49-F238E27FC236}">
                <a16:creationId xmlns:a16="http://schemas.microsoft.com/office/drawing/2014/main" id="{A6F79694-D853-9551-FE9A-2C7F966AE92E}"/>
              </a:ext>
            </a:extLst>
          </p:cNvPr>
          <p:cNvSpPr>
            <a:spLocks noGrp="1"/>
          </p:cNvSpPr>
          <p:nvPr>
            <p:ph idx="1"/>
          </p:nvPr>
        </p:nvSpPr>
        <p:spPr/>
        <p:txBody>
          <a:bodyPr>
            <a:normAutofit/>
          </a:bodyPr>
          <a:lstStyle/>
          <a:p>
            <a:r>
              <a:rPr lang="hr-HR" dirty="0"/>
              <a:t>konzumacija soli utječe na sastav crijevne mikrobiote i prevalenciju hipertenzije</a:t>
            </a:r>
          </a:p>
          <a:p>
            <a:r>
              <a:rPr lang="hr-HR" dirty="0"/>
              <a:t>povećana upotreba soli - u nizu životinjskih modela- promjena u sastavu mikrobiote, uz smanjenje Lactobacillusa i Oscillibactera i porast Lachnospiraceae, Ruminococcus i Parasutterella spp. </a:t>
            </a:r>
          </a:p>
          <a:p>
            <a:r>
              <a:rPr lang="hr-HR" dirty="0"/>
              <a:t>animalne studije- sposobnost Lactobacillusa da snizi krvni tlak </a:t>
            </a:r>
          </a:p>
          <a:p>
            <a:r>
              <a:rPr lang="hr-HR" dirty="0"/>
              <a:t>kod ljudi - istraživanja kod osoba s hipertenzijom otkrila su smanjenje Lactobacillus spp. </a:t>
            </a:r>
          </a:p>
        </p:txBody>
      </p:sp>
      <p:sp>
        <p:nvSpPr>
          <p:cNvPr id="5" name="TextBox 4">
            <a:extLst>
              <a:ext uri="{FF2B5EF4-FFF2-40B4-BE49-F238E27FC236}">
                <a16:creationId xmlns:a16="http://schemas.microsoft.com/office/drawing/2014/main" id="{E35567FD-8A2D-2CD8-86A4-71A36D6566BF}"/>
              </a:ext>
            </a:extLst>
          </p:cNvPr>
          <p:cNvSpPr txBox="1"/>
          <p:nvPr/>
        </p:nvSpPr>
        <p:spPr>
          <a:xfrm>
            <a:off x="1208661" y="6311900"/>
            <a:ext cx="6094378" cy="338554"/>
          </a:xfrm>
          <a:prstGeom prst="rect">
            <a:avLst/>
          </a:prstGeom>
          <a:noFill/>
        </p:spPr>
        <p:txBody>
          <a:bodyPr wrap="square">
            <a:spAutoFit/>
          </a:bodyPr>
          <a:lstStyle/>
          <a:p>
            <a:r>
              <a:rPr lang="hr-HR" sz="800" b="0" i="0" u="none" strike="noStrike" baseline="0" dirty="0">
                <a:latin typeface="MinionPro-Regular"/>
              </a:rPr>
              <a:t>Ezenabor E.H. et al. </a:t>
            </a:r>
            <a:r>
              <a:rPr lang="en-US" sz="800" b="0" i="0" u="none" strike="noStrike" baseline="0" dirty="0">
                <a:latin typeface="MinionStd-Black"/>
              </a:rPr>
              <a:t>Gut Microbiota and Metabolic Syndrome: Relationships and</a:t>
            </a:r>
            <a:r>
              <a:rPr lang="hr-HR" sz="800" b="0" i="0" u="none" strike="noStrike" baseline="0" dirty="0">
                <a:latin typeface="MinionStd-Black"/>
              </a:rPr>
              <a:t> </a:t>
            </a:r>
            <a:r>
              <a:rPr lang="en-US" sz="800" b="0" i="0" u="none" strike="noStrike" baseline="0" dirty="0">
                <a:latin typeface="MinionStd-Black"/>
              </a:rPr>
              <a:t>Opportunities for New Therapeutic Strategies</a:t>
            </a:r>
            <a:r>
              <a:rPr lang="hr-HR" sz="800" b="0" i="0" u="none" strike="noStrike" baseline="0" dirty="0">
                <a:latin typeface="MinionStd-Black"/>
              </a:rPr>
              <a:t>. </a:t>
            </a:r>
            <a:r>
              <a:rPr lang="hr-HR" sz="800" b="0" i="0" u="none" strike="noStrike" baseline="0" dirty="0">
                <a:solidFill>
                  <a:srgbClr val="302E2F"/>
                </a:solidFill>
                <a:latin typeface="MinionPro"/>
              </a:rPr>
              <a:t>Wiley Scientifica. 2024.</a:t>
            </a:r>
          </a:p>
        </p:txBody>
      </p:sp>
    </p:spTree>
    <p:extLst>
      <p:ext uri="{BB962C8B-B14F-4D97-AF65-F5344CB8AC3E}">
        <p14:creationId xmlns:p14="http://schemas.microsoft.com/office/powerpoint/2010/main" val="5863799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E2A1E-5B4E-2113-CF4E-B4804F873A3E}"/>
              </a:ext>
            </a:extLst>
          </p:cNvPr>
          <p:cNvSpPr>
            <a:spLocks noGrp="1"/>
          </p:cNvSpPr>
          <p:nvPr>
            <p:ph type="title"/>
          </p:nvPr>
        </p:nvSpPr>
        <p:spPr/>
        <p:txBody>
          <a:bodyPr/>
          <a:lstStyle/>
          <a:p>
            <a:r>
              <a:rPr lang="hr-HR" dirty="0"/>
              <a:t>Hipertenzija i mikrobiota</a:t>
            </a:r>
          </a:p>
        </p:txBody>
      </p:sp>
      <p:sp>
        <p:nvSpPr>
          <p:cNvPr id="3" name="Content Placeholder 2">
            <a:extLst>
              <a:ext uri="{FF2B5EF4-FFF2-40B4-BE49-F238E27FC236}">
                <a16:creationId xmlns:a16="http://schemas.microsoft.com/office/drawing/2014/main" id="{A2564FAE-7D19-86D2-A47E-0F300DD52258}"/>
              </a:ext>
            </a:extLst>
          </p:cNvPr>
          <p:cNvSpPr>
            <a:spLocks noGrp="1"/>
          </p:cNvSpPr>
          <p:nvPr>
            <p:ph idx="1"/>
          </p:nvPr>
        </p:nvSpPr>
        <p:spPr/>
        <p:txBody>
          <a:bodyPr>
            <a:normAutofit lnSpcReduction="10000"/>
          </a:bodyPr>
          <a:lstStyle/>
          <a:p>
            <a:r>
              <a:rPr lang="hr-HR" dirty="0"/>
              <a:t>SCFA kao intervenciju kod ljudi za snižavanje krvnog tlaka nije se pokazala uspješnom</a:t>
            </a:r>
          </a:p>
          <a:p>
            <a:r>
              <a:rPr lang="hr-HR" dirty="0"/>
              <a:t>Butirat- smanjuje krvni tlak kod pojedinaca s metaboličkim sindromom </a:t>
            </a:r>
          </a:p>
          <a:p>
            <a:r>
              <a:rPr lang="hr-HR" dirty="0"/>
              <a:t>mediteranska dijeta, koja podiže razinu SCFA, snižava krvni tlak </a:t>
            </a:r>
          </a:p>
          <a:p>
            <a:endParaRPr lang="hr-HR" dirty="0"/>
          </a:p>
          <a:p>
            <a:r>
              <a:rPr lang="hr-HR" dirty="0"/>
              <a:t>istraživanja provedena na životinjama pokazala su da utjecaj SCFA na krvni tlak varira ovisno o specifičnim receptorima s kojima stupaju u interakciju, uključujući bubrežne arterije- izaziva vazodilataciju</a:t>
            </a:r>
          </a:p>
        </p:txBody>
      </p:sp>
      <p:sp>
        <p:nvSpPr>
          <p:cNvPr id="4" name="TextBox 3">
            <a:extLst>
              <a:ext uri="{FF2B5EF4-FFF2-40B4-BE49-F238E27FC236}">
                <a16:creationId xmlns:a16="http://schemas.microsoft.com/office/drawing/2014/main" id="{1D6E6D4C-AE32-8926-2740-73CC70AB8B96}"/>
              </a:ext>
            </a:extLst>
          </p:cNvPr>
          <p:cNvSpPr txBox="1"/>
          <p:nvPr/>
        </p:nvSpPr>
        <p:spPr>
          <a:xfrm>
            <a:off x="1208661" y="6311900"/>
            <a:ext cx="6094378" cy="338554"/>
          </a:xfrm>
          <a:prstGeom prst="rect">
            <a:avLst/>
          </a:prstGeom>
          <a:noFill/>
        </p:spPr>
        <p:txBody>
          <a:bodyPr wrap="square">
            <a:spAutoFit/>
          </a:bodyPr>
          <a:lstStyle/>
          <a:p>
            <a:r>
              <a:rPr lang="hr-HR" sz="800" b="0" i="0" u="none" strike="noStrike" baseline="0" dirty="0">
                <a:latin typeface="MinionPro-Regular"/>
              </a:rPr>
              <a:t>Ezenabor E.H. et al. </a:t>
            </a:r>
            <a:r>
              <a:rPr lang="en-US" sz="800" b="0" i="0" u="none" strike="noStrike" baseline="0" dirty="0">
                <a:latin typeface="MinionStd-Black"/>
              </a:rPr>
              <a:t>Gut Microbiota and Metabolic Syndrome: Relationships and</a:t>
            </a:r>
            <a:r>
              <a:rPr lang="hr-HR" sz="800" b="0" i="0" u="none" strike="noStrike" baseline="0" dirty="0">
                <a:latin typeface="MinionStd-Black"/>
              </a:rPr>
              <a:t> </a:t>
            </a:r>
            <a:r>
              <a:rPr lang="en-US" sz="800" b="0" i="0" u="none" strike="noStrike" baseline="0" dirty="0">
                <a:latin typeface="MinionStd-Black"/>
              </a:rPr>
              <a:t>Opportunities for New Therapeutic Strategies</a:t>
            </a:r>
            <a:r>
              <a:rPr lang="hr-HR" sz="800" b="0" i="0" u="none" strike="noStrike" baseline="0" dirty="0">
                <a:latin typeface="MinionStd-Black"/>
              </a:rPr>
              <a:t>. </a:t>
            </a:r>
            <a:r>
              <a:rPr lang="hr-HR" sz="800" b="0" i="0" u="none" strike="noStrike" baseline="0" dirty="0">
                <a:solidFill>
                  <a:srgbClr val="302E2F"/>
                </a:solidFill>
                <a:latin typeface="MinionPro"/>
              </a:rPr>
              <a:t>Wiley Scientifica. 2024.</a:t>
            </a:r>
          </a:p>
        </p:txBody>
      </p:sp>
    </p:spTree>
    <p:extLst>
      <p:ext uri="{BB962C8B-B14F-4D97-AF65-F5344CB8AC3E}">
        <p14:creationId xmlns:p14="http://schemas.microsoft.com/office/powerpoint/2010/main" val="8200354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4F7EBAE4-9945-4473-9E34-B2C66EA0F0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A1EDBE85-D936-8DAB-1C41-4B910872E667}"/>
              </a:ext>
            </a:extLst>
          </p:cNvPr>
          <p:cNvSpPr>
            <a:spLocks noGrp="1"/>
          </p:cNvSpPr>
          <p:nvPr>
            <p:ph type="title"/>
          </p:nvPr>
        </p:nvSpPr>
        <p:spPr>
          <a:xfrm>
            <a:off x="838200" y="365125"/>
            <a:ext cx="5393361" cy="1325563"/>
          </a:xfrm>
        </p:spPr>
        <p:txBody>
          <a:bodyPr>
            <a:normAutofit/>
          </a:bodyPr>
          <a:lstStyle/>
          <a:p>
            <a:r>
              <a:rPr lang="hr-HR"/>
              <a:t>Mikrobiota</a:t>
            </a:r>
          </a:p>
        </p:txBody>
      </p:sp>
      <p:sp>
        <p:nvSpPr>
          <p:cNvPr id="3" name="Content Placeholder 2">
            <a:extLst>
              <a:ext uri="{FF2B5EF4-FFF2-40B4-BE49-F238E27FC236}">
                <a16:creationId xmlns:a16="http://schemas.microsoft.com/office/drawing/2014/main" id="{71E08157-C803-5742-B149-E1F5E681A02C}"/>
              </a:ext>
            </a:extLst>
          </p:cNvPr>
          <p:cNvSpPr>
            <a:spLocks noGrp="1"/>
          </p:cNvSpPr>
          <p:nvPr>
            <p:ph idx="1"/>
          </p:nvPr>
        </p:nvSpPr>
        <p:spPr>
          <a:xfrm>
            <a:off x="838200" y="1825625"/>
            <a:ext cx="5393361" cy="4351338"/>
          </a:xfrm>
        </p:spPr>
        <p:txBody>
          <a:bodyPr>
            <a:normAutofit/>
          </a:bodyPr>
          <a:lstStyle/>
          <a:p>
            <a:r>
              <a:rPr lang="hr-HR" sz="1800" dirty="0"/>
              <a:t>Paracelularna apsorpcija </a:t>
            </a:r>
          </a:p>
          <a:p>
            <a:r>
              <a:rPr lang="hr-HR" sz="1800" dirty="0"/>
              <a:t>Adherentnii spojeva na bazolateralnoj strani i uski spojevi na apeksnoj strani, tvoreći dinamične strukture koji reguliraju paracelularnu propusnost </a:t>
            </a:r>
          </a:p>
          <a:p>
            <a:r>
              <a:rPr lang="hr-HR" sz="1800" dirty="0"/>
              <a:t>zonulin, u kombinaciji s čimbenicima prehrane, može utjecati na opseg ove propusnosti</a:t>
            </a:r>
          </a:p>
          <a:p>
            <a:r>
              <a:rPr lang="hr-HR" sz="1800" dirty="0"/>
              <a:t>bazalna lamina intestinalnog epitela izlučuje zonulin koji se veže za enterocite, pokreće složenu unutarstaničnu kaskadnu signalizaciju koja u konačnici fosforilira proteine ​​uskog spoja,čime se inducira propusnost paracelularnog puta</a:t>
            </a:r>
          </a:p>
          <a:p>
            <a:endParaRPr lang="hr-HR" sz="1800" dirty="0"/>
          </a:p>
          <a:p>
            <a:r>
              <a:rPr lang="hr-HR" sz="1800" dirty="0"/>
              <a:t>animalna studija pokazuje da je hipertenzija povezana s povećanom crijevnom propusnosti</a:t>
            </a:r>
          </a:p>
        </p:txBody>
      </p:sp>
      <p:pic>
        <p:nvPicPr>
          <p:cNvPr id="4" name="Picture 4">
            <a:extLst>
              <a:ext uri="{FF2B5EF4-FFF2-40B4-BE49-F238E27FC236}">
                <a16:creationId xmlns:a16="http://schemas.microsoft.com/office/drawing/2014/main" id="{CB7B027F-25D0-2B18-82F1-AA91E90CE3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5680" r="30821" b="1"/>
          <a:stretch/>
        </p:blipFill>
        <p:spPr bwMode="auto">
          <a:xfrm>
            <a:off x="6374920" y="758514"/>
            <a:ext cx="5122238" cy="5122238"/>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261882" y="687822"/>
            <a:ext cx="5471147" cy="5471147"/>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1"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48561" y="921125"/>
            <a:ext cx="791021" cy="7695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22F35ECE-6EBE-8805-1AFC-819033C5F011}"/>
              </a:ext>
            </a:extLst>
          </p:cNvPr>
          <p:cNvSpPr txBox="1"/>
          <p:nvPr/>
        </p:nvSpPr>
        <p:spPr>
          <a:xfrm>
            <a:off x="1208661" y="6311900"/>
            <a:ext cx="6094378" cy="338554"/>
          </a:xfrm>
          <a:prstGeom prst="rect">
            <a:avLst/>
          </a:prstGeom>
          <a:noFill/>
        </p:spPr>
        <p:txBody>
          <a:bodyPr wrap="square">
            <a:spAutoFit/>
          </a:bodyPr>
          <a:lstStyle/>
          <a:p>
            <a:r>
              <a:rPr lang="hr-HR" sz="800" b="0" i="0" u="none" strike="noStrike" baseline="0" dirty="0">
                <a:latin typeface="MinionPro-Regular"/>
              </a:rPr>
              <a:t>Ezenabor E.H. et al. </a:t>
            </a:r>
            <a:r>
              <a:rPr lang="en-US" sz="800" b="0" i="0" u="none" strike="noStrike" baseline="0" dirty="0">
                <a:latin typeface="MinionStd-Black"/>
              </a:rPr>
              <a:t>Gut Microbiota and Metabolic Syndrome: Relationships and</a:t>
            </a:r>
            <a:r>
              <a:rPr lang="hr-HR" sz="800" b="0" i="0" u="none" strike="noStrike" baseline="0" dirty="0">
                <a:latin typeface="MinionStd-Black"/>
              </a:rPr>
              <a:t> </a:t>
            </a:r>
            <a:r>
              <a:rPr lang="en-US" sz="800" b="0" i="0" u="none" strike="noStrike" baseline="0" dirty="0">
                <a:latin typeface="MinionStd-Black"/>
              </a:rPr>
              <a:t>Opportunities for New Therapeutic Strategies</a:t>
            </a:r>
            <a:r>
              <a:rPr lang="hr-HR" sz="800" b="0" i="0" u="none" strike="noStrike" baseline="0" dirty="0">
                <a:latin typeface="MinionStd-Black"/>
              </a:rPr>
              <a:t>. </a:t>
            </a:r>
            <a:r>
              <a:rPr lang="hr-HR" sz="800" b="0" i="0" u="none" strike="noStrike" baseline="0" dirty="0">
                <a:solidFill>
                  <a:srgbClr val="302E2F"/>
                </a:solidFill>
                <a:latin typeface="MinionPro"/>
              </a:rPr>
              <a:t>Wiley Scientifica. 2024.</a:t>
            </a:r>
          </a:p>
        </p:txBody>
      </p:sp>
    </p:spTree>
    <p:extLst>
      <p:ext uri="{BB962C8B-B14F-4D97-AF65-F5344CB8AC3E}">
        <p14:creationId xmlns:p14="http://schemas.microsoft.com/office/powerpoint/2010/main" val="6799827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8FB47-8065-D8F8-0A90-B78B2CBAF216}"/>
              </a:ext>
            </a:extLst>
          </p:cNvPr>
          <p:cNvSpPr>
            <a:spLocks noGrp="1"/>
          </p:cNvSpPr>
          <p:nvPr>
            <p:ph type="title"/>
          </p:nvPr>
        </p:nvSpPr>
        <p:spPr/>
        <p:txBody>
          <a:bodyPr/>
          <a:lstStyle/>
          <a:p>
            <a:r>
              <a:rPr lang="hr-HR" dirty="0"/>
              <a:t>Mikrobiota-urati</a:t>
            </a:r>
          </a:p>
        </p:txBody>
      </p:sp>
      <p:sp>
        <p:nvSpPr>
          <p:cNvPr id="3" name="Content Placeholder 2">
            <a:extLst>
              <a:ext uri="{FF2B5EF4-FFF2-40B4-BE49-F238E27FC236}">
                <a16:creationId xmlns:a16="http://schemas.microsoft.com/office/drawing/2014/main" id="{0BE9505D-5FE7-E9C5-F2E6-112A48DE5276}"/>
              </a:ext>
            </a:extLst>
          </p:cNvPr>
          <p:cNvSpPr>
            <a:spLocks noGrp="1"/>
          </p:cNvSpPr>
          <p:nvPr>
            <p:ph idx="1"/>
          </p:nvPr>
        </p:nvSpPr>
        <p:spPr/>
        <p:txBody>
          <a:bodyPr>
            <a:normAutofit lnSpcReduction="10000"/>
          </a:bodyPr>
          <a:lstStyle/>
          <a:p>
            <a:r>
              <a:rPr lang="en-US" dirty="0"/>
              <a:t>Lactobacillus </a:t>
            </a:r>
            <a:r>
              <a:rPr lang="hr-HR" dirty="0"/>
              <a:t>može smanjiti </a:t>
            </a:r>
            <a:r>
              <a:rPr lang="en-US" dirty="0"/>
              <a:t>uptake </a:t>
            </a:r>
            <a:r>
              <a:rPr lang="en-US" dirty="0" err="1"/>
              <a:t>purin</a:t>
            </a:r>
            <a:r>
              <a:rPr lang="hr-HR" dirty="0"/>
              <a:t>a u crijevima</a:t>
            </a:r>
          </a:p>
          <a:p>
            <a:r>
              <a:rPr lang="hr-HR" dirty="0"/>
              <a:t>Limitiraju porast urata u serumu </a:t>
            </a:r>
          </a:p>
          <a:p>
            <a:endParaRPr lang="hr-HR" dirty="0"/>
          </a:p>
          <a:p>
            <a:r>
              <a:rPr lang="hr-HR" dirty="0"/>
              <a:t> Lactobacillus i Pseudomonas mogu sintetezirati enzime urikazu, allantoinaze, allantoikaze</a:t>
            </a:r>
          </a:p>
          <a:p>
            <a:r>
              <a:rPr lang="hr-HR" dirty="0"/>
              <a:t>Razgrađuju urate u 5-hidroksiurat, allantoin, allantoate i konačno ureu</a:t>
            </a:r>
          </a:p>
          <a:p>
            <a:pPr marL="0" indent="0">
              <a:buNone/>
            </a:pPr>
            <a:endParaRPr lang="hr-HR" dirty="0"/>
          </a:p>
          <a:p>
            <a:r>
              <a:rPr lang="en-US" dirty="0"/>
              <a:t>E. Coli</a:t>
            </a:r>
            <a:r>
              <a:rPr lang="hr-HR" dirty="0"/>
              <a:t> i Proteus može proizvoditi </a:t>
            </a:r>
            <a:r>
              <a:rPr lang="en-US" dirty="0"/>
              <a:t>xanthine deh</a:t>
            </a:r>
            <a:r>
              <a:rPr lang="hr-HR" dirty="0"/>
              <a:t>i</a:t>
            </a:r>
            <a:r>
              <a:rPr lang="en-US" dirty="0" err="1"/>
              <a:t>drogena</a:t>
            </a:r>
            <a:r>
              <a:rPr lang="hr-HR" dirty="0"/>
              <a:t>zu iz purina u urate</a:t>
            </a:r>
          </a:p>
          <a:p>
            <a:endParaRPr lang="hr-HR" dirty="0"/>
          </a:p>
        </p:txBody>
      </p:sp>
      <p:sp>
        <p:nvSpPr>
          <p:cNvPr id="5" name="TextBox 4">
            <a:extLst>
              <a:ext uri="{FF2B5EF4-FFF2-40B4-BE49-F238E27FC236}">
                <a16:creationId xmlns:a16="http://schemas.microsoft.com/office/drawing/2014/main" id="{1CE63B10-D65A-960F-1749-3001D3CED1D2}"/>
              </a:ext>
            </a:extLst>
          </p:cNvPr>
          <p:cNvSpPr txBox="1"/>
          <p:nvPr/>
        </p:nvSpPr>
        <p:spPr>
          <a:xfrm>
            <a:off x="1006813" y="6377459"/>
            <a:ext cx="11185187" cy="230832"/>
          </a:xfrm>
          <a:prstGeom prst="rect">
            <a:avLst/>
          </a:prstGeom>
          <a:noFill/>
        </p:spPr>
        <p:txBody>
          <a:bodyPr wrap="square">
            <a:spAutoFit/>
          </a:bodyPr>
          <a:lstStyle/>
          <a:p>
            <a:r>
              <a:rPr lang="hr-HR" sz="900" b="0" i="0" u="none" strike="noStrike" baseline="0" dirty="0">
                <a:latin typeface="MinionPro-Regular"/>
              </a:rPr>
              <a:t>Ezenabor E.H. et al. </a:t>
            </a:r>
            <a:r>
              <a:rPr lang="en-US" sz="900" b="0" i="0" u="none" strike="noStrike" baseline="0" dirty="0">
                <a:latin typeface="MinionStd-Black"/>
              </a:rPr>
              <a:t>Gut Microbiota and Metabolic Syndrome: Relationships and</a:t>
            </a:r>
            <a:r>
              <a:rPr lang="hr-HR" sz="900" b="0" i="0" u="none" strike="noStrike" baseline="0" dirty="0">
                <a:latin typeface="MinionStd-Black"/>
              </a:rPr>
              <a:t> </a:t>
            </a:r>
            <a:r>
              <a:rPr lang="en-US" sz="900" b="0" i="0" u="none" strike="noStrike" baseline="0" dirty="0">
                <a:latin typeface="MinionStd-Black"/>
              </a:rPr>
              <a:t>Opportunities for New Therapeutic Strategies</a:t>
            </a:r>
            <a:r>
              <a:rPr lang="hr-HR" sz="900" b="0" i="0" u="none" strike="noStrike" baseline="0" dirty="0">
                <a:latin typeface="MinionStd-Black"/>
              </a:rPr>
              <a:t>. </a:t>
            </a:r>
            <a:r>
              <a:rPr lang="hr-HR" sz="900" b="0" i="0" u="none" strike="noStrike" baseline="0" dirty="0">
                <a:solidFill>
                  <a:srgbClr val="302E2F"/>
                </a:solidFill>
                <a:latin typeface="MinionPro"/>
              </a:rPr>
              <a:t>Wiley Scientifica. 2024.</a:t>
            </a:r>
          </a:p>
        </p:txBody>
      </p:sp>
    </p:spTree>
    <p:extLst>
      <p:ext uri="{BB962C8B-B14F-4D97-AF65-F5344CB8AC3E}">
        <p14:creationId xmlns:p14="http://schemas.microsoft.com/office/powerpoint/2010/main" val="37708306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85A67-B26F-5502-DD86-AB72E29127F1}"/>
              </a:ext>
            </a:extLst>
          </p:cNvPr>
          <p:cNvSpPr>
            <a:spLocks noGrp="1"/>
          </p:cNvSpPr>
          <p:nvPr>
            <p:ph type="title"/>
          </p:nvPr>
        </p:nvSpPr>
        <p:spPr/>
        <p:txBody>
          <a:bodyPr/>
          <a:lstStyle/>
          <a:p>
            <a:r>
              <a:rPr lang="hr-HR" dirty="0"/>
              <a:t>Mikrobiota-glikemija</a:t>
            </a:r>
          </a:p>
        </p:txBody>
      </p:sp>
      <p:sp>
        <p:nvSpPr>
          <p:cNvPr id="3" name="Content Placeholder 2">
            <a:extLst>
              <a:ext uri="{FF2B5EF4-FFF2-40B4-BE49-F238E27FC236}">
                <a16:creationId xmlns:a16="http://schemas.microsoft.com/office/drawing/2014/main" id="{BAAECA7B-CA1D-C484-A372-09796830477F}"/>
              </a:ext>
            </a:extLst>
          </p:cNvPr>
          <p:cNvSpPr>
            <a:spLocks noGrp="1"/>
          </p:cNvSpPr>
          <p:nvPr>
            <p:ph idx="1"/>
          </p:nvPr>
        </p:nvSpPr>
        <p:spPr/>
        <p:txBody>
          <a:bodyPr>
            <a:normAutofit/>
          </a:bodyPr>
          <a:lstStyle/>
          <a:p>
            <a:r>
              <a:rPr lang="hr-HR" dirty="0"/>
              <a:t>u bolesnika sa šećernom bolešću tipa 2</a:t>
            </a:r>
          </a:p>
          <a:p>
            <a:r>
              <a:rPr lang="hr-HR" dirty="0"/>
              <a:t>smanjena je razvnovrsnost mikrobiote </a:t>
            </a:r>
          </a:p>
          <a:p>
            <a:r>
              <a:rPr lang="hr-HR" dirty="0"/>
              <a:t>smanjenje bakterije koje proizvode butirat</a:t>
            </a:r>
          </a:p>
          <a:p>
            <a:r>
              <a:rPr lang="hr-HR" dirty="0"/>
              <a:t>nekoliko je studija otkrilo značajnu povezanost između hiperglikemije i disbioze crijevne mikrobiote, ali rezultati su bili nedosljedni</a:t>
            </a:r>
          </a:p>
          <a:p>
            <a:r>
              <a:rPr lang="hr-HR" dirty="0"/>
              <a:t>naglašavajući potrebu za više istraživanja </a:t>
            </a:r>
          </a:p>
        </p:txBody>
      </p:sp>
      <p:sp>
        <p:nvSpPr>
          <p:cNvPr id="5" name="TextBox 4">
            <a:extLst>
              <a:ext uri="{FF2B5EF4-FFF2-40B4-BE49-F238E27FC236}">
                <a16:creationId xmlns:a16="http://schemas.microsoft.com/office/drawing/2014/main" id="{1419DE73-0616-120E-82B0-873E0E6DB406}"/>
              </a:ext>
            </a:extLst>
          </p:cNvPr>
          <p:cNvSpPr txBox="1"/>
          <p:nvPr/>
        </p:nvSpPr>
        <p:spPr>
          <a:xfrm>
            <a:off x="906294" y="6673334"/>
            <a:ext cx="11078183" cy="184666"/>
          </a:xfrm>
          <a:prstGeom prst="rect">
            <a:avLst/>
          </a:prstGeom>
          <a:noFill/>
        </p:spPr>
        <p:txBody>
          <a:bodyPr wrap="square">
            <a:spAutoFit/>
          </a:bodyPr>
          <a:lstStyle/>
          <a:p>
            <a:r>
              <a:rPr lang="hr-HR" sz="600" b="0" i="0" u="none" strike="noStrike" baseline="0" dirty="0">
                <a:latin typeface="MinionPro-Regular"/>
              </a:rPr>
              <a:t>Ezenabor E.H. et al. </a:t>
            </a:r>
            <a:r>
              <a:rPr lang="en-US" sz="600" b="0" i="0" u="none" strike="noStrike" baseline="0" dirty="0">
                <a:latin typeface="MinionStd-Black"/>
              </a:rPr>
              <a:t>Gut Microbiota and Metabolic Syndrome: Relationships and</a:t>
            </a:r>
            <a:r>
              <a:rPr lang="hr-HR" sz="600" b="0" i="0" u="none" strike="noStrike" baseline="0" dirty="0">
                <a:latin typeface="MinionStd-Black"/>
              </a:rPr>
              <a:t> </a:t>
            </a:r>
            <a:r>
              <a:rPr lang="en-US" sz="600" b="0" i="0" u="none" strike="noStrike" baseline="0" dirty="0">
                <a:latin typeface="MinionStd-Black"/>
              </a:rPr>
              <a:t>Opportunities for New Therapeutic Strategies</a:t>
            </a:r>
            <a:r>
              <a:rPr lang="hr-HR" sz="600" b="0" i="0" u="none" strike="noStrike" baseline="0" dirty="0">
                <a:latin typeface="MinionStd-Black"/>
              </a:rPr>
              <a:t>. </a:t>
            </a:r>
            <a:r>
              <a:rPr lang="hr-HR" sz="600" b="0" i="0" u="none" strike="noStrike" baseline="0" dirty="0">
                <a:solidFill>
                  <a:srgbClr val="302E2F"/>
                </a:solidFill>
                <a:latin typeface="MinionPro"/>
              </a:rPr>
              <a:t>Wiley Scientifica. 2024.</a:t>
            </a:r>
          </a:p>
        </p:txBody>
      </p:sp>
    </p:spTree>
    <p:extLst>
      <p:ext uri="{BB962C8B-B14F-4D97-AF65-F5344CB8AC3E}">
        <p14:creationId xmlns:p14="http://schemas.microsoft.com/office/powerpoint/2010/main" val="3564320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B9913-CC89-2517-6B04-E750F4343FA4}"/>
              </a:ext>
            </a:extLst>
          </p:cNvPr>
          <p:cNvSpPr>
            <a:spLocks noGrp="1"/>
          </p:cNvSpPr>
          <p:nvPr>
            <p:ph type="title"/>
          </p:nvPr>
        </p:nvSpPr>
        <p:spPr/>
        <p:txBody>
          <a:bodyPr/>
          <a:lstStyle/>
          <a:p>
            <a:r>
              <a:rPr lang="hr-HR" dirty="0"/>
              <a:t>Retrospektivna analiza</a:t>
            </a:r>
            <a:br>
              <a:rPr lang="hr-HR" dirty="0"/>
            </a:br>
            <a:endParaRPr lang="hr-HR" dirty="0"/>
          </a:p>
        </p:txBody>
      </p:sp>
      <p:sp>
        <p:nvSpPr>
          <p:cNvPr id="3" name="Content Placeholder 2">
            <a:extLst>
              <a:ext uri="{FF2B5EF4-FFF2-40B4-BE49-F238E27FC236}">
                <a16:creationId xmlns:a16="http://schemas.microsoft.com/office/drawing/2014/main" id="{84767056-40C9-1EF5-DC9A-ECB2CA710118}"/>
              </a:ext>
            </a:extLst>
          </p:cNvPr>
          <p:cNvSpPr>
            <a:spLocks noGrp="1"/>
          </p:cNvSpPr>
          <p:nvPr>
            <p:ph idx="1"/>
          </p:nvPr>
        </p:nvSpPr>
        <p:spPr/>
        <p:txBody>
          <a:bodyPr>
            <a:normAutofit/>
          </a:bodyPr>
          <a:lstStyle/>
          <a:p>
            <a:r>
              <a:rPr lang="hr-HR" dirty="0"/>
              <a:t>Liraglutid+ višesojni probiotik: 25 (4 M &amp; 21 F), dob 46.68 ±28, BMI &gt; 30 kg/m2</a:t>
            </a:r>
          </a:p>
          <a:p>
            <a:r>
              <a:rPr lang="hr-HR" dirty="0"/>
              <a:t>Kontrolna skupina: 27 (11 M &amp; 16 F), dob 50.15 ±16.05, BMI &gt; 30 kg/m2</a:t>
            </a:r>
          </a:p>
          <a:p>
            <a:endParaRPr lang="hr-HR" dirty="0"/>
          </a:p>
          <a:p>
            <a:r>
              <a:rPr lang="hr-HR" dirty="0"/>
              <a:t>3 mjeseca: 1 x dan višesojni probiotik</a:t>
            </a:r>
          </a:p>
          <a:p>
            <a:r>
              <a:rPr lang="hr-HR" dirty="0"/>
              <a:t>Liraglutid, Personalizirana dijeta</a:t>
            </a:r>
          </a:p>
          <a:p>
            <a:r>
              <a:rPr lang="hr-HR" dirty="0"/>
              <a:t>Parametri: TM, ITM, opseg struka, opseg bokova</a:t>
            </a:r>
          </a:p>
        </p:txBody>
      </p:sp>
      <p:sp>
        <p:nvSpPr>
          <p:cNvPr id="7" name="TextBox 6">
            <a:extLst>
              <a:ext uri="{FF2B5EF4-FFF2-40B4-BE49-F238E27FC236}">
                <a16:creationId xmlns:a16="http://schemas.microsoft.com/office/drawing/2014/main" id="{1BA9DBCD-BC65-5C7C-B022-DB8B24EB83F4}"/>
              </a:ext>
            </a:extLst>
          </p:cNvPr>
          <p:cNvSpPr txBox="1"/>
          <p:nvPr/>
        </p:nvSpPr>
        <p:spPr>
          <a:xfrm>
            <a:off x="615273" y="6176963"/>
            <a:ext cx="10960641" cy="400110"/>
          </a:xfrm>
          <a:prstGeom prst="rect">
            <a:avLst/>
          </a:prstGeom>
          <a:noFill/>
        </p:spPr>
        <p:txBody>
          <a:bodyPr wrap="square">
            <a:spAutoFit/>
          </a:bodyPr>
          <a:lstStyle/>
          <a:p>
            <a:r>
              <a:rPr lang="hr-HR" sz="1000" dirty="0"/>
              <a:t>Di Crescenzo&amp; De Cristofaro. Synergistischer Effekt eines Multispezies-Probiotikums und eines GLP-1-Agonisten in der Adipositas Therapie,Final Report of Internship in Food and Human Nutrition; 2023</a:t>
            </a:r>
          </a:p>
        </p:txBody>
      </p:sp>
    </p:spTree>
    <p:extLst>
      <p:ext uri="{BB962C8B-B14F-4D97-AF65-F5344CB8AC3E}">
        <p14:creationId xmlns:p14="http://schemas.microsoft.com/office/powerpoint/2010/main" val="10075569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FC9F9-A9C6-DC72-A794-5BAE6EFB9F55}"/>
              </a:ext>
            </a:extLst>
          </p:cNvPr>
          <p:cNvSpPr>
            <a:spLocks noGrp="1"/>
          </p:cNvSpPr>
          <p:nvPr>
            <p:ph type="title"/>
          </p:nvPr>
        </p:nvSpPr>
        <p:spPr/>
        <p:txBody>
          <a:bodyPr/>
          <a:lstStyle/>
          <a:p>
            <a:r>
              <a:rPr lang="hr-HR" dirty="0"/>
              <a:t>Višesojni probiotik</a:t>
            </a:r>
          </a:p>
        </p:txBody>
      </p:sp>
      <p:sp>
        <p:nvSpPr>
          <p:cNvPr id="3" name="Content Placeholder 2">
            <a:extLst>
              <a:ext uri="{FF2B5EF4-FFF2-40B4-BE49-F238E27FC236}">
                <a16:creationId xmlns:a16="http://schemas.microsoft.com/office/drawing/2014/main" id="{880B4BAF-300E-83D9-5AB0-2961BAAFAF62}"/>
              </a:ext>
            </a:extLst>
          </p:cNvPr>
          <p:cNvSpPr>
            <a:spLocks noGrp="1"/>
          </p:cNvSpPr>
          <p:nvPr>
            <p:ph idx="1"/>
          </p:nvPr>
        </p:nvSpPr>
        <p:spPr>
          <a:xfrm>
            <a:off x="838200" y="1825625"/>
            <a:ext cx="10708532" cy="4351338"/>
          </a:xfrm>
        </p:spPr>
        <p:txBody>
          <a:bodyPr>
            <a:normAutofit fontScale="77500" lnSpcReduction="20000"/>
          </a:bodyPr>
          <a:lstStyle/>
          <a:p>
            <a:r>
              <a:rPr lang="hr-HR" dirty="0"/>
              <a:t>9 bakterijskih vrsta 7,5 billion </a:t>
            </a:r>
          </a:p>
          <a:p>
            <a:pPr marL="0" indent="0">
              <a:buNone/>
            </a:pPr>
            <a:endParaRPr lang="hr-HR" dirty="0"/>
          </a:p>
          <a:p>
            <a:r>
              <a:rPr lang="hr-HR" dirty="0"/>
              <a:t>Bifidobacterium bifidum W23</a:t>
            </a:r>
          </a:p>
          <a:p>
            <a:r>
              <a:rPr lang="hr-HR" dirty="0"/>
              <a:t>Bifidobacterium lactis W52</a:t>
            </a:r>
          </a:p>
          <a:p>
            <a:r>
              <a:rPr lang="hr-HR" dirty="0"/>
              <a:t>Bifidobacterium lactis W51</a:t>
            </a:r>
          </a:p>
          <a:p>
            <a:endParaRPr lang="hr-HR" dirty="0"/>
          </a:p>
          <a:p>
            <a:r>
              <a:rPr lang="hr-HR" dirty="0"/>
              <a:t>Lactobacillus acidophilus W37</a:t>
            </a:r>
          </a:p>
          <a:p>
            <a:r>
              <a:rPr lang="hr-HR" dirty="0"/>
              <a:t>Lactobacillus brevis W63</a:t>
            </a:r>
          </a:p>
          <a:p>
            <a:r>
              <a:rPr lang="hr-HR" dirty="0"/>
              <a:t>Lactobacillus casei W56</a:t>
            </a:r>
          </a:p>
          <a:p>
            <a:r>
              <a:rPr lang="hr-HR" dirty="0"/>
              <a:t>Lactococcus lactis W19</a:t>
            </a:r>
          </a:p>
          <a:p>
            <a:r>
              <a:rPr lang="hr-HR" dirty="0"/>
              <a:t>Lactobacillus salivarius W24</a:t>
            </a:r>
          </a:p>
          <a:p>
            <a:r>
              <a:rPr lang="hr-HR" dirty="0"/>
              <a:t>Lactococcus lactis W58</a:t>
            </a:r>
          </a:p>
        </p:txBody>
      </p:sp>
      <p:sp>
        <p:nvSpPr>
          <p:cNvPr id="7" name="TextBox 6">
            <a:extLst>
              <a:ext uri="{FF2B5EF4-FFF2-40B4-BE49-F238E27FC236}">
                <a16:creationId xmlns:a16="http://schemas.microsoft.com/office/drawing/2014/main" id="{B466D4FB-F7A8-F4BD-2F08-F3FFE55385AA}"/>
              </a:ext>
            </a:extLst>
          </p:cNvPr>
          <p:cNvSpPr txBox="1"/>
          <p:nvPr/>
        </p:nvSpPr>
        <p:spPr>
          <a:xfrm>
            <a:off x="5751479" y="2021381"/>
            <a:ext cx="6094378" cy="3710183"/>
          </a:xfrm>
          <a:prstGeom prst="rect">
            <a:avLst/>
          </a:prstGeom>
          <a:noFill/>
        </p:spPr>
        <p:txBody>
          <a:bodyPr wrap="square">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hr-HR" sz="2800" b="0" i="0" u="none" strike="noStrike" kern="1200" cap="none" spc="0" normalizeH="0" baseline="0" noProof="0" dirty="0">
                <a:ln>
                  <a:noFill/>
                </a:ln>
                <a:solidFill>
                  <a:prstClr val="black"/>
                </a:solidFill>
                <a:effectLst/>
                <a:uLnTx/>
                <a:uFillTx/>
                <a:latin typeface="Aptos" panose="02110004020202020204"/>
                <a:ea typeface="+mn-ea"/>
                <a:cs typeface="+mn-cs"/>
              </a:rPr>
              <a:t>Benefiti višesojnog probiotika:</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hr-HR" sz="2800" b="0" i="0" u="none" strike="noStrike" kern="1200" cap="none" spc="0" normalizeH="0" baseline="0" noProof="0" dirty="0">
                <a:ln>
                  <a:noFill/>
                </a:ln>
                <a:solidFill>
                  <a:prstClr val="black"/>
                </a:solidFill>
                <a:effectLst/>
                <a:uLnTx/>
                <a:uFillTx/>
                <a:latin typeface="Aptos" panose="02110004020202020204"/>
                <a:ea typeface="+mn-ea"/>
                <a:cs typeface="+mn-cs"/>
              </a:rPr>
              <a:t>Poboljšava metabolizam glukoze, lipida</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hr-HR" sz="2800" b="0" i="0" u="none" strike="noStrike" kern="1200" cap="none" spc="0" normalizeH="0" baseline="0" noProof="0" dirty="0">
                <a:ln>
                  <a:noFill/>
                </a:ln>
                <a:solidFill>
                  <a:prstClr val="black"/>
                </a:solidFill>
                <a:effectLst/>
                <a:uLnTx/>
                <a:uFillTx/>
                <a:latin typeface="Aptos" panose="02110004020202020204"/>
                <a:ea typeface="+mn-ea"/>
                <a:cs typeface="+mn-cs"/>
              </a:rPr>
              <a:t>Smanjuje uk. kolesterol, trigliceride, LDL</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hr-HR" sz="2800" b="0" i="0" u="none" strike="noStrike" kern="1200" cap="none" spc="0" normalizeH="0" baseline="0" noProof="0" dirty="0">
                <a:ln>
                  <a:noFill/>
                </a:ln>
                <a:solidFill>
                  <a:prstClr val="black"/>
                </a:solidFill>
                <a:effectLst/>
                <a:uLnTx/>
                <a:uFillTx/>
                <a:latin typeface="Aptos" panose="02110004020202020204"/>
                <a:ea typeface="+mn-ea"/>
                <a:cs typeface="+mn-cs"/>
              </a:rPr>
              <a:t>Značajno smanjuje razinu endotoksina (LPS)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hr-HR" sz="2800" b="0" i="0" u="none" strike="noStrike" kern="1200" cap="none" spc="0" normalizeH="0" baseline="0" noProof="0" dirty="0">
                <a:ln>
                  <a:noFill/>
                </a:ln>
                <a:solidFill>
                  <a:prstClr val="black"/>
                </a:solidFill>
                <a:effectLst/>
                <a:uLnTx/>
                <a:uFillTx/>
                <a:latin typeface="Aptos" panose="02110004020202020204"/>
                <a:ea typeface="+mn-ea"/>
                <a:cs typeface="+mn-cs"/>
              </a:rPr>
              <a:t>Poboljšava funkciju crijevne barijere </a:t>
            </a:r>
          </a:p>
        </p:txBody>
      </p:sp>
    </p:spTree>
    <p:extLst>
      <p:ext uri="{BB962C8B-B14F-4D97-AF65-F5344CB8AC3E}">
        <p14:creationId xmlns:p14="http://schemas.microsoft.com/office/powerpoint/2010/main" val="1739026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BE9B8-12F2-4787-2D88-88D66D795369}"/>
              </a:ext>
            </a:extLst>
          </p:cNvPr>
          <p:cNvSpPr>
            <a:spLocks noGrp="1"/>
          </p:cNvSpPr>
          <p:nvPr>
            <p:ph type="title"/>
          </p:nvPr>
        </p:nvSpPr>
        <p:spPr/>
        <p:txBody>
          <a:bodyPr/>
          <a:lstStyle/>
          <a:p>
            <a:r>
              <a:rPr lang="hr-HR" dirty="0"/>
              <a:t>Liraglutid+višesojni probiotik</a:t>
            </a:r>
          </a:p>
        </p:txBody>
      </p:sp>
      <p:pic>
        <p:nvPicPr>
          <p:cNvPr id="5" name="Content Placeholder 4">
            <a:extLst>
              <a:ext uri="{FF2B5EF4-FFF2-40B4-BE49-F238E27FC236}">
                <a16:creationId xmlns:a16="http://schemas.microsoft.com/office/drawing/2014/main" id="{D476C067-D62A-E38B-8470-4CF7BA9B5D54}"/>
              </a:ext>
            </a:extLst>
          </p:cNvPr>
          <p:cNvPicPr>
            <a:picLocks noGrp="1" noChangeAspect="1"/>
          </p:cNvPicPr>
          <p:nvPr>
            <p:ph idx="1"/>
          </p:nvPr>
        </p:nvPicPr>
        <p:blipFill>
          <a:blip r:embed="rId2"/>
          <a:srcRect l="29663" t="34724" r="10421" b="26415"/>
          <a:stretch/>
        </p:blipFill>
        <p:spPr>
          <a:xfrm>
            <a:off x="1284051" y="2511583"/>
            <a:ext cx="7354112" cy="2682988"/>
          </a:xfrm>
        </p:spPr>
      </p:pic>
      <p:sp>
        <p:nvSpPr>
          <p:cNvPr id="6" name="TextBox 5">
            <a:extLst>
              <a:ext uri="{FF2B5EF4-FFF2-40B4-BE49-F238E27FC236}">
                <a16:creationId xmlns:a16="http://schemas.microsoft.com/office/drawing/2014/main" id="{E875DD99-327D-B359-85B5-E02275E25E3D}"/>
              </a:ext>
            </a:extLst>
          </p:cNvPr>
          <p:cNvSpPr txBox="1"/>
          <p:nvPr/>
        </p:nvSpPr>
        <p:spPr>
          <a:xfrm>
            <a:off x="693094" y="6292820"/>
            <a:ext cx="10960641" cy="307777"/>
          </a:xfrm>
          <a:prstGeom prst="rect">
            <a:avLst/>
          </a:prstGeom>
          <a:noFill/>
        </p:spPr>
        <p:txBody>
          <a:bodyPr wrap="square">
            <a:spAutoFit/>
          </a:bodyPr>
          <a:lstStyle/>
          <a:p>
            <a:r>
              <a:rPr lang="hr-HR" sz="700" dirty="0"/>
              <a:t>Di Crescenzo&amp; De Cristofaro. Synergistischer Effekt eines Multispezies-Probiotikums und eines GLP-1-Agonisten in der Adipositas Therapie,Final Report of Internship in Food and Human Nutrition; 2023- </a:t>
            </a:r>
          </a:p>
          <a:p>
            <a:r>
              <a:rPr lang="hr-HR" sz="700" dirty="0"/>
              <a:t>Institut AllergoSan</a:t>
            </a:r>
          </a:p>
        </p:txBody>
      </p:sp>
    </p:spTree>
    <p:extLst>
      <p:ext uri="{BB962C8B-B14F-4D97-AF65-F5344CB8AC3E}">
        <p14:creationId xmlns:p14="http://schemas.microsoft.com/office/powerpoint/2010/main" val="13472112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a:extLst>
              <a:ext uri="{FF2B5EF4-FFF2-40B4-BE49-F238E27FC236}">
                <a16:creationId xmlns:a16="http://schemas.microsoft.com/office/drawing/2014/main" id="{AC7B930B-5442-D6DD-1020-6145A855BE3C}"/>
              </a:ext>
            </a:extLst>
          </p:cNvPr>
          <p:cNvSpPr>
            <a:spLocks noGrp="1" noChangeArrowheads="1"/>
          </p:cNvSpPr>
          <p:nvPr>
            <p:ph type="title"/>
          </p:nvPr>
        </p:nvSpPr>
        <p:spPr/>
        <p:txBody>
          <a:bodyPr/>
          <a:lstStyle/>
          <a:p>
            <a:pPr eaLnBrk="1"/>
            <a:r>
              <a:rPr lang="hr-HR" altLang="en-US"/>
              <a:t>Budućnost...</a:t>
            </a:r>
          </a:p>
        </p:txBody>
      </p:sp>
      <p:pic>
        <p:nvPicPr>
          <p:cNvPr id="48131" name="Content Placeholder 4">
            <a:extLst>
              <a:ext uri="{FF2B5EF4-FFF2-40B4-BE49-F238E27FC236}">
                <a16:creationId xmlns:a16="http://schemas.microsoft.com/office/drawing/2014/main" id="{668DA160-EC79-67F2-8CF5-A279A4B4645A}"/>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t="19598" b="10280"/>
          <a:stretch>
            <a:fillRect/>
          </a:stretch>
        </p:blipFill>
        <p:spPr>
          <a:xfrm>
            <a:off x="1480483" y="3116051"/>
            <a:ext cx="8272990" cy="3263886"/>
          </a:xfrm>
        </p:spPr>
      </p:pic>
      <p:sp>
        <p:nvSpPr>
          <p:cNvPr id="48132" name="TextBox 6">
            <a:extLst>
              <a:ext uri="{FF2B5EF4-FFF2-40B4-BE49-F238E27FC236}">
                <a16:creationId xmlns:a16="http://schemas.microsoft.com/office/drawing/2014/main" id="{331CCB9C-3997-4E86-CD12-3D94F902C195}"/>
              </a:ext>
            </a:extLst>
          </p:cNvPr>
          <p:cNvSpPr txBox="1">
            <a:spLocks noChangeArrowheads="1"/>
          </p:cNvSpPr>
          <p:nvPr/>
        </p:nvSpPr>
        <p:spPr bwMode="auto">
          <a:xfrm>
            <a:off x="783547" y="1338194"/>
            <a:ext cx="10450195" cy="1650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a:lnSpc>
                <a:spcPct val="93000"/>
              </a:lnSpc>
              <a:buClr>
                <a:srgbClr val="000000"/>
              </a:buClr>
              <a:buSzPct val="100000"/>
              <a:buFont typeface="Times New Roman" panose="02020603050405020304" pitchFamily="18" charset="0"/>
              <a:buNone/>
            </a:pPr>
            <a:r>
              <a:rPr lang="hr-HR" altLang="en-US" sz="2177"/>
              <a:t>Odrediti zdravi individualni mikrobiom..</a:t>
            </a:r>
          </a:p>
          <a:p>
            <a:pPr eaLnBrk="1">
              <a:lnSpc>
                <a:spcPct val="93000"/>
              </a:lnSpc>
              <a:buClr>
                <a:srgbClr val="000000"/>
              </a:buClr>
              <a:buSzPct val="100000"/>
              <a:buFont typeface="Times New Roman" panose="02020603050405020304" pitchFamily="18" charset="0"/>
              <a:buNone/>
            </a:pPr>
            <a:r>
              <a:rPr lang="hr-HR" altLang="en-US" sz="2177"/>
              <a:t>Kultivirati..</a:t>
            </a:r>
          </a:p>
          <a:p>
            <a:pPr eaLnBrk="1">
              <a:lnSpc>
                <a:spcPct val="93000"/>
              </a:lnSpc>
              <a:buClr>
                <a:srgbClr val="000000"/>
              </a:buClr>
              <a:buSzPct val="100000"/>
              <a:buFont typeface="Times New Roman" panose="02020603050405020304" pitchFamily="18" charset="0"/>
              <a:buNone/>
            </a:pPr>
            <a:r>
              <a:rPr lang="hr-HR" altLang="en-US" sz="2177"/>
              <a:t>Disbioza- dati zdravu mikrobiotu+dodati posebne probiotske sojeve koji su u značajnom manjku uz prebiotke</a:t>
            </a:r>
          </a:p>
          <a:p>
            <a:pPr eaLnBrk="1">
              <a:lnSpc>
                <a:spcPct val="93000"/>
              </a:lnSpc>
              <a:buClr>
                <a:srgbClr val="000000"/>
              </a:buClr>
              <a:buSzPct val="100000"/>
              <a:buFont typeface="Times New Roman" panose="02020603050405020304" pitchFamily="18" charset="0"/>
              <a:buNone/>
            </a:pPr>
            <a:endParaRPr lang="hr-HR" altLang="en-US" sz="2177"/>
          </a:p>
        </p:txBody>
      </p:sp>
      <p:sp>
        <p:nvSpPr>
          <p:cNvPr id="48133" name="TextBox 8">
            <a:extLst>
              <a:ext uri="{FF2B5EF4-FFF2-40B4-BE49-F238E27FC236}">
                <a16:creationId xmlns:a16="http://schemas.microsoft.com/office/drawing/2014/main" id="{07269E7F-CFAA-58E2-79EC-4DBC9EF4877E}"/>
              </a:ext>
            </a:extLst>
          </p:cNvPr>
          <p:cNvSpPr txBox="1">
            <a:spLocks noChangeArrowheads="1"/>
          </p:cNvSpPr>
          <p:nvPr/>
        </p:nvSpPr>
        <p:spPr bwMode="auto">
          <a:xfrm>
            <a:off x="783547" y="6550811"/>
            <a:ext cx="10793862" cy="222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30000"/>
              </a:spcBef>
              <a:buClr>
                <a:srgbClr val="000000"/>
              </a:buClr>
              <a:buSzPct val="100000"/>
              <a:buFont typeface="Times New Roman" panose="02020603050405020304" pitchFamily="18" charset="0"/>
              <a:buNone/>
            </a:pPr>
            <a:r>
              <a:rPr lang="hr-HR" altLang="en-US" sz="847"/>
              <a:t>Li D. et al. Diet-gut microbiota-epigenetics in metabolic diseases: From mechanisms to therapeutics. </a:t>
            </a:r>
            <a:r>
              <a:rPr lang="en-US" altLang="en-US" sz="847"/>
              <a:t>Biomedicine &amp; Pharmacotherapy</a:t>
            </a:r>
            <a:r>
              <a:rPr lang="hr-HR" altLang="en-US" sz="847"/>
              <a:t>, </a:t>
            </a:r>
            <a:r>
              <a:rPr lang="en-US" altLang="en-US" sz="847"/>
              <a:t>2022</a:t>
            </a:r>
            <a:r>
              <a:rPr lang="hr-HR" altLang="en-US" sz="847"/>
              <a: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1">
            <a:extLst>
              <a:ext uri="{FF2B5EF4-FFF2-40B4-BE49-F238E27FC236}">
                <a16:creationId xmlns:a16="http://schemas.microsoft.com/office/drawing/2014/main" id="{C5F58D0F-7B3E-4062-2AA5-5CD3AD685AAE}"/>
              </a:ext>
            </a:extLst>
          </p:cNvPr>
          <p:cNvSpPr>
            <a:spLocks noGrp="1" noChangeArrowheads="1"/>
          </p:cNvSpPr>
          <p:nvPr>
            <p:ph type="title"/>
          </p:nvPr>
        </p:nvSpPr>
        <p:spPr>
          <a:xfrm>
            <a:off x="608834" y="272630"/>
            <a:ext cx="10970496" cy="1144280"/>
          </a:xfrm>
        </p:spPr>
        <p:txBody>
          <a:bodyPr vert="horz" lIns="91440" tIns="47307" rIns="91440" bIns="45720" rtlCol="0" anchor="ctr">
            <a:normAutofit/>
          </a:bodyPr>
          <a:lstStyle/>
          <a:p>
            <a:pPr eaLnBrk="1"/>
            <a:r>
              <a:rPr lang="hr-HR" altLang="en-US"/>
              <a:t>Zaključak</a:t>
            </a:r>
          </a:p>
        </p:txBody>
      </p:sp>
      <p:sp>
        <p:nvSpPr>
          <p:cNvPr id="18434" name="Rectangle 2">
            <a:extLst>
              <a:ext uri="{FF2B5EF4-FFF2-40B4-BE49-F238E27FC236}">
                <a16:creationId xmlns:a16="http://schemas.microsoft.com/office/drawing/2014/main" id="{25E2DC33-4517-AEB1-6538-51FF5558F226}"/>
              </a:ext>
            </a:extLst>
          </p:cNvPr>
          <p:cNvSpPr>
            <a:spLocks noGrp="1" noChangeArrowheads="1"/>
          </p:cNvSpPr>
          <p:nvPr>
            <p:ph type="body" idx="1"/>
          </p:nvPr>
        </p:nvSpPr>
        <p:spPr>
          <a:xfrm>
            <a:off x="608834" y="2035130"/>
            <a:ext cx="10970496" cy="3976181"/>
          </a:xfrm>
        </p:spPr>
        <p:txBody>
          <a:bodyPr/>
          <a:lstStyle/>
          <a:p>
            <a:pPr marL="522219" indent="-391664">
              <a:buSzPct val="45000"/>
              <a:buFont typeface="Wingdings" panose="05000000000000000000" pitchFamily="2" charset="2"/>
              <a:buChar char=""/>
              <a:tabLst>
                <a:tab pos="552938" algn="l"/>
                <a:tab pos="1105875" algn="l"/>
                <a:tab pos="1658813" algn="l"/>
                <a:tab pos="2211751" algn="l"/>
                <a:tab pos="2764688" algn="l"/>
                <a:tab pos="3317626" algn="l"/>
                <a:tab pos="3870564" algn="l"/>
                <a:tab pos="4423501" algn="l"/>
                <a:tab pos="4976439" algn="l"/>
                <a:tab pos="5529377" algn="l"/>
                <a:tab pos="6082314" algn="l"/>
                <a:tab pos="6635252" algn="l"/>
                <a:tab pos="7188190" algn="l"/>
                <a:tab pos="7741128" algn="l"/>
                <a:tab pos="8294065" algn="l"/>
                <a:tab pos="8847003" algn="l"/>
                <a:tab pos="9399941" algn="l"/>
                <a:tab pos="9952878" algn="l"/>
                <a:tab pos="10505816" algn="l"/>
              </a:tabLst>
              <a:defRPr/>
            </a:pPr>
            <a:r>
              <a:rPr lang="hr-HR" altLang="en-US" dirty="0"/>
              <a:t>mikrobiom je </a:t>
            </a:r>
            <a:r>
              <a:rPr lang="en-US" altLang="en-US" dirty="0" err="1"/>
              <a:t>individualna</a:t>
            </a:r>
            <a:r>
              <a:rPr lang="en-US" altLang="en-US" dirty="0"/>
              <a:t> </a:t>
            </a:r>
            <a:r>
              <a:rPr lang="en-US" altLang="en-US" dirty="0" err="1"/>
              <a:t>karakteristika</a:t>
            </a:r>
            <a:r>
              <a:rPr lang="en-US" altLang="en-US" dirty="0"/>
              <a:t> </a:t>
            </a:r>
            <a:r>
              <a:rPr lang="en-US" altLang="en-US" dirty="0" err="1"/>
              <a:t>pojedinca</a:t>
            </a:r>
            <a:endParaRPr lang="hr-HR" altLang="en-US" dirty="0"/>
          </a:p>
          <a:p>
            <a:pPr marL="522219" indent="-391664">
              <a:buSzPct val="45000"/>
              <a:buFont typeface="Wingdings" panose="05000000000000000000" pitchFamily="2" charset="2"/>
              <a:buChar char=""/>
              <a:tabLst>
                <a:tab pos="552938" algn="l"/>
                <a:tab pos="1105875" algn="l"/>
                <a:tab pos="1658813" algn="l"/>
                <a:tab pos="2211751" algn="l"/>
                <a:tab pos="2764688" algn="l"/>
                <a:tab pos="3317626" algn="l"/>
                <a:tab pos="3870564" algn="l"/>
                <a:tab pos="4423501" algn="l"/>
                <a:tab pos="4976439" algn="l"/>
                <a:tab pos="5529377" algn="l"/>
                <a:tab pos="6082314" algn="l"/>
                <a:tab pos="6635252" algn="l"/>
                <a:tab pos="7188190" algn="l"/>
                <a:tab pos="7741128" algn="l"/>
                <a:tab pos="8294065" algn="l"/>
                <a:tab pos="8847003" algn="l"/>
                <a:tab pos="9399941" algn="l"/>
                <a:tab pos="9952878" algn="l"/>
                <a:tab pos="10505816" algn="l"/>
              </a:tabLst>
              <a:defRPr/>
            </a:pPr>
            <a:r>
              <a:rPr lang="hr-HR" altLang="en-US" dirty="0"/>
              <a:t>mikrobiom ima </a:t>
            </a:r>
            <a:r>
              <a:rPr lang="en-US" altLang="en-US" dirty="0" err="1"/>
              <a:t>metaboličk</a:t>
            </a:r>
            <a:r>
              <a:rPr lang="hr-HR" altLang="en-US" dirty="0"/>
              <a:t>u</a:t>
            </a:r>
            <a:r>
              <a:rPr lang="en-US" altLang="en-US" dirty="0"/>
              <a:t>, </a:t>
            </a:r>
            <a:r>
              <a:rPr lang="en-US" altLang="en-US" dirty="0" err="1"/>
              <a:t>imunološk</a:t>
            </a:r>
            <a:r>
              <a:rPr lang="hr-HR" altLang="en-US" dirty="0"/>
              <a:t>u</a:t>
            </a:r>
            <a:r>
              <a:rPr lang="en-US" altLang="en-US" dirty="0"/>
              <a:t> </a:t>
            </a:r>
            <a:r>
              <a:rPr lang="en-US" altLang="en-US" dirty="0" err="1"/>
              <a:t>i</a:t>
            </a:r>
            <a:r>
              <a:rPr lang="en-US" altLang="en-US" dirty="0"/>
              <a:t> </a:t>
            </a:r>
            <a:r>
              <a:rPr lang="en-US" altLang="en-US" dirty="0" err="1"/>
              <a:t>zaštitn</a:t>
            </a:r>
            <a:r>
              <a:rPr lang="hr-HR" altLang="en-US" dirty="0"/>
              <a:t>u</a:t>
            </a:r>
            <a:r>
              <a:rPr lang="en-US" altLang="en-US" dirty="0"/>
              <a:t> </a:t>
            </a:r>
            <a:r>
              <a:rPr lang="en-US" altLang="en-US" dirty="0" err="1"/>
              <a:t>ulog</a:t>
            </a:r>
            <a:r>
              <a:rPr lang="hr-HR" altLang="en-US" dirty="0"/>
              <a:t>u</a:t>
            </a:r>
          </a:p>
          <a:p>
            <a:pPr marL="130555" indent="0">
              <a:buSzPct val="45000"/>
              <a:buNone/>
              <a:tabLst>
                <a:tab pos="552938" algn="l"/>
                <a:tab pos="1105875" algn="l"/>
                <a:tab pos="1658813" algn="l"/>
                <a:tab pos="2211751" algn="l"/>
                <a:tab pos="2764688" algn="l"/>
                <a:tab pos="3317626" algn="l"/>
                <a:tab pos="3870564" algn="l"/>
                <a:tab pos="4423501" algn="l"/>
                <a:tab pos="4976439" algn="l"/>
                <a:tab pos="5529377" algn="l"/>
                <a:tab pos="6082314" algn="l"/>
                <a:tab pos="6635252" algn="l"/>
                <a:tab pos="7188190" algn="l"/>
                <a:tab pos="7741128" algn="l"/>
                <a:tab pos="8294065" algn="l"/>
                <a:tab pos="8847003" algn="l"/>
                <a:tab pos="9399941" algn="l"/>
                <a:tab pos="9952878" algn="l"/>
                <a:tab pos="10505816" algn="l"/>
              </a:tabLst>
              <a:defRPr/>
            </a:pPr>
            <a:endParaRPr lang="hr-HR" altLang="en-US" dirty="0"/>
          </a:p>
          <a:p>
            <a:pPr marL="522219" indent="-391664">
              <a:buSzPct val="45000"/>
              <a:buFont typeface="Wingdings" panose="05000000000000000000" pitchFamily="2" charset="2"/>
              <a:buChar char=""/>
              <a:tabLst>
                <a:tab pos="552938" algn="l"/>
                <a:tab pos="1105875" algn="l"/>
                <a:tab pos="1658813" algn="l"/>
                <a:tab pos="2211751" algn="l"/>
                <a:tab pos="2764688" algn="l"/>
                <a:tab pos="3317626" algn="l"/>
                <a:tab pos="3870564" algn="l"/>
                <a:tab pos="4423501" algn="l"/>
                <a:tab pos="4976439" algn="l"/>
                <a:tab pos="5529377" algn="l"/>
                <a:tab pos="6082314" algn="l"/>
                <a:tab pos="6635252" algn="l"/>
                <a:tab pos="7188190" algn="l"/>
                <a:tab pos="7741128" algn="l"/>
                <a:tab pos="8294065" algn="l"/>
                <a:tab pos="8847003" algn="l"/>
                <a:tab pos="9399941" algn="l"/>
                <a:tab pos="9952878" algn="l"/>
                <a:tab pos="10505816" algn="l"/>
              </a:tabLst>
              <a:defRPr/>
            </a:pPr>
            <a:r>
              <a:rPr lang="hr-HR" altLang="en-US" dirty="0"/>
              <a:t>mikrobiom-disbioza utječe na razvoj pojedinih odrednica metaboličkog sindroma </a:t>
            </a:r>
          </a:p>
          <a:p>
            <a:pPr marL="130555" indent="0">
              <a:buSzPct val="45000"/>
              <a:buNone/>
              <a:tabLst>
                <a:tab pos="552938" algn="l"/>
                <a:tab pos="1105875" algn="l"/>
                <a:tab pos="1658813" algn="l"/>
                <a:tab pos="2211751" algn="l"/>
                <a:tab pos="2764688" algn="l"/>
                <a:tab pos="3317626" algn="l"/>
                <a:tab pos="3870564" algn="l"/>
                <a:tab pos="4423501" algn="l"/>
                <a:tab pos="4976439" algn="l"/>
                <a:tab pos="5529377" algn="l"/>
                <a:tab pos="6082314" algn="l"/>
                <a:tab pos="6635252" algn="l"/>
                <a:tab pos="7188190" algn="l"/>
                <a:tab pos="7741128" algn="l"/>
                <a:tab pos="8294065" algn="l"/>
                <a:tab pos="8847003" algn="l"/>
                <a:tab pos="9399941" algn="l"/>
                <a:tab pos="9952878" algn="l"/>
                <a:tab pos="10505816" algn="l"/>
              </a:tabLst>
              <a:defRPr/>
            </a:pPr>
            <a:endParaRPr lang="hr-HR" altLang="en-US" dirty="0"/>
          </a:p>
          <a:p>
            <a:pPr marL="522219" indent="-391664">
              <a:buSzPct val="45000"/>
              <a:buFont typeface="Wingdings" panose="05000000000000000000" pitchFamily="2" charset="2"/>
              <a:buChar char=""/>
              <a:tabLst>
                <a:tab pos="552938" algn="l"/>
                <a:tab pos="1105875" algn="l"/>
                <a:tab pos="1658813" algn="l"/>
                <a:tab pos="2211751" algn="l"/>
                <a:tab pos="2764688" algn="l"/>
                <a:tab pos="3317626" algn="l"/>
                <a:tab pos="3870564" algn="l"/>
                <a:tab pos="4423501" algn="l"/>
                <a:tab pos="4976439" algn="l"/>
                <a:tab pos="5529377" algn="l"/>
                <a:tab pos="6082314" algn="l"/>
                <a:tab pos="6635252" algn="l"/>
                <a:tab pos="7188190" algn="l"/>
                <a:tab pos="7741128" algn="l"/>
                <a:tab pos="8294065" algn="l"/>
                <a:tab pos="8847003" algn="l"/>
                <a:tab pos="9399941" algn="l"/>
                <a:tab pos="9952878" algn="l"/>
                <a:tab pos="10505816" algn="l"/>
              </a:tabLst>
              <a:defRPr/>
            </a:pPr>
            <a:r>
              <a:rPr lang="hr-HR" altLang="en-US" dirty="0"/>
              <a:t>promjena stila života+probiotici+prebiotici=reverzija u eubiozu</a:t>
            </a:r>
            <a:endParaRPr lang="en-US" altLang="en-US" dirty="0"/>
          </a:p>
          <a:p>
            <a:pPr marL="130555" indent="0">
              <a:buSzPct val="45000"/>
              <a:tabLst>
                <a:tab pos="552938" algn="l"/>
                <a:tab pos="1105875" algn="l"/>
                <a:tab pos="1658813" algn="l"/>
                <a:tab pos="2211751" algn="l"/>
                <a:tab pos="2764688" algn="l"/>
                <a:tab pos="3317626" algn="l"/>
                <a:tab pos="3870564" algn="l"/>
                <a:tab pos="4423501" algn="l"/>
                <a:tab pos="4976439" algn="l"/>
                <a:tab pos="5529377" algn="l"/>
                <a:tab pos="6082314" algn="l"/>
                <a:tab pos="6635252" algn="l"/>
                <a:tab pos="7188190" algn="l"/>
                <a:tab pos="7741128" algn="l"/>
                <a:tab pos="8294065" algn="l"/>
                <a:tab pos="8847003" algn="l"/>
                <a:tab pos="9399941" algn="l"/>
                <a:tab pos="9952878" algn="l"/>
                <a:tab pos="10505816" algn="l"/>
              </a:tabLst>
              <a:defRPr/>
            </a:pPr>
            <a:endParaRPr lang="en-US" altLang="en-US" dirty="0"/>
          </a:p>
          <a:p>
            <a:pPr marL="130555" indent="0">
              <a:buSzPct val="45000"/>
              <a:tabLst>
                <a:tab pos="552938" algn="l"/>
                <a:tab pos="1105875" algn="l"/>
                <a:tab pos="1658813" algn="l"/>
                <a:tab pos="2211751" algn="l"/>
                <a:tab pos="2764688" algn="l"/>
                <a:tab pos="3317626" algn="l"/>
                <a:tab pos="3870564" algn="l"/>
                <a:tab pos="4423501" algn="l"/>
                <a:tab pos="4976439" algn="l"/>
                <a:tab pos="5529377" algn="l"/>
                <a:tab pos="6082314" algn="l"/>
                <a:tab pos="6635252" algn="l"/>
                <a:tab pos="7188190" algn="l"/>
                <a:tab pos="7741128" algn="l"/>
                <a:tab pos="8294065" algn="l"/>
                <a:tab pos="8847003" algn="l"/>
                <a:tab pos="9399941" algn="l"/>
                <a:tab pos="9952878" algn="l"/>
                <a:tab pos="10505816" algn="l"/>
              </a:tabLst>
              <a:defRPr/>
            </a:pPr>
            <a:endParaRPr lang="en-US" altLang="en-US" dirty="0"/>
          </a:p>
        </p:txBody>
      </p:sp>
    </p:spTree>
  </p:cSld>
  <p:clrMapOvr>
    <a:masterClrMapping/>
  </p:clrMapOvr>
  <p:transition spd="slow"/>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16112</TotalTime>
  <Words>4607</Words>
  <Application>Microsoft Office PowerPoint</Application>
  <PresentationFormat>Widescreen</PresentationFormat>
  <Paragraphs>377</Paragraphs>
  <Slides>36</Slides>
  <Notes>27</Notes>
  <HiddenSlides>0</HiddenSlides>
  <MMClips>0</MMClips>
  <ScaleCrop>false</ScaleCrop>
  <HeadingPairs>
    <vt:vector size="6" baseType="variant">
      <vt:variant>
        <vt:lpstr>Fonts Used</vt:lpstr>
      </vt:variant>
      <vt:variant>
        <vt:i4>16</vt:i4>
      </vt:variant>
      <vt:variant>
        <vt:lpstr>Theme</vt:lpstr>
      </vt:variant>
      <vt:variant>
        <vt:i4>1</vt:i4>
      </vt:variant>
      <vt:variant>
        <vt:lpstr>Slide Titles</vt:lpstr>
      </vt:variant>
      <vt:variant>
        <vt:i4>36</vt:i4>
      </vt:variant>
    </vt:vector>
  </HeadingPairs>
  <TitlesOfParts>
    <vt:vector size="53" baseType="lpstr">
      <vt:lpstr>Aptos</vt:lpstr>
      <vt:lpstr>Aptos Display</vt:lpstr>
      <vt:lpstr>Arial</vt:lpstr>
      <vt:lpstr>BlinkMacSystemFont</vt:lpstr>
      <vt:lpstr>Calibri</vt:lpstr>
      <vt:lpstr>Cambria</vt:lpstr>
      <vt:lpstr>ElsevierGulliver</vt:lpstr>
      <vt:lpstr>FlamaSemicondensed-Book</vt:lpstr>
      <vt:lpstr>MinionPro</vt:lpstr>
      <vt:lpstr>MinionPro-It</vt:lpstr>
      <vt:lpstr>MinionPro-Regular</vt:lpstr>
      <vt:lpstr>MinionStd-Black</vt:lpstr>
      <vt:lpstr>Montserrat</vt:lpstr>
      <vt:lpstr>MuseoSans</vt:lpstr>
      <vt:lpstr>Times New Roman</vt:lpstr>
      <vt:lpstr>Wingdings</vt:lpstr>
      <vt:lpstr>Office Theme</vt:lpstr>
      <vt:lpstr>Povezanost metaboličkog sindroma i mikrobiote</vt:lpstr>
      <vt:lpstr>Mikrobiota </vt:lpstr>
      <vt:lpstr>Mikrobiota</vt:lpstr>
      <vt:lpstr>Imamo li istu mikrobiotu?</vt:lpstr>
      <vt:lpstr>Simbiotski odnos između domaćina i mikrobiote</vt:lpstr>
      <vt:lpstr>Utjecaj na mikrobiotu</vt:lpstr>
      <vt:lpstr>Zdravi mikrobiom-eubioza</vt:lpstr>
      <vt:lpstr>Disbioza</vt:lpstr>
      <vt:lpstr>Mikrobiota</vt:lpstr>
      <vt:lpstr>Disbioza- „leaky gut”</vt:lpstr>
      <vt:lpstr>Disbioza -bolesti</vt:lpstr>
      <vt:lpstr>Disbioza i MASLD</vt:lpstr>
      <vt:lpstr>Pretilost- procjena prema opsegu struka</vt:lpstr>
      <vt:lpstr>Dijagnoza metaboličkog sindroma, IDF</vt:lpstr>
      <vt:lpstr>Kriteriji definicije metaboličkog sindroma prema IDF-u i prema NCEP/ATP III.</vt:lpstr>
      <vt:lpstr>Mikrobiota</vt:lpstr>
      <vt:lpstr>Metabolički sindrom i sastav crijevne mikrobiote</vt:lpstr>
      <vt:lpstr>Disbioza-metabolički sindrom</vt:lpstr>
      <vt:lpstr>Mikrobiota- SCFA</vt:lpstr>
      <vt:lpstr>Mikrobiota- SCFA</vt:lpstr>
      <vt:lpstr>Mikrobiota</vt:lpstr>
      <vt:lpstr>Dislipidemija</vt:lpstr>
      <vt:lpstr>Dislipidemija</vt:lpstr>
      <vt:lpstr>Disbioza-dislipidemija</vt:lpstr>
      <vt:lpstr>Disbioza-dislipidemija </vt:lpstr>
      <vt:lpstr>Mikrobiota utječe na biosintezu, apsorpciju i cirkulaciju kolesterola</vt:lpstr>
      <vt:lpstr>Mikrobiota-hipertenzija</vt:lpstr>
      <vt:lpstr>Hipertenzija i mikrobiota</vt:lpstr>
      <vt:lpstr>Mikrobiota</vt:lpstr>
      <vt:lpstr>Mikrobiota-urati</vt:lpstr>
      <vt:lpstr>Mikrobiota-glikemija</vt:lpstr>
      <vt:lpstr>Retrospektivna analiza </vt:lpstr>
      <vt:lpstr>Višesojni probiotik</vt:lpstr>
      <vt:lpstr>Liraglutid+višesojni probiotik</vt:lpstr>
      <vt:lpstr>Budućnost...</vt:lpstr>
      <vt:lpstr>Zaključak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Martina Matovinovic</dc:creator>
  <cp:lastModifiedBy>Martina Matovinovic</cp:lastModifiedBy>
  <cp:revision>17</cp:revision>
  <dcterms:created xsi:type="dcterms:W3CDTF">2024-10-12T13:20:23Z</dcterms:created>
  <dcterms:modified xsi:type="dcterms:W3CDTF">2024-11-23T07:34:51Z</dcterms:modified>
</cp:coreProperties>
</file>